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bookmarkIdSeed="4">
  <p:sldMasterIdLst>
    <p:sldMasterId id="2147483670" r:id="rId1"/>
  </p:sldMasterIdLst>
  <p:notesMasterIdLst>
    <p:notesMasterId r:id="rId44"/>
  </p:notesMasterIdLst>
  <p:sldIdLst>
    <p:sldId id="256" r:id="rId2"/>
    <p:sldId id="257" r:id="rId3"/>
    <p:sldId id="258" r:id="rId4"/>
    <p:sldId id="336" r:id="rId5"/>
    <p:sldId id="345" r:id="rId6"/>
    <p:sldId id="346" r:id="rId7"/>
    <p:sldId id="347" r:id="rId8"/>
    <p:sldId id="348" r:id="rId9"/>
    <p:sldId id="349" r:id="rId10"/>
    <p:sldId id="350" r:id="rId11"/>
    <p:sldId id="329" r:id="rId12"/>
    <p:sldId id="351" r:id="rId13"/>
    <p:sldId id="352" r:id="rId14"/>
    <p:sldId id="354" r:id="rId15"/>
    <p:sldId id="353" r:id="rId16"/>
    <p:sldId id="355" r:id="rId17"/>
    <p:sldId id="356" r:id="rId18"/>
    <p:sldId id="357" r:id="rId19"/>
    <p:sldId id="358" r:id="rId20"/>
    <p:sldId id="359" r:id="rId21"/>
    <p:sldId id="360" r:id="rId22"/>
    <p:sldId id="361" r:id="rId23"/>
    <p:sldId id="365" r:id="rId24"/>
    <p:sldId id="362" r:id="rId25"/>
    <p:sldId id="344" r:id="rId26"/>
    <p:sldId id="363" r:id="rId27"/>
    <p:sldId id="364" r:id="rId28"/>
    <p:sldId id="343" r:id="rId29"/>
    <p:sldId id="338" r:id="rId30"/>
    <p:sldId id="366" r:id="rId31"/>
    <p:sldId id="367" r:id="rId32"/>
    <p:sldId id="368" r:id="rId33"/>
    <p:sldId id="369" r:id="rId34"/>
    <p:sldId id="370" r:id="rId35"/>
    <p:sldId id="371" r:id="rId36"/>
    <p:sldId id="372" r:id="rId37"/>
    <p:sldId id="339" r:id="rId38"/>
    <p:sldId id="340" r:id="rId39"/>
    <p:sldId id="341" r:id="rId40"/>
    <p:sldId id="271" r:id="rId41"/>
    <p:sldId id="327" r:id="rId42"/>
    <p:sldId id="308" r:id="rId43"/>
  </p:sldIdLst>
  <p:sldSz cx="9144000" cy="5143500" type="screen16x9"/>
  <p:notesSz cx="6858000" cy="9144000"/>
  <p:embeddedFontLst>
    <p:embeddedFont>
      <p:font typeface="Montserrat" panose="00000500000000000000" pitchFamily="50" charset="0"/>
      <p:regular r:id="rId45"/>
      <p:bold r:id="rId46"/>
      <p:italic r:id="rId47"/>
      <p:boldItalic r:id="rId48"/>
    </p:embeddedFont>
    <p:embeddedFont>
      <p:font typeface="Sarala" panose="020B0604020202020204" charset="0"/>
      <p:regular r:id="rId49"/>
      <p:bold r:id="rId50"/>
    </p:embeddedFont>
    <p:embeddedFont>
      <p:font typeface="Microsoft YaHei" panose="020B0503020204020204" pitchFamily="34" charset="-122"/>
      <p:regular r:id="rId51"/>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53" d="100"/>
          <a:sy n="53" d="100"/>
        </p:scale>
        <p:origin x="78"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89fcc27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89fcc27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1540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326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8806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293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432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970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7348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2596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3773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9025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9f5cdb342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9f5cdb342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495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6203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980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347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2337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6531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7598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021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8674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2715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83102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61724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3684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20170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5851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9402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6197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90824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979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587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5382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1361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951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933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529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5940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9307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0e318683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0e318683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5976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home"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a:off x="600663" y="3049987"/>
            <a:ext cx="3771000" cy="41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35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2" name="Google Shape;12;p2"/>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570800" y="980253"/>
            <a:ext cx="3720000" cy="2206500"/>
          </a:xfrm>
          <a:prstGeom prst="rect">
            <a:avLst/>
          </a:prstGeom>
        </p:spPr>
        <p:txBody>
          <a:bodyPr spcFirstLastPara="1" wrap="square" lIns="91425" tIns="91425" rIns="91425" bIns="91425" anchor="b" anchorCtr="0">
            <a:noAutofit/>
          </a:bodyPr>
          <a:lstStyle>
            <a:lvl1pPr lvl="0" rtl="0">
              <a:lnSpc>
                <a:spcPct val="85000"/>
              </a:lnSpc>
              <a:spcBef>
                <a:spcPts val="0"/>
              </a:spcBef>
              <a:spcAft>
                <a:spcPts val="0"/>
              </a:spcAft>
              <a:buSzPts val="5200"/>
              <a:buFont typeface="Sarala"/>
              <a:buNone/>
              <a:defRPr sz="52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4" name="Google Shape;14;p2"/>
          <p:cNvSpPr/>
          <p:nvPr/>
        </p:nvSpPr>
        <p:spPr>
          <a:xfrm>
            <a:off x="125" y="4063975"/>
            <a:ext cx="2175600" cy="7236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13225" y="0"/>
            <a:ext cx="41784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3800" y="4787100"/>
            <a:ext cx="22905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1"/>
        <p:cNvGrpSpPr/>
        <p:nvPr/>
      </p:nvGrpSpPr>
      <p:grpSpPr>
        <a:xfrm>
          <a:off x="0" y="0"/>
          <a:ext cx="0" cy="0"/>
          <a:chOff x="0" y="0"/>
          <a:chExt cx="0" cy="0"/>
        </a:xfrm>
      </p:grpSpPr>
      <p:sp>
        <p:nvSpPr>
          <p:cNvPr id="72" name="Google Shape;72;p11"/>
          <p:cNvSpPr txBox="1">
            <a:spLocks noGrp="1"/>
          </p:cNvSpPr>
          <p:nvPr>
            <p:ph type="title" hasCustomPrompt="1"/>
          </p:nvPr>
        </p:nvSpPr>
        <p:spPr>
          <a:xfrm>
            <a:off x="1946840" y="1774892"/>
            <a:ext cx="6619800" cy="144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85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3" name="Google Shape;73;p11"/>
          <p:cNvSpPr txBox="1">
            <a:spLocks noGrp="1"/>
          </p:cNvSpPr>
          <p:nvPr>
            <p:ph type="body" idx="1"/>
          </p:nvPr>
        </p:nvSpPr>
        <p:spPr>
          <a:xfrm>
            <a:off x="1900825" y="3105792"/>
            <a:ext cx="6619800" cy="375300"/>
          </a:xfrm>
          <a:prstGeom prst="rect">
            <a:avLst/>
          </a:prstGeom>
        </p:spPr>
        <p:txBody>
          <a:bodyPr spcFirstLastPara="1" wrap="square" lIns="91425" tIns="91425" rIns="91425" bIns="91425" anchor="t" anchorCtr="0">
            <a:noAutofit/>
          </a:bodyPr>
          <a:lstStyle>
            <a:lvl1pPr marL="457200" lvl="0" indent="-317500" algn="r" rtl="0">
              <a:spcBef>
                <a:spcPts val="0"/>
              </a:spcBef>
              <a:spcAft>
                <a:spcPts val="0"/>
              </a:spcAft>
              <a:buSzPts val="1400"/>
              <a:buChar char="●"/>
              <a:defRPr/>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74" name="Google Shape;74;p11"/>
          <p:cNvSpPr/>
          <p:nvPr/>
        </p:nvSpPr>
        <p:spPr>
          <a:xfrm>
            <a:off x="4572000" y="-10600"/>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a:off x="4572000" y="4415325"/>
            <a:ext cx="4572000" cy="729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a:off x="6853800" y="4807300"/>
            <a:ext cx="22902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
    <p:spTree>
      <p:nvGrpSpPr>
        <p:cNvPr id="1" name="Shape 80"/>
        <p:cNvGrpSpPr/>
        <p:nvPr/>
      </p:nvGrpSpPr>
      <p:grpSpPr>
        <a:xfrm>
          <a:off x="0" y="0"/>
          <a:ext cx="0" cy="0"/>
          <a:chOff x="0" y="0"/>
          <a:chExt cx="0" cy="0"/>
        </a:xfrm>
      </p:grpSpPr>
      <p:sp>
        <p:nvSpPr>
          <p:cNvPr id="81" name="Google Shape;81;p13"/>
          <p:cNvSpPr/>
          <p:nvPr/>
        </p:nvSpPr>
        <p:spPr>
          <a:xfrm>
            <a:off x="0" y="1756525"/>
            <a:ext cx="9144000" cy="3370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txBox="1">
            <a:spLocks noGrp="1"/>
          </p:cNvSpPr>
          <p:nvPr>
            <p:ph type="title"/>
          </p:nvPr>
        </p:nvSpPr>
        <p:spPr>
          <a:xfrm>
            <a:off x="661250" y="2573524"/>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3" name="Google Shape;83;p13"/>
          <p:cNvSpPr txBox="1">
            <a:spLocks noGrp="1"/>
          </p:cNvSpPr>
          <p:nvPr>
            <p:ph type="subTitle" idx="1"/>
          </p:nvPr>
        </p:nvSpPr>
        <p:spPr>
          <a:xfrm>
            <a:off x="661250" y="2897968"/>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13"/>
          <p:cNvSpPr txBox="1">
            <a:spLocks noGrp="1"/>
          </p:cNvSpPr>
          <p:nvPr>
            <p:ph type="title" idx="2" hasCustomPrompt="1"/>
          </p:nvPr>
        </p:nvSpPr>
        <p:spPr>
          <a:xfrm>
            <a:off x="970850" y="2239374"/>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85" name="Google Shape;85;p13"/>
          <p:cNvSpPr txBox="1">
            <a:spLocks noGrp="1"/>
          </p:cNvSpPr>
          <p:nvPr>
            <p:ph type="title" idx="3"/>
          </p:nvPr>
        </p:nvSpPr>
        <p:spPr>
          <a:xfrm>
            <a:off x="3371700" y="2573524"/>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6" name="Google Shape;86;p13"/>
          <p:cNvSpPr txBox="1">
            <a:spLocks noGrp="1"/>
          </p:cNvSpPr>
          <p:nvPr>
            <p:ph type="subTitle" idx="4"/>
          </p:nvPr>
        </p:nvSpPr>
        <p:spPr>
          <a:xfrm>
            <a:off x="3371700" y="2897968"/>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7" name="Google Shape;87;p13"/>
          <p:cNvSpPr txBox="1">
            <a:spLocks noGrp="1"/>
          </p:cNvSpPr>
          <p:nvPr>
            <p:ph type="title" idx="5" hasCustomPrompt="1"/>
          </p:nvPr>
        </p:nvSpPr>
        <p:spPr>
          <a:xfrm>
            <a:off x="3681300" y="2239374"/>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88" name="Google Shape;88;p13"/>
          <p:cNvSpPr txBox="1">
            <a:spLocks noGrp="1"/>
          </p:cNvSpPr>
          <p:nvPr>
            <p:ph type="title" idx="6"/>
          </p:nvPr>
        </p:nvSpPr>
        <p:spPr>
          <a:xfrm>
            <a:off x="6082150" y="2573524"/>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89" name="Google Shape;89;p13"/>
          <p:cNvSpPr txBox="1">
            <a:spLocks noGrp="1"/>
          </p:cNvSpPr>
          <p:nvPr>
            <p:ph type="subTitle" idx="7"/>
          </p:nvPr>
        </p:nvSpPr>
        <p:spPr>
          <a:xfrm>
            <a:off x="6082150" y="2897968"/>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0" name="Google Shape;90;p13"/>
          <p:cNvSpPr txBox="1">
            <a:spLocks noGrp="1"/>
          </p:cNvSpPr>
          <p:nvPr>
            <p:ph type="title" idx="8" hasCustomPrompt="1"/>
          </p:nvPr>
        </p:nvSpPr>
        <p:spPr>
          <a:xfrm>
            <a:off x="6391750" y="2239374"/>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91" name="Google Shape;91;p13"/>
          <p:cNvSpPr txBox="1">
            <a:spLocks noGrp="1"/>
          </p:cNvSpPr>
          <p:nvPr>
            <p:ph type="title" idx="9"/>
          </p:nvPr>
        </p:nvSpPr>
        <p:spPr>
          <a:xfrm>
            <a:off x="661250" y="3836962"/>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2" name="Google Shape;92;p13"/>
          <p:cNvSpPr txBox="1">
            <a:spLocks noGrp="1"/>
          </p:cNvSpPr>
          <p:nvPr>
            <p:ph type="subTitle" idx="13"/>
          </p:nvPr>
        </p:nvSpPr>
        <p:spPr>
          <a:xfrm>
            <a:off x="661250" y="4161414"/>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3" name="Google Shape;93;p13"/>
          <p:cNvSpPr txBox="1">
            <a:spLocks noGrp="1"/>
          </p:cNvSpPr>
          <p:nvPr>
            <p:ph type="title" idx="14" hasCustomPrompt="1"/>
          </p:nvPr>
        </p:nvSpPr>
        <p:spPr>
          <a:xfrm>
            <a:off x="970850" y="3502812"/>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94" name="Google Shape;94;p13"/>
          <p:cNvSpPr txBox="1">
            <a:spLocks noGrp="1"/>
          </p:cNvSpPr>
          <p:nvPr>
            <p:ph type="title" idx="15"/>
          </p:nvPr>
        </p:nvSpPr>
        <p:spPr>
          <a:xfrm>
            <a:off x="3371700" y="3836962"/>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5" name="Google Shape;95;p13"/>
          <p:cNvSpPr txBox="1">
            <a:spLocks noGrp="1"/>
          </p:cNvSpPr>
          <p:nvPr>
            <p:ph type="subTitle" idx="16"/>
          </p:nvPr>
        </p:nvSpPr>
        <p:spPr>
          <a:xfrm>
            <a:off x="3371700" y="4161414"/>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6" name="Google Shape;96;p13"/>
          <p:cNvSpPr txBox="1">
            <a:spLocks noGrp="1"/>
          </p:cNvSpPr>
          <p:nvPr>
            <p:ph type="title" idx="17" hasCustomPrompt="1"/>
          </p:nvPr>
        </p:nvSpPr>
        <p:spPr>
          <a:xfrm>
            <a:off x="3681300" y="3502812"/>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97" name="Google Shape;97;p13"/>
          <p:cNvSpPr txBox="1">
            <a:spLocks noGrp="1"/>
          </p:cNvSpPr>
          <p:nvPr>
            <p:ph type="title" idx="18"/>
          </p:nvPr>
        </p:nvSpPr>
        <p:spPr>
          <a:xfrm>
            <a:off x="6082150" y="3836962"/>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1600">
                <a:solidFill>
                  <a:schemeClr val="lt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8" name="Google Shape;98;p13"/>
          <p:cNvSpPr txBox="1">
            <a:spLocks noGrp="1"/>
          </p:cNvSpPr>
          <p:nvPr>
            <p:ph type="subTitle" idx="19"/>
          </p:nvPr>
        </p:nvSpPr>
        <p:spPr>
          <a:xfrm>
            <a:off x="6082150" y="4161414"/>
            <a:ext cx="2400600" cy="3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9" name="Google Shape;99;p13"/>
          <p:cNvSpPr txBox="1">
            <a:spLocks noGrp="1"/>
          </p:cNvSpPr>
          <p:nvPr>
            <p:ph type="title" idx="20" hasCustomPrompt="1"/>
          </p:nvPr>
        </p:nvSpPr>
        <p:spPr>
          <a:xfrm>
            <a:off x="6391750" y="3502812"/>
            <a:ext cx="1781400" cy="37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400"/>
              <a:buNone/>
              <a:defRPr sz="3000">
                <a:solidFill>
                  <a:schemeClr val="lt2"/>
                </a:solidFill>
              </a:defRPr>
            </a:lvl1pPr>
            <a:lvl2pPr lvl="1" algn="ctr" rtl="0">
              <a:spcBef>
                <a:spcPts val="0"/>
              </a:spcBef>
              <a:spcAft>
                <a:spcPts val="0"/>
              </a:spcAft>
              <a:buClr>
                <a:schemeClr val="accent1"/>
              </a:buClr>
              <a:buSzPts val="2400"/>
              <a:buNone/>
              <a:defRPr sz="2400">
                <a:solidFill>
                  <a:schemeClr val="accent1"/>
                </a:solidFill>
              </a:defRPr>
            </a:lvl2pPr>
            <a:lvl3pPr lvl="2" algn="ctr" rtl="0">
              <a:spcBef>
                <a:spcPts val="0"/>
              </a:spcBef>
              <a:spcAft>
                <a:spcPts val="0"/>
              </a:spcAft>
              <a:buClr>
                <a:schemeClr val="accent1"/>
              </a:buClr>
              <a:buSzPts val="2400"/>
              <a:buNone/>
              <a:defRPr sz="2400">
                <a:solidFill>
                  <a:schemeClr val="accent1"/>
                </a:solidFill>
              </a:defRPr>
            </a:lvl3pPr>
            <a:lvl4pPr lvl="3" algn="ctr" rtl="0">
              <a:spcBef>
                <a:spcPts val="0"/>
              </a:spcBef>
              <a:spcAft>
                <a:spcPts val="0"/>
              </a:spcAft>
              <a:buClr>
                <a:schemeClr val="accent1"/>
              </a:buClr>
              <a:buSzPts val="2400"/>
              <a:buNone/>
              <a:defRPr sz="2400">
                <a:solidFill>
                  <a:schemeClr val="accent1"/>
                </a:solidFill>
              </a:defRPr>
            </a:lvl4pPr>
            <a:lvl5pPr lvl="4" algn="ctr" rtl="0">
              <a:spcBef>
                <a:spcPts val="0"/>
              </a:spcBef>
              <a:spcAft>
                <a:spcPts val="0"/>
              </a:spcAft>
              <a:buClr>
                <a:schemeClr val="accent1"/>
              </a:buClr>
              <a:buSzPts val="2400"/>
              <a:buNone/>
              <a:defRPr sz="2400">
                <a:solidFill>
                  <a:schemeClr val="accent1"/>
                </a:solidFill>
              </a:defRPr>
            </a:lvl5pPr>
            <a:lvl6pPr lvl="5" algn="ctr" rtl="0">
              <a:spcBef>
                <a:spcPts val="0"/>
              </a:spcBef>
              <a:spcAft>
                <a:spcPts val="0"/>
              </a:spcAft>
              <a:buClr>
                <a:schemeClr val="accent1"/>
              </a:buClr>
              <a:buSzPts val="2400"/>
              <a:buNone/>
              <a:defRPr sz="2400">
                <a:solidFill>
                  <a:schemeClr val="accent1"/>
                </a:solidFill>
              </a:defRPr>
            </a:lvl6pPr>
            <a:lvl7pPr lvl="6" algn="ctr" rtl="0">
              <a:spcBef>
                <a:spcPts val="0"/>
              </a:spcBef>
              <a:spcAft>
                <a:spcPts val="0"/>
              </a:spcAft>
              <a:buClr>
                <a:schemeClr val="accent1"/>
              </a:buClr>
              <a:buSzPts val="2400"/>
              <a:buNone/>
              <a:defRPr sz="2400">
                <a:solidFill>
                  <a:schemeClr val="accent1"/>
                </a:solidFill>
              </a:defRPr>
            </a:lvl7pPr>
            <a:lvl8pPr lvl="7" algn="ctr" rtl="0">
              <a:spcBef>
                <a:spcPts val="0"/>
              </a:spcBef>
              <a:spcAft>
                <a:spcPts val="0"/>
              </a:spcAft>
              <a:buClr>
                <a:schemeClr val="accent1"/>
              </a:buClr>
              <a:buSzPts val="2400"/>
              <a:buNone/>
              <a:defRPr sz="2400">
                <a:solidFill>
                  <a:schemeClr val="accent1"/>
                </a:solidFill>
              </a:defRPr>
            </a:lvl8pPr>
            <a:lvl9pPr lvl="8" algn="ctr" rtl="0">
              <a:spcBef>
                <a:spcPts val="0"/>
              </a:spcBef>
              <a:spcAft>
                <a:spcPts val="0"/>
              </a:spcAft>
              <a:buClr>
                <a:schemeClr val="accent1"/>
              </a:buClr>
              <a:buSzPts val="2400"/>
              <a:buNone/>
              <a:defRPr sz="2400">
                <a:solidFill>
                  <a:schemeClr val="accent1"/>
                </a:solidFill>
              </a:defRPr>
            </a:lvl9pPr>
          </a:lstStyle>
          <a:p>
            <a:r>
              <a:t>xx%</a:t>
            </a:r>
          </a:p>
        </p:txBody>
      </p:sp>
      <p:sp>
        <p:nvSpPr>
          <p:cNvPr id="100" name="Google Shape;100;p13"/>
          <p:cNvSpPr txBox="1">
            <a:spLocks noGrp="1"/>
          </p:cNvSpPr>
          <p:nvPr>
            <p:ph type="title" idx="21"/>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01" name="Google Shape;101;p13"/>
          <p:cNvSpPr/>
          <p:nvPr/>
        </p:nvSpPr>
        <p:spPr>
          <a:xfrm>
            <a:off x="8784650" y="0"/>
            <a:ext cx="3591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0" y="1603600"/>
            <a:ext cx="713100" cy="356400"/>
          </a:xfrm>
          <a:prstGeom prst="rect">
            <a:avLst/>
          </a:prstGeom>
          <a:solidFill>
            <a:srgbClr val="F6B1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hree Columns">
  <p:cSld name="SECTION_TITLE_AND_DESCRIPTION_1_1">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8136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6" name="Google Shape;106;p14"/>
          <p:cNvSpPr txBox="1">
            <a:spLocks noGrp="1"/>
          </p:cNvSpPr>
          <p:nvPr>
            <p:ph type="subTitle" idx="1"/>
          </p:nvPr>
        </p:nvSpPr>
        <p:spPr>
          <a:xfrm>
            <a:off x="8136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7" name="Google Shape;107;p14"/>
          <p:cNvSpPr txBox="1">
            <a:spLocks noGrp="1"/>
          </p:cNvSpPr>
          <p:nvPr>
            <p:ph type="title" idx="2"/>
          </p:nvPr>
        </p:nvSpPr>
        <p:spPr>
          <a:xfrm>
            <a:off x="337170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8" name="Google Shape;108;p14"/>
          <p:cNvSpPr txBox="1">
            <a:spLocks noGrp="1"/>
          </p:cNvSpPr>
          <p:nvPr>
            <p:ph type="subTitle" idx="3"/>
          </p:nvPr>
        </p:nvSpPr>
        <p:spPr>
          <a:xfrm>
            <a:off x="337170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14"/>
          <p:cNvSpPr txBox="1">
            <a:spLocks noGrp="1"/>
          </p:cNvSpPr>
          <p:nvPr>
            <p:ph type="title" idx="4"/>
          </p:nvPr>
        </p:nvSpPr>
        <p:spPr>
          <a:xfrm>
            <a:off x="5929750" y="2961130"/>
            <a:ext cx="2400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solidFill>
                  <a:schemeClr val="accen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10" name="Google Shape;110;p14"/>
          <p:cNvSpPr txBox="1">
            <a:spLocks noGrp="1"/>
          </p:cNvSpPr>
          <p:nvPr>
            <p:ph type="subTitle" idx="5"/>
          </p:nvPr>
        </p:nvSpPr>
        <p:spPr>
          <a:xfrm>
            <a:off x="5929750" y="3280291"/>
            <a:ext cx="2400600" cy="56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 name="Google Shape;111;p14"/>
          <p:cNvSpPr/>
          <p:nvPr/>
        </p:nvSpPr>
        <p:spPr>
          <a:xfrm>
            <a:off x="0" y="4419900"/>
            <a:ext cx="91440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txBox="1">
            <a:spLocks noGrp="1"/>
          </p:cNvSpPr>
          <p:nvPr>
            <p:ph type="title" idx="6"/>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13" name="Google Shape;113;p14"/>
          <p:cNvSpPr/>
          <p:nvPr/>
        </p:nvSpPr>
        <p:spPr>
          <a:xfrm>
            <a:off x="8430775" y="0"/>
            <a:ext cx="713100" cy="356400"/>
          </a:xfrm>
          <a:prstGeom prst="rect">
            <a:avLst/>
          </a:pr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SECTION_TITLE_AND_DESCRIPTION_1_1_1">
    <p:spTree>
      <p:nvGrpSpPr>
        <p:cNvPr id="1" name="Shape 115"/>
        <p:cNvGrpSpPr/>
        <p:nvPr/>
      </p:nvGrpSpPr>
      <p:grpSpPr>
        <a:xfrm>
          <a:off x="0" y="0"/>
          <a:ext cx="0" cy="0"/>
          <a:chOff x="0" y="0"/>
          <a:chExt cx="0" cy="0"/>
        </a:xfrm>
      </p:grpSpPr>
      <p:sp>
        <p:nvSpPr>
          <p:cNvPr id="116" name="Google Shape;116;p15"/>
          <p:cNvSpPr/>
          <p:nvPr/>
        </p:nvSpPr>
        <p:spPr>
          <a:xfrm>
            <a:off x="712175" y="3051975"/>
            <a:ext cx="7730400" cy="3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5300" y="0"/>
            <a:ext cx="91440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5300" y="4416875"/>
            <a:ext cx="9144000" cy="76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txBox="1">
            <a:spLocks noGrp="1"/>
          </p:cNvSpPr>
          <p:nvPr>
            <p:ph type="title"/>
          </p:nvPr>
        </p:nvSpPr>
        <p:spPr>
          <a:xfrm>
            <a:off x="3277050" y="3007434"/>
            <a:ext cx="25899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120" name="Google Shape;120;p15"/>
          <p:cNvSpPr txBox="1">
            <a:spLocks noGrp="1"/>
          </p:cNvSpPr>
          <p:nvPr>
            <p:ph type="subTitle" idx="1"/>
          </p:nvPr>
        </p:nvSpPr>
        <p:spPr>
          <a:xfrm>
            <a:off x="1551975" y="1688475"/>
            <a:ext cx="6040200" cy="144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200"/>
              <a:buNone/>
              <a:defRPr sz="25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21" name="Google Shape;121;p15"/>
          <p:cNvSpPr/>
          <p:nvPr/>
        </p:nvSpPr>
        <p:spPr>
          <a:xfrm>
            <a:off x="7592175" y="4775700"/>
            <a:ext cx="1557000" cy="36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5300" y="541150"/>
            <a:ext cx="7068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of text 1">
  <p:cSld name="TITLE_ONLY_1">
    <p:spTree>
      <p:nvGrpSpPr>
        <p:cNvPr id="1" name="Shape 124"/>
        <p:cNvGrpSpPr/>
        <p:nvPr/>
      </p:nvGrpSpPr>
      <p:grpSpPr>
        <a:xfrm>
          <a:off x="0" y="0"/>
          <a:ext cx="0" cy="0"/>
          <a:chOff x="0" y="0"/>
          <a:chExt cx="0" cy="0"/>
        </a:xfrm>
      </p:grpSpPr>
      <p:sp>
        <p:nvSpPr>
          <p:cNvPr id="125" name="Google Shape;125;p16"/>
          <p:cNvSpPr/>
          <p:nvPr/>
        </p:nvSpPr>
        <p:spPr>
          <a:xfrm>
            <a:off x="4470525" y="3701400"/>
            <a:ext cx="46734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5111875"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a:spLocks noGrp="1"/>
          </p:cNvSpPr>
          <p:nvPr>
            <p:ph type="title"/>
          </p:nvPr>
        </p:nvSpPr>
        <p:spPr>
          <a:xfrm>
            <a:off x="5462775" y="1331400"/>
            <a:ext cx="23208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28" name="Google Shape;128;p16"/>
          <p:cNvSpPr txBox="1">
            <a:spLocks noGrp="1"/>
          </p:cNvSpPr>
          <p:nvPr>
            <p:ph type="subTitle" idx="1"/>
          </p:nvPr>
        </p:nvSpPr>
        <p:spPr>
          <a:xfrm>
            <a:off x="5449675" y="2549700"/>
            <a:ext cx="234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6"/>
          <p:cNvSpPr/>
          <p:nvPr/>
        </p:nvSpPr>
        <p:spPr>
          <a:xfrm>
            <a:off x="0"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0"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of text 2">
  <p:cSld name="TITLE_ONLY_1_1">
    <p:spTree>
      <p:nvGrpSpPr>
        <p:cNvPr id="1" name="Shape 132"/>
        <p:cNvGrpSpPr/>
        <p:nvPr/>
      </p:nvGrpSpPr>
      <p:grpSpPr>
        <a:xfrm>
          <a:off x="0" y="0"/>
          <a:ext cx="0" cy="0"/>
          <a:chOff x="0" y="0"/>
          <a:chExt cx="0" cy="0"/>
        </a:xfrm>
      </p:grpSpPr>
      <p:sp>
        <p:nvSpPr>
          <p:cNvPr id="133" name="Google Shape;133;p17"/>
          <p:cNvSpPr/>
          <p:nvPr/>
        </p:nvSpPr>
        <p:spPr>
          <a:xfrm flipH="1">
            <a:off x="0" y="3701400"/>
            <a:ext cx="4518600" cy="940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50" y="0"/>
            <a:ext cx="4032000" cy="425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flipH="1">
            <a:off x="8430825" y="0"/>
            <a:ext cx="713100" cy="716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flipH="1">
            <a:off x="7652025" y="4786500"/>
            <a:ext cx="1491900" cy="357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txBox="1">
            <a:spLocks noGrp="1"/>
          </p:cNvSpPr>
          <p:nvPr>
            <p:ph type="title"/>
          </p:nvPr>
        </p:nvSpPr>
        <p:spPr>
          <a:xfrm>
            <a:off x="1312150" y="1331500"/>
            <a:ext cx="2417400" cy="1262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38" name="Google Shape;138;p17"/>
          <p:cNvSpPr txBox="1">
            <a:spLocks noGrp="1"/>
          </p:cNvSpPr>
          <p:nvPr>
            <p:ph type="subTitle" idx="1"/>
          </p:nvPr>
        </p:nvSpPr>
        <p:spPr>
          <a:xfrm>
            <a:off x="1332300" y="2549613"/>
            <a:ext cx="2376900" cy="126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_1_2">
    <p:spTree>
      <p:nvGrpSpPr>
        <p:cNvPr id="1" name="Shape 140"/>
        <p:cNvGrpSpPr/>
        <p:nvPr/>
      </p:nvGrpSpPr>
      <p:grpSpPr>
        <a:xfrm>
          <a:off x="0" y="0"/>
          <a:ext cx="0" cy="0"/>
          <a:chOff x="0" y="0"/>
          <a:chExt cx="0" cy="0"/>
        </a:xfrm>
      </p:grpSpPr>
      <p:sp>
        <p:nvSpPr>
          <p:cNvPr id="141" name="Google Shape;141;p18"/>
          <p:cNvSpPr/>
          <p:nvPr/>
        </p:nvSpPr>
        <p:spPr>
          <a:xfrm>
            <a:off x="712550"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8"/>
          <p:cNvSpPr/>
          <p:nvPr/>
        </p:nvSpPr>
        <p:spPr>
          <a:xfrm>
            <a:off x="5289448" y="2307375"/>
            <a:ext cx="3141300" cy="2836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txBox="1">
            <a:spLocks noGrp="1"/>
          </p:cNvSpPr>
          <p:nvPr>
            <p:ph type="title"/>
          </p:nvPr>
        </p:nvSpPr>
        <p:spPr>
          <a:xfrm>
            <a:off x="1082306"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4" name="Google Shape;144;p18"/>
          <p:cNvSpPr txBox="1">
            <a:spLocks noGrp="1"/>
          </p:cNvSpPr>
          <p:nvPr>
            <p:ph type="subTitle" idx="1"/>
          </p:nvPr>
        </p:nvSpPr>
        <p:spPr>
          <a:xfrm>
            <a:off x="1082306"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5" name="Google Shape;145;p18"/>
          <p:cNvSpPr txBox="1">
            <a:spLocks noGrp="1"/>
          </p:cNvSpPr>
          <p:nvPr>
            <p:ph type="title" idx="2"/>
          </p:nvPr>
        </p:nvSpPr>
        <p:spPr>
          <a:xfrm>
            <a:off x="5653500" y="2838793"/>
            <a:ext cx="24006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sz="1800">
                <a:solidFill>
                  <a:schemeClr val="lt1"/>
                </a:solidFill>
              </a:defRPr>
            </a:lvl4pPr>
            <a:lvl5pPr lvl="4" algn="ctr" rtl="0">
              <a:spcBef>
                <a:spcPts val="0"/>
              </a:spcBef>
              <a:spcAft>
                <a:spcPts val="0"/>
              </a:spcAft>
              <a:buClr>
                <a:schemeClr val="lt1"/>
              </a:buClr>
              <a:buSzPts val="1800"/>
              <a:buNone/>
              <a:defRPr sz="1800">
                <a:solidFill>
                  <a:schemeClr val="lt1"/>
                </a:solidFill>
              </a:defRPr>
            </a:lvl5pPr>
            <a:lvl6pPr lvl="5" algn="ctr" rtl="0">
              <a:spcBef>
                <a:spcPts val="0"/>
              </a:spcBef>
              <a:spcAft>
                <a:spcPts val="0"/>
              </a:spcAft>
              <a:buClr>
                <a:schemeClr val="lt1"/>
              </a:buClr>
              <a:buSzPts val="1800"/>
              <a:buNone/>
              <a:defRPr sz="1800">
                <a:solidFill>
                  <a:schemeClr val="lt1"/>
                </a:solidFill>
              </a:defRPr>
            </a:lvl6pPr>
            <a:lvl7pPr lvl="6" algn="ctr" rtl="0">
              <a:spcBef>
                <a:spcPts val="0"/>
              </a:spcBef>
              <a:spcAft>
                <a:spcPts val="0"/>
              </a:spcAft>
              <a:buClr>
                <a:schemeClr val="lt1"/>
              </a:buClr>
              <a:buSzPts val="1800"/>
              <a:buNone/>
              <a:defRPr sz="1800">
                <a:solidFill>
                  <a:schemeClr val="lt1"/>
                </a:solidFill>
              </a:defRPr>
            </a:lvl7pPr>
            <a:lvl8pPr lvl="7" algn="ctr" rtl="0">
              <a:spcBef>
                <a:spcPts val="0"/>
              </a:spcBef>
              <a:spcAft>
                <a:spcPts val="0"/>
              </a:spcAft>
              <a:buClr>
                <a:schemeClr val="lt1"/>
              </a:buClr>
              <a:buSzPts val="1800"/>
              <a:buNone/>
              <a:defRPr sz="1800">
                <a:solidFill>
                  <a:schemeClr val="lt1"/>
                </a:solidFill>
              </a:defRPr>
            </a:lvl8pPr>
            <a:lvl9pPr lvl="8" algn="ctr" rtl="0">
              <a:spcBef>
                <a:spcPts val="0"/>
              </a:spcBef>
              <a:spcAft>
                <a:spcPts val="0"/>
              </a:spcAft>
              <a:buClr>
                <a:schemeClr val="lt1"/>
              </a:buClr>
              <a:buSzPts val="1800"/>
              <a:buNone/>
              <a:defRPr sz="1800">
                <a:solidFill>
                  <a:schemeClr val="lt1"/>
                </a:solidFill>
              </a:defRPr>
            </a:lvl9pPr>
          </a:lstStyle>
          <a:p>
            <a:endParaRPr/>
          </a:p>
        </p:txBody>
      </p:sp>
      <p:sp>
        <p:nvSpPr>
          <p:cNvPr id="146" name="Google Shape;146;p18"/>
          <p:cNvSpPr txBox="1">
            <a:spLocks noGrp="1"/>
          </p:cNvSpPr>
          <p:nvPr>
            <p:ph type="subTitle" idx="3"/>
          </p:nvPr>
        </p:nvSpPr>
        <p:spPr>
          <a:xfrm>
            <a:off x="5653500" y="3333294"/>
            <a:ext cx="2400600" cy="98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47" name="Google Shape;147;p18"/>
          <p:cNvSpPr txBox="1">
            <a:spLocks noGrp="1"/>
          </p:cNvSpPr>
          <p:nvPr>
            <p:ph type="title" idx="4"/>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48" name="Google Shape;148;p18"/>
          <p:cNvSpPr/>
          <p:nvPr/>
        </p:nvSpPr>
        <p:spPr>
          <a:xfrm>
            <a:off x="0" y="4772325"/>
            <a:ext cx="9144000" cy="3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flipH="1">
            <a:off x="8433163" y="0"/>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flipH="1">
            <a:off x="3088" y="0"/>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Four Columns ">
  <p:cSld name="SECTION_TITLE_AND_DESCRIPTION_1_1_3">
    <p:spTree>
      <p:nvGrpSpPr>
        <p:cNvPr id="1" name="Shape 152"/>
        <p:cNvGrpSpPr/>
        <p:nvPr/>
      </p:nvGrpSpPr>
      <p:grpSpPr>
        <a:xfrm>
          <a:off x="0" y="0"/>
          <a:ext cx="0" cy="0"/>
          <a:chOff x="0" y="0"/>
          <a:chExt cx="0" cy="0"/>
        </a:xfrm>
      </p:grpSpPr>
      <p:sp>
        <p:nvSpPr>
          <p:cNvPr id="153" name="Google Shape;153;p19"/>
          <p:cNvSpPr txBox="1">
            <a:spLocks noGrp="1"/>
          </p:cNvSpPr>
          <p:nvPr>
            <p:ph type="title"/>
          </p:nvPr>
        </p:nvSpPr>
        <p:spPr>
          <a:xfrm>
            <a:off x="923550" y="2104063"/>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4" name="Google Shape;154;p19"/>
          <p:cNvSpPr txBox="1">
            <a:spLocks noGrp="1"/>
          </p:cNvSpPr>
          <p:nvPr>
            <p:ph type="subTitle" idx="1"/>
          </p:nvPr>
        </p:nvSpPr>
        <p:spPr>
          <a:xfrm>
            <a:off x="923550" y="2475136"/>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5" name="Google Shape;155;p19"/>
          <p:cNvSpPr txBox="1">
            <a:spLocks noGrp="1"/>
          </p:cNvSpPr>
          <p:nvPr>
            <p:ph type="title" idx="2"/>
          </p:nvPr>
        </p:nvSpPr>
        <p:spPr>
          <a:xfrm>
            <a:off x="923550" y="3506341"/>
            <a:ext cx="2190900" cy="4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6" name="Google Shape;156;p19"/>
          <p:cNvSpPr txBox="1">
            <a:spLocks noGrp="1"/>
          </p:cNvSpPr>
          <p:nvPr>
            <p:ph type="subTitle" idx="3"/>
          </p:nvPr>
        </p:nvSpPr>
        <p:spPr>
          <a:xfrm>
            <a:off x="923550" y="3877413"/>
            <a:ext cx="2190900" cy="56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7" name="Google Shape;157;p19"/>
          <p:cNvSpPr txBox="1">
            <a:spLocks noGrp="1"/>
          </p:cNvSpPr>
          <p:nvPr>
            <p:ph type="title" idx="4"/>
          </p:nvPr>
        </p:nvSpPr>
        <p:spPr>
          <a:xfrm>
            <a:off x="6029625" y="210406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8" name="Google Shape;158;p19"/>
          <p:cNvSpPr txBox="1">
            <a:spLocks noGrp="1"/>
          </p:cNvSpPr>
          <p:nvPr>
            <p:ph type="subTitle" idx="5"/>
          </p:nvPr>
        </p:nvSpPr>
        <p:spPr>
          <a:xfrm>
            <a:off x="6029625" y="2475137"/>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9" name="Google Shape;159;p19"/>
          <p:cNvSpPr txBox="1">
            <a:spLocks noGrp="1"/>
          </p:cNvSpPr>
          <p:nvPr>
            <p:ph type="title" idx="6"/>
          </p:nvPr>
        </p:nvSpPr>
        <p:spPr>
          <a:xfrm>
            <a:off x="6029625" y="3506343"/>
            <a:ext cx="21909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60" name="Google Shape;160;p19"/>
          <p:cNvSpPr txBox="1">
            <a:spLocks noGrp="1"/>
          </p:cNvSpPr>
          <p:nvPr>
            <p:ph type="subTitle" idx="7"/>
          </p:nvPr>
        </p:nvSpPr>
        <p:spPr>
          <a:xfrm>
            <a:off x="6029625" y="3877414"/>
            <a:ext cx="2190900" cy="56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1" name="Google Shape;161;p19"/>
          <p:cNvSpPr txBox="1">
            <a:spLocks noGrp="1"/>
          </p:cNvSpPr>
          <p:nvPr>
            <p:ph type="title" idx="8"/>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2" name="Google Shape;162;p19"/>
          <p:cNvSpPr/>
          <p:nvPr/>
        </p:nvSpPr>
        <p:spPr>
          <a:xfrm>
            <a:off x="5575" y="-5125"/>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a:off x="8435675" y="719350"/>
            <a:ext cx="707700" cy="145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5575" y="4783500"/>
            <a:ext cx="707700" cy="360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1">
  <p:cSld name="SECTION_TITLE_AND_DESCRIPTION_1_1_4">
    <p:spTree>
      <p:nvGrpSpPr>
        <p:cNvPr id="1" name="Shape 166"/>
        <p:cNvGrpSpPr/>
        <p:nvPr/>
      </p:nvGrpSpPr>
      <p:grpSpPr>
        <a:xfrm>
          <a:off x="0" y="0"/>
          <a:ext cx="0" cy="0"/>
          <a:chOff x="0" y="0"/>
          <a:chExt cx="0" cy="0"/>
        </a:xfrm>
      </p:grpSpPr>
      <p:sp>
        <p:nvSpPr>
          <p:cNvPr id="167" name="Google Shape;167;p20"/>
          <p:cNvSpPr/>
          <p:nvPr/>
        </p:nvSpPr>
        <p:spPr>
          <a:xfrm>
            <a:off x="0" y="4776850"/>
            <a:ext cx="9144000" cy="36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69" name="Google Shape;169;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3"/>
          <p:cNvSpPr/>
          <p:nvPr/>
        </p:nvSpPr>
        <p:spPr>
          <a:xfrm>
            <a:off x="4573925" y="350"/>
            <a:ext cx="457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4836250" y="2931900"/>
            <a:ext cx="4035300" cy="662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Clr>
                <a:schemeClr val="lt1"/>
              </a:buClr>
              <a:buSzPts val="3200"/>
              <a:buNone/>
              <a:defRPr sz="4300">
                <a:solidFill>
                  <a:schemeClr val="lt1"/>
                </a:solidFill>
              </a:defRPr>
            </a:lvl1pPr>
            <a:lvl2pPr lvl="1" algn="ctr" rtl="0">
              <a:lnSpc>
                <a:spcPct val="80000"/>
              </a:lnSpc>
              <a:spcBef>
                <a:spcPts val="0"/>
              </a:spcBef>
              <a:spcAft>
                <a:spcPts val="0"/>
              </a:spcAft>
              <a:buSzPts val="3600"/>
              <a:buNone/>
              <a:defRPr sz="3600"/>
            </a:lvl2pPr>
            <a:lvl3pPr lvl="2" algn="ctr" rtl="0">
              <a:lnSpc>
                <a:spcPct val="80000"/>
              </a:lnSpc>
              <a:spcBef>
                <a:spcPts val="0"/>
              </a:spcBef>
              <a:spcAft>
                <a:spcPts val="0"/>
              </a:spcAft>
              <a:buSzPts val="3600"/>
              <a:buNone/>
              <a:defRPr sz="3600"/>
            </a:lvl3pPr>
            <a:lvl4pPr lvl="3" algn="ctr" rtl="0">
              <a:lnSpc>
                <a:spcPct val="80000"/>
              </a:lnSpc>
              <a:spcBef>
                <a:spcPts val="0"/>
              </a:spcBef>
              <a:spcAft>
                <a:spcPts val="0"/>
              </a:spcAft>
              <a:buSzPts val="3600"/>
              <a:buNone/>
              <a:defRPr sz="3600"/>
            </a:lvl4pPr>
            <a:lvl5pPr lvl="4" algn="ctr" rtl="0">
              <a:lnSpc>
                <a:spcPct val="80000"/>
              </a:lnSpc>
              <a:spcBef>
                <a:spcPts val="0"/>
              </a:spcBef>
              <a:spcAft>
                <a:spcPts val="0"/>
              </a:spcAft>
              <a:buSzPts val="3600"/>
              <a:buNone/>
              <a:defRPr sz="3600"/>
            </a:lvl5pPr>
            <a:lvl6pPr lvl="5" algn="ctr" rtl="0">
              <a:lnSpc>
                <a:spcPct val="80000"/>
              </a:lnSpc>
              <a:spcBef>
                <a:spcPts val="0"/>
              </a:spcBef>
              <a:spcAft>
                <a:spcPts val="0"/>
              </a:spcAft>
              <a:buSzPts val="3600"/>
              <a:buNone/>
              <a:defRPr sz="3600"/>
            </a:lvl6pPr>
            <a:lvl7pPr lvl="6" algn="ctr" rtl="0">
              <a:lnSpc>
                <a:spcPct val="80000"/>
              </a:lnSpc>
              <a:spcBef>
                <a:spcPts val="0"/>
              </a:spcBef>
              <a:spcAft>
                <a:spcPts val="0"/>
              </a:spcAft>
              <a:buSzPts val="3600"/>
              <a:buNone/>
              <a:defRPr sz="3600"/>
            </a:lvl7pPr>
            <a:lvl8pPr lvl="7" algn="ctr" rtl="0">
              <a:lnSpc>
                <a:spcPct val="80000"/>
              </a:lnSpc>
              <a:spcBef>
                <a:spcPts val="0"/>
              </a:spcBef>
              <a:spcAft>
                <a:spcPts val="0"/>
              </a:spcAft>
              <a:buSzPts val="3600"/>
              <a:buNone/>
              <a:defRPr sz="3600"/>
            </a:lvl8pPr>
            <a:lvl9pPr lvl="8" algn="ctr" rtl="0">
              <a:lnSpc>
                <a:spcPct val="80000"/>
              </a:lnSpc>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786125" y="956698"/>
            <a:ext cx="2135400" cy="1975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12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2" name="Google Shape;22;p3"/>
          <p:cNvSpPr txBox="1">
            <a:spLocks noGrp="1"/>
          </p:cNvSpPr>
          <p:nvPr>
            <p:ph type="subTitle" idx="1"/>
          </p:nvPr>
        </p:nvSpPr>
        <p:spPr>
          <a:xfrm>
            <a:off x="5277425" y="3594000"/>
            <a:ext cx="3152700" cy="59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3" name="Google Shape;23;p3"/>
          <p:cNvSpPr/>
          <p:nvPr/>
        </p:nvSpPr>
        <p:spPr>
          <a:xfrm>
            <a:off x="-10850" y="-5125"/>
            <a:ext cx="7242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6853800" y="4776850"/>
            <a:ext cx="2300400" cy="363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10850" y="4776850"/>
            <a:ext cx="724200" cy="363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ly Title 2">
  <p:cSld name="SECTION_TITLE_AND_DESCRIPTION_1_1_4_2">
    <p:spTree>
      <p:nvGrpSpPr>
        <p:cNvPr id="1" name="Shape 170"/>
        <p:cNvGrpSpPr/>
        <p:nvPr/>
      </p:nvGrpSpPr>
      <p:grpSpPr>
        <a:xfrm>
          <a:off x="0" y="0"/>
          <a:ext cx="0" cy="0"/>
          <a:chOff x="0" y="0"/>
          <a:chExt cx="0" cy="0"/>
        </a:xfrm>
      </p:grpSpPr>
      <p:sp>
        <p:nvSpPr>
          <p:cNvPr id="171" name="Google Shape;171;p21"/>
          <p:cNvSpPr/>
          <p:nvPr/>
        </p:nvSpPr>
        <p:spPr>
          <a:xfrm>
            <a:off x="0" y="719350"/>
            <a:ext cx="713100" cy="441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8430775" y="2571750"/>
            <a:ext cx="713100" cy="256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8430775" y="-1600"/>
            <a:ext cx="713100" cy="72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75" name="Google Shape;17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ix Columns">
  <p:cSld name="SECTION_TITLE_AND_DESCRIPTION_1_2">
    <p:spTree>
      <p:nvGrpSpPr>
        <p:cNvPr id="1" name="Shape 176"/>
        <p:cNvGrpSpPr/>
        <p:nvPr/>
      </p:nvGrpSpPr>
      <p:grpSpPr>
        <a:xfrm>
          <a:off x="0" y="0"/>
          <a:ext cx="0" cy="0"/>
          <a:chOff x="0" y="0"/>
          <a:chExt cx="0" cy="0"/>
        </a:xfrm>
      </p:grpSpPr>
      <p:sp>
        <p:nvSpPr>
          <p:cNvPr id="177" name="Google Shape;177;p22"/>
          <p:cNvSpPr/>
          <p:nvPr/>
        </p:nvSpPr>
        <p:spPr>
          <a:xfrm>
            <a:off x="5300" y="2162570"/>
            <a:ext cx="9133500" cy="447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5300" y="3502195"/>
            <a:ext cx="9133500" cy="447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5300" y="0"/>
            <a:ext cx="9133500" cy="175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txBox="1">
            <a:spLocks noGrp="1"/>
          </p:cNvSpPr>
          <p:nvPr>
            <p:ph type="title"/>
          </p:nvPr>
        </p:nvSpPr>
        <p:spPr>
          <a:xfrm>
            <a:off x="9863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1" name="Google Shape;181;p22"/>
          <p:cNvSpPr txBox="1">
            <a:spLocks noGrp="1"/>
          </p:cNvSpPr>
          <p:nvPr>
            <p:ph type="subTitle" idx="1"/>
          </p:nvPr>
        </p:nvSpPr>
        <p:spPr>
          <a:xfrm>
            <a:off x="8136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2" name="Google Shape;182;p22"/>
          <p:cNvSpPr txBox="1">
            <a:spLocks noGrp="1"/>
          </p:cNvSpPr>
          <p:nvPr>
            <p:ph type="title" idx="2"/>
          </p:nvPr>
        </p:nvSpPr>
        <p:spPr>
          <a:xfrm>
            <a:off x="354435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3" name="Google Shape;183;p22"/>
          <p:cNvSpPr txBox="1">
            <a:spLocks noGrp="1"/>
          </p:cNvSpPr>
          <p:nvPr>
            <p:ph type="subTitle" idx="3"/>
          </p:nvPr>
        </p:nvSpPr>
        <p:spPr>
          <a:xfrm>
            <a:off x="337170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4" name="Google Shape;184;p22"/>
          <p:cNvSpPr txBox="1">
            <a:spLocks noGrp="1"/>
          </p:cNvSpPr>
          <p:nvPr>
            <p:ph type="title" idx="4"/>
          </p:nvPr>
        </p:nvSpPr>
        <p:spPr>
          <a:xfrm>
            <a:off x="6102400" y="2162570"/>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5" name="Google Shape;185;p22"/>
          <p:cNvSpPr txBox="1">
            <a:spLocks noGrp="1"/>
          </p:cNvSpPr>
          <p:nvPr>
            <p:ph type="subTitle" idx="5"/>
          </p:nvPr>
        </p:nvSpPr>
        <p:spPr>
          <a:xfrm>
            <a:off x="5929750" y="2609843"/>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6" name="Google Shape;186;p22"/>
          <p:cNvSpPr txBox="1">
            <a:spLocks noGrp="1"/>
          </p:cNvSpPr>
          <p:nvPr>
            <p:ph type="title" idx="6"/>
          </p:nvPr>
        </p:nvSpPr>
        <p:spPr>
          <a:xfrm>
            <a:off x="9863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7" name="Google Shape;187;p22"/>
          <p:cNvSpPr txBox="1">
            <a:spLocks noGrp="1"/>
          </p:cNvSpPr>
          <p:nvPr>
            <p:ph type="subTitle" idx="7"/>
          </p:nvPr>
        </p:nvSpPr>
        <p:spPr>
          <a:xfrm>
            <a:off x="8136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8" name="Google Shape;188;p22"/>
          <p:cNvSpPr txBox="1">
            <a:spLocks noGrp="1"/>
          </p:cNvSpPr>
          <p:nvPr>
            <p:ph type="title" idx="8"/>
          </p:nvPr>
        </p:nvSpPr>
        <p:spPr>
          <a:xfrm>
            <a:off x="354435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89" name="Google Shape;189;p22"/>
          <p:cNvSpPr txBox="1">
            <a:spLocks noGrp="1"/>
          </p:cNvSpPr>
          <p:nvPr>
            <p:ph type="subTitle" idx="9"/>
          </p:nvPr>
        </p:nvSpPr>
        <p:spPr>
          <a:xfrm>
            <a:off x="337170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0" name="Google Shape;190;p22"/>
          <p:cNvSpPr txBox="1">
            <a:spLocks noGrp="1"/>
          </p:cNvSpPr>
          <p:nvPr>
            <p:ph type="title" idx="13"/>
          </p:nvPr>
        </p:nvSpPr>
        <p:spPr>
          <a:xfrm>
            <a:off x="6102400" y="3502195"/>
            <a:ext cx="20553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91" name="Google Shape;191;p22"/>
          <p:cNvSpPr txBox="1">
            <a:spLocks noGrp="1"/>
          </p:cNvSpPr>
          <p:nvPr>
            <p:ph type="subTitle" idx="14"/>
          </p:nvPr>
        </p:nvSpPr>
        <p:spPr>
          <a:xfrm>
            <a:off x="5929750" y="3949481"/>
            <a:ext cx="2400600" cy="62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2" name="Google Shape;192;p22"/>
          <p:cNvSpPr txBox="1">
            <a:spLocks noGrp="1"/>
          </p:cNvSpPr>
          <p:nvPr>
            <p:ph type="title" idx="15"/>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193" name="Google Shape;193;p22"/>
          <p:cNvSpPr/>
          <p:nvPr/>
        </p:nvSpPr>
        <p:spPr>
          <a:xfrm>
            <a:off x="7926175" y="0"/>
            <a:ext cx="12177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0" y="1028700"/>
            <a:ext cx="713100" cy="36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 credits">
  <p:cSld name="TITLE_1">
    <p:spTree>
      <p:nvGrpSpPr>
        <p:cNvPr id="1" name="Shape 196"/>
        <p:cNvGrpSpPr/>
        <p:nvPr/>
      </p:nvGrpSpPr>
      <p:grpSpPr>
        <a:xfrm>
          <a:off x="0" y="0"/>
          <a:ext cx="0" cy="0"/>
          <a:chOff x="0" y="0"/>
          <a:chExt cx="0" cy="0"/>
        </a:xfrm>
      </p:grpSpPr>
      <p:sp>
        <p:nvSpPr>
          <p:cNvPr id="197" name="Google Shape;197;p23"/>
          <p:cNvSpPr/>
          <p:nvPr/>
        </p:nvSpPr>
        <p:spPr>
          <a:xfrm>
            <a:off x="0" y="0"/>
            <a:ext cx="38874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txBox="1">
            <a:spLocks noGrp="1"/>
          </p:cNvSpPr>
          <p:nvPr>
            <p:ph type="ctrTitle"/>
          </p:nvPr>
        </p:nvSpPr>
        <p:spPr>
          <a:xfrm>
            <a:off x="592425" y="594400"/>
            <a:ext cx="2691300" cy="1393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Font typeface="Work Sans ExtraBold"/>
              <a:buNone/>
              <a:defRPr sz="5000"/>
            </a:lvl1pPr>
            <a:lvl2pPr lvl="1" rtl="0">
              <a:lnSpc>
                <a:spcPct val="90000"/>
              </a:lnSpc>
              <a:spcBef>
                <a:spcPts val="0"/>
              </a:spcBef>
              <a:spcAft>
                <a:spcPts val="0"/>
              </a:spcAft>
              <a:buSzPts val="5200"/>
              <a:buNone/>
              <a:defRPr sz="5200"/>
            </a:lvl2pPr>
            <a:lvl3pPr lvl="2" rtl="0">
              <a:lnSpc>
                <a:spcPct val="90000"/>
              </a:lnSpc>
              <a:spcBef>
                <a:spcPts val="0"/>
              </a:spcBef>
              <a:spcAft>
                <a:spcPts val="0"/>
              </a:spcAft>
              <a:buSzPts val="5200"/>
              <a:buNone/>
              <a:defRPr sz="5200"/>
            </a:lvl3pPr>
            <a:lvl4pPr lvl="3" rtl="0">
              <a:lnSpc>
                <a:spcPct val="90000"/>
              </a:lnSpc>
              <a:spcBef>
                <a:spcPts val="0"/>
              </a:spcBef>
              <a:spcAft>
                <a:spcPts val="0"/>
              </a:spcAft>
              <a:buSzPts val="5200"/>
              <a:buNone/>
              <a:defRPr sz="5200"/>
            </a:lvl4pPr>
            <a:lvl5pPr lvl="4" rtl="0">
              <a:lnSpc>
                <a:spcPct val="90000"/>
              </a:lnSpc>
              <a:spcBef>
                <a:spcPts val="0"/>
              </a:spcBef>
              <a:spcAft>
                <a:spcPts val="0"/>
              </a:spcAft>
              <a:buSzPts val="5200"/>
              <a:buNone/>
              <a:defRPr sz="5200"/>
            </a:lvl5pPr>
            <a:lvl6pPr lvl="5" rtl="0">
              <a:lnSpc>
                <a:spcPct val="90000"/>
              </a:lnSpc>
              <a:spcBef>
                <a:spcPts val="0"/>
              </a:spcBef>
              <a:spcAft>
                <a:spcPts val="0"/>
              </a:spcAft>
              <a:buSzPts val="5200"/>
              <a:buNone/>
              <a:defRPr sz="5200"/>
            </a:lvl6pPr>
            <a:lvl7pPr lvl="6" rtl="0">
              <a:lnSpc>
                <a:spcPct val="90000"/>
              </a:lnSpc>
              <a:spcBef>
                <a:spcPts val="0"/>
              </a:spcBef>
              <a:spcAft>
                <a:spcPts val="0"/>
              </a:spcAft>
              <a:buSzPts val="5200"/>
              <a:buNone/>
              <a:defRPr sz="5200"/>
            </a:lvl7pPr>
            <a:lvl8pPr lvl="7" rtl="0">
              <a:lnSpc>
                <a:spcPct val="90000"/>
              </a:lnSpc>
              <a:spcBef>
                <a:spcPts val="0"/>
              </a:spcBef>
              <a:spcAft>
                <a:spcPts val="0"/>
              </a:spcAft>
              <a:buSzPts val="5200"/>
              <a:buNone/>
              <a:defRPr sz="5200"/>
            </a:lvl8pPr>
            <a:lvl9pPr lvl="8" rtl="0">
              <a:lnSpc>
                <a:spcPct val="90000"/>
              </a:lnSpc>
              <a:spcBef>
                <a:spcPts val="0"/>
              </a:spcBef>
              <a:spcAft>
                <a:spcPts val="0"/>
              </a:spcAft>
              <a:buSzPts val="5200"/>
              <a:buNone/>
              <a:defRPr sz="5200"/>
            </a:lvl9pPr>
          </a:lstStyle>
          <a:p>
            <a:endParaRPr/>
          </a:p>
        </p:txBody>
      </p:sp>
      <p:sp>
        <p:nvSpPr>
          <p:cNvPr id="199" name="Google Shape;199;p23"/>
          <p:cNvSpPr txBox="1">
            <a:spLocks noGrp="1"/>
          </p:cNvSpPr>
          <p:nvPr>
            <p:ph type="subTitle" idx="1"/>
          </p:nvPr>
        </p:nvSpPr>
        <p:spPr>
          <a:xfrm>
            <a:off x="592423" y="1908225"/>
            <a:ext cx="2691300" cy="10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200" name="Google Shape;200;p23"/>
          <p:cNvSpPr txBox="1"/>
          <p:nvPr/>
        </p:nvSpPr>
        <p:spPr>
          <a:xfrm>
            <a:off x="602175" y="3532850"/>
            <a:ext cx="2691300" cy="667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900">
                <a:solidFill>
                  <a:schemeClr val="dk1"/>
                </a:solidFill>
                <a:latin typeface="Montserrat"/>
                <a:ea typeface="Montserrat"/>
                <a:cs typeface="Montserrat"/>
                <a:sym typeface="Montserrat"/>
              </a:rPr>
              <a:t>CREDITS: This presentation template was created by </a:t>
            </a:r>
            <a:r>
              <a:rPr lang="en" sz="900" b="1">
                <a:solidFill>
                  <a:schemeClr val="dk1"/>
                </a:solidFill>
                <a:uFill>
                  <a:noFill/>
                </a:uFill>
                <a:latin typeface="Montserrat"/>
                <a:ea typeface="Montserrat"/>
                <a:cs typeface="Montserrat"/>
                <a:sym typeface="Montserrat"/>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900">
                <a:solidFill>
                  <a:schemeClr val="dk1"/>
                </a:solidFill>
                <a:latin typeface="Montserrat"/>
                <a:ea typeface="Montserrat"/>
                <a:cs typeface="Montserrat"/>
                <a:sym typeface="Montserrat"/>
              </a:rPr>
              <a:t>, including icons by </a:t>
            </a:r>
            <a:r>
              <a:rPr lang="en" sz="900" b="1">
                <a:solidFill>
                  <a:schemeClr val="dk1"/>
                </a:solidFill>
                <a:uFill>
                  <a:noFill/>
                </a:uFill>
                <a:latin typeface="Montserrat"/>
                <a:ea typeface="Montserrat"/>
                <a:cs typeface="Montserrat"/>
                <a:sym typeface="Montserra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900">
                <a:solidFill>
                  <a:schemeClr val="dk1"/>
                </a:solidFill>
                <a:latin typeface="Montserrat"/>
                <a:ea typeface="Montserrat"/>
                <a:cs typeface="Montserrat"/>
                <a:sym typeface="Montserrat"/>
              </a:rPr>
              <a:t>, infographics &amp; images by </a:t>
            </a:r>
            <a:r>
              <a:rPr lang="en" sz="900" b="1">
                <a:solidFill>
                  <a:schemeClr val="dk1"/>
                </a:solidFill>
                <a:uFill>
                  <a:noFill/>
                </a:uFill>
                <a:latin typeface="Montserrat"/>
                <a:ea typeface="Montserrat"/>
                <a:cs typeface="Montserrat"/>
                <a:sym typeface="Montserra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900">
                <a:solidFill>
                  <a:schemeClr val="dk1"/>
                </a:solidFill>
                <a:latin typeface="Montserrat"/>
                <a:ea typeface="Montserrat"/>
                <a:cs typeface="Montserrat"/>
                <a:sym typeface="Montserrat"/>
              </a:rPr>
              <a:t> and illustrations by </a:t>
            </a:r>
            <a:r>
              <a:rPr lang="en" sz="900" b="1">
                <a:solidFill>
                  <a:schemeClr val="dk1"/>
                </a:solidFill>
                <a:uFill>
                  <a:noFill/>
                </a:uFill>
                <a:latin typeface="Montserrat"/>
                <a:ea typeface="Montserrat"/>
                <a:cs typeface="Montserrat"/>
                <a:sym typeface="Montserrat"/>
                <a:hlinkClick r:id="rId5">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Stories</a:t>
            </a:r>
            <a:endParaRPr sz="900">
              <a:solidFill>
                <a:schemeClr val="dk1"/>
              </a:solidFill>
              <a:latin typeface="Montserrat"/>
              <a:ea typeface="Montserrat"/>
              <a:cs typeface="Montserrat"/>
              <a:sym typeface="Montserrat"/>
            </a:endParaRPr>
          </a:p>
          <a:p>
            <a:pPr marL="0" lvl="0" indent="0" algn="ctr" rtl="0">
              <a:lnSpc>
                <a:spcPct val="100000"/>
              </a:lnSpc>
              <a:spcBef>
                <a:spcPts val="300"/>
              </a:spcBef>
              <a:spcAft>
                <a:spcPts val="0"/>
              </a:spcAft>
              <a:buNone/>
            </a:pPr>
            <a:r>
              <a:rPr lang="en" sz="850">
                <a:solidFill>
                  <a:schemeClr val="dk1"/>
                </a:solidFill>
                <a:latin typeface="Montserrat"/>
                <a:ea typeface="Montserrat"/>
                <a:cs typeface="Montserrat"/>
                <a:sym typeface="Montserrat"/>
              </a:rPr>
              <a:t>. </a:t>
            </a:r>
            <a:endParaRPr sz="850">
              <a:solidFill>
                <a:schemeClr val="dk1"/>
              </a:solidFill>
              <a:latin typeface="Montserrat"/>
              <a:ea typeface="Montserrat"/>
              <a:cs typeface="Montserrat"/>
              <a:sym typeface="Montserrat"/>
            </a:endParaRPr>
          </a:p>
          <a:p>
            <a:pPr marL="0" lvl="0" indent="0" algn="ctr" rtl="0">
              <a:lnSpc>
                <a:spcPct val="115000"/>
              </a:lnSpc>
              <a:spcBef>
                <a:spcPts val="300"/>
              </a:spcBef>
              <a:spcAft>
                <a:spcPts val="0"/>
              </a:spcAft>
              <a:buNone/>
            </a:pPr>
            <a:endParaRPr sz="900">
              <a:solidFill>
                <a:schemeClr val="dk1"/>
              </a:solidFill>
              <a:latin typeface="Montserrat"/>
              <a:ea typeface="Montserrat"/>
              <a:cs typeface="Montserrat"/>
              <a:sym typeface="Montserrat"/>
            </a:endParaRPr>
          </a:p>
          <a:p>
            <a:pPr marL="0" lvl="0" indent="0" algn="ctr" rtl="0">
              <a:spcBef>
                <a:spcPts val="0"/>
              </a:spcBef>
              <a:spcAft>
                <a:spcPts val="0"/>
              </a:spcAft>
              <a:buNone/>
            </a:pPr>
            <a:endParaRPr sz="900">
              <a:solidFill>
                <a:schemeClr val="dk1"/>
              </a:solidFill>
              <a:latin typeface="Montserrat"/>
              <a:ea typeface="Montserrat"/>
              <a:cs typeface="Montserrat"/>
              <a:sym typeface="Montserrat"/>
            </a:endParaRPr>
          </a:p>
        </p:txBody>
      </p:sp>
      <p:grpSp>
        <p:nvGrpSpPr>
          <p:cNvPr id="201" name="Google Shape;201;p23"/>
          <p:cNvGrpSpPr/>
          <p:nvPr/>
        </p:nvGrpSpPr>
        <p:grpSpPr>
          <a:xfrm>
            <a:off x="0" y="0"/>
            <a:ext cx="9143975" cy="5143500"/>
            <a:chOff x="0" y="0"/>
            <a:chExt cx="9143975" cy="5143500"/>
          </a:xfrm>
        </p:grpSpPr>
        <p:sp>
          <p:nvSpPr>
            <p:cNvPr id="202" name="Google Shape;202;p23"/>
            <p:cNvSpPr/>
            <p:nvPr/>
          </p:nvSpPr>
          <p:spPr>
            <a:xfrm>
              <a:off x="3538075" y="0"/>
              <a:ext cx="33159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3"/>
            <p:cNvSpPr/>
            <p:nvPr/>
          </p:nvSpPr>
          <p:spPr>
            <a:xfrm>
              <a:off x="8430775" y="0"/>
              <a:ext cx="713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0" y="4787100"/>
              <a:ext cx="7131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7791875" y="4787100"/>
              <a:ext cx="1352100" cy="356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3887725" y="1075800"/>
              <a:ext cx="2293200" cy="356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 name="Google Shape;207;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611275" y="1423030"/>
            <a:ext cx="7921500" cy="3161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Font typeface="Lato"/>
              <a:buChar char="●"/>
              <a:defRPr sz="1100"/>
            </a:lvl1pPr>
            <a:lvl2pPr marL="914400" lvl="1" indent="-317500" rtl="0">
              <a:spcBef>
                <a:spcPts val="1600"/>
              </a:spcBef>
              <a:spcAft>
                <a:spcPts val="0"/>
              </a:spcAft>
              <a:buClr>
                <a:srgbClr val="555555"/>
              </a:buClr>
              <a:buSzPts val="1400"/>
              <a:buFont typeface="Lato"/>
              <a:buChar char="○"/>
              <a:defRPr sz="1200"/>
            </a:lvl2pPr>
            <a:lvl3pPr marL="1371600" lvl="2" indent="-317500" rtl="0">
              <a:spcBef>
                <a:spcPts val="1600"/>
              </a:spcBef>
              <a:spcAft>
                <a:spcPts val="0"/>
              </a:spcAft>
              <a:buClr>
                <a:srgbClr val="555555"/>
              </a:buClr>
              <a:buSzPts val="1400"/>
              <a:buFont typeface="Lato"/>
              <a:buChar char="■"/>
              <a:defRPr sz="1200"/>
            </a:lvl3pPr>
            <a:lvl4pPr marL="1828800" lvl="3" indent="-317500" rtl="0">
              <a:spcBef>
                <a:spcPts val="1600"/>
              </a:spcBef>
              <a:spcAft>
                <a:spcPts val="0"/>
              </a:spcAft>
              <a:buClr>
                <a:srgbClr val="555555"/>
              </a:buClr>
              <a:buSzPts val="1400"/>
              <a:buFont typeface="Lato"/>
              <a:buChar char="●"/>
              <a:defRPr sz="1200"/>
            </a:lvl4pPr>
            <a:lvl5pPr marL="2286000" lvl="4" indent="-317500" rtl="0">
              <a:spcBef>
                <a:spcPts val="1600"/>
              </a:spcBef>
              <a:spcAft>
                <a:spcPts val="0"/>
              </a:spcAft>
              <a:buClr>
                <a:srgbClr val="555555"/>
              </a:buClr>
              <a:buSzPts val="1400"/>
              <a:buFont typeface="Lato"/>
              <a:buChar char="○"/>
              <a:defRPr sz="1200"/>
            </a:lvl5pPr>
            <a:lvl6pPr marL="2743200" lvl="5" indent="-317500" rtl="0">
              <a:spcBef>
                <a:spcPts val="1600"/>
              </a:spcBef>
              <a:spcAft>
                <a:spcPts val="0"/>
              </a:spcAft>
              <a:buClr>
                <a:srgbClr val="555555"/>
              </a:buClr>
              <a:buSzPts val="1400"/>
              <a:buFont typeface="Lato"/>
              <a:buChar char="■"/>
              <a:defRPr sz="1200"/>
            </a:lvl6pPr>
            <a:lvl7pPr marL="3200400" lvl="6" indent="-317500" rtl="0">
              <a:spcBef>
                <a:spcPts val="1600"/>
              </a:spcBef>
              <a:spcAft>
                <a:spcPts val="0"/>
              </a:spcAft>
              <a:buClr>
                <a:srgbClr val="555555"/>
              </a:buClr>
              <a:buSzPts val="1400"/>
              <a:buFont typeface="Lato"/>
              <a:buChar char="●"/>
              <a:defRPr sz="1200"/>
            </a:lvl7pPr>
            <a:lvl8pPr marL="3657600" lvl="7" indent="-317500" rtl="0">
              <a:spcBef>
                <a:spcPts val="1600"/>
              </a:spcBef>
              <a:spcAft>
                <a:spcPts val="0"/>
              </a:spcAft>
              <a:buClr>
                <a:srgbClr val="555555"/>
              </a:buClr>
              <a:buSzPts val="1400"/>
              <a:buFont typeface="Lato"/>
              <a:buChar char="○"/>
              <a:defRPr sz="1200"/>
            </a:lvl8pPr>
            <a:lvl9pPr marL="4114800" lvl="8" indent="-317500" rtl="0">
              <a:spcBef>
                <a:spcPts val="1600"/>
              </a:spcBef>
              <a:spcAft>
                <a:spcPts val="1600"/>
              </a:spcAft>
              <a:buClr>
                <a:srgbClr val="555555"/>
              </a:buClr>
              <a:buSzPts val="1400"/>
              <a:buFont typeface="Lato"/>
              <a:buChar char="■"/>
              <a:defRPr sz="1200"/>
            </a:lvl9pPr>
          </a:lstStyle>
          <a:p>
            <a:endParaRPr/>
          </a:p>
        </p:txBody>
      </p:sp>
      <p:sp>
        <p:nvSpPr>
          <p:cNvPr id="29" name="Google Shape;29;p4"/>
          <p:cNvSpPr/>
          <p:nvPr/>
        </p:nvSpPr>
        <p:spPr>
          <a:xfrm>
            <a:off x="0" y="0"/>
            <a:ext cx="713100" cy="723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0" y="4807300"/>
            <a:ext cx="9144000" cy="353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2" name="Google Shape;32;p4"/>
          <p:cNvSpPr/>
          <p:nvPr/>
        </p:nvSpPr>
        <p:spPr>
          <a:xfrm>
            <a:off x="8430900" y="71935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606475" y="2293394"/>
            <a:ext cx="3365400" cy="2306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6" name="Google Shape;36;p5"/>
          <p:cNvSpPr txBox="1">
            <a:spLocks noGrp="1"/>
          </p:cNvSpPr>
          <p:nvPr>
            <p:ph type="body" idx="2"/>
          </p:nvPr>
        </p:nvSpPr>
        <p:spPr>
          <a:xfrm>
            <a:off x="5172150" y="2007458"/>
            <a:ext cx="3365400" cy="253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 name="Google Shape;37;p5"/>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38" name="Google Shape;38;p5"/>
          <p:cNvSpPr/>
          <p:nvPr/>
        </p:nvSpPr>
        <p:spPr>
          <a:xfrm>
            <a:off x="0" y="0"/>
            <a:ext cx="713100" cy="356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8430750" y="4419900"/>
            <a:ext cx="7131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43" name="Google Shape;43;p6"/>
          <p:cNvSpPr/>
          <p:nvPr/>
        </p:nvSpPr>
        <p:spPr>
          <a:xfrm>
            <a:off x="5575" y="4771375"/>
            <a:ext cx="91440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5575" y="-5125"/>
            <a:ext cx="707700" cy="36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8435650" y="-5125"/>
            <a:ext cx="707700" cy="72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47"/>
        <p:cNvGrpSpPr/>
        <p:nvPr/>
      </p:nvGrpSpPr>
      <p:grpSpPr>
        <a:xfrm>
          <a:off x="0" y="0"/>
          <a:ext cx="0" cy="0"/>
          <a:chOff x="0" y="0"/>
          <a:chExt cx="0" cy="0"/>
        </a:xfrm>
      </p:grpSpPr>
      <p:sp>
        <p:nvSpPr>
          <p:cNvPr id="48" name="Google Shape;48;p7"/>
          <p:cNvSpPr/>
          <p:nvPr/>
        </p:nvSpPr>
        <p:spPr>
          <a:xfrm>
            <a:off x="6853800" y="0"/>
            <a:ext cx="2290200" cy="723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txBox="1">
            <a:spLocks noGrp="1"/>
          </p:cNvSpPr>
          <p:nvPr>
            <p:ph type="title"/>
          </p:nvPr>
        </p:nvSpPr>
        <p:spPr>
          <a:xfrm>
            <a:off x="609947" y="564207"/>
            <a:ext cx="24600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0" name="Google Shape;50;p7"/>
          <p:cNvSpPr txBox="1">
            <a:spLocks noGrp="1"/>
          </p:cNvSpPr>
          <p:nvPr>
            <p:ph type="subTitle" idx="1"/>
          </p:nvPr>
        </p:nvSpPr>
        <p:spPr>
          <a:xfrm>
            <a:off x="609958" y="1659000"/>
            <a:ext cx="2290200" cy="182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160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51" name="Google Shape;51;p7"/>
          <p:cNvSpPr/>
          <p:nvPr/>
        </p:nvSpPr>
        <p:spPr>
          <a:xfrm>
            <a:off x="713225" y="4776850"/>
            <a:ext cx="6140700" cy="3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0" y="4050475"/>
            <a:ext cx="713100" cy="36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5354250" y="533873"/>
            <a:ext cx="2999100" cy="2213100"/>
          </a:xfrm>
          <a:prstGeom prst="rect">
            <a:avLst/>
          </a:prstGeom>
        </p:spPr>
        <p:txBody>
          <a:bodyPr spcFirstLastPara="1" wrap="square" lIns="91425" tIns="91425" rIns="91425" bIns="91425" anchor="b" anchorCtr="0">
            <a:noAutofit/>
          </a:bodyPr>
          <a:lstStyle>
            <a:lvl1pPr lvl="0" algn="ctr" rtl="0">
              <a:lnSpc>
                <a:spcPct val="95000"/>
              </a:lnSpc>
              <a:spcBef>
                <a:spcPts val="0"/>
              </a:spcBef>
              <a:spcAft>
                <a:spcPts val="0"/>
              </a:spcAft>
              <a:buSzPts val="3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6" name="Google Shape;56;p8"/>
          <p:cNvSpPr/>
          <p:nvPr/>
        </p:nvSpPr>
        <p:spPr>
          <a:xfrm>
            <a:off x="0" y="0"/>
            <a:ext cx="7131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p:nvPr/>
        </p:nvSpPr>
        <p:spPr>
          <a:xfrm>
            <a:off x="6853800" y="3696300"/>
            <a:ext cx="2290200" cy="723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txBox="1">
            <a:spLocks noGrp="1"/>
          </p:cNvSpPr>
          <p:nvPr>
            <p:ph type="body" idx="1"/>
          </p:nvPr>
        </p:nvSpPr>
        <p:spPr>
          <a:xfrm>
            <a:off x="490000" y="1977597"/>
            <a:ext cx="2686500" cy="186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400"/>
            </a:lvl1pPr>
            <a:lvl2pPr marL="914400" lvl="1" indent="-317500" rtl="0">
              <a:spcBef>
                <a:spcPts val="10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9"/>
          <p:cNvSpPr txBox="1">
            <a:spLocks noGrp="1"/>
          </p:cNvSpPr>
          <p:nvPr>
            <p:ph type="title"/>
          </p:nvPr>
        </p:nvSpPr>
        <p:spPr>
          <a:xfrm>
            <a:off x="599000" y="553250"/>
            <a:ext cx="2733300" cy="11244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9"/>
          <p:cNvSpPr/>
          <p:nvPr/>
        </p:nvSpPr>
        <p:spPr>
          <a:xfrm>
            <a:off x="11050" y="4424050"/>
            <a:ext cx="2279400" cy="71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a:off x="8430775" y="4419900"/>
            <a:ext cx="713100" cy="719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596975" y="655216"/>
            <a:ext cx="79500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67" name="Google Shape;67;p10"/>
          <p:cNvSpPr/>
          <p:nvPr/>
        </p:nvSpPr>
        <p:spPr>
          <a:xfrm>
            <a:off x="2290350" y="2212200"/>
            <a:ext cx="4563600" cy="719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0"/>
          <p:cNvSpPr/>
          <p:nvPr/>
        </p:nvSpPr>
        <p:spPr>
          <a:xfrm>
            <a:off x="-842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0"/>
          <p:cNvSpPr/>
          <p:nvPr/>
        </p:nvSpPr>
        <p:spPr>
          <a:xfrm>
            <a:off x="8428075" y="2212200"/>
            <a:ext cx="721500" cy="719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arala"/>
              <a:buNone/>
              <a:defRPr sz="3500" b="1">
                <a:solidFill>
                  <a:schemeClr val="dk1"/>
                </a:solidFill>
                <a:latin typeface="Sarala"/>
                <a:ea typeface="Sarala"/>
                <a:cs typeface="Sarala"/>
                <a:sym typeface="Sarala"/>
              </a:defRPr>
            </a:lvl1pPr>
            <a:lvl2pPr lvl="1"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2pPr>
            <a:lvl3pPr lvl="2"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3pPr>
            <a:lvl4pPr lvl="3"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4pPr>
            <a:lvl5pPr lvl="4"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5pPr>
            <a:lvl6pPr lvl="5"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6pPr>
            <a:lvl7pPr lvl="6"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7pPr>
            <a:lvl8pPr lvl="7"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8pPr>
            <a:lvl9pPr lvl="8" rtl="0">
              <a:spcBef>
                <a:spcPts val="0"/>
              </a:spcBef>
              <a:spcAft>
                <a:spcPts val="0"/>
              </a:spcAft>
              <a:buClr>
                <a:schemeClr val="dk2"/>
              </a:buClr>
              <a:buSzPts val="2800"/>
              <a:buFont typeface="Sarala"/>
              <a:buNone/>
              <a:defRPr sz="2800">
                <a:solidFill>
                  <a:schemeClr val="dk2"/>
                </a:solidFill>
                <a:latin typeface="Sarala"/>
                <a:ea typeface="Sarala"/>
                <a:cs typeface="Sarala"/>
                <a:sym typeface="Saral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rtl="0">
              <a:lnSpc>
                <a:spcPct val="100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rtl="0">
              <a:lnSpc>
                <a:spcPct val="100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1"/>
                </a:solidFill>
                <a:latin typeface="Montserrat"/>
                <a:ea typeface="Montserrat"/>
                <a:cs typeface="Montserrat"/>
                <a:sym typeface="Montserrat"/>
              </a:defRPr>
            </a:lvl1pPr>
            <a:lvl2pPr lvl="1" algn="r" rtl="0">
              <a:buNone/>
              <a:defRPr sz="1300">
                <a:solidFill>
                  <a:schemeClr val="dk1"/>
                </a:solidFill>
                <a:latin typeface="Montserrat"/>
                <a:ea typeface="Montserrat"/>
                <a:cs typeface="Montserrat"/>
                <a:sym typeface="Montserrat"/>
              </a:defRPr>
            </a:lvl2pPr>
            <a:lvl3pPr lvl="2" algn="r" rtl="0">
              <a:buNone/>
              <a:defRPr sz="1300">
                <a:solidFill>
                  <a:schemeClr val="dk1"/>
                </a:solidFill>
                <a:latin typeface="Montserrat"/>
                <a:ea typeface="Montserrat"/>
                <a:cs typeface="Montserrat"/>
                <a:sym typeface="Montserrat"/>
              </a:defRPr>
            </a:lvl3pPr>
            <a:lvl4pPr lvl="3" algn="r" rtl="0">
              <a:buNone/>
              <a:defRPr sz="1300">
                <a:solidFill>
                  <a:schemeClr val="dk1"/>
                </a:solidFill>
                <a:latin typeface="Montserrat"/>
                <a:ea typeface="Montserrat"/>
                <a:cs typeface="Montserrat"/>
                <a:sym typeface="Montserrat"/>
              </a:defRPr>
            </a:lvl4pPr>
            <a:lvl5pPr lvl="4" algn="r" rtl="0">
              <a:buNone/>
              <a:defRPr sz="1300">
                <a:solidFill>
                  <a:schemeClr val="dk1"/>
                </a:solidFill>
                <a:latin typeface="Montserrat"/>
                <a:ea typeface="Montserrat"/>
                <a:cs typeface="Montserrat"/>
                <a:sym typeface="Montserrat"/>
              </a:defRPr>
            </a:lvl5pPr>
            <a:lvl6pPr lvl="5" algn="r" rtl="0">
              <a:buNone/>
              <a:defRPr sz="1300">
                <a:solidFill>
                  <a:schemeClr val="dk1"/>
                </a:solidFill>
                <a:latin typeface="Montserrat"/>
                <a:ea typeface="Montserrat"/>
                <a:cs typeface="Montserrat"/>
                <a:sym typeface="Montserrat"/>
              </a:defRPr>
            </a:lvl6pPr>
            <a:lvl7pPr lvl="6" algn="r" rtl="0">
              <a:buNone/>
              <a:defRPr sz="1300">
                <a:solidFill>
                  <a:schemeClr val="dk1"/>
                </a:solidFill>
                <a:latin typeface="Montserrat"/>
                <a:ea typeface="Montserrat"/>
                <a:cs typeface="Montserrat"/>
                <a:sym typeface="Montserrat"/>
              </a:defRPr>
            </a:lvl7pPr>
            <a:lvl8pPr lvl="7" algn="r" rtl="0">
              <a:buNone/>
              <a:defRPr sz="1300">
                <a:solidFill>
                  <a:schemeClr val="dk1"/>
                </a:solidFill>
                <a:latin typeface="Montserrat"/>
                <a:ea typeface="Montserrat"/>
                <a:cs typeface="Montserrat"/>
                <a:sym typeface="Montserrat"/>
              </a:defRPr>
            </a:lvl8pPr>
            <a:lvl9pPr lvl="8" algn="r" rtl="0">
              <a:buNone/>
              <a:defRPr sz="1300">
                <a:solidFill>
                  <a:schemeClr val="dk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1"/>
        <p:cNvGrpSpPr/>
        <p:nvPr/>
      </p:nvGrpSpPr>
      <p:grpSpPr>
        <a:xfrm>
          <a:off x="0" y="0"/>
          <a:ext cx="0" cy="0"/>
          <a:chOff x="0" y="0"/>
          <a:chExt cx="0" cy="0"/>
        </a:xfrm>
      </p:grpSpPr>
      <p:sp>
        <p:nvSpPr>
          <p:cNvPr id="212" name="Google Shape;212;p24"/>
          <p:cNvSpPr/>
          <p:nvPr/>
        </p:nvSpPr>
        <p:spPr>
          <a:xfrm>
            <a:off x="0" y="0"/>
            <a:ext cx="9144000" cy="1565400"/>
          </a:xfrm>
          <a:prstGeom prst="rect">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4"/>
          <p:cNvSpPr txBox="1">
            <a:spLocks noGrp="1"/>
          </p:cNvSpPr>
          <p:nvPr>
            <p:ph type="ctrTitle" idx="4294967295"/>
          </p:nvPr>
        </p:nvSpPr>
        <p:spPr>
          <a:xfrm>
            <a:off x="-36576" y="168675"/>
            <a:ext cx="9007500" cy="1228050"/>
          </a:xfrm>
          <a:prstGeom prst="rect">
            <a:avLst/>
          </a:prstGeom>
        </p:spPr>
        <p:txBody>
          <a:bodyPr spcFirstLastPara="1" wrap="square" lIns="91425" tIns="91425" rIns="91425" bIns="91425" anchor="t" anchorCtr="0">
            <a:noAutofit/>
          </a:bodyPr>
          <a:lstStyle/>
          <a:p>
            <a:pPr lvl="0" algn="ctr">
              <a:lnSpc>
                <a:spcPct val="150000"/>
              </a:lnSpc>
            </a:pPr>
            <a:r>
              <a:rPr lang="en-US" sz="2400" dirty="0" smtClean="0">
                <a:solidFill>
                  <a:schemeClr val="lt1"/>
                </a:solidFill>
                <a:latin typeface="Arial"/>
                <a:ea typeface="Arial"/>
                <a:cs typeface="Arial"/>
                <a:sym typeface="Arial"/>
              </a:rPr>
              <a:t>Python Advanced</a:t>
            </a:r>
            <a:br>
              <a:rPr lang="en-US" sz="2400" dirty="0" smtClean="0">
                <a:solidFill>
                  <a:schemeClr val="lt1"/>
                </a:solidFill>
                <a:latin typeface="Arial"/>
                <a:ea typeface="Arial"/>
                <a:cs typeface="Arial"/>
                <a:sym typeface="Arial"/>
              </a:rPr>
            </a:br>
            <a:r>
              <a:rPr lang="en-US" sz="2000" dirty="0" smtClean="0">
                <a:solidFill>
                  <a:schemeClr val="lt1"/>
                </a:solidFill>
                <a:latin typeface="Arial"/>
                <a:ea typeface="Arial"/>
                <a:cs typeface="Arial"/>
                <a:sym typeface="Arial"/>
              </a:rPr>
              <a:t>Python Scripting</a:t>
            </a:r>
            <a:endParaRPr sz="2000" dirty="0">
              <a:solidFill>
                <a:schemeClr val="lt1"/>
              </a:solidFill>
            </a:endParaRPr>
          </a:p>
        </p:txBody>
      </p:sp>
      <p:sp>
        <p:nvSpPr>
          <p:cNvPr id="214" name="Google Shape;214;p24"/>
          <p:cNvSpPr txBox="1">
            <a:spLocks noGrp="1"/>
          </p:cNvSpPr>
          <p:nvPr>
            <p:ph type="subTitle" idx="4294967295"/>
          </p:nvPr>
        </p:nvSpPr>
        <p:spPr>
          <a:xfrm>
            <a:off x="5717630" y="2892747"/>
            <a:ext cx="3253294" cy="13899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sz="1600" dirty="0">
                <a:solidFill>
                  <a:schemeClr val="accent2"/>
                </a:solidFill>
              </a:rPr>
              <a:t>Presentation </a:t>
            </a:r>
            <a:r>
              <a:rPr lang="en" sz="1600" dirty="0" smtClean="0">
                <a:solidFill>
                  <a:schemeClr val="accent2"/>
                </a:solidFill>
              </a:rPr>
              <a:t>By</a:t>
            </a:r>
          </a:p>
          <a:p>
            <a:pPr marL="0" lvl="0" indent="0" rtl="0">
              <a:lnSpc>
                <a:spcPct val="100000"/>
              </a:lnSpc>
              <a:spcBef>
                <a:spcPts val="0"/>
              </a:spcBef>
              <a:spcAft>
                <a:spcPts val="0"/>
              </a:spcAft>
              <a:buNone/>
            </a:pPr>
            <a:endParaRPr lang="en" sz="1600" dirty="0">
              <a:solidFill>
                <a:schemeClr val="accent2"/>
              </a:solidFill>
            </a:endParaRPr>
          </a:p>
          <a:p>
            <a:pPr marL="0" lvl="0" indent="0" rtl="0">
              <a:lnSpc>
                <a:spcPct val="100000"/>
              </a:lnSpc>
              <a:spcBef>
                <a:spcPts val="0"/>
              </a:spcBef>
              <a:spcAft>
                <a:spcPts val="0"/>
              </a:spcAft>
              <a:buNone/>
            </a:pPr>
            <a:r>
              <a:rPr lang="en" sz="1800" b="1" dirty="0" smtClean="0">
                <a:solidFill>
                  <a:schemeClr val="accent2"/>
                </a:solidFill>
              </a:rPr>
              <a:t>Mohammed </a:t>
            </a:r>
            <a:r>
              <a:rPr lang="en" sz="1800" b="1" dirty="0">
                <a:solidFill>
                  <a:schemeClr val="accent2"/>
                </a:solidFill>
              </a:rPr>
              <a:t>Tahir </a:t>
            </a:r>
            <a:r>
              <a:rPr lang="en" sz="1800" b="1" dirty="0" smtClean="0">
                <a:solidFill>
                  <a:schemeClr val="accent2"/>
                </a:solidFill>
              </a:rPr>
              <a:t>Mirji</a:t>
            </a:r>
          </a:p>
          <a:p>
            <a:pPr marL="0" lvl="0" indent="0" algn="ctr" rtl="0">
              <a:lnSpc>
                <a:spcPct val="100000"/>
              </a:lnSpc>
              <a:spcBef>
                <a:spcPts val="1600"/>
              </a:spcBef>
              <a:spcAft>
                <a:spcPts val="0"/>
              </a:spcAft>
              <a:buClr>
                <a:schemeClr val="dk1"/>
              </a:buClr>
              <a:buSzPts val="1100"/>
              <a:buFont typeface="Arial"/>
              <a:buNone/>
            </a:pPr>
            <a:r>
              <a:rPr lang="en" b="1" dirty="0" smtClean="0">
                <a:solidFill>
                  <a:schemeClr val="accent2"/>
                </a:solidFill>
              </a:rPr>
              <a:t>	             MTech CS</a:t>
            </a:r>
            <a:endParaRPr b="1" dirty="0">
              <a:solidFill>
                <a:schemeClr val="accent2"/>
              </a:solidFill>
            </a:endParaRPr>
          </a:p>
          <a:p>
            <a:pPr marL="0" lvl="0" indent="0" algn="ctr" rtl="0">
              <a:lnSpc>
                <a:spcPct val="100000"/>
              </a:lnSpc>
              <a:spcBef>
                <a:spcPts val="0"/>
              </a:spcBef>
              <a:spcAft>
                <a:spcPts val="0"/>
              </a:spcAft>
              <a:buClr>
                <a:schemeClr val="dk1"/>
              </a:buClr>
              <a:buSzPts val="1100"/>
              <a:buFont typeface="Arial"/>
              <a:buNone/>
            </a:pPr>
            <a:endParaRPr sz="1200" dirty="0"/>
          </a:p>
          <a:p>
            <a:pPr marL="0" lvl="0" indent="0" algn="l" rtl="0">
              <a:spcBef>
                <a:spcPts val="0"/>
              </a:spcBef>
              <a:spcAft>
                <a:spcPts val="1600"/>
              </a:spcAft>
              <a:buNone/>
            </a:pPr>
            <a:endParaRPr dirty="0">
              <a:solidFill>
                <a:schemeClr val="accent2"/>
              </a:solidFill>
            </a:endParaRPr>
          </a:p>
        </p:txBody>
      </p:sp>
      <p:sp>
        <p:nvSpPr>
          <p:cNvPr id="216" name="Google Shape;216;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dirty="0"/>
          </a:p>
        </p:txBody>
      </p:sp>
      <p:sp>
        <p:nvSpPr>
          <p:cNvPr id="217" name="Google Shape;217;p24"/>
          <p:cNvSpPr txBox="1"/>
          <p:nvPr/>
        </p:nvSpPr>
        <p:spPr>
          <a:xfrm>
            <a:off x="2175725" y="-8572"/>
            <a:ext cx="4414200" cy="60526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600"/>
              </a:spcAft>
              <a:buNone/>
            </a:pPr>
            <a:r>
              <a:rPr lang="en" b="1" dirty="0">
                <a:solidFill>
                  <a:schemeClr val="lt1"/>
                </a:solidFill>
              </a:rPr>
              <a:t>Module </a:t>
            </a:r>
            <a:r>
              <a:rPr lang="en" b="1" dirty="0" smtClean="0">
                <a:solidFill>
                  <a:schemeClr val="lt1"/>
                </a:solidFill>
              </a:rPr>
              <a:t>- 2</a:t>
            </a:r>
            <a:endParaRPr b="1" dirty="0">
              <a:solidFill>
                <a:schemeClr val="l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6966"/>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dirty="0"/>
          </a:p>
        </p:txBody>
      </p:sp>
      <p:graphicFrame>
        <p:nvGraphicFramePr>
          <p:cNvPr id="2" name="Table 1"/>
          <p:cNvGraphicFramePr>
            <a:graphicFrameLocks noGrp="1"/>
          </p:cNvGraphicFramePr>
          <p:nvPr>
            <p:extLst>
              <p:ext uri="{D42A27DB-BD31-4B8C-83A1-F6EECF244321}">
                <p14:modId xmlns:p14="http://schemas.microsoft.com/office/powerpoint/2010/main" val="3473758886"/>
              </p:ext>
            </p:extLst>
          </p:nvPr>
        </p:nvGraphicFramePr>
        <p:xfrm>
          <a:off x="219455" y="806735"/>
          <a:ext cx="8611679" cy="4302816"/>
        </p:xfrm>
        <a:graphic>
          <a:graphicData uri="http://schemas.openxmlformats.org/drawingml/2006/table">
            <a:tbl>
              <a:tblPr>
                <a:tableStyleId>{5940675A-B579-460E-94D1-54222C63F5DA}</a:tableStyleId>
              </a:tblPr>
              <a:tblGrid>
                <a:gridCol w="684094">
                  <a:extLst>
                    <a:ext uri="{9D8B030D-6E8A-4147-A177-3AD203B41FA5}">
                      <a16:colId xmlns:a16="http://schemas.microsoft.com/office/drawing/2014/main" val="3443994796"/>
                    </a:ext>
                  </a:extLst>
                </a:gridCol>
                <a:gridCol w="4304379">
                  <a:extLst>
                    <a:ext uri="{9D8B030D-6E8A-4147-A177-3AD203B41FA5}">
                      <a16:colId xmlns:a16="http://schemas.microsoft.com/office/drawing/2014/main" val="986020255"/>
                    </a:ext>
                  </a:extLst>
                </a:gridCol>
                <a:gridCol w="3623206">
                  <a:extLst>
                    <a:ext uri="{9D8B030D-6E8A-4147-A177-3AD203B41FA5}">
                      <a16:colId xmlns:a16="http://schemas.microsoft.com/office/drawing/2014/main" val="3475687622"/>
                    </a:ext>
                  </a:extLst>
                </a:gridCol>
              </a:tblGrid>
              <a:tr h="445604">
                <a:tc>
                  <a:txBody>
                    <a:bodyPr/>
                    <a:lstStyle/>
                    <a:p>
                      <a:pPr algn="ctr" fontAlgn="base"/>
                      <a:r>
                        <a:rPr lang="en-US" sz="1800" b="1" dirty="0" smtClean="0">
                          <a:solidFill>
                            <a:schemeClr val="bg1"/>
                          </a:solidFill>
                          <a:effectLst/>
                        </a:rPr>
                        <a:t>SN</a:t>
                      </a:r>
                      <a:endParaRPr lang="en-US" sz="1800" b="1" dirty="0">
                        <a:solidFill>
                          <a:schemeClr val="bg1"/>
                        </a:solidFill>
                        <a:effectLst/>
                      </a:endParaRPr>
                    </a:p>
                  </a:txBody>
                  <a:tcPr marL="92834" marR="92834" marT="129968" marB="129968" anchor="ctr">
                    <a:solidFill>
                      <a:schemeClr val="bg2"/>
                    </a:solidFill>
                  </a:tcPr>
                </a:tc>
                <a:tc>
                  <a:txBody>
                    <a:bodyPr/>
                    <a:lstStyle/>
                    <a:p>
                      <a:pPr marL="0" marR="0" indent="0" algn="ctr" defTabSz="914400" rtl="0" eaLnBrk="1" fontAlgn="base" latinLnBrk="0" hangingPunct="1">
                        <a:lnSpc>
                          <a:spcPct val="100000"/>
                        </a:lnSpc>
                        <a:spcBef>
                          <a:spcPts val="0"/>
                        </a:spcBef>
                        <a:spcAft>
                          <a:spcPts val="0"/>
                        </a:spcAft>
                        <a:buClr>
                          <a:srgbClr val="000000"/>
                        </a:buClr>
                        <a:buSzTx/>
                        <a:buFont typeface="Arial"/>
                        <a:buNone/>
                        <a:tabLst/>
                        <a:defRPr/>
                      </a:pPr>
                      <a:r>
                        <a:rPr lang="en-US" sz="1800" b="1" dirty="0" smtClean="0">
                          <a:solidFill>
                            <a:schemeClr val="bg1"/>
                          </a:solidFill>
                          <a:effectLst/>
                        </a:rPr>
                        <a:t>input()</a:t>
                      </a:r>
                    </a:p>
                  </a:txBody>
                  <a:tcPr marL="92834" marR="92834" marT="129968" marB="129968" anchor="ctr">
                    <a:solidFill>
                      <a:schemeClr val="bg2"/>
                    </a:solidFill>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smtClean="0">
                          <a:solidFill>
                            <a:schemeClr val="bg1"/>
                          </a:solidFill>
                          <a:effectLst/>
                        </a:rPr>
                        <a:t> </a:t>
                      </a:r>
                      <a:r>
                        <a:rPr lang="en-US" sz="1800" b="1" dirty="0" err="1" smtClean="0">
                          <a:solidFill>
                            <a:schemeClr val="bg1"/>
                          </a:solidFill>
                          <a:effectLst/>
                        </a:rPr>
                        <a:t>raw_input</a:t>
                      </a:r>
                      <a:r>
                        <a:rPr lang="en-US" sz="1800" b="1" dirty="0" smtClean="0">
                          <a:solidFill>
                            <a:schemeClr val="bg1"/>
                          </a:solidFill>
                          <a:effectLst/>
                        </a:rPr>
                        <a:t>() </a:t>
                      </a:r>
                    </a:p>
                  </a:txBody>
                  <a:tcPr marL="89121" marR="89121" marT="44560" marB="44560">
                    <a:solidFill>
                      <a:schemeClr val="bg2"/>
                    </a:solidFill>
                  </a:tcPr>
                </a:tc>
                <a:extLst>
                  <a:ext uri="{0D108BD9-81ED-4DB2-BD59-A6C34878D82A}">
                    <a16:rowId xmlns:a16="http://schemas.microsoft.com/office/drawing/2014/main" val="2491614105"/>
                  </a:ext>
                </a:extLst>
              </a:tr>
              <a:tr h="631273">
                <a:tc>
                  <a:txBody>
                    <a:bodyPr/>
                    <a:lstStyle/>
                    <a:p>
                      <a:pPr algn="l" fontAlgn="base"/>
                      <a:r>
                        <a:rPr lang="en-US" sz="1800" dirty="0">
                          <a:effectLst/>
                        </a:rPr>
                        <a:t>1.</a:t>
                      </a:r>
                      <a:endParaRPr lang="en-US" sz="1800" b="0" dirty="0">
                        <a:effectLst/>
                      </a:endParaRPr>
                    </a:p>
                  </a:txBody>
                  <a:tcPr marL="92834" marR="92834" marT="129968" marB="129968" anchor="ctr"/>
                </a:tc>
                <a:tc>
                  <a:txBody>
                    <a:bodyPr/>
                    <a:lstStyle/>
                    <a:p>
                      <a:pPr algn="l" fontAlgn="base"/>
                      <a:r>
                        <a:rPr lang="en-US" sz="1800" dirty="0">
                          <a:effectLst/>
                        </a:rPr>
                        <a:t>input() function take the user input.</a:t>
                      </a:r>
                      <a:endParaRPr lang="en-US" sz="1800" b="0" dirty="0">
                        <a:effectLst/>
                      </a:endParaRPr>
                    </a:p>
                  </a:txBody>
                  <a:tcPr marL="92834" marR="92834" marT="129968" marB="129968" anchor="ctr"/>
                </a:tc>
                <a:tc>
                  <a:txBody>
                    <a:bodyPr/>
                    <a:lstStyle/>
                    <a:p>
                      <a:pPr algn="l" fontAlgn="base"/>
                      <a:r>
                        <a:rPr lang="en-US" sz="1800">
                          <a:effectLst/>
                        </a:rPr>
                        <a:t>raw_input() function takes the input from the user.</a:t>
                      </a:r>
                      <a:endParaRPr lang="en-US" sz="1800" b="0">
                        <a:effectLst/>
                      </a:endParaRPr>
                    </a:p>
                  </a:txBody>
                  <a:tcPr marL="92834" marR="92834" marT="129968" marB="129968" anchor="ctr"/>
                </a:tc>
                <a:extLst>
                  <a:ext uri="{0D108BD9-81ED-4DB2-BD59-A6C34878D82A}">
                    <a16:rowId xmlns:a16="http://schemas.microsoft.com/office/drawing/2014/main" val="1152880155"/>
                  </a:ext>
                </a:extLst>
              </a:tr>
              <a:tr h="631273">
                <a:tc>
                  <a:txBody>
                    <a:bodyPr/>
                    <a:lstStyle/>
                    <a:p>
                      <a:pPr algn="l" fontAlgn="base"/>
                      <a:r>
                        <a:rPr lang="en-US" sz="1800">
                          <a:effectLst/>
                        </a:rPr>
                        <a:t>2.</a:t>
                      </a:r>
                      <a:endParaRPr lang="en-US" sz="1800" b="0">
                        <a:effectLst/>
                      </a:endParaRPr>
                    </a:p>
                  </a:txBody>
                  <a:tcPr marL="92834" marR="92834" marT="129968" marB="129968" anchor="ctr"/>
                </a:tc>
                <a:tc>
                  <a:txBody>
                    <a:bodyPr/>
                    <a:lstStyle/>
                    <a:p>
                      <a:pPr algn="l" fontAlgn="base"/>
                      <a:r>
                        <a:rPr lang="en-US" sz="1800" dirty="0">
                          <a:effectLst/>
                        </a:rPr>
                        <a:t>Its syntax is -:</a:t>
                      </a:r>
                    </a:p>
                    <a:p>
                      <a:pPr algn="l" fontAlgn="base"/>
                      <a:r>
                        <a:rPr lang="en-US" sz="1800" dirty="0">
                          <a:effectLst/>
                        </a:rPr>
                        <a:t>input(prompt)</a:t>
                      </a:r>
                      <a:endParaRPr lang="en-US" sz="1800" b="0" dirty="0">
                        <a:effectLst/>
                      </a:endParaRPr>
                    </a:p>
                  </a:txBody>
                  <a:tcPr marL="92834" marR="92834" marT="129968" marB="129968" anchor="ctr"/>
                </a:tc>
                <a:tc>
                  <a:txBody>
                    <a:bodyPr/>
                    <a:lstStyle/>
                    <a:p>
                      <a:pPr algn="l" fontAlgn="base"/>
                      <a:r>
                        <a:rPr lang="en-US" sz="1800">
                          <a:effectLst/>
                        </a:rPr>
                        <a:t>Its syntax is -:</a:t>
                      </a:r>
                    </a:p>
                    <a:p>
                      <a:pPr algn="l" fontAlgn="base"/>
                      <a:r>
                        <a:rPr lang="en-US" sz="1800">
                          <a:effectLst/>
                        </a:rPr>
                        <a:t>raw_input(input)</a:t>
                      </a:r>
                      <a:endParaRPr lang="en-US" sz="1800" b="0">
                        <a:effectLst/>
                      </a:endParaRPr>
                    </a:p>
                  </a:txBody>
                  <a:tcPr marL="92834" marR="92834" marT="129968" marB="129968" anchor="ctr"/>
                </a:tc>
                <a:extLst>
                  <a:ext uri="{0D108BD9-81ED-4DB2-BD59-A6C34878D82A}">
                    <a16:rowId xmlns:a16="http://schemas.microsoft.com/office/drawing/2014/main" val="313227506"/>
                  </a:ext>
                </a:extLst>
              </a:tr>
              <a:tr h="631273">
                <a:tc>
                  <a:txBody>
                    <a:bodyPr/>
                    <a:lstStyle/>
                    <a:p>
                      <a:pPr algn="l" fontAlgn="base"/>
                      <a:r>
                        <a:rPr lang="en-US" sz="1800">
                          <a:effectLst/>
                        </a:rPr>
                        <a:t>3.</a:t>
                      </a:r>
                      <a:endParaRPr lang="en-US" sz="1800" b="0">
                        <a:effectLst/>
                      </a:endParaRPr>
                    </a:p>
                  </a:txBody>
                  <a:tcPr marL="92834" marR="92834" marT="129968" marB="129968" anchor="ctr"/>
                </a:tc>
                <a:tc>
                  <a:txBody>
                    <a:bodyPr/>
                    <a:lstStyle/>
                    <a:p>
                      <a:pPr algn="l" fontAlgn="base"/>
                      <a:r>
                        <a:rPr lang="en-US" sz="1800" dirty="0">
                          <a:effectLst/>
                        </a:rPr>
                        <a:t>It takes only one parameter that is prompt.</a:t>
                      </a:r>
                      <a:endParaRPr lang="en-US" sz="1800" b="0" dirty="0">
                        <a:effectLst/>
                      </a:endParaRPr>
                    </a:p>
                  </a:txBody>
                  <a:tcPr marL="92834" marR="92834" marT="129968" marB="129968" anchor="ctr"/>
                </a:tc>
                <a:tc>
                  <a:txBody>
                    <a:bodyPr/>
                    <a:lstStyle/>
                    <a:p>
                      <a:pPr algn="l" fontAlgn="base"/>
                      <a:r>
                        <a:rPr lang="en-US" sz="1800">
                          <a:effectLst/>
                        </a:rPr>
                        <a:t>It takes only one parameter that is the input.</a:t>
                      </a:r>
                      <a:endParaRPr lang="en-US" sz="1800" b="0">
                        <a:effectLst/>
                      </a:endParaRPr>
                    </a:p>
                  </a:txBody>
                  <a:tcPr marL="92834" marR="92834" marT="129968" marB="129968" anchor="ctr"/>
                </a:tc>
                <a:extLst>
                  <a:ext uri="{0D108BD9-81ED-4DB2-BD59-A6C34878D82A}">
                    <a16:rowId xmlns:a16="http://schemas.microsoft.com/office/drawing/2014/main" val="1560335745"/>
                  </a:ext>
                </a:extLst>
              </a:tr>
              <a:tr h="445604">
                <a:tc>
                  <a:txBody>
                    <a:bodyPr/>
                    <a:lstStyle/>
                    <a:p>
                      <a:pPr algn="l" fontAlgn="base"/>
                      <a:r>
                        <a:rPr lang="en-US" sz="1800">
                          <a:effectLst/>
                        </a:rPr>
                        <a:t>4.</a:t>
                      </a:r>
                      <a:endParaRPr lang="en-US" sz="1800" b="0">
                        <a:effectLst/>
                      </a:endParaRPr>
                    </a:p>
                  </a:txBody>
                  <a:tcPr marL="92834" marR="92834" marT="129968" marB="129968" anchor="ctr"/>
                </a:tc>
                <a:tc>
                  <a:txBody>
                    <a:bodyPr/>
                    <a:lstStyle/>
                    <a:p>
                      <a:pPr algn="l" fontAlgn="base"/>
                      <a:r>
                        <a:rPr lang="en-US" sz="1800" dirty="0">
                          <a:effectLst/>
                        </a:rPr>
                        <a:t>It return the input that it takes.</a:t>
                      </a:r>
                      <a:endParaRPr lang="en-US" sz="1800" b="0" dirty="0">
                        <a:effectLst/>
                      </a:endParaRPr>
                    </a:p>
                  </a:txBody>
                  <a:tcPr marL="92834" marR="92834" marT="129968" marB="129968" anchor="ctr"/>
                </a:tc>
                <a:tc>
                  <a:txBody>
                    <a:bodyPr/>
                    <a:lstStyle/>
                    <a:p>
                      <a:pPr algn="l" fontAlgn="base"/>
                      <a:r>
                        <a:rPr lang="en-US" sz="1800" dirty="0">
                          <a:effectLst/>
                        </a:rPr>
                        <a:t>Its return type is of string.</a:t>
                      </a:r>
                      <a:endParaRPr lang="en-US" sz="1800" b="0" dirty="0">
                        <a:effectLst/>
                      </a:endParaRPr>
                    </a:p>
                  </a:txBody>
                  <a:tcPr marL="92834" marR="92834" marT="129968" marB="129968" anchor="ctr"/>
                </a:tc>
                <a:extLst>
                  <a:ext uri="{0D108BD9-81ED-4DB2-BD59-A6C34878D82A}">
                    <a16:rowId xmlns:a16="http://schemas.microsoft.com/office/drawing/2014/main" val="1989579334"/>
                  </a:ext>
                </a:extLst>
              </a:tr>
              <a:tr h="631273">
                <a:tc>
                  <a:txBody>
                    <a:bodyPr/>
                    <a:lstStyle/>
                    <a:p>
                      <a:pPr algn="l" fontAlgn="base"/>
                      <a:r>
                        <a:rPr lang="en-US" sz="1800">
                          <a:effectLst/>
                        </a:rPr>
                        <a:t>5.</a:t>
                      </a:r>
                      <a:endParaRPr lang="en-US" sz="1800" b="0">
                        <a:effectLst/>
                      </a:endParaRPr>
                    </a:p>
                  </a:txBody>
                  <a:tcPr marL="92834" marR="92834" marT="129968" marB="129968" anchor="ctr"/>
                </a:tc>
                <a:tc>
                  <a:txBody>
                    <a:bodyPr/>
                    <a:lstStyle/>
                    <a:p>
                      <a:pPr algn="l" fontAlgn="base"/>
                      <a:r>
                        <a:rPr lang="en-US" sz="1800" dirty="0">
                          <a:effectLst/>
                        </a:rPr>
                        <a:t>It converts the input into a string by removing the trailing newline</a:t>
                      </a:r>
                      <a:endParaRPr lang="en-US" sz="1800" b="0" dirty="0">
                        <a:effectLst/>
                      </a:endParaRPr>
                    </a:p>
                  </a:txBody>
                  <a:tcPr marL="92834" marR="92834" marT="129968" marB="129968" anchor="ctr"/>
                </a:tc>
                <a:tc>
                  <a:txBody>
                    <a:bodyPr/>
                    <a:lstStyle/>
                    <a:p>
                      <a:pPr algn="l" fontAlgn="base"/>
                      <a:r>
                        <a:rPr lang="en-US" sz="1800" dirty="0">
                          <a:effectLst/>
                        </a:rPr>
                        <a:t>It is only introduced in python 2.0 version</a:t>
                      </a:r>
                      <a:endParaRPr lang="en-US" sz="1800" b="0" dirty="0">
                        <a:effectLst/>
                      </a:endParaRPr>
                    </a:p>
                  </a:txBody>
                  <a:tcPr marL="92834" marR="92834" marT="129968" marB="129968" anchor="ctr"/>
                </a:tc>
                <a:extLst>
                  <a:ext uri="{0D108BD9-81ED-4DB2-BD59-A6C34878D82A}">
                    <a16:rowId xmlns:a16="http://schemas.microsoft.com/office/drawing/2014/main" val="594138748"/>
                  </a:ext>
                </a:extLst>
              </a:tr>
            </a:tbl>
          </a:graphicData>
        </a:graphic>
      </p:graphicFrame>
    </p:spTree>
    <p:extLst>
      <p:ext uri="{BB962C8B-B14F-4D97-AF65-F5344CB8AC3E}">
        <p14:creationId xmlns:p14="http://schemas.microsoft.com/office/powerpoint/2010/main" val="41752546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Rectangle 2"/>
          <p:cNvSpPr/>
          <p:nvPr/>
        </p:nvSpPr>
        <p:spPr>
          <a:xfrm>
            <a:off x="640080" y="1166434"/>
            <a:ext cx="7916704" cy="3416320"/>
          </a:xfrm>
          <a:prstGeom prst="rect">
            <a:avLst/>
          </a:prstGeom>
        </p:spPr>
        <p:txBody>
          <a:bodyPr wrap="square">
            <a:spAutoFit/>
          </a:bodyPr>
          <a:lstStyle/>
          <a:p>
            <a:pPr algn="just">
              <a:lnSpc>
                <a:spcPct val="150000"/>
              </a:lnSpc>
            </a:pPr>
            <a:r>
              <a:rPr lang="en-US" sz="1800" dirty="0"/>
              <a:t>Python provides inbuilt functions for creating, writing, and reading files. There are two types of files that can be handled in python, normal text files and binary files (written in binary language, 0s, and 1s</a:t>
            </a:r>
            <a:r>
              <a:rPr lang="en-US" sz="1800" dirty="0" smtClean="0"/>
              <a:t>)</a:t>
            </a:r>
          </a:p>
          <a:p>
            <a:pPr algn="just">
              <a:lnSpc>
                <a:spcPct val="150000"/>
              </a:lnSpc>
            </a:pPr>
            <a:r>
              <a:rPr lang="en-US" sz="1800" b="1" dirty="0"/>
              <a:t>Text files: </a:t>
            </a:r>
            <a:r>
              <a:rPr lang="en-US" sz="1800" dirty="0"/>
              <a:t>In this type of file, Each line of text is terminated with a special character called EOL (End of Line), which is the new line character (‘\n’) in python by default.</a:t>
            </a:r>
          </a:p>
          <a:p>
            <a:pPr algn="just">
              <a:lnSpc>
                <a:spcPct val="150000"/>
              </a:lnSpc>
            </a:pPr>
            <a:r>
              <a:rPr lang="en-US" sz="1800" b="1" dirty="0"/>
              <a:t>Binary files: </a:t>
            </a:r>
            <a:r>
              <a:rPr lang="en-US" sz="1800" dirty="0"/>
              <a:t>In this type of file, there is no terminator for a line, and the data is stored after converting it into machine-understandable binary language.</a:t>
            </a:r>
          </a:p>
        </p:txBody>
      </p:sp>
    </p:spTree>
    <p:extLst>
      <p:ext uri="{BB962C8B-B14F-4D97-AF65-F5344CB8AC3E}">
        <p14:creationId xmlns:p14="http://schemas.microsoft.com/office/powerpoint/2010/main" val="3732778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File Access Modes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Rectangle 2"/>
          <p:cNvSpPr/>
          <p:nvPr/>
        </p:nvSpPr>
        <p:spPr>
          <a:xfrm>
            <a:off x="640080" y="1166434"/>
            <a:ext cx="7916704" cy="2534027"/>
          </a:xfrm>
          <a:prstGeom prst="rect">
            <a:avLst/>
          </a:prstGeom>
        </p:spPr>
        <p:txBody>
          <a:bodyPr wrap="square">
            <a:spAutoFit/>
          </a:bodyPr>
          <a:lstStyle/>
          <a:p>
            <a:pPr algn="just">
              <a:lnSpc>
                <a:spcPct val="150000"/>
              </a:lnSpc>
            </a:pPr>
            <a:r>
              <a:rPr lang="en-US" sz="1800" dirty="0"/>
              <a:t>Access modes govern the type of operations possible in the opened file. It refers to how the file will be used once its opened. These modes also define the location of the File Handle in the file. File handle is like a cursor, which defines from where the data has to be read or written in the file. There are 6 access modes in python</a:t>
            </a:r>
            <a:r>
              <a:rPr lang="en-US" sz="1800" dirty="0" smtClean="0"/>
              <a:t>.</a:t>
            </a:r>
          </a:p>
          <a:p>
            <a:pPr algn="just">
              <a:lnSpc>
                <a:spcPct val="150000"/>
              </a:lnSpc>
            </a:pPr>
            <a:endParaRPr lang="en-US" sz="1800" dirty="0"/>
          </a:p>
        </p:txBody>
      </p:sp>
    </p:spTree>
    <p:extLst>
      <p:ext uri="{BB962C8B-B14F-4D97-AF65-F5344CB8AC3E}">
        <p14:creationId xmlns:p14="http://schemas.microsoft.com/office/powerpoint/2010/main" val="31094412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File Access Modes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Rectangle 2"/>
          <p:cNvSpPr/>
          <p:nvPr/>
        </p:nvSpPr>
        <p:spPr>
          <a:xfrm>
            <a:off x="640080" y="1166434"/>
            <a:ext cx="7916704" cy="2534027"/>
          </a:xfrm>
          <a:prstGeom prst="rect">
            <a:avLst/>
          </a:prstGeom>
        </p:spPr>
        <p:txBody>
          <a:bodyPr wrap="square">
            <a:spAutoFit/>
          </a:bodyPr>
          <a:lstStyle/>
          <a:p>
            <a:pPr algn="just">
              <a:lnSpc>
                <a:spcPct val="150000"/>
              </a:lnSpc>
            </a:pPr>
            <a:r>
              <a:rPr lang="en-US" sz="1800" dirty="0"/>
              <a:t>Read Only (‘r’) : Open text file for reading. The handle is positioned at the beginning of the file. If the file does not exists, raises the I/O error. This is also the default mode in which a file is opened.</a:t>
            </a:r>
          </a:p>
          <a:p>
            <a:pPr algn="just">
              <a:lnSpc>
                <a:spcPct val="150000"/>
              </a:lnSpc>
            </a:pPr>
            <a:r>
              <a:rPr lang="en-US" sz="1800" dirty="0"/>
              <a:t>Read and Write (‘r+’): Open the file for reading and writing. The handle is positioned at the beginning of the file. Raises I/O error if the file does not exist</a:t>
            </a:r>
            <a:r>
              <a:rPr lang="en-US" sz="1800" dirty="0" smtClean="0"/>
              <a:t>.</a:t>
            </a:r>
            <a:endParaRPr lang="en-US" sz="1800" dirty="0"/>
          </a:p>
        </p:txBody>
      </p:sp>
    </p:spTree>
    <p:extLst>
      <p:ext uri="{BB962C8B-B14F-4D97-AF65-F5344CB8AC3E}">
        <p14:creationId xmlns:p14="http://schemas.microsoft.com/office/powerpoint/2010/main" val="20442547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File Access Modes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3" name="Rectangle 2"/>
          <p:cNvSpPr/>
          <p:nvPr/>
        </p:nvSpPr>
        <p:spPr>
          <a:xfrm>
            <a:off x="640080" y="1166434"/>
            <a:ext cx="7916704" cy="2585323"/>
          </a:xfrm>
          <a:prstGeom prst="rect">
            <a:avLst/>
          </a:prstGeom>
        </p:spPr>
        <p:txBody>
          <a:bodyPr wrap="square">
            <a:spAutoFit/>
          </a:bodyPr>
          <a:lstStyle/>
          <a:p>
            <a:pPr algn="just">
              <a:lnSpc>
                <a:spcPct val="150000"/>
              </a:lnSpc>
            </a:pPr>
            <a:r>
              <a:rPr lang="en-US" sz="1800" dirty="0" smtClean="0"/>
              <a:t>Write </a:t>
            </a:r>
            <a:r>
              <a:rPr lang="en-US" sz="1800" dirty="0"/>
              <a:t>Only (‘w’) : Open the file for writing. For the existing files, the data is truncated and over-written. The handle is positioned at the beginning of the file. Creates the file if the file does not exist.</a:t>
            </a:r>
          </a:p>
          <a:p>
            <a:pPr algn="just">
              <a:lnSpc>
                <a:spcPct val="150000"/>
              </a:lnSpc>
            </a:pPr>
            <a:r>
              <a:rPr lang="en-US" sz="1800" dirty="0"/>
              <a:t>Write and Read (‘w+’) : Open the file for reading and writing. For an existing file, data is truncated and over-written. The handle is positioned at the beginning of the file.</a:t>
            </a:r>
          </a:p>
        </p:txBody>
      </p:sp>
    </p:spTree>
    <p:extLst>
      <p:ext uri="{BB962C8B-B14F-4D97-AF65-F5344CB8AC3E}">
        <p14:creationId xmlns:p14="http://schemas.microsoft.com/office/powerpoint/2010/main" val="3473235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File Access Modes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3" name="Rectangle 2"/>
          <p:cNvSpPr/>
          <p:nvPr/>
        </p:nvSpPr>
        <p:spPr>
          <a:xfrm>
            <a:off x="640080" y="1166434"/>
            <a:ext cx="7916704" cy="2585323"/>
          </a:xfrm>
          <a:prstGeom prst="rect">
            <a:avLst/>
          </a:prstGeom>
        </p:spPr>
        <p:txBody>
          <a:bodyPr wrap="square">
            <a:spAutoFit/>
          </a:bodyPr>
          <a:lstStyle/>
          <a:p>
            <a:pPr algn="just">
              <a:lnSpc>
                <a:spcPct val="150000"/>
              </a:lnSpc>
            </a:pPr>
            <a:r>
              <a:rPr lang="en-US" sz="1800" dirty="0" smtClean="0"/>
              <a:t>Append </a:t>
            </a:r>
            <a:r>
              <a:rPr lang="en-US" sz="1800" dirty="0"/>
              <a:t>Only (‘a’): Open the file for writing. The file is created if it does not exist. The handle is positioned at the end of the file. The data being written will be inserted at the end, after the existing data.</a:t>
            </a:r>
          </a:p>
          <a:p>
            <a:pPr algn="just">
              <a:lnSpc>
                <a:spcPct val="150000"/>
              </a:lnSpc>
            </a:pPr>
            <a:r>
              <a:rPr lang="en-US" sz="1800" dirty="0"/>
              <a:t>Append and Read (‘a+’) : Open the file for reading and writing. The file is created if it does not exist. The handle is positioned at the end of the file. The data being written will be inserted at the end, after the existing data.</a:t>
            </a:r>
          </a:p>
        </p:txBody>
      </p:sp>
    </p:spTree>
    <p:extLst>
      <p:ext uri="{BB962C8B-B14F-4D97-AF65-F5344CB8AC3E}">
        <p14:creationId xmlns:p14="http://schemas.microsoft.com/office/powerpoint/2010/main" val="38084922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Opening a 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3" name="Rectangle 2"/>
          <p:cNvSpPr/>
          <p:nvPr/>
        </p:nvSpPr>
        <p:spPr>
          <a:xfrm>
            <a:off x="640080" y="1166434"/>
            <a:ext cx="7916704" cy="3831818"/>
          </a:xfrm>
          <a:prstGeom prst="rect">
            <a:avLst/>
          </a:prstGeom>
        </p:spPr>
        <p:txBody>
          <a:bodyPr wrap="square">
            <a:spAutoFit/>
          </a:bodyPr>
          <a:lstStyle/>
          <a:p>
            <a:pPr algn="just">
              <a:lnSpc>
                <a:spcPct val="150000"/>
              </a:lnSpc>
            </a:pPr>
            <a:r>
              <a:rPr lang="en-US" sz="1800" dirty="0"/>
              <a:t>It is done using the open() function. No module is required to be imported for this function</a:t>
            </a:r>
            <a:r>
              <a:rPr lang="en-US" sz="1800" dirty="0" smtClean="0"/>
              <a:t>.</a:t>
            </a:r>
          </a:p>
          <a:p>
            <a:pPr algn="just">
              <a:lnSpc>
                <a:spcPct val="150000"/>
              </a:lnSpc>
            </a:pPr>
            <a:r>
              <a:rPr lang="en-US" sz="1800" dirty="0" err="1"/>
              <a:t>File_object</a:t>
            </a:r>
            <a:r>
              <a:rPr lang="en-US" sz="1800" dirty="0"/>
              <a:t> = open(r"File_Name","</a:t>
            </a:r>
            <a:r>
              <a:rPr lang="en-US" sz="1800" dirty="0" err="1"/>
              <a:t>Access_Mode</a:t>
            </a:r>
            <a:r>
              <a:rPr lang="en-US" sz="1800" dirty="0" smtClean="0"/>
              <a:t>")</a:t>
            </a:r>
          </a:p>
          <a:p>
            <a:pPr algn="just">
              <a:lnSpc>
                <a:spcPct val="150000"/>
              </a:lnSpc>
            </a:pPr>
            <a:r>
              <a:rPr lang="en-US" sz="1800" dirty="0"/>
              <a:t>The file should exist in the same directory as the python program file else, the full address of the file should be written in place of the filename. </a:t>
            </a:r>
            <a:endParaRPr lang="en-US" sz="1800" dirty="0" smtClean="0"/>
          </a:p>
          <a:p>
            <a:pPr algn="just">
              <a:lnSpc>
                <a:spcPct val="150000"/>
              </a:lnSpc>
            </a:pPr>
            <a:r>
              <a:rPr lang="en-US" sz="1800" dirty="0"/>
              <a:t>The r makes the string raw, that is, it tells that the string is without any special characters.</a:t>
            </a:r>
            <a:endParaRPr lang="en-US" sz="1800" dirty="0" smtClean="0"/>
          </a:p>
          <a:p>
            <a:pPr algn="just">
              <a:lnSpc>
                <a:spcPct val="150000"/>
              </a:lnSpc>
            </a:pPr>
            <a:r>
              <a:rPr lang="en-US" sz="1800" b="1" dirty="0"/>
              <a:t>Note</a:t>
            </a:r>
            <a:r>
              <a:rPr lang="en-US" sz="1800" dirty="0"/>
              <a:t>: The r is placed before the filename to prevent the characters in the filename string to be treated as special characters.</a:t>
            </a:r>
          </a:p>
        </p:txBody>
      </p:sp>
    </p:spTree>
    <p:extLst>
      <p:ext uri="{BB962C8B-B14F-4D97-AF65-F5344CB8AC3E}">
        <p14:creationId xmlns:p14="http://schemas.microsoft.com/office/powerpoint/2010/main" val="1011627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Opening a 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3" name="Rectangle 2"/>
          <p:cNvSpPr/>
          <p:nvPr/>
        </p:nvSpPr>
        <p:spPr>
          <a:xfrm>
            <a:off x="640080" y="1166434"/>
            <a:ext cx="7916704" cy="3416320"/>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1800" dirty="0"/>
              <a:t>file1 is created as an object for MyFile1 and file2 as object for MyFile2</a:t>
            </a:r>
          </a:p>
          <a:p>
            <a:pPr algn="just">
              <a:lnSpc>
                <a:spcPct val="150000"/>
              </a:lnSpc>
            </a:pPr>
            <a:r>
              <a:rPr lang="en-US" sz="1800" dirty="0" smtClean="0"/>
              <a:t># </a:t>
            </a:r>
            <a:r>
              <a:rPr lang="en-US" sz="1800" dirty="0"/>
              <a:t>Open function to open the file "MyFile1.txt" </a:t>
            </a:r>
          </a:p>
          <a:p>
            <a:pPr algn="just">
              <a:lnSpc>
                <a:spcPct val="150000"/>
              </a:lnSpc>
            </a:pPr>
            <a:r>
              <a:rPr lang="en-US" sz="1800" dirty="0"/>
              <a:t># (same directory) in append mode and</a:t>
            </a:r>
          </a:p>
          <a:p>
            <a:pPr algn="just">
              <a:lnSpc>
                <a:spcPct val="150000"/>
              </a:lnSpc>
            </a:pPr>
            <a:r>
              <a:rPr lang="en-US" sz="1800" dirty="0"/>
              <a:t>file1 = open("</a:t>
            </a:r>
            <a:r>
              <a:rPr lang="en-US" sz="1800" dirty="0" err="1"/>
              <a:t>MyFile.txt","a</a:t>
            </a:r>
            <a:r>
              <a:rPr lang="en-US" sz="1800" dirty="0"/>
              <a:t>")</a:t>
            </a:r>
          </a:p>
          <a:p>
            <a:pPr algn="just">
              <a:lnSpc>
                <a:spcPct val="150000"/>
              </a:lnSpc>
            </a:pPr>
            <a:r>
              <a:rPr lang="en-US" sz="1800" dirty="0"/>
              <a:t>  </a:t>
            </a:r>
          </a:p>
          <a:p>
            <a:pPr algn="just">
              <a:lnSpc>
                <a:spcPct val="150000"/>
              </a:lnSpc>
            </a:pPr>
            <a:r>
              <a:rPr lang="en-US" sz="1800" dirty="0"/>
              <a:t># store its reference in the variable file1 </a:t>
            </a:r>
          </a:p>
          <a:p>
            <a:pPr algn="just">
              <a:lnSpc>
                <a:spcPct val="150000"/>
              </a:lnSpc>
            </a:pPr>
            <a:r>
              <a:rPr lang="en-US" sz="1800" dirty="0"/>
              <a:t># and "MyFile2.txt" in D:\Text in file2</a:t>
            </a:r>
          </a:p>
          <a:p>
            <a:pPr algn="just">
              <a:lnSpc>
                <a:spcPct val="150000"/>
              </a:lnSpc>
            </a:pPr>
            <a:r>
              <a:rPr lang="en-US" sz="1800" dirty="0"/>
              <a:t>file2 = open(</a:t>
            </a:r>
            <a:r>
              <a:rPr lang="en-US" sz="1800" dirty="0" err="1"/>
              <a:t>r"D</a:t>
            </a:r>
            <a:r>
              <a:rPr lang="en-US" sz="1800" dirty="0"/>
              <a:t>:\Text\MyFile2.txt","w+")</a:t>
            </a:r>
          </a:p>
        </p:txBody>
      </p:sp>
    </p:spTree>
    <p:extLst>
      <p:ext uri="{BB962C8B-B14F-4D97-AF65-F5344CB8AC3E}">
        <p14:creationId xmlns:p14="http://schemas.microsoft.com/office/powerpoint/2010/main" val="207689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a:t>
            </a:r>
            <a:r>
              <a:rPr lang="en-US" sz="2400" dirty="0" smtClean="0">
                <a:solidFill>
                  <a:srgbClr val="2C363A"/>
                </a:solidFill>
              </a:rPr>
              <a:t>closing </a:t>
            </a:r>
            <a:r>
              <a:rPr lang="en-US" sz="2400" dirty="0">
                <a:solidFill>
                  <a:srgbClr val="2C363A"/>
                </a:solidFill>
              </a:rPr>
              <a:t>a 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3" name="Rectangle 2"/>
          <p:cNvSpPr/>
          <p:nvPr/>
        </p:nvSpPr>
        <p:spPr>
          <a:xfrm>
            <a:off x="640080" y="1166434"/>
            <a:ext cx="7916704" cy="2169825"/>
          </a:xfrm>
          <a:prstGeom prst="rect">
            <a:avLst/>
          </a:prstGeom>
        </p:spPr>
        <p:txBody>
          <a:bodyPr wrap="square">
            <a:spAutoFit/>
          </a:bodyPr>
          <a:lstStyle/>
          <a:p>
            <a:pPr algn="just">
              <a:lnSpc>
                <a:spcPct val="150000"/>
              </a:lnSpc>
            </a:pPr>
            <a:r>
              <a:rPr lang="en-US" sz="1800" dirty="0"/>
              <a:t>close() function closes the file and frees the memory space acquired by that file. It is used at the time when the file is no longer needed or if it is to be opened in a different file mode. </a:t>
            </a:r>
            <a:endParaRPr lang="en-US" sz="1800" dirty="0" smtClean="0"/>
          </a:p>
          <a:p>
            <a:pPr algn="just">
              <a:lnSpc>
                <a:spcPct val="150000"/>
              </a:lnSpc>
            </a:pPr>
            <a:r>
              <a:rPr lang="en-US" sz="1800" dirty="0" err="1" smtClean="0"/>
              <a:t>File_object.close</a:t>
            </a:r>
            <a:r>
              <a:rPr lang="en-US" sz="1800" dirty="0"/>
              <a:t>() </a:t>
            </a:r>
            <a:endParaRPr lang="en-US" sz="1800" dirty="0" smtClean="0"/>
          </a:p>
          <a:p>
            <a:pPr algn="just">
              <a:lnSpc>
                <a:spcPct val="150000"/>
              </a:lnSpc>
            </a:pPr>
            <a:endParaRPr lang="en-US" sz="1800" dirty="0" smtClean="0"/>
          </a:p>
        </p:txBody>
      </p:sp>
      <p:sp>
        <p:nvSpPr>
          <p:cNvPr id="5" name="Rectangle 4"/>
          <p:cNvSpPr/>
          <p:nvPr/>
        </p:nvSpPr>
        <p:spPr>
          <a:xfrm>
            <a:off x="640080" y="3064620"/>
            <a:ext cx="4572000" cy="170303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pPr>
            <a:r>
              <a:rPr lang="en-US" sz="1800" dirty="0"/>
              <a:t># Opening and Closing a file "MyFile.txt"</a:t>
            </a:r>
          </a:p>
          <a:p>
            <a:pPr>
              <a:lnSpc>
                <a:spcPct val="150000"/>
              </a:lnSpc>
            </a:pPr>
            <a:r>
              <a:rPr lang="en-US" sz="1800" dirty="0"/>
              <a:t># for object name file1.</a:t>
            </a:r>
          </a:p>
          <a:p>
            <a:pPr>
              <a:lnSpc>
                <a:spcPct val="150000"/>
              </a:lnSpc>
            </a:pPr>
            <a:r>
              <a:rPr lang="en-US" sz="1800" dirty="0"/>
              <a:t>file1 = open("</a:t>
            </a:r>
            <a:r>
              <a:rPr lang="en-US" sz="1800" dirty="0" err="1"/>
              <a:t>MyFile.txt","a</a:t>
            </a:r>
            <a:r>
              <a:rPr lang="en-US" sz="1800" dirty="0"/>
              <a:t>")</a:t>
            </a:r>
          </a:p>
          <a:p>
            <a:pPr>
              <a:lnSpc>
                <a:spcPct val="150000"/>
              </a:lnSpc>
            </a:pPr>
            <a:r>
              <a:rPr lang="en-US" sz="1800" dirty="0"/>
              <a:t>file1.close()</a:t>
            </a:r>
          </a:p>
        </p:txBody>
      </p:sp>
    </p:spTree>
    <p:extLst>
      <p:ext uri="{BB962C8B-B14F-4D97-AF65-F5344CB8AC3E}">
        <p14:creationId xmlns:p14="http://schemas.microsoft.com/office/powerpoint/2010/main" val="3446604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 and write files - Writing to a file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3" name="Rectangle 2"/>
          <p:cNvSpPr/>
          <p:nvPr/>
        </p:nvSpPr>
        <p:spPr>
          <a:xfrm>
            <a:off x="566928" y="855098"/>
            <a:ext cx="7989856" cy="2585323"/>
          </a:xfrm>
          <a:prstGeom prst="rect">
            <a:avLst/>
          </a:prstGeom>
        </p:spPr>
        <p:txBody>
          <a:bodyPr wrap="square">
            <a:spAutoFit/>
          </a:bodyPr>
          <a:lstStyle/>
          <a:p>
            <a:pPr algn="just">
              <a:lnSpc>
                <a:spcPct val="150000"/>
              </a:lnSpc>
            </a:pPr>
            <a:r>
              <a:rPr lang="en-US" sz="1800" dirty="0"/>
              <a:t>There are two ways to write in a file</a:t>
            </a:r>
            <a:r>
              <a:rPr lang="en-US" sz="1800" dirty="0" smtClean="0"/>
              <a:t>.</a:t>
            </a:r>
          </a:p>
          <a:p>
            <a:pPr algn="just">
              <a:lnSpc>
                <a:spcPct val="150000"/>
              </a:lnSpc>
            </a:pPr>
            <a:r>
              <a:rPr lang="en-US" sz="1800" dirty="0"/>
              <a:t>write() : Inserts the string str1 in a single line in the text file.</a:t>
            </a:r>
          </a:p>
          <a:p>
            <a:pPr algn="just">
              <a:lnSpc>
                <a:spcPct val="150000"/>
              </a:lnSpc>
            </a:pPr>
            <a:r>
              <a:rPr lang="en-US" sz="1800" dirty="0" err="1"/>
              <a:t>File_object.write</a:t>
            </a:r>
            <a:r>
              <a:rPr lang="en-US" sz="1800" dirty="0"/>
              <a:t>(str1</a:t>
            </a:r>
            <a:r>
              <a:rPr lang="en-US" sz="1800" dirty="0" smtClean="0"/>
              <a:t>)</a:t>
            </a:r>
          </a:p>
          <a:p>
            <a:pPr algn="just">
              <a:lnSpc>
                <a:spcPct val="150000"/>
              </a:lnSpc>
            </a:pPr>
            <a:r>
              <a:rPr lang="en-US" sz="1800" dirty="0" err="1"/>
              <a:t>writelines</a:t>
            </a:r>
            <a:r>
              <a:rPr lang="en-US" sz="1800" dirty="0"/>
              <a:t>() : For a list of string elements, each string is inserted in the text </a:t>
            </a:r>
            <a:r>
              <a:rPr lang="en-US" sz="1800" dirty="0" err="1"/>
              <a:t>file.Used</a:t>
            </a:r>
            <a:r>
              <a:rPr lang="en-US" sz="1800" dirty="0"/>
              <a:t> to insert multiple strings at a single time.</a:t>
            </a:r>
          </a:p>
          <a:p>
            <a:pPr algn="just">
              <a:lnSpc>
                <a:spcPct val="150000"/>
              </a:lnSpc>
            </a:pPr>
            <a:r>
              <a:rPr lang="en-US" sz="1800" dirty="0" err="1"/>
              <a:t>File_object.writelines</a:t>
            </a:r>
            <a:r>
              <a:rPr lang="en-US" sz="1800" dirty="0"/>
              <a:t>(L) for L = [str1, str2, str3] </a:t>
            </a:r>
            <a:endParaRPr lang="en-US" sz="1800" dirty="0" smtClean="0"/>
          </a:p>
        </p:txBody>
      </p:sp>
    </p:spTree>
    <p:extLst>
      <p:ext uri="{BB962C8B-B14F-4D97-AF65-F5344CB8AC3E}">
        <p14:creationId xmlns:p14="http://schemas.microsoft.com/office/powerpoint/2010/main" val="1116993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223" name="Google Shape;223;p25"/>
          <p:cNvSpPr txBox="1"/>
          <p:nvPr/>
        </p:nvSpPr>
        <p:spPr>
          <a:xfrm>
            <a:off x="950700" y="951392"/>
            <a:ext cx="5956576" cy="4385786"/>
          </a:xfrm>
          <a:prstGeom prst="rect">
            <a:avLst/>
          </a:prstGeom>
          <a:noFill/>
          <a:ln>
            <a:noFill/>
          </a:ln>
        </p:spPr>
        <p:txBody>
          <a:bodyPr spcFirstLastPara="1" wrap="square" lIns="91425" tIns="91425" rIns="91425" bIns="91425" anchor="t" anchorCtr="0">
            <a:spAutoFit/>
          </a:bodyPr>
          <a:lstStyle/>
          <a:p>
            <a:pPr marL="457200" lvl="0" indent="-317500">
              <a:lnSpc>
                <a:spcPct val="150000"/>
              </a:lnSpc>
              <a:buClr>
                <a:srgbClr val="2C363A"/>
              </a:buClr>
              <a:buSzPts val="1400"/>
              <a:buChar char="●"/>
            </a:pPr>
            <a:r>
              <a:rPr lang="en-US" b="1" dirty="0" smtClean="0">
                <a:solidFill>
                  <a:srgbClr val="2C363A"/>
                </a:solidFill>
              </a:rPr>
              <a:t>Write &amp; run scripts locally</a:t>
            </a:r>
          </a:p>
          <a:p>
            <a:pPr marL="457200" lvl="0" indent="-317500">
              <a:lnSpc>
                <a:spcPct val="150000"/>
              </a:lnSpc>
              <a:buClr>
                <a:srgbClr val="2C363A"/>
              </a:buClr>
              <a:buSzPts val="1400"/>
              <a:buChar char="●"/>
            </a:pPr>
            <a:r>
              <a:rPr lang="en-US" b="1" dirty="0" smtClean="0">
                <a:solidFill>
                  <a:srgbClr val="2C363A"/>
                </a:solidFill>
              </a:rPr>
              <a:t>Work with raw input from users</a:t>
            </a:r>
          </a:p>
          <a:p>
            <a:pPr marL="457200" lvl="0" indent="-317500">
              <a:lnSpc>
                <a:spcPct val="150000"/>
              </a:lnSpc>
              <a:buClr>
                <a:srgbClr val="2C363A"/>
              </a:buClr>
              <a:buSzPts val="1400"/>
              <a:buChar char="●"/>
            </a:pPr>
            <a:r>
              <a:rPr lang="en-US" b="1" dirty="0" smtClean="0">
                <a:solidFill>
                  <a:srgbClr val="2C363A"/>
                </a:solidFill>
              </a:rPr>
              <a:t>Read and write files</a:t>
            </a:r>
          </a:p>
          <a:p>
            <a:pPr marL="457200" lvl="0" indent="-317500">
              <a:lnSpc>
                <a:spcPct val="150000"/>
              </a:lnSpc>
              <a:buClr>
                <a:srgbClr val="2C363A"/>
              </a:buClr>
              <a:buSzPts val="1400"/>
              <a:buChar char="●"/>
            </a:pPr>
            <a:r>
              <a:rPr lang="en-US" b="1" dirty="0" smtClean="0">
                <a:solidFill>
                  <a:srgbClr val="2C363A"/>
                </a:solidFill>
              </a:rPr>
              <a:t>Handle File error</a:t>
            </a:r>
          </a:p>
          <a:p>
            <a:pPr marL="457200" lvl="0" indent="-317500">
              <a:lnSpc>
                <a:spcPct val="150000"/>
              </a:lnSpc>
              <a:buClr>
                <a:srgbClr val="2C363A"/>
              </a:buClr>
              <a:buSzPts val="1400"/>
              <a:buChar char="●"/>
            </a:pPr>
            <a:r>
              <a:rPr lang="en-US" b="1" dirty="0" smtClean="0">
                <a:solidFill>
                  <a:srgbClr val="2C363A"/>
                </a:solidFill>
              </a:rPr>
              <a:t>Import Local scripts</a:t>
            </a:r>
          </a:p>
          <a:p>
            <a:pPr marL="457200" lvl="0" indent="-317500">
              <a:lnSpc>
                <a:spcPct val="150000"/>
              </a:lnSpc>
              <a:buClr>
                <a:srgbClr val="2C363A"/>
              </a:buClr>
              <a:buSzPts val="1400"/>
              <a:buChar char="●"/>
            </a:pPr>
            <a:r>
              <a:rPr lang="en-US" b="1" dirty="0" smtClean="0">
                <a:solidFill>
                  <a:srgbClr val="2C363A"/>
                </a:solidFill>
              </a:rPr>
              <a:t>Reading and loading text, csv data files using python</a:t>
            </a:r>
          </a:p>
          <a:p>
            <a:pPr marL="457200" lvl="0" indent="-317500">
              <a:lnSpc>
                <a:spcPct val="150000"/>
              </a:lnSpc>
              <a:buClr>
                <a:srgbClr val="2C363A"/>
              </a:buClr>
              <a:buSzPts val="1400"/>
              <a:buChar char="●"/>
            </a:pPr>
            <a:r>
              <a:rPr lang="en-US" b="1" dirty="0" smtClean="0">
                <a:solidFill>
                  <a:srgbClr val="2C363A"/>
                </a:solidFill>
              </a:rPr>
              <a:t>Using Modules from standard library &amp; third party</a:t>
            </a:r>
          </a:p>
          <a:p>
            <a:pPr marL="457200" lvl="0" indent="-317500">
              <a:lnSpc>
                <a:spcPct val="150000"/>
              </a:lnSpc>
              <a:buClr>
                <a:srgbClr val="2C363A"/>
              </a:buClr>
              <a:buSzPts val="1400"/>
              <a:buChar char="●"/>
            </a:pPr>
            <a:r>
              <a:rPr lang="en-US" b="1" dirty="0" smtClean="0">
                <a:solidFill>
                  <a:srgbClr val="2C363A"/>
                </a:solidFill>
              </a:rPr>
              <a:t>Debugging python code</a:t>
            </a:r>
          </a:p>
          <a:p>
            <a:pPr marL="457200" lvl="0" indent="-317500">
              <a:lnSpc>
                <a:spcPct val="150000"/>
              </a:lnSpc>
              <a:buClr>
                <a:srgbClr val="2C363A"/>
              </a:buClr>
              <a:buSzPts val="1400"/>
              <a:buChar char="●"/>
            </a:pPr>
            <a:r>
              <a:rPr lang="en-US" b="1" dirty="0" smtClean="0">
                <a:solidFill>
                  <a:srgbClr val="2C363A"/>
                </a:solidFill>
              </a:rPr>
              <a:t>Understanding packaging of python code to EXE</a:t>
            </a:r>
          </a:p>
          <a:p>
            <a:pPr marL="457200" lvl="0" indent="-317500">
              <a:lnSpc>
                <a:spcPct val="150000"/>
              </a:lnSpc>
              <a:buClr>
                <a:srgbClr val="2C363A"/>
              </a:buClr>
              <a:buSzPts val="1400"/>
              <a:buChar char="●"/>
            </a:pPr>
            <a:r>
              <a:rPr lang="en-US" b="1" dirty="0" smtClean="0">
                <a:solidFill>
                  <a:srgbClr val="2C363A"/>
                </a:solidFill>
              </a:rPr>
              <a:t>Assignments</a:t>
            </a:r>
          </a:p>
          <a:p>
            <a:pPr marL="457200" lvl="0" indent="-317500">
              <a:lnSpc>
                <a:spcPct val="150000"/>
              </a:lnSpc>
              <a:buClr>
                <a:srgbClr val="2C363A"/>
              </a:buClr>
              <a:buSzPts val="1400"/>
              <a:buChar char="●"/>
            </a:pPr>
            <a:r>
              <a:rPr lang="en-US" b="1" dirty="0" smtClean="0">
                <a:solidFill>
                  <a:srgbClr val="2C363A"/>
                </a:solidFill>
              </a:rPr>
              <a:t>Code Examples Github Link</a:t>
            </a:r>
          </a:p>
          <a:p>
            <a:pPr marL="457200" lvl="0" indent="-317500">
              <a:lnSpc>
                <a:spcPct val="150000"/>
              </a:lnSpc>
              <a:buClr>
                <a:srgbClr val="2C363A"/>
              </a:buClr>
              <a:buSzPts val="1400"/>
              <a:buChar char="●"/>
            </a:pPr>
            <a:endParaRPr lang="en-US" b="1" dirty="0" smtClean="0">
              <a:solidFill>
                <a:srgbClr val="2C363A"/>
              </a:solidFill>
            </a:endParaRPr>
          </a:p>
          <a:p>
            <a:pPr marL="457200" lvl="0" indent="-317500">
              <a:lnSpc>
                <a:spcPct val="150000"/>
              </a:lnSpc>
              <a:buClr>
                <a:srgbClr val="2C363A"/>
              </a:buClr>
              <a:buSzPts val="1400"/>
              <a:buChar char="●"/>
            </a:pPr>
            <a:endParaRPr lang="en-US" b="1" dirty="0" smtClean="0">
              <a:solidFill>
                <a:srgbClr val="2C363A"/>
              </a:solidFill>
            </a:endParaRPr>
          </a:p>
        </p:txBody>
      </p:sp>
      <p:sp>
        <p:nvSpPr>
          <p:cNvPr id="224" name="Google Shape;224;p25"/>
          <p:cNvSpPr txBox="1"/>
          <p:nvPr/>
        </p:nvSpPr>
        <p:spPr>
          <a:xfrm>
            <a:off x="1131475" y="0"/>
            <a:ext cx="7974000" cy="731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Microsoft Yahei"/>
                <a:ea typeface="Microsoft Yahei"/>
                <a:cs typeface="Microsoft Yahei"/>
                <a:sym typeface="Microsoft Yahei"/>
              </a:rPr>
              <a:t>CONTENTS</a:t>
            </a:r>
            <a:endParaRPr sz="1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smtClean="0">
                <a:solidFill>
                  <a:srgbClr val="2C363A"/>
                </a:solidFill>
              </a:rPr>
              <a:t>Read and write </a:t>
            </a:r>
            <a:r>
              <a:rPr lang="en-US" sz="2400" dirty="0">
                <a:solidFill>
                  <a:srgbClr val="2C363A"/>
                </a:solidFill>
              </a:rPr>
              <a:t>files - Reading from a file</a:t>
            </a:r>
            <a:br>
              <a:rPr lang="en-US" sz="2400" dirty="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3" name="Rectangle 2"/>
          <p:cNvSpPr/>
          <p:nvPr/>
        </p:nvSpPr>
        <p:spPr>
          <a:xfrm>
            <a:off x="566928" y="855098"/>
            <a:ext cx="7989856" cy="3416320"/>
          </a:xfrm>
          <a:prstGeom prst="rect">
            <a:avLst/>
          </a:prstGeom>
        </p:spPr>
        <p:txBody>
          <a:bodyPr wrap="square">
            <a:spAutoFit/>
          </a:bodyPr>
          <a:lstStyle/>
          <a:p>
            <a:pPr algn="just">
              <a:lnSpc>
                <a:spcPct val="150000"/>
              </a:lnSpc>
            </a:pPr>
            <a:r>
              <a:rPr lang="en-US" sz="1800" dirty="0"/>
              <a:t>There are three ways to read data from a text file.</a:t>
            </a:r>
          </a:p>
          <a:p>
            <a:pPr algn="just">
              <a:lnSpc>
                <a:spcPct val="150000"/>
              </a:lnSpc>
            </a:pPr>
            <a:r>
              <a:rPr lang="en-US" sz="1800" dirty="0" smtClean="0"/>
              <a:t>read</a:t>
            </a:r>
            <a:r>
              <a:rPr lang="en-US" sz="1800" dirty="0"/>
              <a:t>() : Returns the read bytes in form of a string. Reads n bytes, if no n specified, reads the entire file.</a:t>
            </a:r>
          </a:p>
          <a:p>
            <a:pPr algn="just">
              <a:lnSpc>
                <a:spcPct val="150000"/>
              </a:lnSpc>
            </a:pPr>
            <a:r>
              <a:rPr lang="en-US" sz="1800" dirty="0" err="1"/>
              <a:t>File_object.read</a:t>
            </a:r>
            <a:r>
              <a:rPr lang="en-US" sz="1800" dirty="0"/>
              <a:t>([n])</a:t>
            </a:r>
          </a:p>
          <a:p>
            <a:pPr algn="just">
              <a:lnSpc>
                <a:spcPct val="150000"/>
              </a:lnSpc>
            </a:pPr>
            <a:r>
              <a:rPr lang="en-US" sz="1800" dirty="0" err="1"/>
              <a:t>readline</a:t>
            </a:r>
            <a:r>
              <a:rPr lang="en-US" sz="1800" dirty="0"/>
              <a:t>() : Reads a line of the file and returns in form of a </a:t>
            </a:r>
            <a:r>
              <a:rPr lang="en-US" sz="1800" dirty="0" err="1"/>
              <a:t>string.For</a:t>
            </a:r>
            <a:r>
              <a:rPr lang="en-US" sz="1800" dirty="0"/>
              <a:t> specified n, reads at most n bytes. However, does not reads more than one line, even if n exceeds the length of the line.</a:t>
            </a:r>
          </a:p>
          <a:p>
            <a:pPr algn="just">
              <a:lnSpc>
                <a:spcPct val="150000"/>
              </a:lnSpc>
            </a:pPr>
            <a:r>
              <a:rPr lang="en-US" sz="1800" dirty="0" err="1"/>
              <a:t>File_object.readline</a:t>
            </a:r>
            <a:r>
              <a:rPr lang="en-US" sz="1800" dirty="0"/>
              <a:t>([n])</a:t>
            </a:r>
            <a:endParaRPr lang="en-US" sz="1800" dirty="0" smtClean="0"/>
          </a:p>
        </p:txBody>
      </p:sp>
    </p:spTree>
    <p:extLst>
      <p:ext uri="{BB962C8B-B14F-4D97-AF65-F5344CB8AC3E}">
        <p14:creationId xmlns:p14="http://schemas.microsoft.com/office/powerpoint/2010/main" val="2888274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smtClean="0">
                <a:solidFill>
                  <a:srgbClr val="2C363A"/>
                </a:solidFill>
              </a:rPr>
              <a:t>Read and write </a:t>
            </a:r>
            <a:r>
              <a:rPr lang="en-US" sz="2400" dirty="0">
                <a:solidFill>
                  <a:srgbClr val="2C363A"/>
                </a:solidFill>
              </a:rPr>
              <a:t>files - Reading from a file</a:t>
            </a:r>
            <a:br>
              <a:rPr lang="en-US" sz="2400" dirty="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3" name="Rectangle 2"/>
          <p:cNvSpPr/>
          <p:nvPr/>
        </p:nvSpPr>
        <p:spPr>
          <a:xfrm>
            <a:off x="566928" y="855098"/>
            <a:ext cx="7989856" cy="3416320"/>
          </a:xfrm>
          <a:prstGeom prst="rect">
            <a:avLst/>
          </a:prstGeom>
        </p:spPr>
        <p:txBody>
          <a:bodyPr wrap="square">
            <a:spAutoFit/>
          </a:bodyPr>
          <a:lstStyle/>
          <a:p>
            <a:pPr algn="just">
              <a:lnSpc>
                <a:spcPct val="150000"/>
              </a:lnSpc>
            </a:pPr>
            <a:r>
              <a:rPr lang="en-US" sz="1800" dirty="0"/>
              <a:t>There are three ways to read data from a text file.</a:t>
            </a:r>
          </a:p>
          <a:p>
            <a:pPr algn="just">
              <a:lnSpc>
                <a:spcPct val="150000"/>
              </a:lnSpc>
            </a:pPr>
            <a:r>
              <a:rPr lang="en-US" sz="1800" dirty="0" smtClean="0"/>
              <a:t>read</a:t>
            </a:r>
            <a:r>
              <a:rPr lang="en-US" sz="1800" dirty="0"/>
              <a:t>() : Returns the read bytes in form of a string. Reads n bytes, if no n specified, reads the entire file.</a:t>
            </a:r>
          </a:p>
          <a:p>
            <a:pPr algn="just">
              <a:lnSpc>
                <a:spcPct val="150000"/>
              </a:lnSpc>
            </a:pPr>
            <a:r>
              <a:rPr lang="en-US" sz="1800" dirty="0" err="1"/>
              <a:t>File_object.read</a:t>
            </a:r>
            <a:r>
              <a:rPr lang="en-US" sz="1800" dirty="0"/>
              <a:t>([n])</a:t>
            </a:r>
          </a:p>
          <a:p>
            <a:pPr algn="just">
              <a:lnSpc>
                <a:spcPct val="150000"/>
              </a:lnSpc>
            </a:pPr>
            <a:r>
              <a:rPr lang="en-US" sz="1800" dirty="0" err="1"/>
              <a:t>readline</a:t>
            </a:r>
            <a:r>
              <a:rPr lang="en-US" sz="1800" dirty="0"/>
              <a:t>() : Reads a line of the file and returns in form of a </a:t>
            </a:r>
            <a:r>
              <a:rPr lang="en-US" sz="1800" dirty="0" err="1"/>
              <a:t>string.For</a:t>
            </a:r>
            <a:r>
              <a:rPr lang="en-US" sz="1800" dirty="0"/>
              <a:t> specified n, reads at most n bytes. However, does not reads more than one line, even if n exceeds the length of the line.</a:t>
            </a:r>
          </a:p>
          <a:p>
            <a:pPr algn="just">
              <a:lnSpc>
                <a:spcPct val="150000"/>
              </a:lnSpc>
            </a:pPr>
            <a:r>
              <a:rPr lang="en-US" sz="1800" dirty="0" err="1"/>
              <a:t>File_object.readline</a:t>
            </a:r>
            <a:r>
              <a:rPr lang="en-US" sz="1800" dirty="0"/>
              <a:t>([n])</a:t>
            </a:r>
            <a:endParaRPr lang="en-US" sz="1800" dirty="0" smtClean="0"/>
          </a:p>
        </p:txBody>
      </p:sp>
    </p:spTree>
    <p:extLst>
      <p:ext uri="{BB962C8B-B14F-4D97-AF65-F5344CB8AC3E}">
        <p14:creationId xmlns:p14="http://schemas.microsoft.com/office/powerpoint/2010/main" val="22059783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smtClean="0">
                <a:solidFill>
                  <a:schemeClr val="accent2"/>
                </a:solidFill>
              </a:rPr>
              <a:t>Read</a:t>
            </a:r>
            <a:r>
              <a:rPr lang="en-US" sz="2400" dirty="0" smtClean="0">
                <a:solidFill>
                  <a:srgbClr val="2C363A"/>
                </a:solidFill>
              </a:rPr>
              <a:t> and </a:t>
            </a:r>
            <a:r>
              <a:rPr lang="en-US" sz="2400" dirty="0" smtClean="0">
                <a:solidFill>
                  <a:schemeClr val="accent2"/>
                </a:solidFill>
              </a:rPr>
              <a:t>write</a:t>
            </a:r>
            <a:r>
              <a:rPr lang="en-US" sz="2400" dirty="0" smtClean="0">
                <a:solidFill>
                  <a:srgbClr val="2C363A"/>
                </a:solidFill>
              </a:rPr>
              <a:t> </a:t>
            </a:r>
            <a:r>
              <a:rPr lang="en-US" sz="2400" dirty="0">
                <a:solidFill>
                  <a:srgbClr val="2C363A"/>
                </a:solidFill>
              </a:rPr>
              <a:t>files - Reading from a file</a:t>
            </a:r>
            <a:br>
              <a:rPr lang="en-US" sz="2400" dirty="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3" name="Rectangle 2"/>
          <p:cNvSpPr/>
          <p:nvPr/>
        </p:nvSpPr>
        <p:spPr>
          <a:xfrm>
            <a:off x="566928" y="909962"/>
            <a:ext cx="7989856" cy="3416320"/>
          </a:xfrm>
          <a:prstGeom prst="rect">
            <a:avLst/>
          </a:prstGeom>
        </p:spPr>
        <p:txBody>
          <a:bodyPr wrap="square">
            <a:spAutoFit/>
          </a:bodyPr>
          <a:lstStyle/>
          <a:p>
            <a:pPr algn="just">
              <a:lnSpc>
                <a:spcPct val="150000"/>
              </a:lnSpc>
            </a:pPr>
            <a:r>
              <a:rPr lang="en-US" sz="1800" dirty="0" err="1"/>
              <a:t>readlines</a:t>
            </a:r>
            <a:r>
              <a:rPr lang="en-US" sz="1800" dirty="0"/>
              <a:t>() : Reads all the lines and return them as each line a string element in a list.</a:t>
            </a:r>
          </a:p>
          <a:p>
            <a:pPr algn="just">
              <a:lnSpc>
                <a:spcPct val="150000"/>
              </a:lnSpc>
            </a:pPr>
            <a:r>
              <a:rPr lang="en-US" sz="1800" dirty="0"/>
              <a:t>  </a:t>
            </a:r>
            <a:r>
              <a:rPr lang="en-US" sz="1800" dirty="0" err="1"/>
              <a:t>File_object.readlines</a:t>
            </a:r>
            <a:r>
              <a:rPr lang="en-US" sz="1800" dirty="0"/>
              <a:t>()</a:t>
            </a:r>
          </a:p>
          <a:p>
            <a:pPr algn="just">
              <a:lnSpc>
                <a:spcPct val="150000"/>
              </a:lnSpc>
            </a:pPr>
            <a:r>
              <a:rPr lang="en-US" sz="1800" dirty="0"/>
              <a:t>Note: ‘\n’ is treated as a special character of two bytes </a:t>
            </a:r>
            <a:endParaRPr lang="en-US" sz="1800" dirty="0" smtClean="0"/>
          </a:p>
          <a:p>
            <a:pPr algn="just">
              <a:lnSpc>
                <a:spcPct val="150000"/>
              </a:lnSpc>
            </a:pPr>
            <a:r>
              <a:rPr lang="en-US" sz="1800" b="1" dirty="0" smtClean="0"/>
              <a:t>Seek arguments:</a:t>
            </a:r>
          </a:p>
          <a:p>
            <a:pPr marL="342900" indent="-342900" algn="just">
              <a:lnSpc>
                <a:spcPct val="150000"/>
              </a:lnSpc>
              <a:buFont typeface="+mj-lt"/>
              <a:buAutoNum type="arabicPeriod"/>
            </a:pPr>
            <a:r>
              <a:rPr lang="en-US" sz="1800" dirty="0"/>
              <a:t>0: sets the reference point at the beginning of the file </a:t>
            </a:r>
          </a:p>
          <a:p>
            <a:pPr marL="342900" indent="-342900" algn="just">
              <a:lnSpc>
                <a:spcPct val="150000"/>
              </a:lnSpc>
              <a:buFont typeface="+mj-lt"/>
              <a:buAutoNum type="arabicPeriod"/>
            </a:pPr>
            <a:r>
              <a:rPr lang="en-US" sz="1800" dirty="0"/>
              <a:t>1: sets the reference point at the current file position </a:t>
            </a:r>
          </a:p>
          <a:p>
            <a:pPr marL="342900" indent="-342900" algn="just">
              <a:lnSpc>
                <a:spcPct val="150000"/>
              </a:lnSpc>
              <a:buFont typeface="+mj-lt"/>
              <a:buAutoNum type="arabicPeriod"/>
            </a:pPr>
            <a:r>
              <a:rPr lang="en-US" sz="1800" dirty="0"/>
              <a:t>2: sets the reference point at the end of the file </a:t>
            </a:r>
            <a:endParaRPr lang="en-US" sz="1800" dirty="0" smtClean="0"/>
          </a:p>
        </p:txBody>
      </p:sp>
    </p:spTree>
    <p:extLst>
      <p:ext uri="{BB962C8B-B14F-4D97-AF65-F5344CB8AC3E}">
        <p14:creationId xmlns:p14="http://schemas.microsoft.com/office/powerpoint/2010/main" val="26171064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chemeClr val="tx1"/>
                </a:solidFill>
              </a:rPr>
              <a:t>Output</a:t>
            </a:r>
            <a:r>
              <a:rPr lang="en-US" sz="2400" dirty="0">
                <a:solidFill>
                  <a:schemeClr val="accent2"/>
                </a:solidFill>
              </a:rPr>
              <a:t> Formatting</a:t>
            </a:r>
            <a:r>
              <a:rPr lang="en-US" sz="2400" dirty="0" smtClean="0">
                <a:solidFill>
                  <a:srgbClr val="2C363A"/>
                </a:solidFill>
              </a:rPr>
              <a:t/>
            </a:r>
            <a:br>
              <a:rPr lang="en-US" sz="2400" dirty="0" smtClean="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3" name="Rectangle 2"/>
          <p:cNvSpPr/>
          <p:nvPr/>
        </p:nvSpPr>
        <p:spPr>
          <a:xfrm>
            <a:off x="566928" y="909962"/>
            <a:ext cx="7989856" cy="2169825"/>
          </a:xfrm>
          <a:prstGeom prst="rect">
            <a:avLst/>
          </a:prstGeom>
        </p:spPr>
        <p:txBody>
          <a:bodyPr wrap="square">
            <a:spAutoFit/>
          </a:bodyPr>
          <a:lstStyle/>
          <a:p>
            <a:pPr algn="just">
              <a:lnSpc>
                <a:spcPct val="150000"/>
              </a:lnSpc>
            </a:pPr>
            <a:r>
              <a:rPr lang="en-US" sz="1800" dirty="0"/>
              <a:t>Formatting output using String modulo operator</a:t>
            </a:r>
            <a:r>
              <a:rPr lang="en-US" sz="1800" dirty="0" smtClean="0"/>
              <a:t>(%)</a:t>
            </a:r>
          </a:p>
          <a:p>
            <a:pPr algn="just">
              <a:lnSpc>
                <a:spcPct val="150000"/>
              </a:lnSpc>
            </a:pPr>
            <a:r>
              <a:rPr lang="en-US" sz="1800" dirty="0"/>
              <a:t>The % operator can also be used for string formatting. To this purpose, the modulo operator % is overloaded by the string class to perform string formatting. Therefore, it is often called a string modulo (or sometimes even called modulus) operator. </a:t>
            </a:r>
            <a:endParaRPr lang="en-US" sz="1800" dirty="0" smtClean="0"/>
          </a:p>
        </p:txBody>
      </p:sp>
      <p:sp>
        <p:nvSpPr>
          <p:cNvPr id="4" name="Rectangle 3"/>
          <p:cNvSpPr/>
          <p:nvPr/>
        </p:nvSpPr>
        <p:spPr>
          <a:xfrm>
            <a:off x="3784622" y="2737574"/>
            <a:ext cx="4572000" cy="2354491"/>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just">
              <a:lnSpc>
                <a:spcPct val="150000"/>
              </a:lnSpc>
            </a:pPr>
            <a:r>
              <a:rPr lang="en-US" dirty="0"/>
              <a:t>print</a:t>
            </a:r>
            <a:r>
              <a:rPr lang="en-US" dirty="0" smtClean="0"/>
              <a:t>(“Value </a:t>
            </a:r>
            <a:r>
              <a:rPr lang="en-US" dirty="0"/>
              <a:t>: %2d, Portal : %5.2f" % (1, 05.333))</a:t>
            </a:r>
          </a:p>
          <a:p>
            <a:pPr algn="just">
              <a:lnSpc>
                <a:spcPct val="150000"/>
              </a:lnSpc>
            </a:pPr>
            <a:r>
              <a:rPr lang="en-US" dirty="0"/>
              <a:t> # print integer value</a:t>
            </a:r>
          </a:p>
          <a:p>
            <a:pPr algn="just">
              <a:lnSpc>
                <a:spcPct val="150000"/>
              </a:lnSpc>
            </a:pPr>
            <a:r>
              <a:rPr lang="en-US" dirty="0"/>
              <a:t>print("Total students : %3d, Boys : %2d" % (240, 120))</a:t>
            </a:r>
          </a:p>
          <a:p>
            <a:pPr algn="just">
              <a:lnSpc>
                <a:spcPct val="150000"/>
              </a:lnSpc>
            </a:pPr>
            <a:r>
              <a:rPr lang="en-US" dirty="0"/>
              <a:t> # print octal value</a:t>
            </a:r>
          </a:p>
          <a:p>
            <a:pPr algn="just">
              <a:lnSpc>
                <a:spcPct val="150000"/>
              </a:lnSpc>
            </a:pPr>
            <a:r>
              <a:rPr lang="en-US" dirty="0"/>
              <a:t>print("%7.3o" % (25))</a:t>
            </a:r>
          </a:p>
          <a:p>
            <a:pPr algn="just">
              <a:lnSpc>
                <a:spcPct val="150000"/>
              </a:lnSpc>
            </a:pPr>
            <a:r>
              <a:rPr lang="en-US" dirty="0"/>
              <a:t> # print exponential value</a:t>
            </a:r>
          </a:p>
          <a:p>
            <a:pPr algn="just">
              <a:lnSpc>
                <a:spcPct val="150000"/>
              </a:lnSpc>
            </a:pPr>
            <a:r>
              <a:rPr lang="en-US" dirty="0"/>
              <a:t>print("%10.3E" % (356.08977))</a:t>
            </a:r>
          </a:p>
        </p:txBody>
      </p:sp>
    </p:spTree>
    <p:extLst>
      <p:ext uri="{BB962C8B-B14F-4D97-AF65-F5344CB8AC3E}">
        <p14:creationId xmlns:p14="http://schemas.microsoft.com/office/powerpoint/2010/main" val="11330593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3"/>
            <a:ext cx="8014796" cy="1002333"/>
          </a:xfrm>
          <a:prstGeom prst="rect">
            <a:avLst/>
          </a:prstGeom>
        </p:spPr>
        <p:txBody>
          <a:bodyPr spcFirstLastPara="1" wrap="square" lIns="91425" tIns="91425" rIns="91425" bIns="91425" anchor="ctr" anchorCtr="0">
            <a:noAutofit/>
          </a:bodyPr>
          <a:lstStyle/>
          <a:p>
            <a:r>
              <a:rPr lang="en-US" sz="2400" dirty="0" smtClean="0">
                <a:solidFill>
                  <a:schemeClr val="accent2"/>
                </a:solidFill>
              </a:rPr>
              <a:t>WITH</a:t>
            </a:r>
            <a:r>
              <a:rPr lang="en-US" sz="2400" dirty="0" smtClean="0">
                <a:solidFill>
                  <a:srgbClr val="2C363A"/>
                </a:solidFill>
              </a:rPr>
              <a:t>  statement in file handling</a:t>
            </a:r>
            <a:r>
              <a:rPr lang="en-US" sz="2400" dirty="0">
                <a:solidFill>
                  <a:srgbClr val="2C363A"/>
                </a:solidFill>
              </a:rPr>
              <a:t/>
            </a:r>
            <a:br>
              <a:rPr lang="en-US" sz="2400" dirty="0">
                <a:solidFill>
                  <a:srgbClr val="2C363A"/>
                </a:solidFill>
              </a:rPr>
            </a:br>
            <a:endParaRPr lang="en-US" sz="2400" dirty="0">
              <a:solidFill>
                <a:srgbClr val="2C363A"/>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3" name="Rectangle 2"/>
          <p:cNvSpPr/>
          <p:nvPr/>
        </p:nvSpPr>
        <p:spPr>
          <a:xfrm>
            <a:off x="854883" y="909962"/>
            <a:ext cx="7813127" cy="3780522"/>
          </a:xfrm>
          <a:prstGeom prst="rect">
            <a:avLst/>
          </a:prstGeom>
        </p:spPr>
        <p:txBody>
          <a:bodyPr wrap="square">
            <a:spAutoFit/>
          </a:bodyPr>
          <a:lstStyle/>
          <a:p>
            <a:pPr algn="just">
              <a:lnSpc>
                <a:spcPct val="150000"/>
              </a:lnSpc>
            </a:pPr>
            <a:r>
              <a:rPr lang="en-US" sz="1800" dirty="0"/>
              <a:t>with statement in Python is used in exception handling to make the code cleaner and much more readable. It simplifies the management of common resources like file streams. </a:t>
            </a:r>
            <a:endParaRPr lang="en-US" sz="1800" dirty="0" smtClean="0"/>
          </a:p>
          <a:p>
            <a:pPr algn="just">
              <a:lnSpc>
                <a:spcPct val="150000"/>
              </a:lnSpc>
            </a:pPr>
            <a:endParaRPr lang="en-US" sz="1800" dirty="0" smtClean="0"/>
          </a:p>
          <a:p>
            <a:pPr algn="just">
              <a:lnSpc>
                <a:spcPct val="150000"/>
              </a:lnSpc>
            </a:pPr>
            <a:r>
              <a:rPr lang="en-US" sz="1800" dirty="0" smtClean="0"/>
              <a:t># </a:t>
            </a:r>
            <a:r>
              <a:rPr lang="en-US" sz="1800" dirty="0"/>
              <a:t>1) without using with statement</a:t>
            </a:r>
          </a:p>
          <a:p>
            <a:pPr algn="just">
              <a:lnSpc>
                <a:spcPct val="150000"/>
              </a:lnSpc>
            </a:pPr>
            <a:r>
              <a:rPr lang="en-US" sz="1800" dirty="0"/>
              <a:t>file = open('</a:t>
            </a:r>
            <a:r>
              <a:rPr lang="en-US" sz="1800" dirty="0" err="1"/>
              <a:t>file_path</a:t>
            </a:r>
            <a:r>
              <a:rPr lang="en-US" sz="1800" dirty="0"/>
              <a:t>', 'w')</a:t>
            </a:r>
          </a:p>
          <a:p>
            <a:pPr algn="just">
              <a:lnSpc>
                <a:spcPct val="150000"/>
              </a:lnSpc>
            </a:pPr>
            <a:r>
              <a:rPr lang="en-US" sz="1800" dirty="0" err="1"/>
              <a:t>file.write</a:t>
            </a:r>
            <a:r>
              <a:rPr lang="en-US" sz="1800" dirty="0"/>
              <a:t>('hello world !')</a:t>
            </a:r>
          </a:p>
          <a:p>
            <a:pPr algn="just">
              <a:lnSpc>
                <a:spcPct val="150000"/>
              </a:lnSpc>
            </a:pPr>
            <a:r>
              <a:rPr lang="en-US" sz="1800" dirty="0" err="1"/>
              <a:t>file.close</a:t>
            </a:r>
            <a:r>
              <a:rPr lang="en-US" sz="1800" dirty="0"/>
              <a:t>()</a:t>
            </a:r>
          </a:p>
          <a:p>
            <a:pPr algn="just">
              <a:lnSpc>
                <a:spcPct val="150000"/>
              </a:lnSpc>
            </a:pPr>
            <a:r>
              <a:rPr lang="en-US" sz="1800" dirty="0"/>
              <a:t> </a:t>
            </a:r>
            <a:r>
              <a:rPr lang="en-US" sz="1800" dirty="0" smtClean="0"/>
              <a:t> </a:t>
            </a:r>
            <a:endParaRPr lang="en-US" sz="1800" dirty="0" smtClean="0"/>
          </a:p>
        </p:txBody>
      </p:sp>
      <p:sp>
        <p:nvSpPr>
          <p:cNvPr id="8" name="Rectangle 7"/>
          <p:cNvSpPr/>
          <p:nvPr/>
        </p:nvSpPr>
        <p:spPr>
          <a:xfrm>
            <a:off x="5151120" y="2703670"/>
            <a:ext cx="4572000" cy="646331"/>
          </a:xfrm>
          <a:prstGeom prst="rect">
            <a:avLst/>
          </a:prstGeom>
        </p:spPr>
        <p:txBody>
          <a:bodyPr>
            <a:spAutoFit/>
          </a:bodyPr>
          <a:lstStyle/>
          <a:p>
            <a:r>
              <a:rPr lang="en-US" sz="1800" dirty="0"/>
              <a:t>with open("file.txt") as file: </a:t>
            </a:r>
          </a:p>
          <a:p>
            <a:r>
              <a:rPr lang="en-US" sz="1800" dirty="0"/>
              <a:t>    data = </a:t>
            </a:r>
            <a:r>
              <a:rPr lang="en-US" sz="1800" dirty="0" err="1"/>
              <a:t>file.read</a:t>
            </a:r>
            <a:r>
              <a:rPr lang="en-US" sz="1800" dirty="0"/>
              <a:t>()</a:t>
            </a:r>
          </a:p>
        </p:txBody>
      </p:sp>
    </p:spTree>
    <p:extLst>
      <p:ext uri="{BB962C8B-B14F-4D97-AF65-F5344CB8AC3E}">
        <p14:creationId xmlns:p14="http://schemas.microsoft.com/office/powerpoint/2010/main" val="2980293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39705" y="137535"/>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Handle File </a:t>
            </a:r>
            <a:r>
              <a:rPr lang="en-US" sz="2400" dirty="0" smtClean="0">
                <a:solidFill>
                  <a:schemeClr val="accent2"/>
                </a:solidFill>
              </a:rPr>
              <a:t>errors</a:t>
            </a:r>
            <a:endParaRPr lang="en-US"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2" name="Rectangle 1"/>
          <p:cNvSpPr/>
          <p:nvPr/>
        </p:nvSpPr>
        <p:spPr>
          <a:xfrm>
            <a:off x="588723" y="878335"/>
            <a:ext cx="8516761" cy="4616648"/>
          </a:xfrm>
          <a:prstGeom prst="rect">
            <a:avLst/>
          </a:prstGeom>
        </p:spPr>
        <p:txBody>
          <a:bodyPr wrap="square">
            <a:spAutoFit/>
          </a:bodyPr>
          <a:lstStyle/>
          <a:p>
            <a:pPr marL="285750" indent="-285750">
              <a:buFont typeface="Arial" panose="020B0604020202020204" pitchFamily="34" charset="0"/>
              <a:buChar char="•"/>
            </a:pPr>
            <a:r>
              <a:rPr lang="en-US" sz="1800" dirty="0"/>
              <a:t>Error in Python can be of two types i.e. Syntax errors and Exceptions. Errors are the problems in a program due to which the program will stop the execution. </a:t>
            </a:r>
            <a:endParaRPr lang="en-US" sz="1800" dirty="0" smtClean="0"/>
          </a:p>
          <a:p>
            <a:pPr marL="285750" indent="-285750">
              <a:buFont typeface="Arial" panose="020B0604020202020204" pitchFamily="34" charset="0"/>
              <a:buChar char="•"/>
            </a:pPr>
            <a:endParaRPr lang="en-US" sz="1800" dirty="0" smtClean="0"/>
          </a:p>
          <a:p>
            <a:pPr marL="285750" indent="-285750">
              <a:buFont typeface="Arial" panose="020B0604020202020204" pitchFamily="34" charset="0"/>
              <a:buChar char="•"/>
            </a:pPr>
            <a:r>
              <a:rPr lang="en-US" sz="1800" dirty="0"/>
              <a:t>On the other hand, exceptions are raised when some internal events occur which changes the normal flow of the program. </a:t>
            </a:r>
            <a:endParaRPr lang="en-US" sz="1800" dirty="0" smtClean="0"/>
          </a:p>
          <a:p>
            <a:pPr marL="285750" indent="-285750">
              <a:buFont typeface="Arial" panose="020B0604020202020204" pitchFamily="34" charset="0"/>
              <a:buChar char="•"/>
            </a:pPr>
            <a:endParaRPr lang="en-US" sz="1800" dirty="0" smtClean="0"/>
          </a:p>
          <a:p>
            <a:r>
              <a:rPr lang="en-US" sz="1800" b="1" dirty="0">
                <a:solidFill>
                  <a:schemeClr val="accent2"/>
                </a:solidFill>
              </a:rPr>
              <a:t>Difference between Syntax Error and </a:t>
            </a:r>
            <a:r>
              <a:rPr lang="en-US" sz="1800" b="1" dirty="0" smtClean="0">
                <a:solidFill>
                  <a:schemeClr val="accent2"/>
                </a:solidFill>
              </a:rPr>
              <a:t>Exceptions</a:t>
            </a:r>
          </a:p>
          <a:p>
            <a:endParaRPr lang="en-US" b="1" dirty="0" smtClean="0"/>
          </a:p>
          <a:p>
            <a:r>
              <a:rPr lang="en-US" sz="1800" b="1" dirty="0"/>
              <a:t>Syntax Error:</a:t>
            </a:r>
            <a:r>
              <a:rPr lang="en-US" sz="1800" dirty="0"/>
              <a:t> As the name suggests this error is caused by the wrong syntax in the code. It leads to the termination of the program</a:t>
            </a:r>
            <a:r>
              <a:rPr lang="en-US" sz="1800" dirty="0" smtClean="0"/>
              <a:t>.</a:t>
            </a:r>
          </a:p>
          <a:p>
            <a:endParaRPr lang="en-US" sz="1800" b="1" dirty="0"/>
          </a:p>
          <a:p>
            <a:r>
              <a:rPr lang="en-US" sz="1800" b="1" dirty="0"/>
              <a:t>Exceptions</a:t>
            </a:r>
            <a:r>
              <a:rPr lang="en-US" sz="1800" dirty="0"/>
              <a:t>: Exceptions are raised when the program is syntactically correct, but the code resulted in an error. This error does not stop the execution of the program, however, it changes the normal flow of the program</a:t>
            </a:r>
            <a:r>
              <a:rPr lang="en-US" sz="1800" dirty="0" smtClean="0"/>
              <a:t>.</a:t>
            </a:r>
          </a:p>
          <a:p>
            <a:endParaRPr lang="en-US" dirty="0"/>
          </a:p>
          <a:p>
            <a:endParaRPr lang="en-US" dirty="0"/>
          </a:p>
        </p:txBody>
      </p:sp>
    </p:spTree>
    <p:extLst>
      <p:ext uri="{BB962C8B-B14F-4D97-AF65-F5344CB8AC3E}">
        <p14:creationId xmlns:p14="http://schemas.microsoft.com/office/powerpoint/2010/main" val="28539596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39705" y="137535"/>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Handle File </a:t>
            </a:r>
            <a:r>
              <a:rPr lang="en-US" sz="2400" dirty="0" smtClean="0">
                <a:solidFill>
                  <a:schemeClr val="accent2"/>
                </a:solidFill>
              </a:rPr>
              <a:t>errors</a:t>
            </a:r>
            <a:endParaRPr lang="en-US"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2" name="Rectangle 1"/>
          <p:cNvSpPr/>
          <p:nvPr/>
        </p:nvSpPr>
        <p:spPr>
          <a:xfrm>
            <a:off x="588724" y="878335"/>
            <a:ext cx="8391268" cy="160043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amount = 10000</a:t>
            </a:r>
          </a:p>
          <a:p>
            <a:r>
              <a:rPr lang="en-US" dirty="0"/>
              <a:t>  </a:t>
            </a:r>
          </a:p>
          <a:p>
            <a:r>
              <a:rPr lang="en-US" dirty="0"/>
              <a:t># check that You are eligible to</a:t>
            </a:r>
          </a:p>
          <a:p>
            <a:r>
              <a:rPr lang="en-US" dirty="0" smtClean="0"/>
              <a:t>if(amount </a:t>
            </a:r>
            <a:r>
              <a:rPr lang="en-US" dirty="0"/>
              <a:t>&gt; 2999)</a:t>
            </a:r>
          </a:p>
          <a:p>
            <a:r>
              <a:rPr lang="en-US" dirty="0"/>
              <a:t> </a:t>
            </a:r>
            <a:r>
              <a:rPr lang="en-US" dirty="0" smtClean="0"/>
              <a:t>      print</a:t>
            </a:r>
            <a:r>
              <a:rPr lang="en-US" dirty="0"/>
              <a:t>("You are eligible to </a:t>
            </a:r>
            <a:r>
              <a:rPr lang="en-US" dirty="0" smtClean="0"/>
              <a:t>purchase")</a:t>
            </a:r>
          </a:p>
          <a:p>
            <a:endParaRPr lang="en-US" dirty="0"/>
          </a:p>
          <a:p>
            <a:endParaRPr lang="en-US" dirty="0"/>
          </a:p>
        </p:txBody>
      </p:sp>
      <p:pic>
        <p:nvPicPr>
          <p:cNvPr id="2052" name="Picture 4"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3890" y="1156610"/>
            <a:ext cx="4986101" cy="9334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49440" y="2634797"/>
            <a:ext cx="8330551" cy="116955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marks = 10000</a:t>
            </a:r>
          </a:p>
          <a:p>
            <a:r>
              <a:rPr lang="en-US" dirty="0"/>
              <a:t>  </a:t>
            </a:r>
          </a:p>
          <a:p>
            <a:r>
              <a:rPr lang="en-US" dirty="0"/>
              <a:t># perform division with 0</a:t>
            </a:r>
          </a:p>
          <a:p>
            <a:r>
              <a:rPr lang="en-US" dirty="0"/>
              <a:t>a = marks / 0</a:t>
            </a:r>
          </a:p>
          <a:p>
            <a:r>
              <a:rPr lang="en-US" dirty="0"/>
              <a:t>print(a)</a:t>
            </a:r>
          </a:p>
        </p:txBody>
      </p:sp>
      <p:pic>
        <p:nvPicPr>
          <p:cNvPr id="2055" name="Picture 7" descr="https://media.geeksforgeeks.org/wp-content/uploads/20200616143535/zerodivi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3929" y="2757048"/>
            <a:ext cx="5886062" cy="9239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14212" y="3815434"/>
            <a:ext cx="8265779" cy="307777"/>
          </a:xfrm>
          <a:prstGeom prst="rect">
            <a:avLst/>
          </a:prstGeom>
        </p:spPr>
        <p:txBody>
          <a:bodyPr wrap="square">
            <a:spAutoFit/>
          </a:bodyPr>
          <a:lstStyle/>
          <a:p>
            <a:r>
              <a:rPr lang="en-US" dirty="0">
                <a:solidFill>
                  <a:srgbClr val="0070C0"/>
                </a:solidFill>
              </a:rPr>
              <a:t>In the above example raised the </a:t>
            </a:r>
            <a:r>
              <a:rPr lang="en-US" dirty="0" err="1">
                <a:solidFill>
                  <a:srgbClr val="0070C0"/>
                </a:solidFill>
              </a:rPr>
              <a:t>ZeroDivisionError</a:t>
            </a:r>
            <a:r>
              <a:rPr lang="en-US" dirty="0">
                <a:solidFill>
                  <a:srgbClr val="0070C0"/>
                </a:solidFill>
              </a:rPr>
              <a:t> as we are trying to divide a number by 0.</a:t>
            </a:r>
          </a:p>
        </p:txBody>
      </p:sp>
    </p:spTree>
    <p:extLst>
      <p:ext uri="{BB962C8B-B14F-4D97-AF65-F5344CB8AC3E}">
        <p14:creationId xmlns:p14="http://schemas.microsoft.com/office/powerpoint/2010/main" val="6361290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753247" y="-50355"/>
            <a:ext cx="8077887" cy="928690"/>
          </a:xfrm>
          <a:prstGeom prst="rect">
            <a:avLst/>
          </a:prstGeom>
        </p:spPr>
        <p:txBody>
          <a:bodyPr spcFirstLastPara="1" wrap="square" lIns="91425" tIns="91425" rIns="91425" bIns="91425" anchor="ctr" anchorCtr="0">
            <a:noAutofit/>
          </a:bodyPr>
          <a:lstStyle/>
          <a:p>
            <a:r>
              <a:rPr lang="en-US" sz="2400" dirty="0" smtClean="0">
                <a:solidFill>
                  <a:schemeClr val="accent2"/>
                </a:solidFill>
                <a:latin typeface="+mj-lt"/>
              </a:rPr>
              <a:t>Try </a:t>
            </a:r>
            <a:r>
              <a:rPr lang="en-US" sz="2400" dirty="0">
                <a:solidFill>
                  <a:schemeClr val="accent2"/>
                </a:solidFill>
                <a:latin typeface="+mj-lt"/>
              </a:rPr>
              <a:t>and Except </a:t>
            </a:r>
            <a:r>
              <a:rPr lang="en-US" sz="2400" dirty="0">
                <a:solidFill>
                  <a:schemeClr val="tx1"/>
                </a:solidFill>
                <a:latin typeface="+mj-lt"/>
              </a:rPr>
              <a:t>Statement – Catching </a:t>
            </a:r>
            <a:r>
              <a:rPr lang="en-US" sz="2400" dirty="0" smtClean="0">
                <a:solidFill>
                  <a:schemeClr val="tx1"/>
                </a:solidFill>
                <a:latin typeface="+mj-lt"/>
              </a:rPr>
              <a:t>Exceptions</a:t>
            </a:r>
            <a:endParaRPr lang="en-US" sz="2400" dirty="0">
              <a:solidFill>
                <a:schemeClr val="tx1"/>
              </a:solidFill>
              <a:latin typeface="+mj-lt"/>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2" name="Rectangle 1"/>
          <p:cNvSpPr/>
          <p:nvPr/>
        </p:nvSpPr>
        <p:spPr>
          <a:xfrm>
            <a:off x="588723" y="878335"/>
            <a:ext cx="8516761" cy="4031873"/>
          </a:xfrm>
          <a:prstGeom prst="rect">
            <a:avLst/>
          </a:prstGeom>
        </p:spPr>
        <p:txBody>
          <a:bodyPr wrap="square">
            <a:spAutoFit/>
          </a:bodyPr>
          <a:lstStyle/>
          <a:p>
            <a:r>
              <a:rPr lang="en-US" sz="1600" dirty="0"/>
              <a:t>Try and except statements are used to catch and handle exceptions in Python. Statements that can raise exceptions are kept inside the try clause and the statements that handle the exception are written inside except clause</a:t>
            </a:r>
            <a:r>
              <a:rPr lang="en-US" sz="1600" dirty="0" smtClean="0"/>
              <a:t>.</a:t>
            </a:r>
          </a:p>
          <a:p>
            <a:endParaRPr lang="en-US" sz="1600" dirty="0" smtClean="0"/>
          </a:p>
          <a:p>
            <a:r>
              <a:rPr lang="en-US" sz="1600" b="1" dirty="0" smtClean="0"/>
              <a:t>Ex: </a:t>
            </a:r>
            <a:r>
              <a:rPr lang="en-US" sz="1600" dirty="0"/>
              <a:t> </a:t>
            </a:r>
            <a:r>
              <a:rPr lang="en-US" sz="1600" dirty="0" smtClean="0"/>
              <a:t>Python </a:t>
            </a:r>
            <a:r>
              <a:rPr lang="en-US" sz="1600" dirty="0"/>
              <a:t>program to handle simple runtime </a:t>
            </a:r>
            <a:r>
              <a:rPr lang="en-US" sz="1600" dirty="0" smtClean="0"/>
              <a:t>error</a:t>
            </a:r>
          </a:p>
          <a:p>
            <a:endParaRPr lang="en-US" sz="1600" b="1" dirty="0"/>
          </a:p>
          <a:p>
            <a:r>
              <a:rPr lang="en-US" sz="1600" dirty="0"/>
              <a:t>a = [1, 2, 3]</a:t>
            </a:r>
          </a:p>
          <a:p>
            <a:r>
              <a:rPr lang="en-US" sz="1600" dirty="0"/>
              <a:t>try: </a:t>
            </a:r>
          </a:p>
          <a:p>
            <a:r>
              <a:rPr lang="en-US" sz="1600" dirty="0"/>
              <a:t>    print ("Second element = %d" %(a[1]))</a:t>
            </a:r>
          </a:p>
          <a:p>
            <a:r>
              <a:rPr lang="en-US" sz="1600" dirty="0"/>
              <a:t>  </a:t>
            </a:r>
          </a:p>
          <a:p>
            <a:r>
              <a:rPr lang="en-US" sz="1600" dirty="0"/>
              <a:t>    # Throws error since there are only 3 elements in array</a:t>
            </a:r>
          </a:p>
          <a:p>
            <a:r>
              <a:rPr lang="en-US" sz="1600" dirty="0"/>
              <a:t>    print ("Fourth element = %d" %(a[3]))</a:t>
            </a:r>
          </a:p>
          <a:p>
            <a:r>
              <a:rPr lang="en-US" sz="1600" dirty="0"/>
              <a:t>  </a:t>
            </a:r>
          </a:p>
          <a:p>
            <a:r>
              <a:rPr lang="en-US" sz="1600" dirty="0"/>
              <a:t>except:</a:t>
            </a:r>
          </a:p>
          <a:p>
            <a:r>
              <a:rPr lang="en-US" sz="1600" dirty="0"/>
              <a:t>    print ("An error occurred</a:t>
            </a:r>
            <a:r>
              <a:rPr lang="en-US" sz="1600" dirty="0" smtClean="0"/>
              <a:t>")</a:t>
            </a:r>
          </a:p>
          <a:p>
            <a:endParaRPr lang="en-US" sz="1600" dirty="0"/>
          </a:p>
        </p:txBody>
      </p:sp>
    </p:spTree>
    <p:extLst>
      <p:ext uri="{BB962C8B-B14F-4D97-AF65-F5344CB8AC3E}">
        <p14:creationId xmlns:p14="http://schemas.microsoft.com/office/powerpoint/2010/main" val="30333035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Import Local scripts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2827801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Reading and loading text, csv data files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3" name="Rectangle 2"/>
          <p:cNvSpPr/>
          <p:nvPr/>
        </p:nvSpPr>
        <p:spPr>
          <a:xfrm>
            <a:off x="640080" y="1166434"/>
            <a:ext cx="7916704" cy="2585323"/>
          </a:xfrm>
          <a:prstGeom prst="rect">
            <a:avLst/>
          </a:prstGeom>
        </p:spPr>
        <p:txBody>
          <a:bodyPr wrap="square">
            <a:spAutoFit/>
          </a:bodyPr>
          <a:lstStyle/>
          <a:p>
            <a:pPr>
              <a:lnSpc>
                <a:spcPct val="150000"/>
              </a:lnSpc>
            </a:pPr>
            <a:r>
              <a:rPr lang="en-US" sz="1800" dirty="0"/>
              <a:t>A CSV (Comma Separated Values) file is a form of plain text document which uses a particular format to organize tabular information. CSV file format is a bounded text document that uses a comma to distinguish the values. Every row in the document is a data log. Each log is composed of one or more fields, divided by commas. It is the most popular file format for importing and exporting spreadsheets and databases.</a:t>
            </a:r>
          </a:p>
        </p:txBody>
      </p:sp>
    </p:spTree>
    <p:extLst>
      <p:ext uri="{BB962C8B-B14F-4D97-AF65-F5344CB8AC3E}">
        <p14:creationId xmlns:p14="http://schemas.microsoft.com/office/powerpoint/2010/main" val="19610308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pPr lvl="0"/>
            <a:r>
              <a:rPr lang="en-US" sz="2400" dirty="0">
                <a:solidFill>
                  <a:srgbClr val="2C363A"/>
                </a:solidFill>
              </a:rPr>
              <a:t>Write &amp; run scripts </a:t>
            </a:r>
            <a:r>
              <a:rPr lang="en-US" sz="2400" dirty="0" smtClean="0">
                <a:solidFill>
                  <a:srgbClr val="2C363A"/>
                </a:solidFill>
              </a:rPr>
              <a:t>locally</a:t>
            </a:r>
            <a:endParaRPr sz="2400" dirty="0">
              <a:solidFill>
                <a:schemeClr val="bg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dirty="0"/>
          </a:p>
        </p:txBody>
      </p:sp>
      <p:sp>
        <p:nvSpPr>
          <p:cNvPr id="2" name="Rectangle 1"/>
          <p:cNvSpPr/>
          <p:nvPr/>
        </p:nvSpPr>
        <p:spPr>
          <a:xfrm>
            <a:off x="762000" y="1294597"/>
            <a:ext cx="6108700" cy="2169825"/>
          </a:xfrm>
          <a:prstGeom prst="rect">
            <a:avLst/>
          </a:prstGeom>
        </p:spPr>
        <p:txBody>
          <a:bodyPr wrap="square">
            <a:spAutoFit/>
          </a:bodyPr>
          <a:lstStyle/>
          <a:p>
            <a:pPr algn="just">
              <a:lnSpc>
                <a:spcPct val="150000"/>
              </a:lnSpc>
            </a:pPr>
            <a:r>
              <a:rPr lang="en-US" sz="1800" dirty="0"/>
              <a:t>The most basic and easy way to run a Python script is by using the python command. You need to open a command line and type the word python followed by the path to your script file, </a:t>
            </a:r>
            <a:endParaRPr lang="en-US" sz="1800" dirty="0" smtClean="0"/>
          </a:p>
          <a:p>
            <a:pPr algn="just">
              <a:lnSpc>
                <a:spcPct val="150000"/>
              </a:lnSpc>
            </a:pPr>
            <a:r>
              <a:rPr lang="en-US" sz="1800" dirty="0" smtClean="0"/>
              <a:t>Ex: </a:t>
            </a:r>
            <a:r>
              <a:rPr lang="en-US" sz="1800" b="1" dirty="0" smtClean="0"/>
              <a:t>python</a:t>
            </a:r>
            <a:r>
              <a:rPr lang="en-US" sz="1800" dirty="0" smtClean="0"/>
              <a:t> </a:t>
            </a:r>
            <a:r>
              <a:rPr lang="en-US" sz="1800" dirty="0"/>
              <a:t>first_script.py</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Reading and loading text, csv data files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2" name="Rectangle 1"/>
          <p:cNvSpPr/>
          <p:nvPr/>
        </p:nvSpPr>
        <p:spPr>
          <a:xfrm>
            <a:off x="676656" y="1166434"/>
            <a:ext cx="7880128" cy="3139321"/>
          </a:xfrm>
          <a:prstGeom prst="rect">
            <a:avLst/>
          </a:prstGeom>
        </p:spPr>
        <p:txBody>
          <a:bodyPr wrap="square">
            <a:spAutoFit/>
          </a:bodyPr>
          <a:lstStyle/>
          <a:p>
            <a:pPr fontAlgn="base"/>
            <a:r>
              <a:rPr lang="en-US" sz="1800" b="1" dirty="0">
                <a:solidFill>
                  <a:srgbClr val="273239"/>
                </a:solidFill>
                <a:latin typeface="+mj-lt"/>
              </a:rPr>
              <a:t>Reading a CSV </a:t>
            </a:r>
            <a:r>
              <a:rPr lang="en-US" sz="1800" b="1" dirty="0" smtClean="0">
                <a:solidFill>
                  <a:srgbClr val="273239"/>
                </a:solidFill>
                <a:latin typeface="+mj-lt"/>
              </a:rPr>
              <a:t>File</a:t>
            </a:r>
          </a:p>
          <a:p>
            <a:pPr algn="ctr" fontAlgn="base"/>
            <a:endParaRPr lang="en-US" sz="1800" b="1" dirty="0">
              <a:solidFill>
                <a:srgbClr val="273239"/>
              </a:solidFill>
              <a:latin typeface="+mj-lt"/>
            </a:endParaRPr>
          </a:p>
          <a:p>
            <a:pPr fontAlgn="base"/>
            <a:r>
              <a:rPr lang="en-US" sz="1800" dirty="0">
                <a:solidFill>
                  <a:srgbClr val="273239"/>
                </a:solidFill>
                <a:latin typeface="+mj-lt"/>
              </a:rPr>
              <a:t>There are various ways to read a CSV file that uses either the CSV module or the pandas library. </a:t>
            </a:r>
            <a:endParaRPr lang="en-US" sz="1800" dirty="0" smtClean="0">
              <a:solidFill>
                <a:srgbClr val="273239"/>
              </a:solidFill>
              <a:latin typeface="+mj-lt"/>
            </a:endParaRPr>
          </a:p>
          <a:p>
            <a:pPr fontAlgn="base"/>
            <a:endParaRPr lang="en-US" sz="1800" dirty="0">
              <a:solidFill>
                <a:srgbClr val="273239"/>
              </a:solidFill>
              <a:latin typeface="+mj-lt"/>
            </a:endParaRPr>
          </a:p>
          <a:p>
            <a:pPr marL="285750" indent="-285750" fontAlgn="base">
              <a:buFont typeface="Arial" panose="020B0604020202020204" pitchFamily="34" charset="0"/>
              <a:buChar char="•"/>
            </a:pPr>
            <a:r>
              <a:rPr lang="en-US" sz="1800" b="1" dirty="0">
                <a:solidFill>
                  <a:srgbClr val="273239"/>
                </a:solidFill>
                <a:latin typeface="+mj-lt"/>
              </a:rPr>
              <a:t>csv Module:</a:t>
            </a:r>
            <a:r>
              <a:rPr lang="en-US" sz="1800" dirty="0">
                <a:solidFill>
                  <a:srgbClr val="273239"/>
                </a:solidFill>
                <a:latin typeface="+mj-lt"/>
              </a:rPr>
              <a:t> The CSV module is one of the modules in Python which provides classes for reading and writing tabular information in CSV file format.</a:t>
            </a:r>
          </a:p>
          <a:p>
            <a:pPr marL="285750" indent="-285750" fontAlgn="base">
              <a:buFont typeface="Arial" panose="020B0604020202020204" pitchFamily="34" charset="0"/>
              <a:buChar char="•"/>
            </a:pPr>
            <a:r>
              <a:rPr lang="en-US" sz="1800" b="1" dirty="0">
                <a:solidFill>
                  <a:srgbClr val="273239"/>
                </a:solidFill>
                <a:latin typeface="+mj-lt"/>
              </a:rPr>
              <a:t>pandas Library:</a:t>
            </a:r>
            <a:r>
              <a:rPr lang="en-US" sz="1800" dirty="0">
                <a:solidFill>
                  <a:srgbClr val="273239"/>
                </a:solidFill>
                <a:latin typeface="+mj-lt"/>
              </a:rPr>
              <a:t> The pandas library is one of the open-source Python libraries that provide high-performance, convenient data structures and data analysis tools and techniques for Python programming. </a:t>
            </a:r>
          </a:p>
        </p:txBody>
      </p:sp>
    </p:spTree>
    <p:extLst>
      <p:ext uri="{BB962C8B-B14F-4D97-AF65-F5344CB8AC3E}">
        <p14:creationId xmlns:p14="http://schemas.microsoft.com/office/powerpoint/2010/main" val="9123565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Reading and loading text, csv data files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
        <p:nvSpPr>
          <p:cNvPr id="2" name="Rectangle 1"/>
          <p:cNvSpPr/>
          <p:nvPr/>
        </p:nvSpPr>
        <p:spPr>
          <a:xfrm>
            <a:off x="676656" y="1166434"/>
            <a:ext cx="7880128" cy="3139321"/>
          </a:xfrm>
          <a:prstGeom prst="rect">
            <a:avLst/>
          </a:prstGeom>
        </p:spPr>
        <p:txBody>
          <a:bodyPr wrap="square">
            <a:spAutoFit/>
          </a:bodyPr>
          <a:lstStyle/>
          <a:p>
            <a:pPr fontAlgn="base"/>
            <a:r>
              <a:rPr lang="en-US" sz="1800" b="1" dirty="0">
                <a:solidFill>
                  <a:srgbClr val="273239"/>
                </a:solidFill>
                <a:latin typeface="+mj-lt"/>
              </a:rPr>
              <a:t>Reading a CSV </a:t>
            </a:r>
            <a:r>
              <a:rPr lang="en-US" sz="1800" b="1" dirty="0" smtClean="0">
                <a:solidFill>
                  <a:srgbClr val="273239"/>
                </a:solidFill>
                <a:latin typeface="+mj-lt"/>
              </a:rPr>
              <a:t>File</a:t>
            </a:r>
          </a:p>
          <a:p>
            <a:pPr algn="ctr" fontAlgn="base"/>
            <a:endParaRPr lang="en-US" sz="1800" b="1" dirty="0">
              <a:solidFill>
                <a:srgbClr val="273239"/>
              </a:solidFill>
              <a:latin typeface="+mj-lt"/>
            </a:endParaRPr>
          </a:p>
          <a:p>
            <a:pPr fontAlgn="base"/>
            <a:r>
              <a:rPr lang="en-US" sz="1800" dirty="0">
                <a:solidFill>
                  <a:srgbClr val="273239"/>
                </a:solidFill>
                <a:latin typeface="+mj-lt"/>
              </a:rPr>
              <a:t>There are various ways to read a CSV file that uses either the CSV module or the pandas library. </a:t>
            </a:r>
            <a:endParaRPr lang="en-US" sz="1800" dirty="0" smtClean="0">
              <a:solidFill>
                <a:srgbClr val="273239"/>
              </a:solidFill>
              <a:latin typeface="+mj-lt"/>
            </a:endParaRPr>
          </a:p>
          <a:p>
            <a:pPr fontAlgn="base"/>
            <a:endParaRPr lang="en-US" sz="1800" dirty="0">
              <a:solidFill>
                <a:srgbClr val="273239"/>
              </a:solidFill>
              <a:latin typeface="+mj-lt"/>
            </a:endParaRPr>
          </a:p>
          <a:p>
            <a:pPr marL="285750" indent="-285750" fontAlgn="base">
              <a:buFont typeface="Arial" panose="020B0604020202020204" pitchFamily="34" charset="0"/>
              <a:buChar char="•"/>
            </a:pPr>
            <a:r>
              <a:rPr lang="en-US" sz="1800" b="1" dirty="0">
                <a:solidFill>
                  <a:srgbClr val="273239"/>
                </a:solidFill>
                <a:latin typeface="+mj-lt"/>
              </a:rPr>
              <a:t>csv Module:</a:t>
            </a:r>
            <a:r>
              <a:rPr lang="en-US" sz="1800" dirty="0">
                <a:solidFill>
                  <a:srgbClr val="273239"/>
                </a:solidFill>
                <a:latin typeface="+mj-lt"/>
              </a:rPr>
              <a:t> The CSV module is one of the modules in Python which provides classes for reading and writing tabular information in CSV file format.</a:t>
            </a:r>
          </a:p>
          <a:p>
            <a:pPr marL="285750" indent="-285750" fontAlgn="base">
              <a:buFont typeface="Arial" panose="020B0604020202020204" pitchFamily="34" charset="0"/>
              <a:buChar char="•"/>
            </a:pPr>
            <a:r>
              <a:rPr lang="en-US" sz="1800" b="1" dirty="0">
                <a:solidFill>
                  <a:srgbClr val="273239"/>
                </a:solidFill>
                <a:latin typeface="+mj-lt"/>
              </a:rPr>
              <a:t>pandas Library:</a:t>
            </a:r>
            <a:r>
              <a:rPr lang="en-US" sz="1800" dirty="0">
                <a:solidFill>
                  <a:srgbClr val="273239"/>
                </a:solidFill>
                <a:latin typeface="+mj-lt"/>
              </a:rPr>
              <a:t> The pandas library is one of the open-source Python libraries that provide high-performance, convenient data structures and data analysis tools and techniques for Python programming. </a:t>
            </a:r>
          </a:p>
        </p:txBody>
      </p:sp>
    </p:spTree>
    <p:extLst>
      <p:ext uri="{BB962C8B-B14F-4D97-AF65-F5344CB8AC3E}">
        <p14:creationId xmlns:p14="http://schemas.microsoft.com/office/powerpoint/2010/main" val="32215091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Reading and loading text, csv data files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2" name="Rectangle 1"/>
          <p:cNvSpPr/>
          <p:nvPr/>
        </p:nvSpPr>
        <p:spPr>
          <a:xfrm>
            <a:off x="638110" y="1038418"/>
            <a:ext cx="8193024" cy="3416320"/>
          </a:xfrm>
          <a:prstGeom prst="rect">
            <a:avLst/>
          </a:prstGeom>
        </p:spPr>
        <p:txBody>
          <a:bodyPr wrap="square">
            <a:spAutoFit/>
          </a:bodyPr>
          <a:lstStyle/>
          <a:p>
            <a:pPr algn="just" fontAlgn="base">
              <a:lnSpc>
                <a:spcPct val="150000"/>
              </a:lnSpc>
            </a:pPr>
            <a:r>
              <a:rPr lang="en-US" sz="1800" b="1" dirty="0" err="1"/>
              <a:t>USing</a:t>
            </a:r>
            <a:r>
              <a:rPr lang="en-US" sz="1800" b="1" dirty="0"/>
              <a:t> </a:t>
            </a:r>
            <a:r>
              <a:rPr lang="en-US" sz="1800" b="1" dirty="0" err="1">
                <a:solidFill>
                  <a:schemeClr val="accent2"/>
                </a:solidFill>
              </a:rPr>
              <a:t>csv.reader</a:t>
            </a:r>
            <a:r>
              <a:rPr lang="en-US" sz="1800" b="1" dirty="0"/>
              <a:t>():</a:t>
            </a:r>
            <a:r>
              <a:rPr lang="en-US" sz="1800" dirty="0"/>
              <a:t> </a:t>
            </a:r>
            <a:endParaRPr lang="en-US" sz="1800" dirty="0" smtClean="0"/>
          </a:p>
          <a:p>
            <a:pPr algn="just" fontAlgn="base">
              <a:lnSpc>
                <a:spcPct val="150000"/>
              </a:lnSpc>
            </a:pPr>
            <a:r>
              <a:rPr lang="en-US" sz="1800" dirty="0" smtClean="0"/>
              <a:t>At </a:t>
            </a:r>
            <a:r>
              <a:rPr lang="en-US" sz="1800" dirty="0"/>
              <a:t>first, the CSV file is opened using the open() method in ‘r’ mode(specifies read mode while opening a file) which returns the file object then it is read by using the reader() method of CSV module that returns the reader object that iterates throughout the lines in the specified CSV document</a:t>
            </a:r>
            <a:r>
              <a:rPr lang="en-US" sz="1800" dirty="0" smtClean="0"/>
              <a:t>.</a:t>
            </a:r>
          </a:p>
          <a:p>
            <a:pPr algn="just" fontAlgn="base">
              <a:lnSpc>
                <a:spcPct val="150000"/>
              </a:lnSpc>
            </a:pPr>
            <a:r>
              <a:rPr lang="en-US" sz="1800" dirty="0"/>
              <a:t/>
            </a:r>
            <a:br>
              <a:rPr lang="en-US" sz="1800" dirty="0"/>
            </a:br>
            <a:r>
              <a:rPr lang="en-US" sz="1800" b="1" dirty="0"/>
              <a:t>Note:</a:t>
            </a:r>
            <a:r>
              <a:rPr lang="en-US" sz="1800" dirty="0"/>
              <a:t> The ‘with’ keyword is used along with the open() method as it simplifies exception handling and automatically closes the CSV file.</a:t>
            </a:r>
          </a:p>
        </p:txBody>
      </p:sp>
    </p:spTree>
    <p:extLst>
      <p:ext uri="{BB962C8B-B14F-4D97-AF65-F5344CB8AC3E}">
        <p14:creationId xmlns:p14="http://schemas.microsoft.com/office/powerpoint/2010/main" val="25332819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Reading and loading text, csv data files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2" name="Rectangle 1"/>
          <p:cNvSpPr/>
          <p:nvPr/>
        </p:nvSpPr>
        <p:spPr>
          <a:xfrm>
            <a:off x="950976" y="834484"/>
            <a:ext cx="6784848" cy="4247317"/>
          </a:xfrm>
          <a:prstGeom prst="rect">
            <a:avLst/>
          </a:prstGeom>
        </p:spPr>
        <p:txBody>
          <a:bodyPr wrap="square">
            <a:spAutoFit/>
          </a:bodyPr>
          <a:lstStyle/>
          <a:p>
            <a:pPr algn="just" fontAlgn="base">
              <a:lnSpc>
                <a:spcPct val="150000"/>
              </a:lnSpc>
            </a:pPr>
            <a:r>
              <a:rPr lang="en-US" sz="1800" dirty="0"/>
              <a:t>import csv</a:t>
            </a:r>
          </a:p>
          <a:p>
            <a:pPr algn="just" fontAlgn="base">
              <a:lnSpc>
                <a:spcPct val="150000"/>
              </a:lnSpc>
            </a:pPr>
            <a:r>
              <a:rPr lang="en-US" sz="1800" dirty="0"/>
              <a:t> </a:t>
            </a:r>
            <a:r>
              <a:rPr lang="en-US" sz="1800" dirty="0" smtClean="0"/>
              <a:t># </a:t>
            </a:r>
            <a:r>
              <a:rPr lang="en-US" sz="1800" dirty="0"/>
              <a:t>opening the CSV file</a:t>
            </a:r>
          </a:p>
          <a:p>
            <a:pPr algn="just" fontAlgn="base">
              <a:lnSpc>
                <a:spcPct val="150000"/>
              </a:lnSpc>
            </a:pPr>
            <a:r>
              <a:rPr lang="en-US" sz="1800" dirty="0"/>
              <a:t>with open('Giants.csv', mode ='r')as file:</a:t>
            </a:r>
          </a:p>
          <a:p>
            <a:pPr algn="just" fontAlgn="base">
              <a:lnSpc>
                <a:spcPct val="150000"/>
              </a:lnSpc>
            </a:pPr>
            <a:r>
              <a:rPr lang="en-US" sz="1800" dirty="0"/>
              <a:t>   </a:t>
            </a:r>
          </a:p>
          <a:p>
            <a:pPr algn="just" fontAlgn="base">
              <a:lnSpc>
                <a:spcPct val="150000"/>
              </a:lnSpc>
            </a:pPr>
            <a:r>
              <a:rPr lang="en-US" sz="1800" dirty="0"/>
              <a:t>  # reading the CSV file</a:t>
            </a:r>
          </a:p>
          <a:p>
            <a:pPr algn="just" fontAlgn="base">
              <a:lnSpc>
                <a:spcPct val="150000"/>
              </a:lnSpc>
            </a:pPr>
            <a:r>
              <a:rPr lang="en-US" sz="1800" dirty="0"/>
              <a:t>  </a:t>
            </a:r>
            <a:r>
              <a:rPr lang="en-US" sz="1800" dirty="0" err="1"/>
              <a:t>csvFile</a:t>
            </a:r>
            <a:r>
              <a:rPr lang="en-US" sz="1800" dirty="0"/>
              <a:t> = </a:t>
            </a:r>
            <a:r>
              <a:rPr lang="en-US" sz="1800" dirty="0" err="1"/>
              <a:t>csv.reader</a:t>
            </a:r>
            <a:r>
              <a:rPr lang="en-US" sz="1800" dirty="0"/>
              <a:t>(file)</a:t>
            </a:r>
          </a:p>
          <a:p>
            <a:pPr algn="just" fontAlgn="base">
              <a:lnSpc>
                <a:spcPct val="150000"/>
              </a:lnSpc>
            </a:pPr>
            <a:r>
              <a:rPr lang="en-US" sz="1800" dirty="0"/>
              <a:t> </a:t>
            </a:r>
          </a:p>
          <a:p>
            <a:pPr algn="just" fontAlgn="base">
              <a:lnSpc>
                <a:spcPct val="150000"/>
              </a:lnSpc>
            </a:pPr>
            <a:r>
              <a:rPr lang="en-US" sz="1800" dirty="0"/>
              <a:t>  # displaying the contents of the CSV file</a:t>
            </a:r>
          </a:p>
          <a:p>
            <a:pPr algn="just" fontAlgn="base">
              <a:lnSpc>
                <a:spcPct val="150000"/>
              </a:lnSpc>
            </a:pPr>
            <a:r>
              <a:rPr lang="en-US" sz="1800" dirty="0"/>
              <a:t>  for lines in </a:t>
            </a:r>
            <a:r>
              <a:rPr lang="en-US" sz="1800" dirty="0" err="1"/>
              <a:t>csvFile</a:t>
            </a:r>
            <a:r>
              <a:rPr lang="en-US" sz="1800" dirty="0"/>
              <a:t>:</a:t>
            </a:r>
          </a:p>
          <a:p>
            <a:pPr algn="just" fontAlgn="base">
              <a:lnSpc>
                <a:spcPct val="150000"/>
              </a:lnSpc>
            </a:pPr>
            <a:r>
              <a:rPr lang="en-US" sz="1800" dirty="0"/>
              <a:t>        print(lines)</a:t>
            </a:r>
            <a:endParaRPr lang="en-US" sz="1800" dirty="0"/>
          </a:p>
        </p:txBody>
      </p:sp>
    </p:spTree>
    <p:extLst>
      <p:ext uri="{BB962C8B-B14F-4D97-AF65-F5344CB8AC3E}">
        <p14:creationId xmlns:p14="http://schemas.microsoft.com/office/powerpoint/2010/main" val="6122190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Reading and loading text, csv data files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2" name="Rectangle 1"/>
          <p:cNvSpPr/>
          <p:nvPr/>
        </p:nvSpPr>
        <p:spPr>
          <a:xfrm>
            <a:off x="950976" y="980788"/>
            <a:ext cx="7918704" cy="2169825"/>
          </a:xfrm>
          <a:prstGeom prst="rect">
            <a:avLst/>
          </a:prstGeom>
        </p:spPr>
        <p:txBody>
          <a:bodyPr wrap="square">
            <a:spAutoFit/>
          </a:bodyPr>
          <a:lstStyle/>
          <a:p>
            <a:pPr algn="just" fontAlgn="base">
              <a:lnSpc>
                <a:spcPct val="150000"/>
              </a:lnSpc>
            </a:pPr>
            <a:r>
              <a:rPr lang="en-US" sz="1800" b="1" dirty="0"/>
              <a:t>Using </a:t>
            </a:r>
            <a:r>
              <a:rPr lang="en-US" sz="1800" b="1" dirty="0" err="1"/>
              <a:t>csv.DictReader</a:t>
            </a:r>
            <a:r>
              <a:rPr lang="en-US" sz="1800" b="1" dirty="0"/>
              <a:t>() class:</a:t>
            </a:r>
            <a:r>
              <a:rPr lang="en-US" sz="1800" dirty="0"/>
              <a:t> It is similar to the previous method, the CSV file is first opened using the open() method then it is read by using the </a:t>
            </a:r>
            <a:r>
              <a:rPr lang="en-US" sz="1800" dirty="0" err="1"/>
              <a:t>DictReader</a:t>
            </a:r>
            <a:r>
              <a:rPr lang="en-US" sz="1800" dirty="0"/>
              <a:t> class of csv module which works like a regular reader but maps the information in the CSV file into a dictionary. The very first line of the file consists of dictionary keys. </a:t>
            </a:r>
          </a:p>
        </p:txBody>
      </p:sp>
    </p:spTree>
    <p:extLst>
      <p:ext uri="{BB962C8B-B14F-4D97-AF65-F5344CB8AC3E}">
        <p14:creationId xmlns:p14="http://schemas.microsoft.com/office/powerpoint/2010/main" val="33631104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Reading and loading text, csv data files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
        <p:nvSpPr>
          <p:cNvPr id="2" name="Rectangle 1"/>
          <p:cNvSpPr/>
          <p:nvPr/>
        </p:nvSpPr>
        <p:spPr>
          <a:xfrm>
            <a:off x="950976" y="980788"/>
            <a:ext cx="7918704" cy="2169825"/>
          </a:xfrm>
          <a:prstGeom prst="rect">
            <a:avLst/>
          </a:prstGeom>
        </p:spPr>
        <p:txBody>
          <a:bodyPr wrap="square">
            <a:spAutoFit/>
          </a:bodyPr>
          <a:lstStyle/>
          <a:p>
            <a:pPr algn="just" fontAlgn="base">
              <a:lnSpc>
                <a:spcPct val="150000"/>
              </a:lnSpc>
            </a:pPr>
            <a:r>
              <a:rPr lang="en-US" sz="1800" b="1" dirty="0"/>
              <a:t>Using </a:t>
            </a:r>
            <a:r>
              <a:rPr lang="en-US" sz="1800" b="1" dirty="0" err="1"/>
              <a:t>csv.DictReader</a:t>
            </a:r>
            <a:r>
              <a:rPr lang="en-US" sz="1800" b="1" dirty="0"/>
              <a:t>() class:</a:t>
            </a:r>
            <a:r>
              <a:rPr lang="en-US" sz="1800" dirty="0"/>
              <a:t> It is similar to the previous method, the CSV file is first opened using the open() method then it is read by using the </a:t>
            </a:r>
            <a:r>
              <a:rPr lang="en-US" sz="1800" dirty="0" err="1"/>
              <a:t>DictReader</a:t>
            </a:r>
            <a:r>
              <a:rPr lang="en-US" sz="1800" dirty="0"/>
              <a:t> class of csv module which works like a regular reader but maps the information in the CSV file into a dictionary. The very first line of the file consists of dictionary keys. </a:t>
            </a:r>
          </a:p>
        </p:txBody>
      </p:sp>
    </p:spTree>
    <p:extLst>
      <p:ext uri="{BB962C8B-B14F-4D97-AF65-F5344CB8AC3E}">
        <p14:creationId xmlns:p14="http://schemas.microsoft.com/office/powerpoint/2010/main" val="28534649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Reading and loading text, csv data files using python</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
        <p:nvSpPr>
          <p:cNvPr id="2" name="Rectangle 1"/>
          <p:cNvSpPr/>
          <p:nvPr/>
        </p:nvSpPr>
        <p:spPr>
          <a:xfrm>
            <a:off x="854884" y="1388482"/>
            <a:ext cx="7918704" cy="3139321"/>
          </a:xfrm>
          <a:prstGeom prst="rect">
            <a:avLst/>
          </a:prstGeom>
        </p:spPr>
        <p:txBody>
          <a:bodyPr wrap="square">
            <a:spAutoFit/>
          </a:bodyPr>
          <a:lstStyle/>
          <a:p>
            <a:pPr algn="just" fontAlgn="base"/>
            <a:r>
              <a:rPr lang="en-US" sz="1800" dirty="0"/>
              <a:t>import csv</a:t>
            </a:r>
          </a:p>
          <a:p>
            <a:pPr algn="just" fontAlgn="base"/>
            <a:r>
              <a:rPr lang="en-US" sz="1800" dirty="0"/>
              <a:t> </a:t>
            </a:r>
          </a:p>
          <a:p>
            <a:pPr algn="just" fontAlgn="base"/>
            <a:r>
              <a:rPr lang="en-US" sz="1800" dirty="0"/>
              <a:t># opening the CSV file</a:t>
            </a:r>
          </a:p>
          <a:p>
            <a:pPr algn="just" fontAlgn="base"/>
            <a:r>
              <a:rPr lang="en-US" sz="1800" dirty="0"/>
              <a:t>with open('Giants.csv', mode ='r') as file:   </a:t>
            </a:r>
          </a:p>
          <a:p>
            <a:pPr algn="just" fontAlgn="base"/>
            <a:r>
              <a:rPr lang="en-US" sz="1800" dirty="0"/>
              <a:t>        </a:t>
            </a:r>
          </a:p>
          <a:p>
            <a:pPr algn="just" fontAlgn="base"/>
            <a:r>
              <a:rPr lang="en-US" sz="1800" dirty="0"/>
              <a:t>       # reading the CSV file</a:t>
            </a:r>
          </a:p>
          <a:p>
            <a:pPr algn="just" fontAlgn="base"/>
            <a:r>
              <a:rPr lang="en-US" sz="1800" dirty="0"/>
              <a:t>       </a:t>
            </a:r>
            <a:r>
              <a:rPr lang="en-US" sz="1800" dirty="0" err="1"/>
              <a:t>csvFile</a:t>
            </a:r>
            <a:r>
              <a:rPr lang="en-US" sz="1800" dirty="0"/>
              <a:t> = </a:t>
            </a:r>
            <a:r>
              <a:rPr lang="en-US" sz="1800" dirty="0" err="1"/>
              <a:t>csv.DictReader</a:t>
            </a:r>
            <a:r>
              <a:rPr lang="en-US" sz="1800" dirty="0"/>
              <a:t>(file)</a:t>
            </a:r>
          </a:p>
          <a:p>
            <a:pPr algn="just" fontAlgn="base"/>
            <a:r>
              <a:rPr lang="en-US" sz="1800" dirty="0"/>
              <a:t> </a:t>
            </a:r>
          </a:p>
          <a:p>
            <a:pPr algn="just" fontAlgn="base"/>
            <a:r>
              <a:rPr lang="en-US" sz="1800" dirty="0"/>
              <a:t>       # displaying the contents of the CSV file</a:t>
            </a:r>
          </a:p>
          <a:p>
            <a:pPr algn="just" fontAlgn="base"/>
            <a:r>
              <a:rPr lang="en-US" sz="1800" dirty="0"/>
              <a:t>       for lines in </a:t>
            </a:r>
            <a:r>
              <a:rPr lang="en-US" sz="1800" dirty="0" err="1"/>
              <a:t>csvFile</a:t>
            </a:r>
            <a:r>
              <a:rPr lang="en-US" sz="1800" dirty="0"/>
              <a:t>:</a:t>
            </a:r>
          </a:p>
          <a:p>
            <a:pPr algn="just" fontAlgn="base"/>
            <a:r>
              <a:rPr lang="en-US" sz="1800" dirty="0"/>
              <a:t>            print(lines)</a:t>
            </a:r>
            <a:endParaRPr lang="en-US" sz="1800" dirty="0"/>
          </a:p>
        </p:txBody>
      </p:sp>
    </p:spTree>
    <p:extLst>
      <p:ext uri="{BB962C8B-B14F-4D97-AF65-F5344CB8AC3E}">
        <p14:creationId xmlns:p14="http://schemas.microsoft.com/office/powerpoint/2010/main" val="16772876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Using Modules from standard library &amp; third party</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Tree>
    <p:extLst>
      <p:ext uri="{BB962C8B-B14F-4D97-AF65-F5344CB8AC3E}">
        <p14:creationId xmlns:p14="http://schemas.microsoft.com/office/powerpoint/2010/main" val="1436671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Debugging python code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Tree>
    <p:extLst>
      <p:ext uri="{BB962C8B-B14F-4D97-AF65-F5344CB8AC3E}">
        <p14:creationId xmlns:p14="http://schemas.microsoft.com/office/powerpoint/2010/main" val="17279437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237744"/>
            <a:ext cx="8014796" cy="928690"/>
          </a:xfrm>
          <a:prstGeom prst="rect">
            <a:avLst/>
          </a:prstGeom>
        </p:spPr>
        <p:txBody>
          <a:bodyPr spcFirstLastPara="1" wrap="square" lIns="91425" tIns="91425" rIns="91425" bIns="91425" anchor="ctr" anchorCtr="0">
            <a:noAutofit/>
          </a:bodyPr>
          <a:lstStyle/>
          <a:p>
            <a:r>
              <a:rPr lang="en-US" sz="2400" dirty="0">
                <a:solidFill>
                  <a:srgbClr val="2C363A"/>
                </a:solidFill>
              </a:rPr>
              <a:t>Understanding packaging of python code to EXE</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Tree>
    <p:extLst>
      <p:ext uri="{BB962C8B-B14F-4D97-AF65-F5344CB8AC3E}">
        <p14:creationId xmlns:p14="http://schemas.microsoft.com/office/powerpoint/2010/main" val="732127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dirty="0"/>
          </a:p>
        </p:txBody>
      </p:sp>
      <p:sp>
        <p:nvSpPr>
          <p:cNvPr id="3" name="Rectangle 2"/>
          <p:cNvSpPr/>
          <p:nvPr/>
        </p:nvSpPr>
        <p:spPr>
          <a:xfrm>
            <a:off x="854884" y="1304300"/>
            <a:ext cx="7701900" cy="2031325"/>
          </a:xfrm>
          <a:prstGeom prst="rect">
            <a:avLst/>
          </a:prstGeom>
        </p:spPr>
        <p:txBody>
          <a:bodyPr wrap="square">
            <a:spAutoFit/>
          </a:bodyPr>
          <a:lstStyle/>
          <a:p>
            <a:r>
              <a:rPr lang="en-US" sz="1800" dirty="0"/>
              <a:t>Python provides us with two inbuilt functions to read the input from the keyboard</a:t>
            </a:r>
            <a:r>
              <a:rPr lang="en-US" sz="1800" dirty="0" smtClean="0"/>
              <a:t>.</a:t>
            </a:r>
          </a:p>
          <a:p>
            <a:endParaRPr lang="en-US" sz="1800" dirty="0"/>
          </a:p>
          <a:p>
            <a:pPr marL="342900" indent="-342900">
              <a:buFont typeface="+mj-lt"/>
              <a:buAutoNum type="arabicPeriod"/>
            </a:pPr>
            <a:r>
              <a:rPr lang="en-US" sz="1800" b="1" dirty="0" smtClean="0"/>
              <a:t>input</a:t>
            </a:r>
            <a:r>
              <a:rPr lang="en-US" sz="1800" b="1" dirty="0"/>
              <a:t>() </a:t>
            </a:r>
          </a:p>
          <a:p>
            <a:pPr marL="342900" indent="-342900">
              <a:buFont typeface="+mj-lt"/>
              <a:buAutoNum type="arabicPeriod"/>
            </a:pPr>
            <a:r>
              <a:rPr lang="en-US" sz="1800" b="1" dirty="0" err="1" smtClean="0"/>
              <a:t>raw_input</a:t>
            </a:r>
            <a:r>
              <a:rPr lang="en-US" sz="1800" b="1" dirty="0"/>
              <a:t>() functions in </a:t>
            </a:r>
            <a:r>
              <a:rPr lang="en-US" sz="1800" b="1" dirty="0" smtClean="0"/>
              <a:t>Python</a:t>
            </a:r>
          </a:p>
          <a:p>
            <a:endParaRPr lang="en-US" sz="1800" b="1" dirty="0"/>
          </a:p>
          <a:p>
            <a:endParaRPr lang="en-US" sz="1800" b="1" dirty="0"/>
          </a:p>
        </p:txBody>
      </p:sp>
    </p:spTree>
    <p:extLst>
      <p:ext uri="{BB962C8B-B14F-4D97-AF65-F5344CB8AC3E}">
        <p14:creationId xmlns:p14="http://schemas.microsoft.com/office/powerpoint/2010/main" val="8803919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168835"/>
            <a:ext cx="8250600" cy="798300"/>
          </a:xfrm>
          <a:prstGeom prst="rect">
            <a:avLst/>
          </a:prstGeom>
        </p:spPr>
        <p:txBody>
          <a:bodyPr spcFirstLastPara="1" wrap="square" lIns="91425" tIns="91425" rIns="91425" bIns="91425" anchor="ctr" anchorCtr="0">
            <a:noAutofit/>
          </a:bodyPr>
          <a:lstStyle/>
          <a:p>
            <a:r>
              <a:rPr lang="en-US" sz="2400" dirty="0" smtClean="0">
                <a:solidFill>
                  <a:srgbClr val="2C363A"/>
                </a:solidFill>
              </a:rPr>
              <a:t>Assignments</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Tree>
    <p:extLst>
      <p:ext uri="{BB962C8B-B14F-4D97-AF65-F5344CB8AC3E}">
        <p14:creationId xmlns:p14="http://schemas.microsoft.com/office/powerpoint/2010/main" val="428845744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306184" y="619039"/>
            <a:ext cx="8250600" cy="798300"/>
          </a:xfrm>
          <a:prstGeom prst="rect">
            <a:avLst/>
          </a:prstGeom>
        </p:spPr>
        <p:txBody>
          <a:bodyPr spcFirstLastPara="1" wrap="square" lIns="91425" tIns="91425" rIns="91425" bIns="91425" anchor="ctr" anchorCtr="0">
            <a:noAutofit/>
          </a:bodyPr>
          <a:lstStyle/>
          <a:p>
            <a:pPr lvl="0" algn="ctr"/>
            <a:r>
              <a:rPr lang="en-US" sz="2400" dirty="0" smtClean="0">
                <a:solidFill>
                  <a:srgbClr val="2C363A"/>
                </a:solidFill>
              </a:rPr>
              <a:t>Code for the presentation can be found here</a:t>
            </a:r>
            <a:endParaRPr sz="2400" dirty="0">
              <a:solidFill>
                <a:schemeClr val="accent2"/>
              </a:solidFill>
            </a:endParaRP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sp>
        <p:nvSpPr>
          <p:cNvPr id="2" name="Rectangle 1"/>
          <p:cNvSpPr/>
          <p:nvPr/>
        </p:nvSpPr>
        <p:spPr>
          <a:xfrm>
            <a:off x="650452" y="2015526"/>
            <a:ext cx="7906332" cy="1138773"/>
          </a:xfrm>
          <a:prstGeom prst="rect">
            <a:avLst/>
          </a:prstGeom>
        </p:spPr>
        <p:txBody>
          <a:bodyPr wrap="none">
            <a:spAutoFit/>
          </a:bodyPr>
          <a:lstStyle/>
          <a:p>
            <a:pPr algn="ctr"/>
            <a:r>
              <a:rPr lang="en-US" sz="2000" b="1" dirty="0" smtClean="0"/>
              <a:t>Refer Readme.md of </a:t>
            </a:r>
            <a:r>
              <a:rPr lang="en-US" sz="2000" b="1" dirty="0" err="1" smtClean="0"/>
              <a:t>github</a:t>
            </a:r>
            <a:r>
              <a:rPr lang="en-US" sz="2000" b="1" dirty="0" smtClean="0"/>
              <a:t> repository for list of assignments:</a:t>
            </a:r>
          </a:p>
          <a:p>
            <a:pPr algn="ctr"/>
            <a:endParaRPr lang="en-US" sz="2400" b="1" dirty="0" smtClean="0"/>
          </a:p>
          <a:p>
            <a:pPr algn="ctr"/>
            <a:r>
              <a:rPr lang="en-US" sz="2400" b="1" dirty="0" smtClean="0"/>
              <a:t>https</a:t>
            </a:r>
            <a:r>
              <a:rPr lang="en-US" sz="2400" b="1" dirty="0"/>
              <a:t>://github.com/tahirmirji/ai_with_python_keonics</a:t>
            </a:r>
          </a:p>
        </p:txBody>
      </p:sp>
    </p:spTree>
    <p:extLst>
      <p:ext uri="{BB962C8B-B14F-4D97-AF65-F5344CB8AC3E}">
        <p14:creationId xmlns:p14="http://schemas.microsoft.com/office/powerpoint/2010/main" val="33193058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sp>
        <p:nvSpPr>
          <p:cNvPr id="6" name="Oval 5"/>
          <p:cNvSpPr/>
          <p:nvPr/>
        </p:nvSpPr>
        <p:spPr>
          <a:xfrm>
            <a:off x="837282" y="-1156694"/>
            <a:ext cx="7590621" cy="75906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smtClean="0"/>
              <a:t>Thank You</a:t>
            </a:r>
            <a:endParaRPr lang="en-US" sz="8000" dirty="0"/>
          </a:p>
        </p:txBody>
      </p:sp>
    </p:spTree>
    <p:extLst>
      <p:ext uri="{BB962C8B-B14F-4D97-AF65-F5344CB8AC3E}">
        <p14:creationId xmlns:p14="http://schemas.microsoft.com/office/powerpoint/2010/main" val="1594356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dirty="0"/>
          </a:p>
        </p:txBody>
      </p:sp>
      <p:sp>
        <p:nvSpPr>
          <p:cNvPr id="3" name="Rectangle 2"/>
          <p:cNvSpPr/>
          <p:nvPr/>
        </p:nvSpPr>
        <p:spPr>
          <a:xfrm>
            <a:off x="854884" y="1052708"/>
            <a:ext cx="7701900" cy="1477328"/>
          </a:xfrm>
          <a:prstGeom prst="rect">
            <a:avLst/>
          </a:prstGeom>
        </p:spPr>
        <p:txBody>
          <a:bodyPr wrap="square">
            <a:spAutoFit/>
          </a:bodyPr>
          <a:lstStyle/>
          <a:p>
            <a:r>
              <a:rPr lang="en-US" sz="1800" b="1" dirty="0">
                <a:solidFill>
                  <a:schemeClr val="accent1"/>
                </a:solidFill>
              </a:rPr>
              <a:t>input() </a:t>
            </a:r>
            <a:r>
              <a:rPr lang="en-US" sz="1800" b="1" dirty="0" smtClean="0">
                <a:solidFill>
                  <a:schemeClr val="accent1"/>
                </a:solidFill>
              </a:rPr>
              <a:t>function</a:t>
            </a:r>
          </a:p>
          <a:p>
            <a:r>
              <a:rPr lang="en-US" sz="1800" dirty="0"/>
              <a:t>Python input() function is used to take the values from the user. This function is called to tell the program to stop and wait for the user to input the values. It is a built-in function</a:t>
            </a:r>
            <a:r>
              <a:rPr lang="en-US" sz="1800" b="1" dirty="0"/>
              <a:t>.</a:t>
            </a:r>
          </a:p>
          <a:p>
            <a:endParaRPr lang="en-US" sz="1800" b="1" dirty="0"/>
          </a:p>
        </p:txBody>
      </p:sp>
      <p:sp>
        <p:nvSpPr>
          <p:cNvPr id="5" name="Rectangle 4"/>
          <p:cNvSpPr/>
          <p:nvPr/>
        </p:nvSpPr>
        <p:spPr>
          <a:xfrm>
            <a:off x="854884" y="2496477"/>
            <a:ext cx="7447868" cy="923330"/>
          </a:xfrm>
          <a:prstGeom prst="rect">
            <a:avLst/>
          </a:prstGeom>
        </p:spPr>
        <p:txBody>
          <a:bodyPr wrap="square">
            <a:spAutoFit/>
          </a:bodyPr>
          <a:lstStyle/>
          <a:p>
            <a:r>
              <a:rPr lang="en-US" sz="1800" dirty="0"/>
              <a:t>In Python 3.x, the input function explicitly converts the input you give to type string. But Python 2.x input function takes the value and type of the input you enter as it is without modifying the type. </a:t>
            </a:r>
          </a:p>
        </p:txBody>
      </p:sp>
    </p:spTree>
    <p:extLst>
      <p:ext uri="{BB962C8B-B14F-4D97-AF65-F5344CB8AC3E}">
        <p14:creationId xmlns:p14="http://schemas.microsoft.com/office/powerpoint/2010/main" val="39912579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dirty="0"/>
          </a:p>
        </p:txBody>
      </p:sp>
      <p:sp>
        <p:nvSpPr>
          <p:cNvPr id="3" name="Rectangle 2"/>
          <p:cNvSpPr/>
          <p:nvPr/>
        </p:nvSpPr>
        <p:spPr>
          <a:xfrm>
            <a:off x="831944" y="1056532"/>
            <a:ext cx="4028012" cy="3693319"/>
          </a:xfrm>
          <a:prstGeom prst="rect">
            <a:avLst/>
          </a:prstGeom>
        </p:spPr>
        <p:txBody>
          <a:bodyPr wrap="square">
            <a:spAutoFit/>
          </a:bodyPr>
          <a:lstStyle/>
          <a:p>
            <a:r>
              <a:rPr lang="en-US" sz="1800" dirty="0">
                <a:solidFill>
                  <a:schemeClr val="tx1"/>
                </a:solidFill>
              </a:rPr>
              <a:t>val1 = input("Enter the name: ")</a:t>
            </a:r>
          </a:p>
          <a:p>
            <a:r>
              <a:rPr lang="en-US" sz="1800" dirty="0">
                <a:solidFill>
                  <a:schemeClr val="tx1"/>
                </a:solidFill>
              </a:rPr>
              <a:t> </a:t>
            </a:r>
          </a:p>
          <a:p>
            <a:r>
              <a:rPr lang="en-US" sz="1800" dirty="0">
                <a:solidFill>
                  <a:schemeClr val="tx1"/>
                </a:solidFill>
              </a:rPr>
              <a:t># print the type of input value</a:t>
            </a:r>
          </a:p>
          <a:p>
            <a:r>
              <a:rPr lang="en-US" sz="1800" dirty="0">
                <a:solidFill>
                  <a:schemeClr val="tx1"/>
                </a:solidFill>
              </a:rPr>
              <a:t>print(type(val1))</a:t>
            </a:r>
          </a:p>
          <a:p>
            <a:r>
              <a:rPr lang="en-US" sz="1800" dirty="0">
                <a:solidFill>
                  <a:schemeClr val="tx1"/>
                </a:solidFill>
              </a:rPr>
              <a:t>print(val1)</a:t>
            </a:r>
          </a:p>
          <a:p>
            <a:r>
              <a:rPr lang="en-US" sz="1800" dirty="0">
                <a:solidFill>
                  <a:schemeClr val="tx1"/>
                </a:solidFill>
              </a:rPr>
              <a:t> </a:t>
            </a:r>
          </a:p>
          <a:p>
            <a:r>
              <a:rPr lang="en-US" sz="1800" dirty="0">
                <a:solidFill>
                  <a:schemeClr val="tx1"/>
                </a:solidFill>
              </a:rPr>
              <a:t> </a:t>
            </a:r>
          </a:p>
          <a:p>
            <a:r>
              <a:rPr lang="en-US" sz="1800" dirty="0">
                <a:solidFill>
                  <a:schemeClr val="tx1"/>
                </a:solidFill>
              </a:rPr>
              <a:t>val2 = input("Enter the number: ")</a:t>
            </a:r>
          </a:p>
          <a:p>
            <a:r>
              <a:rPr lang="en-US" sz="1800" dirty="0">
                <a:solidFill>
                  <a:schemeClr val="tx1"/>
                </a:solidFill>
              </a:rPr>
              <a:t>print(type(val2))</a:t>
            </a:r>
          </a:p>
          <a:p>
            <a:r>
              <a:rPr lang="en-US" sz="1800" dirty="0">
                <a:solidFill>
                  <a:schemeClr val="tx1"/>
                </a:solidFill>
              </a:rPr>
              <a:t> </a:t>
            </a:r>
          </a:p>
          <a:p>
            <a:r>
              <a:rPr lang="en-US" sz="1800" dirty="0">
                <a:solidFill>
                  <a:schemeClr val="tx1"/>
                </a:solidFill>
              </a:rPr>
              <a:t>val2 = </a:t>
            </a:r>
            <a:r>
              <a:rPr lang="en-US" sz="1800" dirty="0" err="1">
                <a:solidFill>
                  <a:schemeClr val="tx1"/>
                </a:solidFill>
              </a:rPr>
              <a:t>int</a:t>
            </a:r>
            <a:r>
              <a:rPr lang="en-US" sz="1800" dirty="0">
                <a:solidFill>
                  <a:schemeClr val="tx1"/>
                </a:solidFill>
              </a:rPr>
              <a:t>(val2)</a:t>
            </a:r>
          </a:p>
          <a:p>
            <a:r>
              <a:rPr lang="en-US" sz="1800" dirty="0">
                <a:solidFill>
                  <a:schemeClr val="tx1"/>
                </a:solidFill>
              </a:rPr>
              <a:t>print(type(val2))</a:t>
            </a:r>
          </a:p>
          <a:p>
            <a:r>
              <a:rPr lang="en-US" sz="1800" dirty="0">
                <a:solidFill>
                  <a:schemeClr val="tx1"/>
                </a:solidFill>
              </a:rPr>
              <a:t>print(val2)</a:t>
            </a:r>
          </a:p>
        </p:txBody>
      </p:sp>
      <p:pic>
        <p:nvPicPr>
          <p:cNvPr id="1028" name="Picture 4" descr="https://media.geeksforgeeks.org/wp-content/uploads/20191207194518/Screenshot-15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4695" y="1001667"/>
            <a:ext cx="4644488" cy="374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02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dirty="0"/>
          </a:p>
        </p:txBody>
      </p:sp>
      <p:sp>
        <p:nvSpPr>
          <p:cNvPr id="3" name="Rectangle 2"/>
          <p:cNvSpPr/>
          <p:nvPr/>
        </p:nvSpPr>
        <p:spPr>
          <a:xfrm>
            <a:off x="516683" y="1166434"/>
            <a:ext cx="4028012" cy="2308324"/>
          </a:xfrm>
          <a:prstGeom prst="rect">
            <a:avLst/>
          </a:prstGeom>
        </p:spPr>
        <p:txBody>
          <a:bodyPr wrap="square">
            <a:spAutoFit/>
          </a:bodyPr>
          <a:lstStyle/>
          <a:p>
            <a:r>
              <a:rPr lang="en-US" sz="1800" dirty="0">
                <a:solidFill>
                  <a:schemeClr val="tx1"/>
                </a:solidFill>
              </a:rPr>
              <a:t> </a:t>
            </a:r>
          </a:p>
          <a:p>
            <a:r>
              <a:rPr lang="en-US" sz="1800" dirty="0">
                <a:solidFill>
                  <a:schemeClr val="tx1"/>
                </a:solidFill>
              </a:rPr>
              <a:t>val1 = input("Enter the name: ")</a:t>
            </a:r>
          </a:p>
          <a:p>
            <a:r>
              <a:rPr lang="en-US" sz="1800" dirty="0">
                <a:solidFill>
                  <a:schemeClr val="tx1"/>
                </a:solidFill>
              </a:rPr>
              <a:t>print(type(val1))</a:t>
            </a:r>
          </a:p>
          <a:p>
            <a:r>
              <a:rPr lang="en-US" sz="1800" dirty="0">
                <a:solidFill>
                  <a:schemeClr val="tx1"/>
                </a:solidFill>
              </a:rPr>
              <a:t>print(val1)</a:t>
            </a:r>
          </a:p>
          <a:p>
            <a:r>
              <a:rPr lang="en-US" sz="1800" dirty="0">
                <a:solidFill>
                  <a:schemeClr val="tx1"/>
                </a:solidFill>
              </a:rPr>
              <a:t> </a:t>
            </a:r>
          </a:p>
          <a:p>
            <a:r>
              <a:rPr lang="en-US" sz="1800" dirty="0">
                <a:solidFill>
                  <a:schemeClr val="tx1"/>
                </a:solidFill>
              </a:rPr>
              <a:t>val2 = input("Enter the number: ")</a:t>
            </a:r>
          </a:p>
          <a:p>
            <a:r>
              <a:rPr lang="en-US" sz="1800" dirty="0">
                <a:solidFill>
                  <a:schemeClr val="tx1"/>
                </a:solidFill>
              </a:rPr>
              <a:t>print(type(val2))</a:t>
            </a:r>
          </a:p>
          <a:p>
            <a:r>
              <a:rPr lang="en-US" sz="1800" dirty="0">
                <a:solidFill>
                  <a:schemeClr val="tx1"/>
                </a:solidFill>
              </a:rPr>
              <a:t>print(val2)</a:t>
            </a:r>
          </a:p>
        </p:txBody>
      </p:sp>
      <p:pic>
        <p:nvPicPr>
          <p:cNvPr id="2052" name="Picture 4" descr="https://media.geeksforgeeks.org/wp-content/uploads/20191207193922/Screenshot-149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0650" y="1166434"/>
            <a:ext cx="3943350" cy="345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9716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dirty="0"/>
          </a:p>
        </p:txBody>
      </p:sp>
      <p:sp>
        <p:nvSpPr>
          <p:cNvPr id="3" name="Rectangle 2"/>
          <p:cNvSpPr/>
          <p:nvPr/>
        </p:nvSpPr>
        <p:spPr>
          <a:xfrm>
            <a:off x="854884" y="1052708"/>
            <a:ext cx="7701900" cy="1754326"/>
          </a:xfrm>
          <a:prstGeom prst="rect">
            <a:avLst/>
          </a:prstGeom>
        </p:spPr>
        <p:txBody>
          <a:bodyPr wrap="square">
            <a:spAutoFit/>
          </a:bodyPr>
          <a:lstStyle/>
          <a:p>
            <a:r>
              <a:rPr lang="en-US" sz="1800" b="1" dirty="0" err="1">
                <a:solidFill>
                  <a:schemeClr val="accent1"/>
                </a:solidFill>
              </a:rPr>
              <a:t>raw_input</a:t>
            </a:r>
            <a:r>
              <a:rPr lang="en-US" sz="1800" b="1" dirty="0">
                <a:solidFill>
                  <a:schemeClr val="accent1"/>
                </a:solidFill>
              </a:rPr>
              <a:t>() </a:t>
            </a:r>
            <a:r>
              <a:rPr lang="en-US" sz="1800" b="1" dirty="0" smtClean="0">
                <a:solidFill>
                  <a:schemeClr val="accent1"/>
                </a:solidFill>
              </a:rPr>
              <a:t>function</a:t>
            </a:r>
          </a:p>
          <a:p>
            <a:endParaRPr lang="en-US" sz="1800" b="1" dirty="0" smtClean="0">
              <a:solidFill>
                <a:schemeClr val="accent1"/>
              </a:solidFill>
            </a:endParaRPr>
          </a:p>
          <a:p>
            <a:r>
              <a:rPr lang="en-US" sz="1800" dirty="0"/>
              <a:t>Python </a:t>
            </a:r>
            <a:r>
              <a:rPr lang="en-US" sz="1800" dirty="0" err="1"/>
              <a:t>raw_input</a:t>
            </a:r>
            <a:r>
              <a:rPr lang="en-US" sz="1800" dirty="0"/>
              <a:t> function is used to get the values from the user. We call this function to tell the program to stop and wait for the user to input the values. It is a built-in function</a:t>
            </a:r>
            <a:r>
              <a:rPr lang="en-US" sz="1800" dirty="0" smtClean="0"/>
              <a:t>.</a:t>
            </a:r>
          </a:p>
          <a:p>
            <a:endParaRPr lang="en-US" sz="1800" b="1" dirty="0"/>
          </a:p>
        </p:txBody>
      </p:sp>
    </p:spTree>
    <p:extLst>
      <p:ext uri="{BB962C8B-B14F-4D97-AF65-F5344CB8AC3E}">
        <p14:creationId xmlns:p14="http://schemas.microsoft.com/office/powerpoint/2010/main" val="42167242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a:spLocks noGrp="1"/>
          </p:cNvSpPr>
          <p:nvPr>
            <p:ph type="title" idx="4294967295"/>
          </p:nvPr>
        </p:nvSpPr>
        <p:spPr>
          <a:xfrm>
            <a:off x="854884" y="368134"/>
            <a:ext cx="8250600" cy="798300"/>
          </a:xfrm>
          <a:prstGeom prst="rect">
            <a:avLst/>
          </a:prstGeom>
        </p:spPr>
        <p:txBody>
          <a:bodyPr spcFirstLastPara="1" wrap="square" lIns="91425" tIns="91425" rIns="91425" bIns="91425" anchor="ctr" anchorCtr="0">
            <a:noAutofit/>
          </a:bodyPr>
          <a:lstStyle/>
          <a:p>
            <a:r>
              <a:rPr lang="en-US" sz="2400" dirty="0">
                <a:solidFill>
                  <a:srgbClr val="2C363A"/>
                </a:solidFill>
              </a:rPr>
              <a:t>Work with raw input from users</a:t>
            </a:r>
          </a:p>
        </p:txBody>
      </p:sp>
      <p:sp>
        <p:nvSpPr>
          <p:cNvPr id="230" name="Google Shape;230;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dirty="0"/>
          </a:p>
        </p:txBody>
      </p:sp>
      <p:sp>
        <p:nvSpPr>
          <p:cNvPr id="4" name="Rectangle 3"/>
          <p:cNvSpPr/>
          <p:nvPr/>
        </p:nvSpPr>
        <p:spPr>
          <a:xfrm>
            <a:off x="854884" y="1166434"/>
            <a:ext cx="4572000" cy="2893100"/>
          </a:xfrm>
          <a:prstGeom prst="rect">
            <a:avLst/>
          </a:prstGeom>
        </p:spPr>
        <p:txBody>
          <a:bodyPr>
            <a:spAutoFit/>
          </a:bodyPr>
          <a:lstStyle/>
          <a:p>
            <a:r>
              <a:rPr lang="en-US" dirty="0"/>
              <a:t># Python program to demonstrate</a:t>
            </a:r>
          </a:p>
          <a:p>
            <a:r>
              <a:rPr lang="en-US" dirty="0"/>
              <a:t># input() function in Python2.x</a:t>
            </a:r>
          </a:p>
          <a:p>
            <a:r>
              <a:rPr lang="en-US" dirty="0"/>
              <a:t> </a:t>
            </a:r>
          </a:p>
          <a:p>
            <a:r>
              <a:rPr lang="en-US" dirty="0"/>
              <a:t> </a:t>
            </a:r>
          </a:p>
          <a:p>
            <a:r>
              <a:rPr lang="en-US" dirty="0"/>
              <a:t>val1 = </a:t>
            </a:r>
            <a:r>
              <a:rPr lang="en-US" dirty="0" err="1"/>
              <a:t>raw_input</a:t>
            </a:r>
            <a:r>
              <a:rPr lang="en-US" dirty="0"/>
              <a:t>("Enter the name: ")</a:t>
            </a:r>
          </a:p>
          <a:p>
            <a:r>
              <a:rPr lang="en-US" dirty="0"/>
              <a:t>print(type(val1))</a:t>
            </a:r>
          </a:p>
          <a:p>
            <a:r>
              <a:rPr lang="en-US" dirty="0"/>
              <a:t>print(val1)</a:t>
            </a:r>
          </a:p>
          <a:p>
            <a:r>
              <a:rPr lang="en-US" dirty="0"/>
              <a:t> </a:t>
            </a:r>
          </a:p>
          <a:p>
            <a:r>
              <a:rPr lang="en-US" dirty="0"/>
              <a:t>val2 = </a:t>
            </a:r>
            <a:r>
              <a:rPr lang="en-US" dirty="0" err="1"/>
              <a:t>raw_input</a:t>
            </a:r>
            <a:r>
              <a:rPr lang="en-US" dirty="0"/>
              <a:t>("Enter the number: ")</a:t>
            </a:r>
          </a:p>
          <a:p>
            <a:r>
              <a:rPr lang="en-US" dirty="0"/>
              <a:t>print(type(val2))</a:t>
            </a:r>
          </a:p>
          <a:p>
            <a:r>
              <a:rPr lang="en-US" dirty="0"/>
              <a:t>val2 = </a:t>
            </a:r>
            <a:r>
              <a:rPr lang="en-US" dirty="0" err="1"/>
              <a:t>int</a:t>
            </a:r>
            <a:r>
              <a:rPr lang="en-US" dirty="0"/>
              <a:t>(val2)</a:t>
            </a:r>
          </a:p>
          <a:p>
            <a:r>
              <a:rPr lang="en-US" dirty="0"/>
              <a:t>print(type(val2))</a:t>
            </a:r>
          </a:p>
          <a:p>
            <a:r>
              <a:rPr lang="en-US" dirty="0"/>
              <a:t>print(val2)</a:t>
            </a:r>
          </a:p>
        </p:txBody>
      </p:sp>
      <p:pic>
        <p:nvPicPr>
          <p:cNvPr id="4100" name="Picture 4" descr="https://media.geeksforgeeks.org/wp-content/uploads/20191207194049/Screenshot-15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738" y="786678"/>
            <a:ext cx="4284262" cy="3963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071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Final Project Proposal by Slidesgo">
  <a:themeElements>
    <a:clrScheme name="Simple Light">
      <a:dk1>
        <a:srgbClr val="000000"/>
      </a:dk1>
      <a:lt1>
        <a:srgbClr val="FFFFFF"/>
      </a:lt1>
      <a:dk2>
        <a:srgbClr val="FF725E"/>
      </a:dk2>
      <a:lt2>
        <a:srgbClr val="000000"/>
      </a:lt2>
      <a:accent1>
        <a:srgbClr val="FF725E"/>
      </a:accent1>
      <a:accent2>
        <a:srgbClr val="FF725E"/>
      </a:accent2>
      <a:accent3>
        <a:srgbClr val="F6B1A7"/>
      </a:accent3>
      <a:accent4>
        <a:srgbClr val="F6B1A7"/>
      </a:accent4>
      <a:accent5>
        <a:srgbClr val="FF725E"/>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5579</TotalTime>
  <Words>2463</Words>
  <Application>Microsoft Office PowerPoint</Application>
  <PresentationFormat>On-screen Show (16:9)</PresentationFormat>
  <Paragraphs>310</Paragraphs>
  <Slides>42</Slides>
  <Notes>41</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Montserrat</vt:lpstr>
      <vt:lpstr>Lato</vt:lpstr>
      <vt:lpstr>Sarala</vt:lpstr>
      <vt:lpstr>Arial</vt:lpstr>
      <vt:lpstr>Work Sans ExtraBold</vt:lpstr>
      <vt:lpstr>Microsoft YaHei</vt:lpstr>
      <vt:lpstr>Final Project Proposal by Slidesgo</vt:lpstr>
      <vt:lpstr>Python Advanced Python Scripting</vt:lpstr>
      <vt:lpstr>PowerPoint Presentation</vt:lpstr>
      <vt:lpstr>Write &amp; run scripts locally</vt:lpstr>
      <vt:lpstr>Work with raw input from users</vt:lpstr>
      <vt:lpstr>Work with raw input from users</vt:lpstr>
      <vt:lpstr>Work with raw input from users</vt:lpstr>
      <vt:lpstr>Work with raw input from users</vt:lpstr>
      <vt:lpstr>Work with raw input from users</vt:lpstr>
      <vt:lpstr>Work with raw input from users</vt:lpstr>
      <vt:lpstr>Work with raw input from users</vt:lpstr>
      <vt:lpstr>Read and write files</vt:lpstr>
      <vt:lpstr>Read and write files - File Access Modes</vt:lpstr>
      <vt:lpstr>Read and write files - File Access Modes</vt:lpstr>
      <vt:lpstr>Read and write files - File Access Modes</vt:lpstr>
      <vt:lpstr>Read and write files - File Access Modes</vt:lpstr>
      <vt:lpstr>Read and write files - Opening a File</vt:lpstr>
      <vt:lpstr>Read and write files - Opening a File</vt:lpstr>
      <vt:lpstr>Read and write files - closing a File</vt:lpstr>
      <vt:lpstr>Read and write files - Writing to a file</vt:lpstr>
      <vt:lpstr>Read and write files - Reading from a file </vt:lpstr>
      <vt:lpstr>Read and write files - Reading from a file </vt:lpstr>
      <vt:lpstr>Read and write files - Reading from a file </vt:lpstr>
      <vt:lpstr>Output Formatting </vt:lpstr>
      <vt:lpstr>WITH  statement in file handling </vt:lpstr>
      <vt:lpstr>Handle File errors</vt:lpstr>
      <vt:lpstr>Handle File errors</vt:lpstr>
      <vt:lpstr>Try and Except Statement – Catching Exceptions</vt:lpstr>
      <vt:lpstr>Import Local scripts</vt:lpstr>
      <vt:lpstr>Reading and loading text, csv data files using python</vt:lpstr>
      <vt:lpstr>Reading and loading text, csv data files using python</vt:lpstr>
      <vt:lpstr>Reading and loading text, csv data files using python</vt:lpstr>
      <vt:lpstr>Reading and loading text, csv data files using python</vt:lpstr>
      <vt:lpstr>Reading and loading text, csv data files using python</vt:lpstr>
      <vt:lpstr>Reading and loading text, csv data files using python</vt:lpstr>
      <vt:lpstr>Reading and loading text, csv data files using python</vt:lpstr>
      <vt:lpstr>Reading and loading text, csv data files using python</vt:lpstr>
      <vt:lpstr>Using Modules from standard library &amp; third party</vt:lpstr>
      <vt:lpstr>Debugging python code</vt:lpstr>
      <vt:lpstr>Understanding packaging of python code to EXE</vt:lpstr>
      <vt:lpstr>Assignments</vt:lpstr>
      <vt:lpstr>Code for the presentation can be found 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CLIENT-SIDE PROGRAMMING</dc:title>
  <dc:creator>Dell</dc:creator>
  <cp:lastModifiedBy>Dell</cp:lastModifiedBy>
  <cp:revision>303</cp:revision>
  <dcterms:modified xsi:type="dcterms:W3CDTF">2022-08-29T13:29:19Z</dcterms:modified>
</cp:coreProperties>
</file>