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 bookmarkIdSeed="4">
  <p:sldMasterIdLst>
    <p:sldMasterId id="2147483670" r:id="rId1"/>
  </p:sldMasterIdLst>
  <p:notesMasterIdLst>
    <p:notesMasterId r:id="rId21"/>
  </p:notesMasterIdLst>
  <p:sldIdLst>
    <p:sldId id="256" r:id="rId2"/>
    <p:sldId id="257" r:id="rId3"/>
    <p:sldId id="258" r:id="rId4"/>
    <p:sldId id="336" r:id="rId5"/>
    <p:sldId id="329" r:id="rId6"/>
    <p:sldId id="344" r:id="rId7"/>
    <p:sldId id="343" r:id="rId8"/>
    <p:sldId id="338" r:id="rId9"/>
    <p:sldId id="339" r:id="rId10"/>
    <p:sldId id="340" r:id="rId11"/>
    <p:sldId id="341" r:id="rId12"/>
    <p:sldId id="342" r:id="rId13"/>
    <p:sldId id="337" r:id="rId14"/>
    <p:sldId id="334" r:id="rId15"/>
    <p:sldId id="345" r:id="rId16"/>
    <p:sldId id="335" r:id="rId17"/>
    <p:sldId id="271" r:id="rId18"/>
    <p:sldId id="327" r:id="rId19"/>
    <p:sldId id="308" r:id="rId2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Microsoft YaHei" panose="020B0503020204020204" pitchFamily="34" charset="-122"/>
      <p:regular r:id="rId26"/>
      <p:bold r:id="rId27"/>
    </p:embeddedFont>
    <p:embeddedFont>
      <p:font typeface="Segoe UI" panose="020B0502040204020203" pitchFamily="34" charset="0"/>
      <p:regular r:id="rId28"/>
      <p:bold r:id="rId29"/>
      <p:italic r:id="rId30"/>
      <p:boldItalic r:id="rId31"/>
    </p:embeddedFont>
    <p:embeddedFont>
      <p:font typeface="Montserrat" panose="00000500000000000000" pitchFamily="50" charset="0"/>
      <p:regular r:id="rId32"/>
      <p:bold r:id="rId33"/>
      <p:italic r:id="rId34"/>
      <p:boldItalic r:id="rId35"/>
    </p:embeddedFont>
    <p:embeddedFont>
      <p:font typeface="Sarala" panose="020B0604020202020204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08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89fcc27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889fcc274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897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5874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4467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8263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4038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13074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72261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13614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951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9f5cdb342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9f5cdb342_0_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538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7326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6531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8674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2715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70e31868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70e31868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082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home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00663" y="3049987"/>
            <a:ext cx="3771000" cy="41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430775" y="0"/>
            <a:ext cx="713100" cy="35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570800" y="980253"/>
            <a:ext cx="3720000" cy="220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Font typeface="Sarala"/>
              <a:buNone/>
              <a:defRPr sz="5200"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125" y="4063975"/>
            <a:ext cx="2175600" cy="7236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13225" y="0"/>
            <a:ext cx="41784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430775" y="0"/>
            <a:ext cx="713100" cy="356400"/>
          </a:xfrm>
          <a:prstGeom prst="rect">
            <a:avLst/>
          </a:prstGeom>
          <a:solidFill>
            <a:srgbClr val="FF72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6853800" y="4787100"/>
            <a:ext cx="22905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 hasCustomPrompt="1"/>
          </p:nvPr>
        </p:nvSpPr>
        <p:spPr>
          <a:xfrm>
            <a:off x="1946840" y="1774892"/>
            <a:ext cx="6619800" cy="144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7200"/>
              <a:buNone/>
              <a:defRPr sz="8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>
            <a:off x="1900825" y="3105792"/>
            <a:ext cx="6619800" cy="37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/>
          <p:nvPr/>
        </p:nvSpPr>
        <p:spPr>
          <a:xfrm>
            <a:off x="4572000" y="-10600"/>
            <a:ext cx="4572000" cy="729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1"/>
          <p:cNvSpPr/>
          <p:nvPr/>
        </p:nvSpPr>
        <p:spPr>
          <a:xfrm>
            <a:off x="4572000" y="4415325"/>
            <a:ext cx="4572000" cy="729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1"/>
          <p:cNvSpPr/>
          <p:nvPr/>
        </p:nvSpPr>
        <p:spPr>
          <a:xfrm>
            <a:off x="6853800" y="4807300"/>
            <a:ext cx="2290200" cy="35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SECTION_TITLE_AND_DESCRIPTION_1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>
            <a:off x="0" y="1756525"/>
            <a:ext cx="9144000" cy="3370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661250" y="2573524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ubTitle" idx="1"/>
          </p:nvPr>
        </p:nvSpPr>
        <p:spPr>
          <a:xfrm>
            <a:off x="661250" y="2897968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2" hasCustomPrompt="1"/>
          </p:nvPr>
        </p:nvSpPr>
        <p:spPr>
          <a:xfrm>
            <a:off x="970850" y="2239374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3"/>
          </p:nvPr>
        </p:nvSpPr>
        <p:spPr>
          <a:xfrm>
            <a:off x="3371700" y="2573524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4"/>
          </p:nvPr>
        </p:nvSpPr>
        <p:spPr>
          <a:xfrm>
            <a:off x="3371700" y="2897968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5" hasCustomPrompt="1"/>
          </p:nvPr>
        </p:nvSpPr>
        <p:spPr>
          <a:xfrm>
            <a:off x="3681300" y="2239374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6"/>
          </p:nvPr>
        </p:nvSpPr>
        <p:spPr>
          <a:xfrm>
            <a:off x="6082150" y="2573524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7"/>
          </p:nvPr>
        </p:nvSpPr>
        <p:spPr>
          <a:xfrm>
            <a:off x="6082150" y="2897968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8" hasCustomPrompt="1"/>
          </p:nvPr>
        </p:nvSpPr>
        <p:spPr>
          <a:xfrm>
            <a:off x="6391750" y="2239374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9"/>
          </p:nvPr>
        </p:nvSpPr>
        <p:spPr>
          <a:xfrm>
            <a:off x="661250" y="3836962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3"/>
          </p:nvPr>
        </p:nvSpPr>
        <p:spPr>
          <a:xfrm>
            <a:off x="661250" y="4161414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4" hasCustomPrompt="1"/>
          </p:nvPr>
        </p:nvSpPr>
        <p:spPr>
          <a:xfrm>
            <a:off x="970850" y="3502812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15"/>
          </p:nvPr>
        </p:nvSpPr>
        <p:spPr>
          <a:xfrm>
            <a:off x="3371700" y="3836962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16"/>
          </p:nvPr>
        </p:nvSpPr>
        <p:spPr>
          <a:xfrm>
            <a:off x="3371700" y="4161414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17" hasCustomPrompt="1"/>
          </p:nvPr>
        </p:nvSpPr>
        <p:spPr>
          <a:xfrm>
            <a:off x="3681300" y="3502812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18"/>
          </p:nvPr>
        </p:nvSpPr>
        <p:spPr>
          <a:xfrm>
            <a:off x="6082150" y="3836962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9"/>
          </p:nvPr>
        </p:nvSpPr>
        <p:spPr>
          <a:xfrm>
            <a:off x="6082150" y="4161414"/>
            <a:ext cx="2400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20" hasCustomPrompt="1"/>
          </p:nvPr>
        </p:nvSpPr>
        <p:spPr>
          <a:xfrm>
            <a:off x="6391750" y="3502812"/>
            <a:ext cx="17814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3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21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8784650" y="0"/>
            <a:ext cx="3591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13"/>
          <p:cNvSpPr/>
          <p:nvPr/>
        </p:nvSpPr>
        <p:spPr>
          <a:xfrm>
            <a:off x="0" y="1603600"/>
            <a:ext cx="713100" cy="356400"/>
          </a:xfrm>
          <a:prstGeom prst="rect">
            <a:avLst/>
          </a:prstGeom>
          <a:solidFill>
            <a:srgbClr val="F6B1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">
  <p:cSld name="SECTION_TITLE_AND_DESCRIPTION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813650" y="2961130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1"/>
          </p:nvPr>
        </p:nvSpPr>
        <p:spPr>
          <a:xfrm>
            <a:off x="813650" y="3280291"/>
            <a:ext cx="2400600" cy="5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2"/>
          </p:nvPr>
        </p:nvSpPr>
        <p:spPr>
          <a:xfrm>
            <a:off x="3371700" y="2961130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subTitle" idx="3"/>
          </p:nvPr>
        </p:nvSpPr>
        <p:spPr>
          <a:xfrm>
            <a:off x="3371700" y="3280291"/>
            <a:ext cx="2400600" cy="5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title" idx="4"/>
          </p:nvPr>
        </p:nvSpPr>
        <p:spPr>
          <a:xfrm>
            <a:off x="5929750" y="2961130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subTitle" idx="5"/>
          </p:nvPr>
        </p:nvSpPr>
        <p:spPr>
          <a:xfrm>
            <a:off x="5929750" y="3280291"/>
            <a:ext cx="2400600" cy="5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0" y="4419900"/>
            <a:ext cx="9144000" cy="72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title" idx="6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8430775" y="0"/>
            <a:ext cx="713100" cy="356400"/>
          </a:xfrm>
          <a:prstGeom prst="rect">
            <a:avLst/>
          </a:prstGeom>
          <a:solidFill>
            <a:srgbClr val="FF72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SECTION_TITLE_AND_DESCRIPTION_1_1_1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712175" y="3051975"/>
            <a:ext cx="7730400" cy="358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5300" y="0"/>
            <a:ext cx="9144000" cy="71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5300" y="4416875"/>
            <a:ext cx="9144000" cy="76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3277050" y="3007434"/>
            <a:ext cx="25899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1"/>
          </p:nvPr>
        </p:nvSpPr>
        <p:spPr>
          <a:xfrm>
            <a:off x="1551975" y="1688475"/>
            <a:ext cx="6040200" cy="144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1" name="Google Shape;121;p15"/>
          <p:cNvSpPr/>
          <p:nvPr/>
        </p:nvSpPr>
        <p:spPr>
          <a:xfrm>
            <a:off x="7592175" y="4775700"/>
            <a:ext cx="1557000" cy="36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5300" y="541150"/>
            <a:ext cx="706800" cy="35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of text 1">
  <p:cSld name="TITLE_ONLY_1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/>
          <p:nvPr/>
        </p:nvSpPr>
        <p:spPr>
          <a:xfrm>
            <a:off x="4470525" y="3701400"/>
            <a:ext cx="4673400" cy="94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5111875" y="0"/>
            <a:ext cx="4032000" cy="42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title"/>
          </p:nvPr>
        </p:nvSpPr>
        <p:spPr>
          <a:xfrm>
            <a:off x="5462775" y="1331400"/>
            <a:ext cx="2320800" cy="12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1"/>
          </p:nvPr>
        </p:nvSpPr>
        <p:spPr>
          <a:xfrm>
            <a:off x="5449675" y="2549700"/>
            <a:ext cx="2346900" cy="12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0" y="0"/>
            <a:ext cx="713100" cy="7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0" y="4786500"/>
            <a:ext cx="1491900" cy="35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of text 2">
  <p:cSld name="TITLE_ONLY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/>
          <p:nvPr/>
        </p:nvSpPr>
        <p:spPr>
          <a:xfrm flipH="1">
            <a:off x="0" y="3701400"/>
            <a:ext cx="4518600" cy="94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7"/>
          <p:cNvSpPr/>
          <p:nvPr/>
        </p:nvSpPr>
        <p:spPr>
          <a:xfrm flipH="1">
            <a:off x="50" y="0"/>
            <a:ext cx="4032000" cy="42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7"/>
          <p:cNvSpPr/>
          <p:nvPr/>
        </p:nvSpPr>
        <p:spPr>
          <a:xfrm flipH="1">
            <a:off x="8430825" y="0"/>
            <a:ext cx="713100" cy="716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7"/>
          <p:cNvSpPr/>
          <p:nvPr/>
        </p:nvSpPr>
        <p:spPr>
          <a:xfrm flipH="1">
            <a:off x="7652025" y="4786500"/>
            <a:ext cx="1491900" cy="357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7"/>
          <p:cNvSpPr txBox="1">
            <a:spLocks noGrp="1"/>
          </p:cNvSpPr>
          <p:nvPr>
            <p:ph type="title"/>
          </p:nvPr>
        </p:nvSpPr>
        <p:spPr>
          <a:xfrm>
            <a:off x="1312150" y="1331500"/>
            <a:ext cx="2417400" cy="126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38" name="Google Shape;138;p17"/>
          <p:cNvSpPr txBox="1">
            <a:spLocks noGrp="1"/>
          </p:cNvSpPr>
          <p:nvPr>
            <p:ph type="subTitle" idx="1"/>
          </p:nvPr>
        </p:nvSpPr>
        <p:spPr>
          <a:xfrm>
            <a:off x="1332300" y="2549613"/>
            <a:ext cx="2376900" cy="12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SECTION_TITLE_AND_DESCRIPTION_1_1_2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/>
          <p:nvPr/>
        </p:nvSpPr>
        <p:spPr>
          <a:xfrm>
            <a:off x="712550" y="2307375"/>
            <a:ext cx="3141300" cy="28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8"/>
          <p:cNvSpPr/>
          <p:nvPr/>
        </p:nvSpPr>
        <p:spPr>
          <a:xfrm>
            <a:off x="5289448" y="2307375"/>
            <a:ext cx="3141300" cy="2836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title"/>
          </p:nvPr>
        </p:nvSpPr>
        <p:spPr>
          <a:xfrm>
            <a:off x="1082306" y="2838793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subTitle" idx="1"/>
          </p:nvPr>
        </p:nvSpPr>
        <p:spPr>
          <a:xfrm>
            <a:off x="1082306" y="3333294"/>
            <a:ext cx="2400600" cy="9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5" name="Google Shape;145;p18"/>
          <p:cNvSpPr txBox="1">
            <a:spLocks noGrp="1"/>
          </p:cNvSpPr>
          <p:nvPr>
            <p:ph type="title" idx="2"/>
          </p:nvPr>
        </p:nvSpPr>
        <p:spPr>
          <a:xfrm>
            <a:off x="5653500" y="2838793"/>
            <a:ext cx="24006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2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18"/>
          <p:cNvSpPr txBox="1">
            <a:spLocks noGrp="1"/>
          </p:cNvSpPr>
          <p:nvPr>
            <p:ph type="subTitle" idx="3"/>
          </p:nvPr>
        </p:nvSpPr>
        <p:spPr>
          <a:xfrm>
            <a:off x="5653500" y="3333294"/>
            <a:ext cx="2400600" cy="98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title" idx="4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48" name="Google Shape;148;p18"/>
          <p:cNvSpPr/>
          <p:nvPr/>
        </p:nvSpPr>
        <p:spPr>
          <a:xfrm>
            <a:off x="0" y="4772325"/>
            <a:ext cx="9144000" cy="3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8"/>
          <p:cNvSpPr/>
          <p:nvPr/>
        </p:nvSpPr>
        <p:spPr>
          <a:xfrm flipH="1">
            <a:off x="8433163" y="0"/>
            <a:ext cx="707700" cy="36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8"/>
          <p:cNvSpPr/>
          <p:nvPr/>
        </p:nvSpPr>
        <p:spPr>
          <a:xfrm flipH="1">
            <a:off x="3088" y="0"/>
            <a:ext cx="707700" cy="724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Four Columns ">
  <p:cSld name="SECTION_TITLE_AND_DESCRIPTION_1_1_3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>
            <a:spLocks noGrp="1"/>
          </p:cNvSpPr>
          <p:nvPr>
            <p:ph type="title"/>
          </p:nvPr>
        </p:nvSpPr>
        <p:spPr>
          <a:xfrm>
            <a:off x="923550" y="210406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4" name="Google Shape;154;p19"/>
          <p:cNvSpPr txBox="1">
            <a:spLocks noGrp="1"/>
          </p:cNvSpPr>
          <p:nvPr>
            <p:ph type="subTitle" idx="1"/>
          </p:nvPr>
        </p:nvSpPr>
        <p:spPr>
          <a:xfrm>
            <a:off x="923550" y="2475136"/>
            <a:ext cx="2190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19"/>
          <p:cNvSpPr txBox="1">
            <a:spLocks noGrp="1"/>
          </p:cNvSpPr>
          <p:nvPr>
            <p:ph type="title" idx="2"/>
          </p:nvPr>
        </p:nvSpPr>
        <p:spPr>
          <a:xfrm>
            <a:off x="923550" y="3506341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6" name="Google Shape;156;p19"/>
          <p:cNvSpPr txBox="1">
            <a:spLocks noGrp="1"/>
          </p:cNvSpPr>
          <p:nvPr>
            <p:ph type="subTitle" idx="3"/>
          </p:nvPr>
        </p:nvSpPr>
        <p:spPr>
          <a:xfrm>
            <a:off x="923550" y="3877413"/>
            <a:ext cx="2190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title" idx="4"/>
          </p:nvPr>
        </p:nvSpPr>
        <p:spPr>
          <a:xfrm>
            <a:off x="6029625" y="210406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58" name="Google Shape;158;p19"/>
          <p:cNvSpPr txBox="1">
            <a:spLocks noGrp="1"/>
          </p:cNvSpPr>
          <p:nvPr>
            <p:ph type="subTitle" idx="5"/>
          </p:nvPr>
        </p:nvSpPr>
        <p:spPr>
          <a:xfrm>
            <a:off x="6029625" y="2475137"/>
            <a:ext cx="2190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9" name="Google Shape;159;p19"/>
          <p:cNvSpPr txBox="1">
            <a:spLocks noGrp="1"/>
          </p:cNvSpPr>
          <p:nvPr>
            <p:ph type="title" idx="6"/>
          </p:nvPr>
        </p:nvSpPr>
        <p:spPr>
          <a:xfrm>
            <a:off x="6029625" y="3506343"/>
            <a:ext cx="21909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0" name="Google Shape;160;p19"/>
          <p:cNvSpPr txBox="1">
            <a:spLocks noGrp="1"/>
          </p:cNvSpPr>
          <p:nvPr>
            <p:ph type="subTitle" idx="7"/>
          </p:nvPr>
        </p:nvSpPr>
        <p:spPr>
          <a:xfrm>
            <a:off x="6029625" y="3877414"/>
            <a:ext cx="2190900" cy="5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1" name="Google Shape;161;p19"/>
          <p:cNvSpPr txBox="1">
            <a:spLocks noGrp="1"/>
          </p:cNvSpPr>
          <p:nvPr>
            <p:ph type="title" idx="8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62" name="Google Shape;162;p19"/>
          <p:cNvSpPr/>
          <p:nvPr/>
        </p:nvSpPr>
        <p:spPr>
          <a:xfrm>
            <a:off x="5575" y="-5125"/>
            <a:ext cx="707700" cy="145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9"/>
          <p:cNvSpPr/>
          <p:nvPr/>
        </p:nvSpPr>
        <p:spPr>
          <a:xfrm>
            <a:off x="8435675" y="719350"/>
            <a:ext cx="707700" cy="145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9"/>
          <p:cNvSpPr/>
          <p:nvPr/>
        </p:nvSpPr>
        <p:spPr>
          <a:xfrm>
            <a:off x="5575" y="4783500"/>
            <a:ext cx="7077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1">
  <p:cSld name="SECTION_TITLE_AND_DESCRIPTION_1_1_4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/>
          <p:nvPr/>
        </p:nvSpPr>
        <p:spPr>
          <a:xfrm>
            <a:off x="0" y="4776850"/>
            <a:ext cx="9144000" cy="36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0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69" name="Google Shape;169;p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/>
          <p:nvPr/>
        </p:nvSpPr>
        <p:spPr>
          <a:xfrm>
            <a:off x="4573925" y="350"/>
            <a:ext cx="45702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4836250" y="2931900"/>
            <a:ext cx="4035300" cy="66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4300">
                <a:solidFill>
                  <a:schemeClr val="lt1"/>
                </a:solidFill>
              </a:defRPr>
            </a:lvl1pPr>
            <a:lvl2pPr lvl="1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title" idx="2" hasCustomPrompt="1"/>
          </p:nvPr>
        </p:nvSpPr>
        <p:spPr>
          <a:xfrm>
            <a:off x="5786125" y="956698"/>
            <a:ext cx="2135400" cy="197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>
            <a:spLocks noGrp="1"/>
          </p:cNvSpPr>
          <p:nvPr>
            <p:ph type="subTitle" idx="1"/>
          </p:nvPr>
        </p:nvSpPr>
        <p:spPr>
          <a:xfrm>
            <a:off x="5277425" y="3594000"/>
            <a:ext cx="3152700" cy="5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-10850" y="-5125"/>
            <a:ext cx="724200" cy="724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6853800" y="4776850"/>
            <a:ext cx="2300400" cy="36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-10850" y="4776850"/>
            <a:ext cx="724200" cy="36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SECTION_TITLE_AND_DESCRIPTION_1_1_4_2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/>
          <p:nvPr/>
        </p:nvSpPr>
        <p:spPr>
          <a:xfrm>
            <a:off x="0" y="719350"/>
            <a:ext cx="713100" cy="441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8430775" y="2571750"/>
            <a:ext cx="713100" cy="25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1"/>
          <p:cNvSpPr/>
          <p:nvPr/>
        </p:nvSpPr>
        <p:spPr>
          <a:xfrm>
            <a:off x="8430775" y="-1600"/>
            <a:ext cx="713100" cy="72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SECTION_TITLE_AND_DESCRIPTION_1_2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2"/>
          <p:cNvSpPr/>
          <p:nvPr/>
        </p:nvSpPr>
        <p:spPr>
          <a:xfrm>
            <a:off x="5300" y="2162570"/>
            <a:ext cx="9133500" cy="447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5300" y="3502195"/>
            <a:ext cx="9133500" cy="447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2"/>
          <p:cNvSpPr/>
          <p:nvPr/>
        </p:nvSpPr>
        <p:spPr>
          <a:xfrm>
            <a:off x="5300" y="0"/>
            <a:ext cx="9133500" cy="175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"/>
          <p:cNvSpPr txBox="1">
            <a:spLocks noGrp="1"/>
          </p:cNvSpPr>
          <p:nvPr>
            <p:ph type="title"/>
          </p:nvPr>
        </p:nvSpPr>
        <p:spPr>
          <a:xfrm>
            <a:off x="986300" y="2162570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"/>
          </p:nvPr>
        </p:nvSpPr>
        <p:spPr>
          <a:xfrm>
            <a:off x="813650" y="2609843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2" name="Google Shape;182;p22"/>
          <p:cNvSpPr txBox="1">
            <a:spLocks noGrp="1"/>
          </p:cNvSpPr>
          <p:nvPr>
            <p:ph type="title" idx="2"/>
          </p:nvPr>
        </p:nvSpPr>
        <p:spPr>
          <a:xfrm>
            <a:off x="3544350" y="2162570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subTitle" idx="3"/>
          </p:nvPr>
        </p:nvSpPr>
        <p:spPr>
          <a:xfrm>
            <a:off x="3371700" y="2609843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title" idx="4"/>
          </p:nvPr>
        </p:nvSpPr>
        <p:spPr>
          <a:xfrm>
            <a:off x="6102400" y="2162570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subTitle" idx="5"/>
          </p:nvPr>
        </p:nvSpPr>
        <p:spPr>
          <a:xfrm>
            <a:off x="5929750" y="2609843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6" name="Google Shape;186;p22"/>
          <p:cNvSpPr txBox="1">
            <a:spLocks noGrp="1"/>
          </p:cNvSpPr>
          <p:nvPr>
            <p:ph type="title" idx="6"/>
          </p:nvPr>
        </p:nvSpPr>
        <p:spPr>
          <a:xfrm>
            <a:off x="986300" y="3502195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subTitle" idx="7"/>
          </p:nvPr>
        </p:nvSpPr>
        <p:spPr>
          <a:xfrm>
            <a:off x="813650" y="3949481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title" idx="8"/>
          </p:nvPr>
        </p:nvSpPr>
        <p:spPr>
          <a:xfrm>
            <a:off x="3544350" y="3502195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subTitle" idx="9"/>
          </p:nvPr>
        </p:nvSpPr>
        <p:spPr>
          <a:xfrm>
            <a:off x="3371700" y="3949481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title" idx="13"/>
          </p:nvPr>
        </p:nvSpPr>
        <p:spPr>
          <a:xfrm>
            <a:off x="6102400" y="3502195"/>
            <a:ext cx="20553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subTitle" idx="14"/>
          </p:nvPr>
        </p:nvSpPr>
        <p:spPr>
          <a:xfrm>
            <a:off x="5929750" y="3949481"/>
            <a:ext cx="2400600" cy="62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2" name="Google Shape;192;p22"/>
          <p:cNvSpPr txBox="1">
            <a:spLocks noGrp="1"/>
          </p:cNvSpPr>
          <p:nvPr>
            <p:ph type="title" idx="15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193" name="Google Shape;193;p22"/>
          <p:cNvSpPr/>
          <p:nvPr/>
        </p:nvSpPr>
        <p:spPr>
          <a:xfrm>
            <a:off x="7926175" y="0"/>
            <a:ext cx="1217700" cy="36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2"/>
          <p:cNvSpPr/>
          <p:nvPr/>
        </p:nvSpPr>
        <p:spPr>
          <a:xfrm>
            <a:off x="0" y="1028700"/>
            <a:ext cx="713100" cy="362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 + credits">
  <p:cSld name="TITLE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/>
          <p:nvPr/>
        </p:nvSpPr>
        <p:spPr>
          <a:xfrm>
            <a:off x="0" y="0"/>
            <a:ext cx="38874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ctrTitle"/>
          </p:nvPr>
        </p:nvSpPr>
        <p:spPr>
          <a:xfrm>
            <a:off x="592425" y="594400"/>
            <a:ext cx="2691300" cy="13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Font typeface="Work Sans ExtraBold"/>
              <a:buNone/>
              <a:defRPr sz="5000"/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subTitle" idx="1"/>
          </p:nvPr>
        </p:nvSpPr>
        <p:spPr>
          <a:xfrm>
            <a:off x="592423" y="1908225"/>
            <a:ext cx="2691300" cy="10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602175" y="3532850"/>
            <a:ext cx="2691300" cy="6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infographics &amp; images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and illustrations by </a:t>
            </a:r>
            <a:r>
              <a:rPr lang="en" sz="900" b="1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85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8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01" name="Google Shape;201;p23"/>
          <p:cNvGrpSpPr/>
          <p:nvPr/>
        </p:nvGrpSpPr>
        <p:grpSpPr>
          <a:xfrm>
            <a:off x="0" y="0"/>
            <a:ext cx="9143975" cy="5143500"/>
            <a:chOff x="0" y="0"/>
            <a:chExt cx="9143975" cy="5143500"/>
          </a:xfrm>
        </p:grpSpPr>
        <p:sp>
          <p:nvSpPr>
            <p:cNvPr id="202" name="Google Shape;202;p23"/>
            <p:cNvSpPr/>
            <p:nvPr/>
          </p:nvSpPr>
          <p:spPr>
            <a:xfrm>
              <a:off x="3538075" y="0"/>
              <a:ext cx="3315900" cy="719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3"/>
            <p:cNvSpPr/>
            <p:nvPr/>
          </p:nvSpPr>
          <p:spPr>
            <a:xfrm>
              <a:off x="8430775" y="0"/>
              <a:ext cx="713100" cy="35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3"/>
            <p:cNvSpPr/>
            <p:nvPr/>
          </p:nvSpPr>
          <p:spPr>
            <a:xfrm>
              <a:off x="0" y="4787100"/>
              <a:ext cx="713100" cy="35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3"/>
            <p:cNvSpPr/>
            <p:nvPr/>
          </p:nvSpPr>
          <p:spPr>
            <a:xfrm>
              <a:off x="7791875" y="4787100"/>
              <a:ext cx="1352100" cy="35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3"/>
            <p:cNvSpPr/>
            <p:nvPr/>
          </p:nvSpPr>
          <p:spPr>
            <a:xfrm>
              <a:off x="3887725" y="1075800"/>
              <a:ext cx="2293200" cy="3564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207;p2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611275" y="1423030"/>
            <a:ext cx="7921500" cy="31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Lato"/>
              <a:buChar char="●"/>
              <a:defRPr sz="11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200"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■"/>
              <a:defRPr sz="1200"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●"/>
              <a:defRPr sz="1200"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200"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■"/>
              <a:defRPr sz="1200"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●"/>
              <a:defRPr sz="1200"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555555"/>
              </a:buClr>
              <a:buSzPts val="1400"/>
              <a:buFont typeface="Lato"/>
              <a:buChar char="○"/>
              <a:defRPr sz="1200"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555555"/>
              </a:buClr>
              <a:buSzPts val="1400"/>
              <a:buFont typeface="Lato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4"/>
          <p:cNvSpPr/>
          <p:nvPr/>
        </p:nvSpPr>
        <p:spPr>
          <a:xfrm>
            <a:off x="0" y="0"/>
            <a:ext cx="713100" cy="723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0" y="4807300"/>
            <a:ext cx="9144000" cy="353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8430900" y="719350"/>
            <a:ext cx="713100" cy="72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06475" y="2293394"/>
            <a:ext cx="3365400" cy="23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5172150" y="2007458"/>
            <a:ext cx="3365400" cy="25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 sz="1400"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0" y="0"/>
            <a:ext cx="713100" cy="356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5"/>
          <p:cNvSpPr/>
          <p:nvPr/>
        </p:nvSpPr>
        <p:spPr>
          <a:xfrm>
            <a:off x="8430750" y="4419900"/>
            <a:ext cx="713100" cy="72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3" name="Google Shape;43;p6"/>
          <p:cNvSpPr/>
          <p:nvPr/>
        </p:nvSpPr>
        <p:spPr>
          <a:xfrm>
            <a:off x="5575" y="4771375"/>
            <a:ext cx="9144000" cy="36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6"/>
          <p:cNvSpPr/>
          <p:nvPr/>
        </p:nvSpPr>
        <p:spPr>
          <a:xfrm>
            <a:off x="5575" y="-5125"/>
            <a:ext cx="707700" cy="367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6"/>
          <p:cNvSpPr/>
          <p:nvPr/>
        </p:nvSpPr>
        <p:spPr>
          <a:xfrm>
            <a:off x="8435650" y="-5125"/>
            <a:ext cx="707700" cy="724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lt1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6853800" y="0"/>
            <a:ext cx="2290200" cy="723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title"/>
          </p:nvPr>
        </p:nvSpPr>
        <p:spPr>
          <a:xfrm>
            <a:off x="609947" y="564207"/>
            <a:ext cx="2460000" cy="11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ubTitle" idx="1"/>
          </p:nvPr>
        </p:nvSpPr>
        <p:spPr>
          <a:xfrm>
            <a:off x="609958" y="1659000"/>
            <a:ext cx="2290200" cy="18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/>
          <p:nvPr/>
        </p:nvSpPr>
        <p:spPr>
          <a:xfrm>
            <a:off x="713225" y="4776850"/>
            <a:ext cx="6140700" cy="3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/>
          <p:nvPr/>
        </p:nvSpPr>
        <p:spPr>
          <a:xfrm>
            <a:off x="0" y="4050475"/>
            <a:ext cx="713100" cy="36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title"/>
          </p:nvPr>
        </p:nvSpPr>
        <p:spPr>
          <a:xfrm>
            <a:off x="5354250" y="533873"/>
            <a:ext cx="2999100" cy="221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6" name="Google Shape;56;p8"/>
          <p:cNvSpPr/>
          <p:nvPr/>
        </p:nvSpPr>
        <p:spPr>
          <a:xfrm>
            <a:off x="0" y="0"/>
            <a:ext cx="713100" cy="72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/>
          <p:nvPr/>
        </p:nvSpPr>
        <p:spPr>
          <a:xfrm>
            <a:off x="6853800" y="3696300"/>
            <a:ext cx="2290200" cy="723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490000" y="1977597"/>
            <a:ext cx="2686500" cy="186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400"/>
            </a:lvl1pPr>
            <a:lvl2pPr marL="914400" lvl="1" indent="-317500" rtl="0"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599000" y="553250"/>
            <a:ext cx="2733300" cy="112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9"/>
          <p:cNvSpPr/>
          <p:nvPr/>
        </p:nvSpPr>
        <p:spPr>
          <a:xfrm>
            <a:off x="11050" y="4424050"/>
            <a:ext cx="2279400" cy="719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/>
          <p:nvPr/>
        </p:nvSpPr>
        <p:spPr>
          <a:xfrm>
            <a:off x="8430775" y="4419900"/>
            <a:ext cx="713100" cy="71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596975" y="655216"/>
            <a:ext cx="7950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10"/>
          <p:cNvSpPr/>
          <p:nvPr/>
        </p:nvSpPr>
        <p:spPr>
          <a:xfrm>
            <a:off x="2290350" y="2212200"/>
            <a:ext cx="4563600" cy="719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0"/>
          <p:cNvSpPr/>
          <p:nvPr/>
        </p:nvSpPr>
        <p:spPr>
          <a:xfrm>
            <a:off x="-8425" y="2212200"/>
            <a:ext cx="721500" cy="7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0"/>
          <p:cNvSpPr/>
          <p:nvPr/>
        </p:nvSpPr>
        <p:spPr>
          <a:xfrm>
            <a:off x="8428075" y="2212200"/>
            <a:ext cx="721500" cy="719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arala"/>
              <a:buNone/>
              <a:defRPr sz="3500" b="1">
                <a:solidFill>
                  <a:schemeClr val="dk1"/>
                </a:solidFill>
                <a:latin typeface="Sarala"/>
                <a:ea typeface="Sarala"/>
                <a:cs typeface="Sarala"/>
                <a:sym typeface="Saral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arala"/>
              <a:buNone/>
              <a:defRPr sz="2800">
                <a:solidFill>
                  <a:schemeClr val="dk2"/>
                </a:solidFill>
                <a:latin typeface="Sarala"/>
                <a:ea typeface="Sarala"/>
                <a:cs typeface="Sarala"/>
                <a:sym typeface="Saral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r" rtl="0">
              <a:buNone/>
              <a:defRPr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ython/list_cmp.htm" TargetMode="External"/><Relationship Id="rId7" Type="http://schemas.openxmlformats.org/officeDocument/2006/relationships/hyperlink" Target="https://www.tutorialspoint.com/python/list_list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tutorialspoint.com/python/list_min.htm" TargetMode="External"/><Relationship Id="rId5" Type="http://schemas.openxmlformats.org/officeDocument/2006/relationships/hyperlink" Target="https://www.tutorialspoint.com/python/list_max.htm" TargetMode="External"/><Relationship Id="rId4" Type="http://schemas.openxmlformats.org/officeDocument/2006/relationships/hyperlink" Target="https://www.tutorialspoint.com/python/list_len.htm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python/list_pop.htm" TargetMode="External"/><Relationship Id="rId3" Type="http://schemas.openxmlformats.org/officeDocument/2006/relationships/hyperlink" Target="https://www.tutorialspoint.com/python/list_append.htm" TargetMode="External"/><Relationship Id="rId7" Type="http://schemas.openxmlformats.org/officeDocument/2006/relationships/hyperlink" Target="https://www.tutorialspoint.com/python/list_insert.ht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tutorialspoint.com/python/list_index.htm" TargetMode="External"/><Relationship Id="rId11" Type="http://schemas.openxmlformats.org/officeDocument/2006/relationships/hyperlink" Target="https://www.tutorialspoint.com/python/list_sort.htm" TargetMode="External"/><Relationship Id="rId5" Type="http://schemas.openxmlformats.org/officeDocument/2006/relationships/hyperlink" Target="https://www.tutorialspoint.com/python/list_extend.htm" TargetMode="External"/><Relationship Id="rId10" Type="http://schemas.openxmlformats.org/officeDocument/2006/relationships/hyperlink" Target="https://www.tutorialspoint.com/python/list_reverse.htm" TargetMode="External"/><Relationship Id="rId4" Type="http://schemas.openxmlformats.org/officeDocument/2006/relationships/hyperlink" Target="https://www.tutorialspoint.com/python/list_count.htm" TargetMode="External"/><Relationship Id="rId9" Type="http://schemas.openxmlformats.org/officeDocument/2006/relationships/hyperlink" Target="https://www.tutorialspoint.com/python/list_remove.htm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/>
          <p:nvPr/>
        </p:nvSpPr>
        <p:spPr>
          <a:xfrm>
            <a:off x="0" y="0"/>
            <a:ext cx="9144000" cy="1565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3" name="Google Shape;213;p24"/>
          <p:cNvSpPr txBox="1">
            <a:spLocks noGrp="1"/>
          </p:cNvSpPr>
          <p:nvPr>
            <p:ph type="ctrTitle" idx="4294967295"/>
          </p:nvPr>
        </p:nvSpPr>
        <p:spPr>
          <a:xfrm>
            <a:off x="-36576" y="168675"/>
            <a:ext cx="9007500" cy="1228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lnSpc>
                <a:spcPct val="150000"/>
              </a:lnSpc>
            </a:pPr>
            <a: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Python Advanced</a:t>
            </a:r>
            <a:br>
              <a:rPr lang="en-US" sz="24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 dirty="0" err="1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Advanced</a:t>
            </a:r>
            <a:r>
              <a:rPr lang="en-US" sz="2000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Concepts using Python lists, tuples, sets &amp; dictionaries</a:t>
            </a:r>
            <a:endParaRPr sz="2000" dirty="0">
              <a:solidFill>
                <a:schemeClr val="lt1"/>
              </a:solidFill>
            </a:endParaRPr>
          </a:p>
        </p:txBody>
      </p:sp>
      <p:sp>
        <p:nvSpPr>
          <p:cNvPr id="214" name="Google Shape;214;p24"/>
          <p:cNvSpPr txBox="1">
            <a:spLocks noGrp="1"/>
          </p:cNvSpPr>
          <p:nvPr>
            <p:ph type="subTitle" idx="4294967295"/>
          </p:nvPr>
        </p:nvSpPr>
        <p:spPr>
          <a:xfrm>
            <a:off x="5717630" y="2874459"/>
            <a:ext cx="3253294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</a:rPr>
              <a:t>Presentation </a:t>
            </a:r>
            <a:r>
              <a:rPr lang="en" sz="1600" dirty="0" smtClean="0">
                <a:solidFill>
                  <a:schemeClr val="accent2"/>
                </a:solidFill>
              </a:rPr>
              <a:t>By</a:t>
            </a: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1600" dirty="0">
              <a:solidFill>
                <a:schemeClr val="accent2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smtClean="0">
                <a:solidFill>
                  <a:schemeClr val="accent2"/>
                </a:solidFill>
              </a:rPr>
              <a:t>Mohammed </a:t>
            </a:r>
            <a:r>
              <a:rPr lang="en" sz="1800" b="1" dirty="0">
                <a:solidFill>
                  <a:schemeClr val="accent2"/>
                </a:solidFill>
              </a:rPr>
              <a:t>Tahir </a:t>
            </a:r>
            <a:r>
              <a:rPr lang="en" sz="1800" b="1" dirty="0" smtClean="0">
                <a:solidFill>
                  <a:schemeClr val="accent2"/>
                </a:solidFill>
              </a:rPr>
              <a:t>Mirji</a:t>
            </a:r>
          </a:p>
          <a:p>
            <a:pPr marL="0" lvl="0" indent="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 smtClean="0">
                <a:solidFill>
                  <a:schemeClr val="accent2"/>
                </a:solidFill>
              </a:rPr>
              <a:t>	             MTech CS</a:t>
            </a:r>
            <a:endParaRPr b="1" dirty="0">
              <a:solidFill>
                <a:schemeClr val="accent2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 dirty="0">
              <a:solidFill>
                <a:schemeClr val="accent2"/>
              </a:solidFill>
            </a:endParaRPr>
          </a:p>
        </p:txBody>
      </p:sp>
      <p:sp>
        <p:nvSpPr>
          <p:cNvPr id="216" name="Google Shape;216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 dirty="0"/>
          </a:p>
        </p:txBody>
      </p:sp>
      <p:sp>
        <p:nvSpPr>
          <p:cNvPr id="217" name="Google Shape;217;p24"/>
          <p:cNvSpPr txBox="1"/>
          <p:nvPr/>
        </p:nvSpPr>
        <p:spPr>
          <a:xfrm>
            <a:off x="2175725" y="-8572"/>
            <a:ext cx="4414200" cy="605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chemeClr val="lt1"/>
                </a:solidFill>
              </a:rPr>
              <a:t>Module </a:t>
            </a:r>
            <a:r>
              <a:rPr lang="en" b="1" dirty="0" smtClean="0">
                <a:solidFill>
                  <a:schemeClr val="lt1"/>
                </a:solidFill>
              </a:rPr>
              <a:t>- 2</a:t>
            </a:r>
            <a:endParaRPr b="1" dirty="0">
              <a:solidFill>
                <a:schemeClr val="lt1"/>
              </a:solidFill>
            </a:endParaRPr>
          </a:p>
        </p:txBody>
      </p:sp>
      <p:pic>
        <p:nvPicPr>
          <p:cNvPr id="1026" name="Picture 2" descr="15 Examples to Master Python Lists vs Sets vs Tuples | by Soner Yıldırım |  Towards Data Sc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1263"/>
            <a:ext cx="5400675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237744"/>
            <a:ext cx="8014796" cy="928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Construct list in a natural way with list comprehensions</a:t>
            </a:r>
            <a:r>
              <a:rPr lang="en-US" sz="2400" dirty="0" smtClean="0">
                <a:solidFill>
                  <a:srgbClr val="2C363A"/>
                </a:solidFill>
              </a:rPr>
              <a:t>.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854884" y="1111483"/>
            <a:ext cx="6295724" cy="206210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Example 1:</a:t>
            </a:r>
            <a:endParaRPr lang="en-US" sz="1800" b="1" dirty="0" smtClean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Using list comprehension to iterate through loop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List = [character for character in [1, 2, 3]]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Displaying list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print(List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54884" y="3431772"/>
            <a:ext cx="6295724" cy="95410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Example 2:</a:t>
            </a:r>
            <a:endParaRPr lang="en-US" sz="1800" b="1" dirty="0" smtClean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list = 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for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range(11) if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% 2 == 0]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print(list)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94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25740" y="1166434"/>
            <a:ext cx="5344748" cy="28931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Example 4:</a:t>
            </a:r>
            <a:endParaRPr lang="en-US" sz="1800" b="1" dirty="0" smtClean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Empty list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List = []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Traditional approach of iterating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for character in 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‘Get set go’: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List.append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(character)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# Display list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print(List)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237744"/>
            <a:ext cx="8014796" cy="928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Construct list in a natural way with list comprehensions</a:t>
            </a:r>
            <a:r>
              <a:rPr lang="en-US" sz="2400" dirty="0" smtClean="0">
                <a:solidFill>
                  <a:srgbClr val="2C363A"/>
                </a:solidFill>
              </a:rPr>
              <a:t>.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3778964" y="3652847"/>
            <a:ext cx="4722956" cy="15081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Example 3:</a:t>
            </a:r>
            <a:endParaRPr lang="en-US" sz="1800" b="1" dirty="0" smtClean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matrix = [[j for j in range(3)] for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range(3)]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print(matrix)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127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925740" y="1166434"/>
            <a:ext cx="6755220" cy="34470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Example 5:</a:t>
            </a:r>
            <a:endParaRPr lang="en-US" sz="1800" b="1" dirty="0" smtClean="0">
              <a:latin typeface="Consolas" panose="020B0609020204030204" pitchFamily="49" charset="0"/>
            </a:endParaRP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matrix = []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for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 range(3):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# Append an empty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sublist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inside the list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matrix.append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([])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for j in range(5):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matrix[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].append(j)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print(matrix)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237744"/>
            <a:ext cx="8014796" cy="928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Construct list in a natural way with list comprehensions</a:t>
            </a:r>
            <a:r>
              <a:rPr lang="en-US" sz="2400" dirty="0" smtClean="0">
                <a:solidFill>
                  <a:srgbClr val="2C363A"/>
                </a:solidFill>
              </a:rPr>
              <a:t>.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079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237744"/>
            <a:ext cx="8014796" cy="928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Construct list in a natural way with list comprehensions</a:t>
            </a:r>
            <a:r>
              <a:rPr lang="en-US" sz="2400" dirty="0" smtClean="0">
                <a:solidFill>
                  <a:srgbClr val="2C363A"/>
                </a:solidFill>
              </a:rPr>
              <a:t>.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714676" y="1110057"/>
            <a:ext cx="7701900" cy="224676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Example without list comprehension:</a:t>
            </a:r>
          </a:p>
          <a:p>
            <a:endParaRPr lang="en-US" b="1" dirty="0" smtClean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fruits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[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"apple"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"banana"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"cherry"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"kiwi"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"mango"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[]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x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fruits: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dirty="0">
                <a:solidFill>
                  <a:srgbClr val="A52A2A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"a"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x: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newlist.append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(x)</a:t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714676" y="3477050"/>
            <a:ext cx="7701900" cy="160043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Example with list comprehension: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fruits = ["apple", "banana", "cherry", "kiwi", "mango"]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[x for x in fruits if "a" in x]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53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566928" y="368134"/>
            <a:ext cx="8538556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2C363A"/>
                </a:solidFill>
              </a:rPr>
              <a:t>Understanding of tuples and differences with python list</a:t>
            </a: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566928" y="1166434"/>
            <a:ext cx="798985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/>
              <a:t>A </a:t>
            </a:r>
            <a:r>
              <a:rPr lang="en-US" sz="1800" b="1" dirty="0">
                <a:solidFill>
                  <a:schemeClr val="accent1"/>
                </a:solidFill>
              </a:rPr>
              <a:t>Tuple</a:t>
            </a:r>
            <a:r>
              <a:rPr lang="en-US" sz="1800" dirty="0"/>
              <a:t> is also a sequence data type that can contain elements of different data types, but these are immutable in nature. In other words, a tuple is a collection of Python objects separated by commas. The tuple is faster than the list because of static in nature. </a:t>
            </a:r>
            <a:endParaRPr lang="en-US" sz="1800" dirty="0" smtClean="0"/>
          </a:p>
          <a:p>
            <a:pPr>
              <a:lnSpc>
                <a:spcPct val="150000"/>
              </a:lnSpc>
            </a:pPr>
            <a:endParaRPr lang="en-US" sz="1800" dirty="0"/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86384" y="3128509"/>
            <a:ext cx="6876288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# Creating a Tuple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# with Mixed Datatype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Tuple1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5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'Welcome'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7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‘Students’)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150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566928" y="368134"/>
            <a:ext cx="8538556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2C363A"/>
                </a:solidFill>
              </a:rPr>
              <a:t>Understanding of tuples and differences with python list</a:t>
            </a: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904286" y="1457071"/>
            <a:ext cx="3931920" cy="1246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# Creating a Tuple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8200"/>
                </a:solidFill>
                <a:effectLst/>
                <a:latin typeface="+mn-lt"/>
                <a:cs typeface="Consolas" panose="020B0609020204030204" pitchFamily="49" charset="0"/>
              </a:rPr>
              <a:t># with repetition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Tuple1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'Geeks'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,)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464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36813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2400" dirty="0">
                <a:solidFill>
                  <a:srgbClr val="2C363A"/>
                </a:solidFill>
              </a:rPr>
              <a:t>Deep dive into sets, dictionaries and work with </a:t>
            </a: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6685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168835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 smtClean="0">
                <a:solidFill>
                  <a:srgbClr val="2C363A"/>
                </a:solidFill>
              </a:rPr>
              <a:t>Assignments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845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306184" y="619039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2400" dirty="0" smtClean="0">
                <a:solidFill>
                  <a:srgbClr val="2C363A"/>
                </a:solidFill>
              </a:rPr>
              <a:t>Code for the presentation can be found here</a:t>
            </a:r>
            <a:endParaRPr sz="2400" dirty="0">
              <a:solidFill>
                <a:schemeClr val="accent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650452" y="2015526"/>
            <a:ext cx="790633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b="1" dirty="0" smtClean="0"/>
              <a:t>Refer Readme.md of </a:t>
            </a:r>
            <a:r>
              <a:rPr lang="en-US" sz="2000" b="1" dirty="0" err="1" smtClean="0"/>
              <a:t>github</a:t>
            </a:r>
            <a:r>
              <a:rPr lang="en-US" sz="2000" b="1" dirty="0" smtClean="0"/>
              <a:t> repository for list of assignments:</a:t>
            </a:r>
          </a:p>
          <a:p>
            <a:pPr algn="ctr"/>
            <a:endParaRPr lang="en-US" sz="2400" b="1" dirty="0" smtClean="0"/>
          </a:p>
          <a:p>
            <a:pPr algn="ctr"/>
            <a:r>
              <a:rPr lang="en-US" sz="2400" b="1" dirty="0" smtClean="0"/>
              <a:t>https</a:t>
            </a:r>
            <a:r>
              <a:rPr lang="en-US" sz="2400" b="1" dirty="0"/>
              <a:t>://github.com/tahirmirji/ai_with_python_keonics</a:t>
            </a:r>
          </a:p>
        </p:txBody>
      </p:sp>
    </p:spTree>
    <p:extLst>
      <p:ext uri="{BB962C8B-B14F-4D97-AF65-F5344CB8AC3E}">
        <p14:creationId xmlns:p14="http://schemas.microsoft.com/office/powerpoint/2010/main" val="3319305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  <p:sp>
        <p:nvSpPr>
          <p:cNvPr id="6" name="Oval 5"/>
          <p:cNvSpPr/>
          <p:nvPr/>
        </p:nvSpPr>
        <p:spPr>
          <a:xfrm>
            <a:off x="837282" y="-1156694"/>
            <a:ext cx="7590621" cy="759062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/>
              <a:t>Thank You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159435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sp>
        <p:nvSpPr>
          <p:cNvPr id="223" name="Google Shape;223;p25"/>
          <p:cNvSpPr txBox="1"/>
          <p:nvPr/>
        </p:nvSpPr>
        <p:spPr>
          <a:xfrm>
            <a:off x="938000" y="1014892"/>
            <a:ext cx="5956576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r>
              <a:rPr lang="en-US" b="1" dirty="0" smtClean="0">
                <a:solidFill>
                  <a:srgbClr val="2C363A"/>
                </a:solidFill>
              </a:rPr>
              <a:t>Working with python lists and built-in functions</a:t>
            </a:r>
            <a:endParaRPr lang="en-US" b="1" dirty="0" smtClean="0">
              <a:solidFill>
                <a:srgbClr val="2C363A"/>
              </a:solidFill>
            </a:endParaRPr>
          </a:p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r>
              <a:rPr lang="en-US" b="1" dirty="0" smtClean="0">
                <a:solidFill>
                  <a:srgbClr val="2C363A"/>
                </a:solidFill>
              </a:rPr>
              <a:t>Construct list in a natural way with list comprehensions.</a:t>
            </a:r>
            <a:endParaRPr lang="en-US" b="1" dirty="0" smtClean="0">
              <a:solidFill>
                <a:srgbClr val="2C363A"/>
              </a:solidFill>
            </a:endParaRPr>
          </a:p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r>
              <a:rPr lang="en-US" b="1" dirty="0" smtClean="0">
                <a:solidFill>
                  <a:srgbClr val="2C363A"/>
                </a:solidFill>
              </a:rPr>
              <a:t>Understanding of tuples and differences with python list</a:t>
            </a:r>
            <a:endParaRPr lang="en-US" b="1" dirty="0" smtClean="0">
              <a:solidFill>
                <a:srgbClr val="2C363A"/>
              </a:solidFill>
            </a:endParaRPr>
          </a:p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r>
              <a:rPr lang="en-US" b="1" dirty="0" smtClean="0">
                <a:solidFill>
                  <a:srgbClr val="2C363A"/>
                </a:solidFill>
              </a:rPr>
              <a:t>Deep dive into sets, dictionaries and work with </a:t>
            </a:r>
          </a:p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r>
              <a:rPr lang="en-US" b="1" dirty="0" smtClean="0">
                <a:solidFill>
                  <a:srgbClr val="2C363A"/>
                </a:solidFill>
              </a:rPr>
              <a:t>Assignments</a:t>
            </a:r>
          </a:p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r>
              <a:rPr lang="en-US" b="1" dirty="0" smtClean="0">
                <a:solidFill>
                  <a:srgbClr val="2C363A"/>
                </a:solidFill>
              </a:rPr>
              <a:t>Code Examples Github Link</a:t>
            </a:r>
            <a:endParaRPr lang="en-US" b="1" dirty="0" smtClean="0">
              <a:solidFill>
                <a:srgbClr val="2C363A"/>
              </a:solidFill>
            </a:endParaRPr>
          </a:p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endParaRPr lang="en-US" b="1" dirty="0" smtClean="0">
              <a:solidFill>
                <a:srgbClr val="2C363A"/>
              </a:solidFill>
            </a:endParaRPr>
          </a:p>
          <a:p>
            <a:pPr marL="457200" lvl="0" indent="-317500">
              <a:lnSpc>
                <a:spcPct val="150000"/>
              </a:lnSpc>
              <a:buClr>
                <a:srgbClr val="2C363A"/>
              </a:buClr>
              <a:buSzPts val="1400"/>
              <a:buChar char="●"/>
            </a:pPr>
            <a:endParaRPr lang="en-US" b="1" dirty="0" smtClean="0">
              <a:solidFill>
                <a:srgbClr val="2C363A"/>
              </a:solidFill>
            </a:endParaRPr>
          </a:p>
        </p:txBody>
      </p:sp>
      <p:sp>
        <p:nvSpPr>
          <p:cNvPr id="224" name="Google Shape;224;p25"/>
          <p:cNvSpPr txBox="1"/>
          <p:nvPr/>
        </p:nvSpPr>
        <p:spPr>
          <a:xfrm>
            <a:off x="1131475" y="0"/>
            <a:ext cx="7974000" cy="731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rgbClr val="FFFFFF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CONTENTS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36813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Working with python lists and built-in functions</a:t>
            </a:r>
            <a:br>
              <a:rPr lang="en-US" sz="2400" dirty="0">
                <a:solidFill>
                  <a:srgbClr val="2C363A"/>
                </a:solidFill>
              </a:rPr>
            </a:b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275284"/>
              </p:ext>
            </p:extLst>
          </p:nvPr>
        </p:nvGraphicFramePr>
        <p:xfrm>
          <a:off x="1145540" y="1042033"/>
          <a:ext cx="6535420" cy="2747647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719723">
                  <a:extLst>
                    <a:ext uri="{9D8B030D-6E8A-4147-A177-3AD203B41FA5}">
                      <a16:colId xmlns:a16="http://schemas.microsoft.com/office/drawing/2014/main" val="4198756785"/>
                    </a:ext>
                  </a:extLst>
                </a:gridCol>
                <a:gridCol w="5815697">
                  <a:extLst>
                    <a:ext uri="{9D8B030D-6E8A-4147-A177-3AD203B41FA5}">
                      <a16:colId xmlns:a16="http://schemas.microsoft.com/office/drawing/2014/main" val="874392842"/>
                    </a:ext>
                  </a:extLst>
                </a:gridCol>
              </a:tblGrid>
              <a:tr h="463021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Sr.No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Function with Description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276128"/>
                  </a:ext>
                </a:extLst>
              </a:tr>
              <a:tr h="46302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effectLst/>
                          <a:hlinkClick r:id="rId3"/>
                        </a:rPr>
                        <a:t>cmp(list1, list2)</a:t>
                      </a:r>
                      <a:r>
                        <a:rPr lang="en-US">
                          <a:effectLst/>
                        </a:rPr>
                        <a:t>Compares elements of both lists.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905335"/>
                  </a:ext>
                </a:extLst>
              </a:tr>
              <a:tr h="46302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 err="1">
                          <a:effectLst/>
                          <a:hlinkClick r:id="rId4"/>
                        </a:rPr>
                        <a:t>len</a:t>
                      </a:r>
                      <a:r>
                        <a:rPr lang="en-US" u="none" strike="noStrike" dirty="0">
                          <a:effectLst/>
                          <a:hlinkClick r:id="rId4"/>
                        </a:rPr>
                        <a:t>(list)</a:t>
                      </a:r>
                      <a:r>
                        <a:rPr lang="en-US" dirty="0">
                          <a:effectLst/>
                        </a:rPr>
                        <a:t>Gives the total length of the </a:t>
                      </a:r>
                      <a:r>
                        <a:rPr lang="en-US" dirty="0" err="1">
                          <a:effectLst/>
                        </a:rPr>
                        <a:t>list.p</a:t>
                      </a:r>
                      <a:r>
                        <a:rPr lang="en-US" dirty="0">
                          <a:effectLst/>
                        </a:rPr>
                        <a:t>&gt;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382106"/>
                  </a:ext>
                </a:extLst>
              </a:tr>
              <a:tr h="46302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effectLst/>
                          <a:hlinkClick r:id="rId5"/>
                        </a:rPr>
                        <a:t>max(list)</a:t>
                      </a:r>
                      <a:r>
                        <a:rPr lang="en-US">
                          <a:effectLst/>
                        </a:rPr>
                        <a:t>Returns item from the list with max value.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540883"/>
                  </a:ext>
                </a:extLst>
              </a:tr>
              <a:tr h="46302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>
                          <a:effectLst/>
                          <a:hlinkClick r:id="rId6"/>
                        </a:rPr>
                        <a:t>min(list)</a:t>
                      </a:r>
                      <a:r>
                        <a:rPr lang="en-US">
                          <a:effectLst/>
                        </a:rPr>
                        <a:t>Returns item from the list with min value.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586094"/>
                  </a:ext>
                </a:extLst>
              </a:tr>
              <a:tr h="43254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u="none" strike="noStrike" dirty="0">
                          <a:effectLst/>
                          <a:hlinkClick r:id="rId7"/>
                        </a:rPr>
                        <a:t>list(</a:t>
                      </a:r>
                      <a:r>
                        <a:rPr lang="en-US" u="none" strike="noStrike" dirty="0" err="1">
                          <a:effectLst/>
                          <a:hlinkClick r:id="rId7"/>
                        </a:rPr>
                        <a:t>seq</a:t>
                      </a:r>
                      <a:r>
                        <a:rPr lang="en-US" u="none" strike="noStrike" dirty="0">
                          <a:effectLst/>
                          <a:hlinkClick r:id="rId7"/>
                        </a:rPr>
                        <a:t>)</a:t>
                      </a:r>
                      <a:r>
                        <a:rPr lang="en-US" dirty="0">
                          <a:effectLst/>
                        </a:rPr>
                        <a:t>Converts a tuple into list.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748705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653147" y="4001914"/>
            <a:ext cx="15866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Let’s code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368134"/>
            <a:ext cx="82506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Working with python lists and </a:t>
            </a:r>
            <a:r>
              <a:rPr lang="en-US" sz="2400" dirty="0" smtClean="0">
                <a:solidFill>
                  <a:srgbClr val="2C363A"/>
                </a:solidFill>
              </a:rPr>
              <a:t>its methods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 dirty="0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11216"/>
              </p:ext>
            </p:extLst>
          </p:nvPr>
        </p:nvGraphicFramePr>
        <p:xfrm>
          <a:off x="980948" y="877013"/>
          <a:ext cx="7411244" cy="4188765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816174">
                  <a:extLst>
                    <a:ext uri="{9D8B030D-6E8A-4147-A177-3AD203B41FA5}">
                      <a16:colId xmlns:a16="http://schemas.microsoft.com/office/drawing/2014/main" val="4198756785"/>
                    </a:ext>
                  </a:extLst>
                </a:gridCol>
                <a:gridCol w="6595070">
                  <a:extLst>
                    <a:ext uri="{9D8B030D-6E8A-4147-A177-3AD203B41FA5}">
                      <a16:colId xmlns:a16="http://schemas.microsoft.com/office/drawing/2014/main" val="874392842"/>
                    </a:ext>
                  </a:extLst>
                </a:gridCol>
              </a:tblGrid>
              <a:tr h="433132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Sr.No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smtClean="0">
                          <a:effectLst/>
                        </a:rPr>
                        <a:t>Methods </a:t>
                      </a:r>
                      <a:r>
                        <a:rPr lang="en-US" dirty="0">
                          <a:effectLst/>
                        </a:rPr>
                        <a:t>with Description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7276128"/>
                  </a:ext>
                </a:extLst>
              </a:tr>
              <a:tr h="433132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>
                          <a:solidFill>
                            <a:srgbClr val="313131"/>
                          </a:solidFill>
                          <a:effectLst/>
                          <a:hlinkClick r:id="rId3"/>
                        </a:rPr>
                        <a:t>list.append(obj)</a:t>
                      </a:r>
                      <a:r>
                        <a:rPr lang="en-US">
                          <a:effectLst/>
                        </a:rPr>
                        <a:t>Appends object obj to list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8905335"/>
                  </a:ext>
                </a:extLst>
              </a:tr>
              <a:tr h="43313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4"/>
                        </a:rPr>
                        <a:t>list.count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4"/>
                        </a:rPr>
                        <a:t>(</a:t>
                      </a:r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4"/>
                        </a:rPr>
                        <a:t>obj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4"/>
                        </a:rPr>
                        <a:t>)</a:t>
                      </a:r>
                      <a:r>
                        <a:rPr lang="en-US" dirty="0">
                          <a:effectLst/>
                        </a:rPr>
                        <a:t>Returns count of how many times </a:t>
                      </a:r>
                      <a:r>
                        <a:rPr lang="en-US" dirty="0" err="1">
                          <a:effectLst/>
                        </a:rPr>
                        <a:t>obj</a:t>
                      </a:r>
                      <a:r>
                        <a:rPr lang="en-US" dirty="0">
                          <a:effectLst/>
                        </a:rPr>
                        <a:t> occurs in list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382106"/>
                  </a:ext>
                </a:extLst>
              </a:tr>
              <a:tr h="43313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5"/>
                        </a:rPr>
                        <a:t>list.extend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5"/>
                        </a:rPr>
                        <a:t>(</a:t>
                      </a:r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5"/>
                        </a:rPr>
                        <a:t>seq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5"/>
                        </a:rPr>
                        <a:t>)</a:t>
                      </a:r>
                      <a:r>
                        <a:rPr lang="en-US" dirty="0">
                          <a:effectLst/>
                        </a:rPr>
                        <a:t>Appends the contents of </a:t>
                      </a:r>
                      <a:r>
                        <a:rPr lang="en-US" dirty="0" err="1">
                          <a:effectLst/>
                        </a:rPr>
                        <a:t>seq</a:t>
                      </a:r>
                      <a:r>
                        <a:rPr lang="en-US" dirty="0">
                          <a:effectLst/>
                        </a:rPr>
                        <a:t> to list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540883"/>
                  </a:ext>
                </a:extLst>
              </a:tr>
              <a:tr h="433132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4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6"/>
                        </a:rPr>
                        <a:t>list.index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6"/>
                        </a:rPr>
                        <a:t>(</a:t>
                      </a:r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6"/>
                        </a:rPr>
                        <a:t>obj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6"/>
                        </a:rPr>
                        <a:t>)</a:t>
                      </a:r>
                      <a:r>
                        <a:rPr lang="en-US" dirty="0">
                          <a:effectLst/>
                        </a:rPr>
                        <a:t>Returns the lowest index in list that </a:t>
                      </a:r>
                      <a:r>
                        <a:rPr lang="en-US" dirty="0" err="1">
                          <a:effectLst/>
                        </a:rPr>
                        <a:t>obj</a:t>
                      </a:r>
                      <a:r>
                        <a:rPr lang="en-US" dirty="0">
                          <a:effectLst/>
                        </a:rPr>
                        <a:t> appears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6586094"/>
                  </a:ext>
                </a:extLst>
              </a:tr>
              <a:tr h="40462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7"/>
                        </a:rPr>
                        <a:t>list.insert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7"/>
                        </a:rPr>
                        <a:t>(index, </a:t>
                      </a:r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7"/>
                        </a:rPr>
                        <a:t>obj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7"/>
                        </a:rPr>
                        <a:t>)</a:t>
                      </a:r>
                      <a:r>
                        <a:rPr lang="en-US" dirty="0">
                          <a:effectLst/>
                        </a:rPr>
                        <a:t>Inserts object </a:t>
                      </a:r>
                      <a:r>
                        <a:rPr lang="en-US" dirty="0" err="1">
                          <a:effectLst/>
                        </a:rPr>
                        <a:t>obj</a:t>
                      </a:r>
                      <a:r>
                        <a:rPr lang="en-US" dirty="0">
                          <a:effectLst/>
                        </a:rPr>
                        <a:t> into list at offset index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748705"/>
                  </a:ext>
                </a:extLst>
              </a:tr>
              <a:tr h="40462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6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8"/>
                        </a:rPr>
                        <a:t>list.pop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8"/>
                        </a:rPr>
                        <a:t>(</a:t>
                      </a:r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8"/>
                        </a:rPr>
                        <a:t>obj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8"/>
                        </a:rPr>
                        <a:t>=list[-1])</a:t>
                      </a:r>
                      <a:r>
                        <a:rPr lang="en-US" dirty="0">
                          <a:effectLst/>
                        </a:rPr>
                        <a:t>Removes and returns last object or </a:t>
                      </a:r>
                      <a:r>
                        <a:rPr lang="en-US" dirty="0" err="1">
                          <a:effectLst/>
                        </a:rPr>
                        <a:t>obj</a:t>
                      </a:r>
                      <a:r>
                        <a:rPr lang="en-US" dirty="0">
                          <a:effectLst/>
                        </a:rPr>
                        <a:t> from list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728020"/>
                  </a:ext>
                </a:extLst>
              </a:tr>
              <a:tr h="40462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>
                          <a:solidFill>
                            <a:srgbClr val="313131"/>
                          </a:solidFill>
                          <a:effectLst/>
                          <a:hlinkClick r:id="rId9"/>
                        </a:rPr>
                        <a:t>list.remove(obj)</a:t>
                      </a:r>
                      <a:r>
                        <a:rPr lang="en-US">
                          <a:effectLst/>
                        </a:rPr>
                        <a:t>Removes object obj from list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5255868"/>
                  </a:ext>
                </a:extLst>
              </a:tr>
              <a:tr h="40462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8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10"/>
                        </a:rPr>
                        <a:t>list.reverse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10"/>
                        </a:rPr>
                        <a:t>()</a:t>
                      </a:r>
                      <a:r>
                        <a:rPr lang="en-US" dirty="0">
                          <a:effectLst/>
                        </a:rPr>
                        <a:t>Reverses objects of list in place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6517468"/>
                  </a:ext>
                </a:extLst>
              </a:tr>
              <a:tr h="404621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9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11"/>
                        </a:rPr>
                        <a:t>list.sort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11"/>
                        </a:rPr>
                        <a:t>([</a:t>
                      </a:r>
                      <a:r>
                        <a:rPr lang="en-US" b="0" u="none" strike="noStrike" dirty="0" err="1">
                          <a:solidFill>
                            <a:srgbClr val="313131"/>
                          </a:solidFill>
                          <a:effectLst/>
                          <a:hlinkClick r:id="rId11"/>
                        </a:rPr>
                        <a:t>func</a:t>
                      </a:r>
                      <a:r>
                        <a:rPr lang="en-US" b="0" u="none" strike="noStrike" dirty="0">
                          <a:solidFill>
                            <a:srgbClr val="313131"/>
                          </a:solidFill>
                          <a:effectLst/>
                          <a:hlinkClick r:id="rId11"/>
                        </a:rPr>
                        <a:t>])</a:t>
                      </a:r>
                      <a:r>
                        <a:rPr lang="en-US" dirty="0">
                          <a:effectLst/>
                        </a:rPr>
                        <a:t>Sorts objects of list, use compare </a:t>
                      </a:r>
                      <a:r>
                        <a:rPr lang="en-US" dirty="0" err="1">
                          <a:effectLst/>
                        </a:rPr>
                        <a:t>func</a:t>
                      </a:r>
                      <a:r>
                        <a:rPr lang="en-US" dirty="0">
                          <a:effectLst/>
                        </a:rPr>
                        <a:t> if given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552526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3653147" y="4001914"/>
            <a:ext cx="15866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Let’s code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039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237744"/>
            <a:ext cx="8014796" cy="928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Construct list in a natural way with list comprehensions</a:t>
            </a:r>
            <a:r>
              <a:rPr lang="en-US" sz="2400" dirty="0" smtClean="0">
                <a:solidFill>
                  <a:srgbClr val="2C363A"/>
                </a:solidFill>
              </a:rPr>
              <a:t>.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816338" y="4167473"/>
            <a:ext cx="73949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</a:rPr>
              <a:t>List </a:t>
            </a:r>
            <a:r>
              <a:rPr lang="en-US" sz="1600" b="1" dirty="0" smtClean="0">
                <a:latin typeface="Segoe UI" panose="020B0502040204020203" pitchFamily="34" charset="0"/>
              </a:rPr>
              <a:t>Comprehension</a:t>
            </a:r>
          </a:p>
          <a:p>
            <a:r>
              <a:rPr lang="en-US" sz="1600" dirty="0">
                <a:latin typeface="Segoe UI" panose="020B0502040204020203" pitchFamily="34" charset="0"/>
              </a:rPr>
              <a:t>List comprehension offers a shorter syntax when you want to create a new list based on the values of an existing list</a:t>
            </a:r>
            <a:r>
              <a:rPr lang="en-US" sz="1600" dirty="0" smtClean="0">
                <a:latin typeface="Segoe UI" panose="020B0502040204020203" pitchFamily="34" charset="0"/>
              </a:rPr>
              <a:t>.</a:t>
            </a:r>
            <a:endParaRPr lang="en-US" sz="1600" dirty="0">
              <a:latin typeface="Segoe UI" panose="020B0502040204020203" pitchFamily="34" charset="0"/>
            </a:endParaRPr>
          </a:p>
        </p:txBody>
      </p:sp>
      <p:pic>
        <p:nvPicPr>
          <p:cNvPr id="3075" name="Picture 3" descr="List Comprehension in Python Explained for Beginner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1" r="3669" b="11854"/>
          <a:stretch/>
        </p:blipFill>
        <p:spPr bwMode="auto">
          <a:xfrm>
            <a:off x="1146507" y="1020130"/>
            <a:ext cx="6734636" cy="300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277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237744"/>
            <a:ext cx="8014796" cy="928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Construct list in a natural way with list comprehensions</a:t>
            </a:r>
            <a:r>
              <a:rPr lang="en-US" sz="2400" dirty="0" smtClean="0">
                <a:solidFill>
                  <a:srgbClr val="2C363A"/>
                </a:solidFill>
              </a:rPr>
              <a:t>.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2290" name="Picture 2" descr="Python 2.0 list comprehensions - Sample examples - DevInline - Tech Blo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434"/>
            <a:ext cx="8944596" cy="3290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395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237744"/>
            <a:ext cx="8014796" cy="928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Construct list in a natural way with list comprehensions</a:t>
            </a:r>
            <a:r>
              <a:rPr lang="en-US" sz="2400" dirty="0" smtClean="0">
                <a:solidFill>
                  <a:srgbClr val="2C363A"/>
                </a:solidFill>
              </a:rPr>
              <a:t>.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802346" y="1203816"/>
            <a:ext cx="74595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Example: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Based on a list of fruits, you want a new list, containing only the fruits with the letter "a" in the name.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Segoe UI" panose="020B0502040204020203" pitchFamily="34" charset="0"/>
              </a:rPr>
              <a:t>Without list comprehension you will have to write a for statement with a conditional test inside:</a:t>
            </a:r>
          </a:p>
        </p:txBody>
      </p:sp>
      <p:sp>
        <p:nvSpPr>
          <p:cNvPr id="7" name="Rectangle 6"/>
          <p:cNvSpPr/>
          <p:nvPr/>
        </p:nvSpPr>
        <p:spPr>
          <a:xfrm>
            <a:off x="507412" y="3207964"/>
            <a:ext cx="8049372" cy="1154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600" dirty="0">
                <a:latin typeface="Segoe UI" panose="020B0502040204020203" pitchFamily="34" charset="0"/>
              </a:rPr>
              <a:t>A Python list comprehension consists of brackets containing the expression, which is executed for each element along with the for loop to iterate over each element in the Python list. </a:t>
            </a:r>
          </a:p>
        </p:txBody>
      </p:sp>
    </p:spTree>
    <p:extLst>
      <p:ext uri="{BB962C8B-B14F-4D97-AF65-F5344CB8AC3E}">
        <p14:creationId xmlns:p14="http://schemas.microsoft.com/office/powerpoint/2010/main" val="2827801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237744"/>
            <a:ext cx="8014796" cy="928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Construct list in a natural way with list comprehensions</a:t>
            </a:r>
            <a:r>
              <a:rPr lang="en-US" sz="2400" dirty="0" smtClean="0">
                <a:solidFill>
                  <a:srgbClr val="2C363A"/>
                </a:solidFill>
              </a:rPr>
              <a:t>.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736982" y="1166434"/>
            <a:ext cx="8250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latin typeface="Consolas" panose="020B0609020204030204" pitchFamily="49" charset="0"/>
              </a:rPr>
              <a:t>Syntax: </a:t>
            </a:r>
          </a:p>
          <a:p>
            <a:r>
              <a:rPr lang="en-US" sz="1800" dirty="0" err="1" smtClean="0">
                <a:latin typeface="Consolas" panose="020B0609020204030204" pitchFamily="49" charset="0"/>
              </a:rPr>
              <a:t>newlist</a:t>
            </a:r>
            <a:r>
              <a:rPr lang="en-US" sz="1800" dirty="0" smtClean="0">
                <a:latin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</a:rPr>
              <a:t>= [</a:t>
            </a:r>
            <a:r>
              <a:rPr lang="en-US" sz="1800" i="1" dirty="0">
                <a:latin typeface="Consolas" panose="020B0609020204030204" pitchFamily="49" charset="0"/>
              </a:rPr>
              <a:t>expression</a:t>
            </a:r>
            <a:r>
              <a:rPr lang="en-US" sz="1800" dirty="0"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latin typeface="Consolas" panose="020B0609020204030204" pitchFamily="49" charset="0"/>
              </a:rPr>
              <a:t> </a:t>
            </a:r>
            <a:r>
              <a:rPr lang="en-US" sz="1800" i="1" dirty="0">
                <a:latin typeface="Consolas" panose="020B0609020204030204" pitchFamily="49" charset="0"/>
              </a:rPr>
              <a:t>item</a:t>
            </a:r>
            <a:r>
              <a:rPr lang="en-US" sz="1800" dirty="0"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latin typeface="Consolas" panose="020B0609020204030204" pitchFamily="49" charset="0"/>
              </a:rPr>
              <a:t> </a:t>
            </a:r>
            <a:r>
              <a:rPr lang="en-US" sz="1800" i="1" dirty="0" err="1">
                <a:latin typeface="Consolas" panose="020B0609020204030204" pitchFamily="49" charset="0"/>
              </a:rPr>
              <a:t>iterable</a:t>
            </a:r>
            <a:r>
              <a:rPr lang="en-US" sz="1800" dirty="0"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latin typeface="Consolas" panose="020B0609020204030204" pitchFamily="49" charset="0"/>
              </a:rPr>
              <a:t> </a:t>
            </a:r>
            <a:r>
              <a:rPr lang="en-US" sz="1800" i="1" dirty="0">
                <a:latin typeface="Consolas" panose="020B0609020204030204" pitchFamily="49" charset="0"/>
              </a:rPr>
              <a:t>condition</a:t>
            </a:r>
            <a:r>
              <a:rPr lang="en-US" sz="1800" dirty="0">
                <a:latin typeface="Consolas" panose="020B0609020204030204" pitchFamily="49" charset="0"/>
              </a:rPr>
              <a:t> == </a:t>
            </a:r>
            <a:r>
              <a:rPr lang="en-US" sz="1800" dirty="0">
                <a:solidFill>
                  <a:srgbClr val="0000CD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latin typeface="Consolas" panose="020B0609020204030204" pitchFamily="49" charset="0"/>
              </a:rPr>
              <a:t>]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736982" y="1945830"/>
            <a:ext cx="8250600" cy="30008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+mn-lt"/>
              </a:rPr>
              <a:t>The return value is a new list, leaving the old list unchanged.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+mn-lt"/>
              </a:rPr>
              <a:t>The condition is like a filter that only accepts the items that valuate to True.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+mn-lt"/>
              </a:rPr>
              <a:t>The </a:t>
            </a:r>
            <a:r>
              <a:rPr lang="en-US" sz="1800" b="1" dirty="0" err="1" smtClean="0">
                <a:latin typeface="+mn-lt"/>
              </a:rPr>
              <a:t>iterable</a:t>
            </a:r>
            <a:r>
              <a:rPr lang="en-US" sz="1800" b="1" dirty="0" smtClean="0">
                <a:latin typeface="+mn-lt"/>
              </a:rPr>
              <a:t> can be any </a:t>
            </a:r>
            <a:r>
              <a:rPr lang="en-US" sz="1800" b="1" dirty="0" err="1" smtClean="0">
                <a:latin typeface="+mn-lt"/>
              </a:rPr>
              <a:t>iterable</a:t>
            </a:r>
            <a:r>
              <a:rPr lang="en-US" sz="1800" b="1" dirty="0" smtClean="0">
                <a:latin typeface="+mn-lt"/>
              </a:rPr>
              <a:t> object, like a list, tuple, set etc.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+mn-lt"/>
              </a:rPr>
              <a:t>The expression is the current item in the iteration, but it is also the outcome, which you can manipulate before it ends up like a list item in the new list.</a:t>
            </a:r>
            <a:endParaRPr lang="en-US" sz="18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6103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>
            <a:spLocks noGrp="1"/>
          </p:cNvSpPr>
          <p:nvPr>
            <p:ph type="title" idx="4294967295"/>
          </p:nvPr>
        </p:nvSpPr>
        <p:spPr>
          <a:xfrm>
            <a:off x="854884" y="237744"/>
            <a:ext cx="8014796" cy="928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rgbClr val="2C363A"/>
                </a:solidFill>
              </a:rPr>
              <a:t>Construct list in a natural way with list comprehensions</a:t>
            </a:r>
            <a:r>
              <a:rPr lang="en-US" sz="2400" dirty="0" smtClean="0">
                <a:solidFill>
                  <a:srgbClr val="2C363A"/>
                </a:solidFill>
              </a:rPr>
              <a:t>.</a:t>
            </a:r>
            <a:endParaRPr sz="2400" dirty="0">
              <a:solidFill>
                <a:schemeClr val="bg2"/>
              </a:solidFill>
            </a:endParaRPr>
          </a:p>
        </p:txBody>
      </p:sp>
      <p:sp>
        <p:nvSpPr>
          <p:cNvPr id="230" name="Google Shape;230;p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854884" y="1111483"/>
            <a:ext cx="8250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Code Examples:</a:t>
            </a:r>
          </a:p>
          <a:p>
            <a:endParaRPr lang="en-US" sz="1800" b="1" dirty="0" smtClean="0">
              <a:latin typeface="Consolas" panose="020B0609020204030204" pitchFamily="49" charset="0"/>
            </a:endParaRPr>
          </a:p>
          <a:p>
            <a:r>
              <a:rPr lang="en-US" sz="1800" b="1" dirty="0"/>
              <a:t>Condition</a:t>
            </a:r>
          </a:p>
          <a:p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= [x for x in fruits if x != "apple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</a:p>
          <a:p>
            <a:endParaRPr lang="en-US" sz="1800" dirty="0" smtClean="0"/>
          </a:p>
          <a:p>
            <a:r>
              <a:rPr lang="en-US" sz="1800" b="1" dirty="0" err="1" smtClean="0"/>
              <a:t>Iterable</a:t>
            </a:r>
            <a:endParaRPr lang="en-US" sz="1800" b="1" dirty="0" smtClean="0"/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[x for x in range(10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)]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[x for x in range(10) if x &lt; 5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endParaRPr lang="en-US" sz="1800" dirty="0"/>
          </a:p>
          <a:p>
            <a:r>
              <a:rPr lang="en-US" sz="1800" b="1" dirty="0" smtClean="0"/>
              <a:t>Expression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[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x.upper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 for x in fruits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['hello' for x in fruits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newlist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= [x if x != "banana" else "orange" for x in fruits]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671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inal Project Proposal by Slidesgo">
  <a:themeElements>
    <a:clrScheme name="Simple Light">
      <a:dk1>
        <a:srgbClr val="000000"/>
      </a:dk1>
      <a:lt1>
        <a:srgbClr val="FFFFFF"/>
      </a:lt1>
      <a:dk2>
        <a:srgbClr val="FF725E"/>
      </a:dk2>
      <a:lt2>
        <a:srgbClr val="000000"/>
      </a:lt2>
      <a:accent1>
        <a:srgbClr val="FF725E"/>
      </a:accent1>
      <a:accent2>
        <a:srgbClr val="FF725E"/>
      </a:accent2>
      <a:accent3>
        <a:srgbClr val="F6B1A7"/>
      </a:accent3>
      <a:accent4>
        <a:srgbClr val="F6B1A7"/>
      </a:accent4>
      <a:accent5>
        <a:srgbClr val="FF725E"/>
      </a:accent5>
      <a:accent6>
        <a:srgbClr val="0000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2772</TotalTime>
  <Words>792</Words>
  <Application>Microsoft Office PowerPoint</Application>
  <PresentationFormat>On-screen Show (16:9)</PresentationFormat>
  <Paragraphs>161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Work Sans ExtraBold</vt:lpstr>
      <vt:lpstr>Consolas</vt:lpstr>
      <vt:lpstr>Arial</vt:lpstr>
      <vt:lpstr>Microsoft YaHei</vt:lpstr>
      <vt:lpstr>Segoe UI</vt:lpstr>
      <vt:lpstr>Wingdings</vt:lpstr>
      <vt:lpstr>Montserrat</vt:lpstr>
      <vt:lpstr>Lato</vt:lpstr>
      <vt:lpstr>Sarala</vt:lpstr>
      <vt:lpstr>Final Project Proposal by Slidesgo</vt:lpstr>
      <vt:lpstr>Python Advanced Advanced Concepts using Python lists, tuples, sets &amp; dictionaries</vt:lpstr>
      <vt:lpstr>PowerPoint Presentation</vt:lpstr>
      <vt:lpstr>Working with python lists and built-in functions </vt:lpstr>
      <vt:lpstr>Working with python lists and its methods</vt:lpstr>
      <vt:lpstr>Construct list in a natural way with list comprehensions.</vt:lpstr>
      <vt:lpstr>Construct list in a natural way with list comprehensions.</vt:lpstr>
      <vt:lpstr>Construct list in a natural way with list comprehensions.</vt:lpstr>
      <vt:lpstr>Construct list in a natural way with list comprehensions.</vt:lpstr>
      <vt:lpstr>Construct list in a natural way with list comprehensions.</vt:lpstr>
      <vt:lpstr>Construct list in a natural way with list comprehensions.</vt:lpstr>
      <vt:lpstr>Construct list in a natural way with list comprehensions.</vt:lpstr>
      <vt:lpstr>Construct list in a natural way with list comprehensions.</vt:lpstr>
      <vt:lpstr>Construct list in a natural way with list comprehensions.</vt:lpstr>
      <vt:lpstr>Understanding of tuples and differences with python list</vt:lpstr>
      <vt:lpstr>Understanding of tuples and differences with python list</vt:lpstr>
      <vt:lpstr>Deep dive into sets, dictionaries and work with </vt:lpstr>
      <vt:lpstr>Assignments</vt:lpstr>
      <vt:lpstr>Code for the presentation can be found here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CLIENT-SIDE PROGRAMMING</dc:title>
  <dc:creator>Dell</dc:creator>
  <cp:lastModifiedBy>Dell</cp:lastModifiedBy>
  <cp:revision>259</cp:revision>
  <dcterms:modified xsi:type="dcterms:W3CDTF">2022-08-15T13:41:01Z</dcterms:modified>
</cp:coreProperties>
</file>