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79"/>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1" r:id="rId22"/>
    <p:sldId id="365" r:id="rId23"/>
    <p:sldId id="362" r:id="rId24"/>
    <p:sldId id="344" r:id="rId25"/>
    <p:sldId id="383" r:id="rId26"/>
    <p:sldId id="363" r:id="rId27"/>
    <p:sldId id="382" r:id="rId28"/>
    <p:sldId id="380" r:id="rId29"/>
    <p:sldId id="364" r:id="rId30"/>
    <p:sldId id="374" r:id="rId31"/>
    <p:sldId id="375" r:id="rId32"/>
    <p:sldId id="376" r:id="rId33"/>
    <p:sldId id="377" r:id="rId34"/>
    <p:sldId id="378" r:id="rId35"/>
    <p:sldId id="379" r:id="rId36"/>
    <p:sldId id="343" r:id="rId37"/>
    <p:sldId id="393" r:id="rId38"/>
    <p:sldId id="394" r:id="rId39"/>
    <p:sldId id="395" r:id="rId40"/>
    <p:sldId id="396" r:id="rId41"/>
    <p:sldId id="397" r:id="rId42"/>
    <p:sldId id="338" r:id="rId43"/>
    <p:sldId id="366" r:id="rId44"/>
    <p:sldId id="368" r:id="rId45"/>
    <p:sldId id="369" r:id="rId46"/>
    <p:sldId id="381" r:id="rId47"/>
    <p:sldId id="370" r:id="rId48"/>
    <p:sldId id="372" r:id="rId49"/>
    <p:sldId id="384" r:id="rId50"/>
    <p:sldId id="385" r:id="rId51"/>
    <p:sldId id="386" r:id="rId52"/>
    <p:sldId id="388" r:id="rId53"/>
    <p:sldId id="389" r:id="rId54"/>
    <p:sldId id="387" r:id="rId55"/>
    <p:sldId id="390" r:id="rId56"/>
    <p:sldId id="391" r:id="rId57"/>
    <p:sldId id="392" r:id="rId58"/>
    <p:sldId id="339" r:id="rId59"/>
    <p:sldId id="373" r:id="rId60"/>
    <p:sldId id="398" r:id="rId61"/>
    <p:sldId id="399" r:id="rId62"/>
    <p:sldId id="400" r:id="rId63"/>
    <p:sldId id="401" r:id="rId64"/>
    <p:sldId id="402" r:id="rId65"/>
    <p:sldId id="403" r:id="rId66"/>
    <p:sldId id="404" r:id="rId67"/>
    <p:sldId id="405" r:id="rId68"/>
    <p:sldId id="406" r:id="rId69"/>
    <p:sldId id="340" r:id="rId70"/>
    <p:sldId id="407" r:id="rId71"/>
    <p:sldId id="408" r:id="rId72"/>
    <p:sldId id="341" r:id="rId73"/>
    <p:sldId id="409" r:id="rId74"/>
    <p:sldId id="410" r:id="rId75"/>
    <p:sldId id="271" r:id="rId76"/>
    <p:sldId id="327" r:id="rId77"/>
    <p:sldId id="308" r:id="rId78"/>
  </p:sldIdLst>
  <p:sldSz cx="9144000" cy="5143500" type="screen16x9"/>
  <p:notesSz cx="6858000" cy="9144000"/>
  <p:embeddedFontLst>
    <p:embeddedFont>
      <p:font typeface="Sarala" panose="020B0604020202020204" charset="0"/>
      <p:regular r:id="rId80"/>
      <p:bold r:id="rId81"/>
    </p:embeddedFont>
    <p:embeddedFont>
      <p:font typeface="Microsoft YaHei" panose="020B0503020204020204" pitchFamily="34" charset="-122"/>
      <p:regular r:id="rId82"/>
      <p:bold r:id="rId83"/>
    </p:embeddedFont>
    <p:embeddedFont>
      <p:font typeface="Montserrat" panose="00000500000000000000" pitchFamily="50"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3" d="100"/>
          <a:sy n="53" d="100"/>
        </p:scale>
        <p:origin x="7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5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497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590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38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887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631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111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353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144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8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2595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63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1980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72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2229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04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78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1634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2912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876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544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942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5817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302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65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469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47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7449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9923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637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838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1715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9260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3848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682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42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19083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6312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pic>
        <p:nvPicPr>
          <p:cNvPr id="8194" name="Picture 2" descr="How to Run Your Python Scripts – Real Python"/>
          <p:cNvPicPr>
            <a:picLocks noChangeAspect="1" noChangeArrowheads="1"/>
          </p:cNvPicPr>
          <p:nvPr/>
        </p:nvPicPr>
        <p:blipFill rotWithShape="1">
          <a:blip r:embed="rId3">
            <a:extLst>
              <a:ext uri="{28A0092B-C50C-407E-A947-70E740481C1C}">
                <a14:useLocalDpi xmlns:a14="http://schemas.microsoft.com/office/drawing/2010/main" val="0"/>
              </a:ext>
            </a:extLst>
          </a:blip>
          <a:srcRect b="16080"/>
          <a:stretch/>
        </p:blipFill>
        <p:spPr bwMode="auto">
          <a:xfrm>
            <a:off x="0" y="1573972"/>
            <a:ext cx="5756286" cy="3175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1517686676"/>
              </p:ext>
            </p:extLst>
          </p:nvPr>
        </p:nvGraphicFramePr>
        <p:xfrm>
          <a:off x="219455" y="806735"/>
          <a:ext cx="8886029" cy="4317200"/>
        </p:xfrm>
        <a:graphic>
          <a:graphicData uri="http://schemas.openxmlformats.org/drawingml/2006/table">
            <a:tbl>
              <a:tblPr>
                <a:tableStyleId>{5940675A-B579-460E-94D1-54222C63F5DA}</a:tableStyleId>
              </a:tblPr>
              <a:tblGrid>
                <a:gridCol w="705888">
                  <a:extLst>
                    <a:ext uri="{9D8B030D-6E8A-4147-A177-3AD203B41FA5}">
                      <a16:colId xmlns:a16="http://schemas.microsoft.com/office/drawing/2014/main" val="3443994796"/>
                    </a:ext>
                  </a:extLst>
                </a:gridCol>
                <a:gridCol w="4441507">
                  <a:extLst>
                    <a:ext uri="{9D8B030D-6E8A-4147-A177-3AD203B41FA5}">
                      <a16:colId xmlns:a16="http://schemas.microsoft.com/office/drawing/2014/main" val="986020255"/>
                    </a:ext>
                  </a:extLst>
                </a:gridCol>
                <a:gridCol w="3738634">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a:t>
                      </a:r>
                      <a:r>
                        <a:rPr lang="en-US" sz="1800" dirty="0" smtClean="0">
                          <a:effectLst/>
                        </a:rPr>
                        <a:t>input and give pre processing option.</a:t>
                      </a:r>
                      <a:endParaRPr lang="en-US" sz="1800" b="0" dirty="0">
                        <a:effectLst/>
                      </a:endParaRPr>
                    </a:p>
                  </a:txBody>
                  <a:tcPr marL="92834" marR="92834" marT="129968" marB="129968" anchor="ctr"/>
                </a:tc>
                <a:tc>
                  <a:txBody>
                    <a:bodyPr/>
                    <a:lstStyle/>
                    <a:p>
                      <a:pPr algn="l" fontAlgn="base"/>
                      <a:r>
                        <a:rPr lang="en-US" sz="1800" dirty="0" err="1">
                          <a:effectLst/>
                        </a:rPr>
                        <a:t>raw_input</a:t>
                      </a:r>
                      <a:r>
                        <a:rPr lang="en-US" sz="1800" dirty="0">
                          <a:effectLst/>
                        </a:rPr>
                        <a:t>() function takes the input from the </a:t>
                      </a:r>
                      <a:r>
                        <a:rPr lang="en-US" sz="1800" dirty="0" smtClean="0">
                          <a:effectLst/>
                        </a:rPr>
                        <a:t>user and deliver as it is to destination variable.</a:t>
                      </a:r>
                      <a:endParaRPr lang="en-US" sz="1800" b="0" dirty="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445604">
                <a:tc>
                  <a:txBody>
                    <a:bodyPr/>
                    <a:lstStyle/>
                    <a:p>
                      <a:pPr algn="l" fontAlgn="base"/>
                      <a:r>
                        <a:rPr lang="en-US" sz="1800" dirty="0" smtClean="0">
                          <a:effectLst/>
                        </a:rPr>
                        <a:t>3.</a:t>
                      </a:r>
                      <a:endParaRPr lang="en-US" sz="1800" b="0" dirty="0">
                        <a:effectLst/>
                      </a:endParaRPr>
                    </a:p>
                  </a:txBody>
                  <a:tcPr marL="92834" marR="92834" marT="129968" marB="129968" anchor="ctr"/>
                </a:tc>
                <a:tc>
                  <a:txBody>
                    <a:bodyPr/>
                    <a:lstStyle/>
                    <a:p>
                      <a:pPr algn="l" fontAlgn="base"/>
                      <a:r>
                        <a:rPr lang="en-US" sz="1800" dirty="0">
                          <a:effectLst/>
                        </a:rPr>
                        <a:t>It return the input that it </a:t>
                      </a:r>
                      <a:r>
                        <a:rPr lang="en-US" sz="1800" dirty="0" smtClean="0">
                          <a:effectLst/>
                        </a:rPr>
                        <a:t>takes as</a:t>
                      </a:r>
                      <a:r>
                        <a:rPr lang="en-US" sz="1800" baseline="0" dirty="0" smtClean="0">
                          <a:effectLst/>
                        </a:rPr>
                        <a:t> string but allows pre processing</a:t>
                      </a:r>
                      <a:r>
                        <a:rPr lang="en-US" sz="1800" dirty="0" smtClean="0">
                          <a:effectLst/>
                        </a:rPr>
                        <a:t>.</a:t>
                      </a:r>
                      <a:endParaRPr lang="en-US" sz="1800" b="0" dirty="0">
                        <a:effectLst/>
                      </a:endParaRPr>
                    </a:p>
                  </a:txBody>
                  <a:tcPr marL="92834" marR="92834" marT="129968" marB="129968" anchor="ctr"/>
                </a:tc>
                <a:tc>
                  <a:txBody>
                    <a:bodyPr/>
                    <a:lstStyle/>
                    <a:p>
                      <a:pPr algn="l" fontAlgn="base"/>
                      <a:r>
                        <a:rPr lang="en-US" sz="1800" dirty="0">
                          <a:effectLst/>
                        </a:rPr>
                        <a:t>Its return type is of </a:t>
                      </a:r>
                      <a:r>
                        <a:rPr lang="en-US" sz="1800" dirty="0" smtClean="0">
                          <a:effectLst/>
                        </a:rPr>
                        <a:t>string with raw</a:t>
                      </a:r>
                      <a:r>
                        <a:rPr lang="en-US" sz="1800" baseline="0" dirty="0" smtClean="0">
                          <a:effectLst/>
                        </a:rPr>
                        <a:t> format</a:t>
                      </a:r>
                      <a:r>
                        <a:rPr lang="en-US" sz="1800" dirty="0" smtClean="0">
                          <a:effectLst/>
                        </a:rPr>
                        <a:t>.</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dirty="0" smtClean="0">
                          <a:effectLst/>
                        </a:rPr>
                        <a:t>4.</a:t>
                      </a:r>
                      <a:endParaRPr lang="en-US" sz="1800" b="0" dirty="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a:t>
                      </a:r>
                      <a:r>
                        <a:rPr lang="en-US" sz="1800" dirty="0" smtClean="0">
                          <a:effectLst/>
                        </a:rPr>
                        <a:t>version and doesn’t remove special</a:t>
                      </a:r>
                      <a:r>
                        <a:rPr lang="en-US" sz="1800" baseline="0" dirty="0" smtClean="0">
                          <a:effectLst/>
                        </a:rPr>
                        <a:t> chars</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a:t>
            </a:r>
            <a:r>
              <a:rPr lang="en-US" sz="2400" dirty="0">
                <a:solidFill>
                  <a:srgbClr val="2C363A"/>
                </a:solidFill>
              </a:rPr>
              <a:t> and </a:t>
            </a:r>
            <a:r>
              <a:rPr lang="en-US" sz="2400" dirty="0">
                <a:solidFill>
                  <a:schemeClr val="accent1"/>
                </a:solidFill>
              </a:rPr>
              <a:t>write</a:t>
            </a:r>
            <a:r>
              <a:rPr lang="en-US" sz="2400" dirty="0">
                <a:solidFill>
                  <a:srgbClr val="2C363A"/>
                </a:solidFill>
              </a:rPr>
              <a:t>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87276" y="757714"/>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1"/>
                </a:solidFill>
              </a:rPr>
              <a:t>Read</a:t>
            </a:r>
            <a:r>
              <a:rPr lang="en-US" sz="2400" dirty="0" smtClean="0">
                <a:solidFill>
                  <a:srgbClr val="2C363A"/>
                </a:solidFill>
              </a:rPr>
              <a:t> and </a:t>
            </a:r>
            <a:r>
              <a:rPr lang="en-US" sz="2400" dirty="0" smtClean="0">
                <a:solidFill>
                  <a:schemeClr val="accent1"/>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 name="Rectangle 1"/>
          <p:cNvSpPr/>
          <p:nvPr/>
        </p:nvSpPr>
        <p:spPr>
          <a:xfrm>
            <a:off x="310896" y="1066225"/>
            <a:ext cx="8543605" cy="2585323"/>
          </a:xfrm>
          <a:prstGeom prst="rect">
            <a:avLst/>
          </a:prstGeom>
        </p:spPr>
        <p:txBody>
          <a:bodyPr wrap="square">
            <a:spAutoFit/>
          </a:bodyPr>
          <a:lstStyle/>
          <a:p>
            <a:pPr marL="285750" indent="-285750" algn="just">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lgn="just">
              <a:buFont typeface="Arial" panose="020B0604020202020204" pitchFamily="34" charset="0"/>
              <a:buChar char="•"/>
            </a:pPr>
            <a:endParaRPr lang="en-US" sz="1800" dirty="0" smtClean="0"/>
          </a:p>
          <a:p>
            <a:pPr marL="285750" indent="-285750" algn="just">
              <a:buFont typeface="Arial" panose="020B0604020202020204" pitchFamily="34" charset="0"/>
              <a:buChar char="•"/>
            </a:pPr>
            <a:r>
              <a:rPr lang="en-US" sz="1800" dirty="0"/>
              <a:t>On the other hand, exceptions are raised when some internal events occur which changes the normal flow of the program</a:t>
            </a:r>
            <a:r>
              <a:rPr lang="en-US" sz="1800" dirty="0"/>
              <a:t>. Handling Exceptions with Try/Except/Finally </a:t>
            </a:r>
            <a:endParaRPr lang="en-US" sz="1800" dirty="0" smtClean="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r>
              <a:rPr lang="en-US" sz="1800" dirty="0"/>
              <a:t>We can handle errors by the Try/Except/Finally method. we write unsafe code in the try, fall back code in except and final code in finally block</a:t>
            </a:r>
            <a:r>
              <a:rPr lang="en-US" sz="1800" dirty="0" smtClean="0"/>
              <a:t>.</a:t>
            </a:r>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61880" y="969329"/>
            <a:ext cx="8292622" cy="4247317"/>
          </a:xfrm>
          <a:prstGeom prst="rect">
            <a:avLst/>
          </a:prstGeom>
        </p:spPr>
        <p:txBody>
          <a:bodyPr wrap="square">
            <a:spAutoFit/>
          </a:bodyPr>
          <a:lstStyle/>
          <a:p>
            <a:pPr>
              <a:lnSpc>
                <a:spcPct val="150000"/>
              </a:lnSpc>
            </a:pPr>
            <a:r>
              <a:rPr lang="en-US" sz="1800" b="1" dirty="0" smtClean="0">
                <a:solidFill>
                  <a:schemeClr val="accent2"/>
                </a:solidFill>
              </a:rPr>
              <a:t>Difference </a:t>
            </a:r>
            <a:r>
              <a:rPr lang="en-US" sz="1800" b="1" dirty="0">
                <a:solidFill>
                  <a:schemeClr val="accent2"/>
                </a:solidFill>
              </a:rPr>
              <a:t>between Syntax Error and Exceptions</a:t>
            </a:r>
          </a:p>
          <a:p>
            <a:pPr>
              <a:lnSpc>
                <a:spcPct val="150000"/>
              </a:lnSpc>
            </a:pPr>
            <a:endParaRPr lang="en-US" sz="1800" b="1" dirty="0"/>
          </a:p>
          <a:p>
            <a:pPr>
              <a:lnSpc>
                <a:spcPct val="150000"/>
              </a:lnSpc>
            </a:pPr>
            <a:r>
              <a:rPr lang="en-US" sz="1800" b="1" dirty="0"/>
              <a:t>Syntax Error:</a:t>
            </a:r>
            <a:r>
              <a:rPr lang="en-US" sz="1800" dirty="0"/>
              <a:t> As the name suggests this error is caused by the wrong syntax in the code. It leads to the termination of the program.</a:t>
            </a:r>
          </a:p>
          <a:p>
            <a:pPr>
              <a:lnSpc>
                <a:spcPct val="150000"/>
              </a:lnSpc>
            </a:pPr>
            <a:endParaRPr lang="en-US" sz="1800" b="1" dirty="0"/>
          </a:p>
          <a:p>
            <a:pPr>
              <a:lnSpc>
                <a:spcPct val="150000"/>
              </a:lnSpc>
            </a:pPr>
            <a:r>
              <a:rPr lang="en-US" sz="1800" b="1" dirty="0"/>
              <a:t>Exceptions(Logical Errors)</a:t>
            </a:r>
            <a:r>
              <a:rPr lang="en-US" sz="1800" dirty="0"/>
              <a:t>: Exceptions are raised when the program is syntactically correct, but the code resulted in an error. This error does not stop the execution of the program, however, it changes the normal flow of the program.</a:t>
            </a:r>
          </a:p>
          <a:p>
            <a:pPr>
              <a:lnSpc>
                <a:spcPct val="150000"/>
              </a:lnSpc>
            </a:pPr>
            <a:endParaRPr lang="en-US" sz="1800" dirty="0"/>
          </a:p>
        </p:txBody>
      </p:sp>
    </p:spTree>
    <p:extLst>
      <p:ext uri="{BB962C8B-B14F-4D97-AF65-F5344CB8AC3E}">
        <p14:creationId xmlns:p14="http://schemas.microsoft.com/office/powerpoint/2010/main" val="2398636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graphicFrame>
        <p:nvGraphicFramePr>
          <p:cNvPr id="3" name="Table 2"/>
          <p:cNvGraphicFramePr>
            <a:graphicFrameLocks noGrp="1"/>
          </p:cNvGraphicFramePr>
          <p:nvPr>
            <p:extLst>
              <p:ext uri="{D42A27DB-BD31-4B8C-83A1-F6EECF244321}">
                <p14:modId xmlns:p14="http://schemas.microsoft.com/office/powerpoint/2010/main" val="2699720558"/>
              </p:ext>
            </p:extLst>
          </p:nvPr>
        </p:nvGraphicFramePr>
        <p:xfrm>
          <a:off x="816339" y="622173"/>
          <a:ext cx="8014796" cy="4471852"/>
        </p:xfrm>
        <a:graphic>
          <a:graphicData uri="http://schemas.openxmlformats.org/drawingml/2006/table">
            <a:tbl>
              <a:tblPr>
                <a:tableStyleId>{616DA210-FB5B-4158-B5E0-FEB733F419BA}</a:tableStyleId>
              </a:tblPr>
              <a:tblGrid>
                <a:gridCol w="1759612">
                  <a:extLst>
                    <a:ext uri="{9D8B030D-6E8A-4147-A177-3AD203B41FA5}">
                      <a16:colId xmlns:a16="http://schemas.microsoft.com/office/drawing/2014/main" val="2898138959"/>
                    </a:ext>
                  </a:extLst>
                </a:gridCol>
                <a:gridCol w="6255184">
                  <a:extLst>
                    <a:ext uri="{9D8B030D-6E8A-4147-A177-3AD203B41FA5}">
                      <a16:colId xmlns:a16="http://schemas.microsoft.com/office/drawing/2014/main" val="2580954803"/>
                    </a:ext>
                  </a:extLst>
                </a:gridCol>
              </a:tblGrid>
              <a:tr h="486394">
                <a:tc>
                  <a:txBody>
                    <a:bodyPr/>
                    <a:lstStyle/>
                    <a:p>
                      <a:pPr algn="l" fontAlgn="base">
                        <a:lnSpc>
                          <a:spcPct val="150000"/>
                        </a:lnSpc>
                      </a:pPr>
                      <a:r>
                        <a:rPr lang="en-US" sz="1800" b="1">
                          <a:effectLst/>
                        </a:rPr>
                        <a:t>Exception</a:t>
                      </a:r>
                    </a:p>
                  </a:txBody>
                  <a:tcPr marL="76530" marR="76530" marT="76530" marB="76530" anchor="ctr"/>
                </a:tc>
                <a:tc>
                  <a:txBody>
                    <a:bodyPr/>
                    <a:lstStyle/>
                    <a:p>
                      <a:pPr algn="l" fontAlgn="base">
                        <a:lnSpc>
                          <a:spcPct val="150000"/>
                        </a:lnSpc>
                      </a:pPr>
                      <a:r>
                        <a:rPr lang="en-US" sz="1800" b="1" dirty="0">
                          <a:effectLst/>
                        </a:rPr>
                        <a:t>Description</a:t>
                      </a:r>
                    </a:p>
                  </a:txBody>
                  <a:tcPr marL="76530" marR="76530" marT="76530" marB="76530" anchor="ctr"/>
                </a:tc>
                <a:extLst>
                  <a:ext uri="{0D108BD9-81ED-4DB2-BD59-A6C34878D82A}">
                    <a16:rowId xmlns:a16="http://schemas.microsoft.com/office/drawing/2014/main" val="357211602"/>
                  </a:ext>
                </a:extLst>
              </a:tr>
              <a:tr h="460361">
                <a:tc>
                  <a:txBody>
                    <a:bodyPr/>
                    <a:lstStyle/>
                    <a:p>
                      <a:pPr algn="l" fontAlgn="base">
                        <a:lnSpc>
                          <a:spcPct val="150000"/>
                        </a:lnSpc>
                      </a:pPr>
                      <a:r>
                        <a:rPr lang="en-US" sz="1400">
                          <a:effectLst/>
                        </a:rPr>
                        <a:t>IndexError</a:t>
                      </a:r>
                      <a:endParaRPr lang="en-US" sz="1400" b="0">
                        <a:effectLst/>
                      </a:endParaRPr>
                    </a:p>
                  </a:txBody>
                  <a:tcPr marL="76530" marR="76530" marT="107142" marB="107142" anchor="ctr"/>
                </a:tc>
                <a:tc>
                  <a:txBody>
                    <a:bodyPr/>
                    <a:lstStyle/>
                    <a:p>
                      <a:pPr algn="l" fontAlgn="base">
                        <a:lnSpc>
                          <a:spcPct val="150000"/>
                        </a:lnSpc>
                      </a:pPr>
                      <a:r>
                        <a:rPr lang="en-US" sz="1400">
                          <a:effectLst/>
                        </a:rPr>
                        <a:t>When the wrong index of a list is retrieved.</a:t>
                      </a:r>
                      <a:endParaRPr lang="en-US" sz="1400" b="0">
                        <a:effectLst/>
                      </a:endParaRPr>
                    </a:p>
                  </a:txBody>
                  <a:tcPr marL="76530" marR="76530" marT="107142" marB="107142" anchor="ctr"/>
                </a:tc>
                <a:extLst>
                  <a:ext uri="{0D108BD9-81ED-4DB2-BD59-A6C34878D82A}">
                    <a16:rowId xmlns:a16="http://schemas.microsoft.com/office/drawing/2014/main" val="4077483729"/>
                  </a:ext>
                </a:extLst>
              </a:tr>
              <a:tr h="460361">
                <a:tc>
                  <a:txBody>
                    <a:bodyPr/>
                    <a:lstStyle/>
                    <a:p>
                      <a:pPr algn="l" fontAlgn="base">
                        <a:lnSpc>
                          <a:spcPct val="150000"/>
                        </a:lnSpc>
                      </a:pPr>
                      <a:r>
                        <a:rPr lang="en-US" sz="1400">
                          <a:effectLst/>
                        </a:rPr>
                        <a:t>AssertionError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assert statement fails</a:t>
                      </a:r>
                      <a:endParaRPr lang="en-US" sz="1400" b="0">
                        <a:effectLst/>
                      </a:endParaRPr>
                    </a:p>
                  </a:txBody>
                  <a:tcPr marL="76530" marR="76530" marT="107142" marB="107142" anchor="ctr"/>
                </a:tc>
                <a:extLst>
                  <a:ext uri="{0D108BD9-81ED-4DB2-BD59-A6C34878D82A}">
                    <a16:rowId xmlns:a16="http://schemas.microsoft.com/office/drawing/2014/main" val="1129443880"/>
                  </a:ext>
                </a:extLst>
              </a:tr>
              <a:tr h="460361">
                <a:tc>
                  <a:txBody>
                    <a:bodyPr/>
                    <a:lstStyle/>
                    <a:p>
                      <a:pPr algn="l" fontAlgn="base">
                        <a:lnSpc>
                          <a:spcPct val="150000"/>
                        </a:lnSpc>
                      </a:pPr>
                      <a:r>
                        <a:rPr lang="en-US" sz="1400">
                          <a:effectLst/>
                        </a:rPr>
                        <a:t>AttributeError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attribute assignment is failed.</a:t>
                      </a:r>
                      <a:endParaRPr lang="en-US" sz="1400" b="0" dirty="0">
                        <a:effectLst/>
                      </a:endParaRPr>
                    </a:p>
                  </a:txBody>
                  <a:tcPr marL="76530" marR="76530" marT="107142" marB="107142" anchor="ctr"/>
                </a:tc>
                <a:extLst>
                  <a:ext uri="{0D108BD9-81ED-4DB2-BD59-A6C34878D82A}">
                    <a16:rowId xmlns:a16="http://schemas.microsoft.com/office/drawing/2014/main" val="4057027971"/>
                  </a:ext>
                </a:extLst>
              </a:tr>
              <a:tr h="460361">
                <a:tc>
                  <a:txBody>
                    <a:bodyPr/>
                    <a:lstStyle/>
                    <a:p>
                      <a:pPr algn="l" fontAlgn="base">
                        <a:lnSpc>
                          <a:spcPct val="150000"/>
                        </a:lnSpc>
                      </a:pPr>
                      <a:r>
                        <a:rPr lang="en-US" sz="1400">
                          <a:effectLst/>
                        </a:rPr>
                        <a:t>ImportError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an imported module is not found.</a:t>
                      </a:r>
                      <a:endParaRPr lang="en-US" sz="1400" b="0" dirty="0">
                        <a:effectLst/>
                      </a:endParaRPr>
                    </a:p>
                  </a:txBody>
                  <a:tcPr marL="76530" marR="76530" marT="107142" marB="107142" anchor="ctr"/>
                </a:tc>
                <a:extLst>
                  <a:ext uri="{0D108BD9-81ED-4DB2-BD59-A6C34878D82A}">
                    <a16:rowId xmlns:a16="http://schemas.microsoft.com/office/drawing/2014/main" val="610402758"/>
                  </a:ext>
                </a:extLst>
              </a:tr>
              <a:tr h="460361">
                <a:tc>
                  <a:txBody>
                    <a:bodyPr/>
                    <a:lstStyle/>
                    <a:p>
                      <a:pPr algn="l" fontAlgn="base">
                        <a:lnSpc>
                          <a:spcPct val="150000"/>
                        </a:lnSpc>
                      </a:pPr>
                      <a:r>
                        <a:rPr lang="en-US" sz="1400">
                          <a:effectLst/>
                        </a:rPr>
                        <a:t>KeyError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key of the dictionary is not found.</a:t>
                      </a:r>
                      <a:endParaRPr lang="en-US" sz="1400" b="0">
                        <a:effectLst/>
                      </a:endParaRPr>
                    </a:p>
                  </a:txBody>
                  <a:tcPr marL="76530" marR="76530" marT="107142" marB="107142" anchor="ctr"/>
                </a:tc>
                <a:extLst>
                  <a:ext uri="{0D108BD9-81ED-4DB2-BD59-A6C34878D82A}">
                    <a16:rowId xmlns:a16="http://schemas.microsoft.com/office/drawing/2014/main" val="354069193"/>
                  </a:ext>
                </a:extLst>
              </a:tr>
              <a:tr h="460361">
                <a:tc>
                  <a:txBody>
                    <a:bodyPr/>
                    <a:lstStyle/>
                    <a:p>
                      <a:pPr algn="l" fontAlgn="base">
                        <a:lnSpc>
                          <a:spcPct val="150000"/>
                        </a:lnSpc>
                      </a:pPr>
                      <a:r>
                        <a:rPr lang="en-US" sz="1400">
                          <a:effectLst/>
                        </a:rPr>
                        <a:t>NameError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the variable is not defined.</a:t>
                      </a:r>
                      <a:endParaRPr lang="en-US" sz="1400" b="0">
                        <a:effectLst/>
                      </a:endParaRPr>
                    </a:p>
                  </a:txBody>
                  <a:tcPr marL="76530" marR="76530" marT="107142" marB="107142" anchor="ctr"/>
                </a:tc>
                <a:extLst>
                  <a:ext uri="{0D108BD9-81ED-4DB2-BD59-A6C34878D82A}">
                    <a16:rowId xmlns:a16="http://schemas.microsoft.com/office/drawing/2014/main" val="3400475692"/>
                  </a:ext>
                </a:extLst>
              </a:tr>
              <a:tr h="460361">
                <a:tc>
                  <a:txBody>
                    <a:bodyPr/>
                    <a:lstStyle/>
                    <a:p>
                      <a:pPr algn="l" fontAlgn="base">
                        <a:lnSpc>
                          <a:spcPct val="150000"/>
                        </a:lnSpc>
                      </a:pPr>
                      <a:r>
                        <a:rPr lang="en-US" sz="1400">
                          <a:effectLst/>
                        </a:rPr>
                        <a:t>MemoryError</a:t>
                      </a:r>
                      <a:endParaRPr lang="en-US" sz="1400" b="0">
                        <a:effectLst/>
                      </a:endParaRPr>
                    </a:p>
                  </a:txBody>
                  <a:tcPr marL="76530" marR="76530" marT="107142" marB="107142" anchor="ctr"/>
                </a:tc>
                <a:tc>
                  <a:txBody>
                    <a:bodyPr/>
                    <a:lstStyle/>
                    <a:p>
                      <a:pPr algn="l" fontAlgn="base">
                        <a:lnSpc>
                          <a:spcPct val="150000"/>
                        </a:lnSpc>
                      </a:pPr>
                      <a:r>
                        <a:rPr lang="en-US" sz="1400">
                          <a:effectLst/>
                        </a:rPr>
                        <a:t>It occurs when a program runs out of memory.</a:t>
                      </a:r>
                      <a:endParaRPr lang="en-US" sz="1400" b="0">
                        <a:effectLst/>
                      </a:endParaRPr>
                    </a:p>
                  </a:txBody>
                  <a:tcPr marL="76530" marR="76530" marT="107142" marB="107142" anchor="ctr"/>
                </a:tc>
                <a:extLst>
                  <a:ext uri="{0D108BD9-81ED-4DB2-BD59-A6C34878D82A}">
                    <a16:rowId xmlns:a16="http://schemas.microsoft.com/office/drawing/2014/main" val="4200302108"/>
                  </a:ext>
                </a:extLst>
              </a:tr>
              <a:tr h="460361">
                <a:tc>
                  <a:txBody>
                    <a:bodyPr/>
                    <a:lstStyle/>
                    <a:p>
                      <a:pPr algn="l" fontAlgn="base">
                        <a:lnSpc>
                          <a:spcPct val="150000"/>
                        </a:lnSpc>
                      </a:pPr>
                      <a:r>
                        <a:rPr lang="en-US" sz="1400">
                          <a:effectLst/>
                        </a:rPr>
                        <a:t>TypeError</a:t>
                      </a:r>
                      <a:endParaRPr lang="en-US" sz="1400" b="0">
                        <a:effectLst/>
                      </a:endParaRPr>
                    </a:p>
                  </a:txBody>
                  <a:tcPr marL="76530" marR="76530" marT="107142" marB="107142" anchor="ctr"/>
                </a:tc>
                <a:tc>
                  <a:txBody>
                    <a:bodyPr/>
                    <a:lstStyle/>
                    <a:p>
                      <a:pPr algn="l" fontAlgn="base">
                        <a:lnSpc>
                          <a:spcPct val="150000"/>
                        </a:lnSpc>
                      </a:pPr>
                      <a:r>
                        <a:rPr lang="en-US" sz="1400" dirty="0">
                          <a:effectLst/>
                        </a:rPr>
                        <a:t>It occurs when a function and operation are applied in an incorrect type.</a:t>
                      </a:r>
                      <a:endParaRPr lang="en-US" sz="1400" b="0" dirty="0">
                        <a:effectLst/>
                      </a:endParaRPr>
                    </a:p>
                  </a:txBody>
                  <a:tcPr marL="76530" marR="76530" marT="107142" marB="107142" anchor="ctr"/>
                </a:tc>
                <a:extLst>
                  <a:ext uri="{0D108BD9-81ED-4DB2-BD59-A6C34878D82A}">
                    <a16:rowId xmlns:a16="http://schemas.microsoft.com/office/drawing/2014/main" val="2915526171"/>
                  </a:ext>
                </a:extLst>
              </a:tr>
            </a:tbl>
          </a:graphicData>
        </a:graphic>
      </p:graphicFrame>
    </p:spTree>
    <p:extLst>
      <p:ext uri="{BB962C8B-B14F-4D97-AF65-F5344CB8AC3E}">
        <p14:creationId xmlns:p14="http://schemas.microsoft.com/office/powerpoint/2010/main" val="257746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p:nvPr>
        </p:nvSpPr>
        <p:spPr>
          <a:xfrm>
            <a:off x="606784" y="143152"/>
            <a:ext cx="7950000" cy="447600"/>
          </a:xfrm>
        </p:spPr>
        <p:txBody>
          <a:bodyPr/>
          <a:lstStyle/>
          <a:p>
            <a:r>
              <a:rPr lang="en-US" dirty="0" smtClean="0"/>
              <a:t>Assignment on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24" name="Rectangle 23"/>
          <p:cNvSpPr/>
          <p:nvPr/>
        </p:nvSpPr>
        <p:spPr>
          <a:xfrm>
            <a:off x="606784" y="850017"/>
            <a:ext cx="8313530" cy="4293483"/>
          </a:xfrm>
          <a:prstGeom prst="rect">
            <a:avLst/>
          </a:prstGeom>
        </p:spPr>
        <p:txBody>
          <a:bodyPr wrap="square">
            <a:spAutoFit/>
          </a:bodyPr>
          <a:lstStyle/>
          <a:p>
            <a:pPr algn="just">
              <a:lnSpc>
                <a:spcPct val="150000"/>
              </a:lnSpc>
            </a:pPr>
            <a:r>
              <a:rPr lang="en-US" dirty="0" smtClean="0">
                <a:solidFill>
                  <a:schemeClr val="tx1"/>
                </a:solidFill>
              </a:rPr>
              <a:t>60 minutes   |  Marks</a:t>
            </a:r>
            <a:r>
              <a:rPr lang="en-US" dirty="0">
                <a:solidFill>
                  <a:schemeClr val="tx1"/>
                </a:solidFill>
              </a:rPr>
              <a:t>: </a:t>
            </a:r>
            <a:r>
              <a:rPr lang="en-US" dirty="0" smtClean="0">
                <a:solidFill>
                  <a:schemeClr val="tx1"/>
                </a:solidFill>
              </a:rPr>
              <a:t>25  Answer </a:t>
            </a:r>
            <a:r>
              <a:rPr lang="en-US" dirty="0">
                <a:solidFill>
                  <a:schemeClr val="tx1"/>
                </a:solidFill>
              </a:rPr>
              <a:t>the following (5x5</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fetch only Email ID from text file  which include following fields -:</a:t>
            </a:r>
            <a:r>
              <a:rPr lang="en-US" dirty="0" err="1">
                <a:solidFill>
                  <a:schemeClr val="tx1"/>
                </a:solidFill>
              </a:rPr>
              <a:t>i</a:t>
            </a:r>
            <a:r>
              <a:rPr lang="en-US" dirty="0">
                <a:solidFill>
                  <a:schemeClr val="tx1"/>
                </a:solidFill>
              </a:rPr>
              <a:t>)</a:t>
            </a:r>
            <a:r>
              <a:rPr lang="en-US" dirty="0" err="1">
                <a:solidFill>
                  <a:schemeClr val="tx1"/>
                </a:solidFill>
              </a:rPr>
              <a:t>Nameii</a:t>
            </a:r>
            <a:r>
              <a:rPr lang="en-US" dirty="0">
                <a:solidFill>
                  <a:schemeClr val="tx1"/>
                </a:solidFill>
              </a:rPr>
              <a:t>)Mobile </a:t>
            </a:r>
            <a:r>
              <a:rPr lang="en-US" dirty="0" err="1">
                <a:solidFill>
                  <a:schemeClr val="tx1"/>
                </a:solidFill>
              </a:rPr>
              <a:t>Numberiii</a:t>
            </a:r>
            <a:r>
              <a:rPr lang="en-US" dirty="0">
                <a:solidFill>
                  <a:schemeClr val="tx1"/>
                </a:solidFill>
              </a:rPr>
              <a:t>)Roll </a:t>
            </a:r>
            <a:r>
              <a:rPr lang="en-US" dirty="0" err="1">
                <a:solidFill>
                  <a:schemeClr val="tx1"/>
                </a:solidFill>
              </a:rPr>
              <a:t>Numberiv</a:t>
            </a:r>
            <a:r>
              <a:rPr lang="en-US" dirty="0">
                <a:solidFill>
                  <a:schemeClr val="tx1"/>
                </a:solidFill>
              </a:rPr>
              <a:t>)Email ID </a:t>
            </a:r>
            <a:endParaRPr lang="en-US" dirty="0" smtClean="0">
              <a:solidFill>
                <a:schemeClr val="tx1"/>
              </a:solidFill>
            </a:endParaRPr>
          </a:p>
          <a:p>
            <a:pPr marL="342900" indent="-342900" algn="just">
              <a:lnSpc>
                <a:spcPct val="150000"/>
              </a:lnSpc>
              <a:buAutoNum type="arabicPeriod"/>
            </a:pPr>
            <a:r>
              <a:rPr lang="en-US" dirty="0" smtClean="0">
                <a:solidFill>
                  <a:schemeClr val="tx1"/>
                </a:solidFill>
              </a:rPr>
              <a:t>Write </a:t>
            </a:r>
            <a:r>
              <a:rPr lang="en-US" dirty="0">
                <a:solidFill>
                  <a:schemeClr val="tx1"/>
                </a:solidFill>
              </a:rPr>
              <a:t>a python program to find the intersection of elements from two list</a:t>
            </a:r>
            <a:r>
              <a:rPr lang="en-US" dirty="0" smtClean="0">
                <a:solidFill>
                  <a:schemeClr val="tx1"/>
                </a:solidFill>
              </a:rPr>
              <a:t>.</a:t>
            </a:r>
          </a:p>
          <a:p>
            <a:pPr marL="342900" indent="-342900" algn="just">
              <a:lnSpc>
                <a:spcPct val="150000"/>
              </a:lnSpc>
              <a:buAutoNum type="arabicPeriod"/>
            </a:pPr>
            <a:r>
              <a:rPr lang="en-US" dirty="0" smtClean="0">
                <a:solidFill>
                  <a:schemeClr val="tx1"/>
                </a:solidFill>
              </a:rPr>
              <a:t>suppose </a:t>
            </a:r>
            <a:r>
              <a:rPr lang="en-US" dirty="0">
                <a:solidFill>
                  <a:schemeClr val="tx1"/>
                </a:solidFill>
              </a:rPr>
              <a:t>a CSV file ‘student.csv’ is already available to you with the following records. write a python program to read this csv file and display its contents on the </a:t>
            </a:r>
            <a:r>
              <a:rPr lang="en-US" dirty="0" err="1" smtClean="0">
                <a:solidFill>
                  <a:schemeClr val="tx1"/>
                </a:solidFill>
              </a:rPr>
              <a:t>screen.Rollno</a:t>
            </a:r>
            <a:r>
              <a:rPr lang="en-US" dirty="0" smtClean="0">
                <a:solidFill>
                  <a:schemeClr val="tx1"/>
                </a:solidFill>
              </a:rPr>
              <a:t>, name, class, stream, </a:t>
            </a:r>
            <a:r>
              <a:rPr lang="en-US" dirty="0" err="1" smtClean="0">
                <a:solidFill>
                  <a:schemeClr val="tx1"/>
                </a:solidFill>
              </a:rPr>
              <a:t>agg,percenrage</a:t>
            </a:r>
            <a:r>
              <a:rPr lang="en-US" dirty="0" smtClean="0">
                <a:solidFill>
                  <a:schemeClr val="tx1"/>
                </a:solidFill>
              </a:rPr>
              <a:t>, result1 ,ramji,12B,SCIENCE,484,96.8,PASS2,</a:t>
            </a:r>
          </a:p>
          <a:p>
            <a:pPr marL="342900" indent="-342900" algn="just">
              <a:lnSpc>
                <a:spcPct val="150000"/>
              </a:lnSpc>
              <a:buAutoNum type="arabicPeriod"/>
            </a:pPr>
            <a:r>
              <a:rPr lang="en-US" dirty="0" smtClean="0">
                <a:solidFill>
                  <a:schemeClr val="tx1"/>
                </a:solidFill>
              </a:rPr>
              <a:t>create a CSV file ‘student.csv’ for the following data </a:t>
            </a:r>
          </a:p>
          <a:p>
            <a:pPr algn="just">
              <a:lnSpc>
                <a:spcPct val="150000"/>
              </a:lnSpc>
            </a:pPr>
            <a:r>
              <a:rPr lang="en-US" dirty="0" smtClean="0">
                <a:solidFill>
                  <a:schemeClr val="tx1"/>
                </a:solidFill>
              </a:rPr>
              <a:t>name.  	class. 	section101.     	</a:t>
            </a:r>
          </a:p>
          <a:p>
            <a:pPr algn="just">
              <a:lnSpc>
                <a:spcPct val="150000"/>
              </a:lnSpc>
            </a:pPr>
            <a:r>
              <a:rPr lang="en-US" dirty="0" err="1" smtClean="0">
                <a:solidFill>
                  <a:schemeClr val="tx1"/>
                </a:solidFill>
              </a:rPr>
              <a:t>rakesh</a:t>
            </a:r>
            <a:r>
              <a:rPr lang="en-US" dirty="0" smtClean="0">
                <a:solidFill>
                  <a:schemeClr val="tx1"/>
                </a:solidFill>
              </a:rPr>
              <a:t>	     10	D102	    </a:t>
            </a:r>
          </a:p>
          <a:p>
            <a:pPr algn="just">
              <a:lnSpc>
                <a:spcPct val="150000"/>
              </a:lnSpc>
            </a:pPr>
            <a:r>
              <a:rPr lang="en-US" dirty="0" smtClean="0">
                <a:solidFill>
                  <a:schemeClr val="tx1"/>
                </a:solidFill>
              </a:rPr>
              <a:t> </a:t>
            </a:r>
            <a:r>
              <a:rPr lang="en-US" dirty="0" err="1" smtClean="0">
                <a:solidFill>
                  <a:schemeClr val="tx1"/>
                </a:solidFill>
              </a:rPr>
              <a:t>swarnima</a:t>
            </a:r>
            <a:r>
              <a:rPr lang="en-US" dirty="0" smtClean="0">
                <a:solidFill>
                  <a:schemeClr val="tx1"/>
                </a:solidFill>
              </a:rPr>
              <a:t>   12	A103.    	</a:t>
            </a:r>
          </a:p>
          <a:p>
            <a:pPr algn="just">
              <a:lnSpc>
                <a:spcPct val="150000"/>
              </a:lnSpc>
            </a:pPr>
            <a:r>
              <a:rPr lang="en-US" dirty="0" err="1" smtClean="0">
                <a:solidFill>
                  <a:schemeClr val="tx1"/>
                </a:solidFill>
              </a:rPr>
              <a:t>Samriddhi</a:t>
            </a:r>
            <a:r>
              <a:rPr lang="en-US" dirty="0" smtClean="0">
                <a:solidFill>
                  <a:schemeClr val="tx1"/>
                </a:solidFill>
              </a:rPr>
              <a:t>   5	B104	    </a:t>
            </a:r>
          </a:p>
          <a:p>
            <a:pPr algn="just">
              <a:lnSpc>
                <a:spcPct val="150000"/>
              </a:lnSpc>
            </a:pPr>
            <a:r>
              <a:rPr lang="en-US" dirty="0" smtClean="0">
                <a:solidFill>
                  <a:schemeClr val="tx1"/>
                </a:solidFill>
              </a:rPr>
              <a:t>5. Program to count the occurrence of a specific character in a file.</a:t>
            </a:r>
            <a:endParaRPr lang="en-US" dirty="0">
              <a:solidFill>
                <a:schemeClr val="tx1"/>
              </a:solidFill>
            </a:endParaRPr>
          </a:p>
        </p:txBody>
      </p:sp>
    </p:spTree>
    <p:extLst>
      <p:ext uri="{BB962C8B-B14F-4D97-AF65-F5344CB8AC3E}">
        <p14:creationId xmlns:p14="http://schemas.microsoft.com/office/powerpoint/2010/main" val="254371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Write</a:t>
            </a:r>
            <a:r>
              <a:rPr lang="en-US" sz="2400" dirty="0">
                <a:solidFill>
                  <a:srgbClr val="2C363A"/>
                </a:solidFill>
              </a:rPr>
              <a:t> &amp; </a:t>
            </a:r>
            <a:r>
              <a:rPr lang="en-US" sz="2400" dirty="0">
                <a:solidFill>
                  <a:schemeClr val="accent1"/>
                </a:solidFill>
              </a:rPr>
              <a:t>run</a:t>
            </a:r>
            <a:r>
              <a:rPr lang="en-US" sz="2400" dirty="0">
                <a:solidFill>
                  <a:srgbClr val="2C363A"/>
                </a:solidFill>
              </a:rPr>
              <a:t> scripts </a:t>
            </a:r>
            <a:r>
              <a:rPr lang="en-US" sz="2400" dirty="0" smtClean="0">
                <a:solidFill>
                  <a:schemeClr val="accent1"/>
                </a:solidFill>
              </a:rPr>
              <a:t>locally</a:t>
            </a:r>
            <a:endParaRPr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41742" y="1070996"/>
            <a:ext cx="8089392" cy="2585323"/>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endParaRPr lang="en-US" sz="1800" dirty="0" smtClean="0"/>
          </a:p>
          <a:p>
            <a:pPr algn="just">
              <a:lnSpc>
                <a:spcPct val="150000"/>
              </a:lnSpc>
            </a:pPr>
            <a:r>
              <a:rPr lang="en-US" sz="1800" dirty="0" smtClean="0"/>
              <a:t>Ex: </a:t>
            </a:r>
            <a:endParaRPr lang="en-US" sz="1800" dirty="0" smtClean="0"/>
          </a:p>
          <a:p>
            <a:pPr algn="just">
              <a:lnSpc>
                <a:spcPct val="150000"/>
              </a:lnSpc>
            </a:pP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588723" y="878335"/>
            <a:ext cx="8516761" cy="3293209"/>
          </a:xfrm>
          <a:prstGeom prst="rect">
            <a:avLst/>
          </a:prstGeom>
        </p:spPr>
        <p:txBody>
          <a:bodyPr wrap="square">
            <a:spAutoFit/>
          </a:bodyPr>
          <a:lstStyle/>
          <a:p>
            <a:r>
              <a:rPr lang="en-US" sz="1600" dirty="0"/>
              <a:t>A try statement can have more than one except clause, to specify handlers for different exceptions. Please note that at most one handler will be executed. </a:t>
            </a:r>
            <a:endParaRPr lang="en-US" sz="1600" dirty="0" smtClean="0"/>
          </a:p>
          <a:p>
            <a:endParaRPr lang="en-US" sz="1600" dirty="0" smtClean="0"/>
          </a:p>
          <a:p>
            <a:r>
              <a:rPr lang="en-US" sz="1600" dirty="0"/>
              <a:t>For example, we can add </a:t>
            </a:r>
            <a:r>
              <a:rPr lang="en-US" sz="1600" dirty="0" err="1"/>
              <a:t>IndexError</a:t>
            </a:r>
            <a:r>
              <a:rPr lang="en-US" sz="1600" dirty="0"/>
              <a:t> in the </a:t>
            </a:r>
            <a:r>
              <a:rPr lang="en-US" sz="1600" dirty="0" smtClean="0"/>
              <a:t>previous slide code.</a:t>
            </a:r>
          </a:p>
          <a:p>
            <a:endParaRPr lang="en-US" sz="1600" dirty="0" smtClean="0"/>
          </a:p>
          <a:p>
            <a:r>
              <a:rPr lang="en-US" sz="1600" dirty="0" smtClean="0"/>
              <a:t>The </a:t>
            </a:r>
            <a:r>
              <a:rPr lang="en-US" sz="1600" dirty="0"/>
              <a:t>general syntax for adding specific exceptions are – </a:t>
            </a:r>
            <a:endParaRPr lang="en-US" sz="1600" dirty="0" smtClean="0"/>
          </a:p>
          <a:p>
            <a:endParaRPr lang="en-US" sz="1600" dirty="0" smtClean="0"/>
          </a:p>
          <a:p>
            <a:r>
              <a:rPr lang="en-US" sz="1600" b="1" dirty="0"/>
              <a:t>try</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IndexError</a:t>
            </a:r>
            <a:r>
              <a:rPr lang="en-US" sz="1600" dirty="0"/>
              <a:t>:</a:t>
            </a:r>
          </a:p>
          <a:p>
            <a:r>
              <a:rPr lang="en-US" sz="1600" dirty="0"/>
              <a:t>    # statement(s)</a:t>
            </a:r>
          </a:p>
          <a:p>
            <a:r>
              <a:rPr lang="en-US" sz="1600" b="1" dirty="0"/>
              <a:t>except</a:t>
            </a:r>
            <a:r>
              <a:rPr lang="en-US" sz="1600" dirty="0"/>
              <a:t> </a:t>
            </a:r>
            <a:r>
              <a:rPr lang="en-US" sz="1600" dirty="0" err="1">
                <a:solidFill>
                  <a:schemeClr val="accent1"/>
                </a:solidFill>
              </a:rPr>
              <a:t>ValueError</a:t>
            </a:r>
            <a:r>
              <a:rPr lang="en-US" sz="1600" dirty="0"/>
              <a:t>:</a:t>
            </a:r>
          </a:p>
          <a:p>
            <a:r>
              <a:rPr lang="en-US" sz="1600" dirty="0"/>
              <a:t>    # statement(s)</a:t>
            </a:r>
            <a:endParaRPr lang="en-US" sz="1600" dirty="0"/>
          </a:p>
        </p:txBody>
      </p:sp>
    </p:spTree>
    <p:extLst>
      <p:ext uri="{BB962C8B-B14F-4D97-AF65-F5344CB8AC3E}">
        <p14:creationId xmlns:p14="http://schemas.microsoft.com/office/powerpoint/2010/main" val="331887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rgbClr val="2C363A"/>
                </a:solidFill>
              </a:rPr>
              <a:t>Catching </a:t>
            </a:r>
            <a:r>
              <a:rPr lang="en-US" sz="2400" dirty="0">
                <a:solidFill>
                  <a:schemeClr val="accent1"/>
                </a:solidFill>
              </a:rPr>
              <a:t>Specific 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566929" y="640591"/>
            <a:ext cx="5852160" cy="4524315"/>
          </a:xfrm>
          <a:prstGeom prst="rect">
            <a:avLst/>
          </a:prstGeom>
        </p:spPr>
        <p:txBody>
          <a:bodyPr wrap="square">
            <a:spAutoFit/>
          </a:bodyPr>
          <a:lstStyle/>
          <a:p>
            <a:r>
              <a:rPr lang="en-US" sz="1600" b="1" dirty="0"/>
              <a:t>Example</a:t>
            </a:r>
            <a:r>
              <a:rPr lang="en-US" sz="1600" dirty="0"/>
              <a:t>: Catching specific exception in </a:t>
            </a:r>
            <a:r>
              <a:rPr lang="en-US" sz="1600" dirty="0" smtClean="0"/>
              <a:t>Python</a:t>
            </a:r>
          </a:p>
          <a:p>
            <a:r>
              <a:rPr lang="en-US" sz="1600" dirty="0" err="1"/>
              <a:t>def</a:t>
            </a:r>
            <a:r>
              <a:rPr lang="en-US" sz="1600" dirty="0"/>
              <a:t> fun(a):</a:t>
            </a:r>
          </a:p>
          <a:p>
            <a:r>
              <a:rPr lang="en-US" sz="1600" dirty="0"/>
              <a:t>    if a &lt; 4:</a:t>
            </a:r>
          </a:p>
          <a:p>
            <a:r>
              <a:rPr lang="en-US" sz="1600" dirty="0"/>
              <a:t>  </a:t>
            </a:r>
            <a:r>
              <a:rPr lang="en-US" sz="1600" dirty="0" smtClean="0"/>
              <a:t>      </a:t>
            </a:r>
            <a:r>
              <a:rPr lang="en-US" sz="1600" dirty="0"/>
              <a:t># throws </a:t>
            </a:r>
            <a:r>
              <a:rPr lang="en-US" sz="1600" dirty="0" err="1"/>
              <a:t>ZeroDivisionError</a:t>
            </a:r>
            <a:r>
              <a:rPr lang="en-US" sz="1600" dirty="0"/>
              <a:t> for a = 3</a:t>
            </a:r>
          </a:p>
          <a:p>
            <a:r>
              <a:rPr lang="en-US" sz="1600" dirty="0"/>
              <a:t>        b = a/(a-3)</a:t>
            </a:r>
          </a:p>
          <a:p>
            <a:r>
              <a:rPr lang="en-US" sz="1600" dirty="0"/>
              <a:t>  </a:t>
            </a:r>
          </a:p>
          <a:p>
            <a:r>
              <a:rPr lang="en-US" sz="1600" dirty="0"/>
              <a:t>    # throws </a:t>
            </a:r>
            <a:r>
              <a:rPr lang="en-US" sz="1600" dirty="0" err="1"/>
              <a:t>NameError</a:t>
            </a:r>
            <a:r>
              <a:rPr lang="en-US" sz="1600" dirty="0"/>
              <a:t> if a &gt;= 4</a:t>
            </a:r>
          </a:p>
          <a:p>
            <a:r>
              <a:rPr lang="en-US" sz="1600" dirty="0"/>
              <a:t>    print("Value of b = ", b)</a:t>
            </a:r>
          </a:p>
          <a:p>
            <a:r>
              <a:rPr lang="en-US" sz="1600" dirty="0"/>
              <a:t>      </a:t>
            </a:r>
          </a:p>
          <a:p>
            <a:r>
              <a:rPr lang="en-US" sz="1600" dirty="0"/>
              <a:t>try:</a:t>
            </a:r>
          </a:p>
          <a:p>
            <a:r>
              <a:rPr lang="en-US" sz="1600" dirty="0"/>
              <a:t>    fun(3)</a:t>
            </a:r>
          </a:p>
          <a:p>
            <a:r>
              <a:rPr lang="en-US" sz="1600" dirty="0"/>
              <a:t>    fun(5)</a:t>
            </a:r>
          </a:p>
          <a:p>
            <a:r>
              <a:rPr lang="en-US" sz="1600" dirty="0"/>
              <a:t>  </a:t>
            </a:r>
          </a:p>
          <a:p>
            <a:r>
              <a:rPr lang="en-US" sz="1600" dirty="0"/>
              <a:t># note that braces () are necessary here for </a:t>
            </a:r>
          </a:p>
          <a:p>
            <a:r>
              <a:rPr lang="en-US" sz="1600" dirty="0" smtClean="0"/>
              <a:t>except </a:t>
            </a:r>
            <a:r>
              <a:rPr lang="en-US" sz="1600" dirty="0" err="1"/>
              <a:t>ZeroDivisionError</a:t>
            </a:r>
            <a:r>
              <a:rPr lang="en-US" sz="1600" dirty="0"/>
              <a:t>:</a:t>
            </a:r>
          </a:p>
          <a:p>
            <a:r>
              <a:rPr lang="en-US" sz="1600" dirty="0"/>
              <a:t>    print("</a:t>
            </a:r>
            <a:r>
              <a:rPr lang="en-US" sz="1600" dirty="0" err="1"/>
              <a:t>ZeroDivisionError</a:t>
            </a:r>
            <a:r>
              <a:rPr lang="en-US" sz="1600" dirty="0"/>
              <a:t> Occurred and Handled")</a:t>
            </a:r>
          </a:p>
          <a:p>
            <a:r>
              <a:rPr lang="en-US" sz="1600" dirty="0"/>
              <a:t>except </a:t>
            </a:r>
            <a:r>
              <a:rPr lang="en-US" sz="1600" dirty="0" err="1"/>
              <a:t>NameError</a:t>
            </a:r>
            <a:r>
              <a:rPr lang="en-US" sz="1600" dirty="0"/>
              <a:t>:</a:t>
            </a:r>
          </a:p>
          <a:p>
            <a:r>
              <a:rPr lang="en-US" sz="1600" dirty="0"/>
              <a:t>    print("</a:t>
            </a:r>
            <a:r>
              <a:rPr lang="en-US" sz="1600" dirty="0" err="1"/>
              <a:t>NameError</a:t>
            </a:r>
            <a:r>
              <a:rPr lang="en-US" sz="1600" dirty="0"/>
              <a:t> Occurred and Handled")</a:t>
            </a:r>
            <a:endParaRPr lang="en-US" sz="1600" dirty="0"/>
          </a:p>
        </p:txBody>
      </p:sp>
      <p:sp>
        <p:nvSpPr>
          <p:cNvPr id="5" name="Rectangle 4"/>
          <p:cNvSpPr/>
          <p:nvPr/>
        </p:nvSpPr>
        <p:spPr>
          <a:xfrm>
            <a:off x="4425696" y="2510333"/>
            <a:ext cx="4645152" cy="7848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t>Output</a:t>
            </a:r>
          </a:p>
          <a:p>
            <a:pPr>
              <a:lnSpc>
                <a:spcPct val="150000"/>
              </a:lnSpc>
            </a:pPr>
            <a:r>
              <a:rPr lang="en-US" sz="1800" dirty="0" err="1"/>
              <a:t>ZeroDivisionError</a:t>
            </a:r>
            <a:r>
              <a:rPr lang="en-US" sz="1800" dirty="0"/>
              <a:t> Occurred and Handled</a:t>
            </a:r>
          </a:p>
        </p:txBody>
      </p:sp>
    </p:spTree>
    <p:extLst>
      <p:ext uri="{BB962C8B-B14F-4D97-AF65-F5344CB8AC3E}">
        <p14:creationId xmlns:p14="http://schemas.microsoft.com/office/powerpoint/2010/main" val="353881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Python</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548641" y="713743"/>
            <a:ext cx="8008144" cy="4524315"/>
          </a:xfrm>
          <a:prstGeom prst="rect">
            <a:avLst/>
          </a:prstGeom>
        </p:spPr>
        <p:txBody>
          <a:bodyPr wrap="square">
            <a:spAutoFit/>
          </a:bodyPr>
          <a:lstStyle/>
          <a:p>
            <a:pPr algn="just"/>
            <a:r>
              <a:rPr lang="en-US" sz="1600" dirty="0"/>
              <a:t>Python provides a keyword finally, which is always executed after the try and except blocks. The final block always executes after normal termination of try block or after try block terminates due to some exception</a:t>
            </a:r>
            <a:r>
              <a:rPr lang="en-US" sz="1600" dirty="0" smtClean="0"/>
              <a:t>.</a:t>
            </a:r>
          </a:p>
          <a:p>
            <a:pPr algn="just">
              <a:lnSpc>
                <a:spcPct val="150000"/>
              </a:lnSpc>
            </a:pPr>
            <a:r>
              <a:rPr lang="en-US" sz="1600" dirty="0" smtClean="0"/>
              <a:t>Syntax:</a:t>
            </a:r>
          </a:p>
          <a:p>
            <a:pPr algn="just">
              <a:lnSpc>
                <a:spcPct val="150000"/>
              </a:lnSpc>
            </a:pPr>
            <a:r>
              <a:rPr lang="en-US" sz="1600" dirty="0" smtClean="0"/>
              <a:t>try:</a:t>
            </a:r>
          </a:p>
          <a:p>
            <a:pPr algn="just">
              <a:lnSpc>
                <a:spcPct val="150000"/>
              </a:lnSpc>
            </a:pPr>
            <a:r>
              <a:rPr lang="en-US" sz="1600" dirty="0" smtClean="0"/>
              <a:t>    </a:t>
            </a:r>
            <a:r>
              <a:rPr lang="en-US" sz="1600" dirty="0"/>
              <a:t># Some Code.... </a:t>
            </a:r>
          </a:p>
          <a:p>
            <a:pPr algn="just">
              <a:lnSpc>
                <a:spcPct val="150000"/>
              </a:lnSpc>
            </a:pPr>
            <a:r>
              <a:rPr lang="en-US" sz="1600" dirty="0" smtClean="0"/>
              <a:t>except</a:t>
            </a:r>
            <a:r>
              <a:rPr lang="en-US" sz="1600" dirty="0"/>
              <a:t>:</a:t>
            </a:r>
          </a:p>
          <a:p>
            <a:pPr algn="just">
              <a:lnSpc>
                <a:spcPct val="150000"/>
              </a:lnSpc>
            </a:pPr>
            <a:r>
              <a:rPr lang="en-US" sz="1600" dirty="0"/>
              <a:t>    # optional block</a:t>
            </a:r>
          </a:p>
          <a:p>
            <a:pPr algn="just">
              <a:lnSpc>
                <a:spcPct val="150000"/>
              </a:lnSpc>
            </a:pPr>
            <a:r>
              <a:rPr lang="en-US" sz="1600" dirty="0"/>
              <a:t>    # Handling of exception (if required)</a:t>
            </a:r>
          </a:p>
          <a:p>
            <a:pPr algn="just">
              <a:lnSpc>
                <a:spcPct val="150000"/>
              </a:lnSpc>
            </a:pPr>
            <a:r>
              <a:rPr lang="en-US" sz="1600" dirty="0" smtClean="0"/>
              <a:t>else</a:t>
            </a:r>
            <a:r>
              <a:rPr lang="en-US" sz="1600" dirty="0"/>
              <a:t>:</a:t>
            </a:r>
          </a:p>
          <a:p>
            <a:pPr algn="just">
              <a:lnSpc>
                <a:spcPct val="150000"/>
              </a:lnSpc>
            </a:pPr>
            <a:r>
              <a:rPr lang="en-US" sz="1600" dirty="0"/>
              <a:t>    # execute if no exception</a:t>
            </a:r>
          </a:p>
          <a:p>
            <a:pPr algn="just">
              <a:lnSpc>
                <a:spcPct val="150000"/>
              </a:lnSpc>
            </a:pPr>
            <a:r>
              <a:rPr lang="en-US" sz="1600" dirty="0" smtClean="0"/>
              <a:t>finally</a:t>
            </a:r>
            <a:r>
              <a:rPr lang="en-US" sz="1600" dirty="0"/>
              <a:t>:</a:t>
            </a:r>
          </a:p>
          <a:p>
            <a:pPr algn="just">
              <a:lnSpc>
                <a:spcPct val="150000"/>
              </a:lnSpc>
            </a:pPr>
            <a:r>
              <a:rPr lang="en-US" sz="1600" dirty="0"/>
              <a:t>    # Some code .....(always executed)</a:t>
            </a:r>
            <a:endParaRPr lang="en-US" sz="1600" dirty="0"/>
          </a:p>
        </p:txBody>
      </p:sp>
    </p:spTree>
    <p:extLst>
      <p:ext uri="{BB962C8B-B14F-4D97-AF65-F5344CB8AC3E}">
        <p14:creationId xmlns:p14="http://schemas.microsoft.com/office/powerpoint/2010/main" val="2743356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Finally</a:t>
            </a:r>
            <a:r>
              <a:rPr lang="en-US" sz="2400" dirty="0">
                <a:solidFill>
                  <a:srgbClr val="2C363A"/>
                </a:solidFill>
              </a:rPr>
              <a:t> Keyword in </a:t>
            </a:r>
            <a:r>
              <a:rPr lang="en-US" sz="2400" dirty="0" smtClean="0">
                <a:solidFill>
                  <a:srgbClr val="2C363A"/>
                </a:solidFill>
              </a:rPr>
              <a:t>Python - Example</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786385" y="622303"/>
            <a:ext cx="7589519" cy="4524315"/>
          </a:xfrm>
          <a:prstGeom prst="rect">
            <a:avLst/>
          </a:prstGeom>
        </p:spPr>
        <p:txBody>
          <a:bodyPr wrap="square">
            <a:spAutoFit/>
          </a:bodyPr>
          <a:lstStyle/>
          <a:p>
            <a:pPr algn="just">
              <a:lnSpc>
                <a:spcPct val="150000"/>
              </a:lnSpc>
            </a:pPr>
            <a:r>
              <a:rPr lang="en-US" sz="1600" dirty="0"/>
              <a:t># No exception </a:t>
            </a:r>
            <a:r>
              <a:rPr lang="en-US" sz="1600" dirty="0" err="1"/>
              <a:t>Exception</a:t>
            </a:r>
            <a:r>
              <a:rPr lang="en-US" sz="1600" dirty="0"/>
              <a:t> raised in try block</a:t>
            </a:r>
          </a:p>
          <a:p>
            <a:pPr algn="just">
              <a:lnSpc>
                <a:spcPct val="150000"/>
              </a:lnSpc>
            </a:pPr>
            <a:r>
              <a:rPr lang="en-US" sz="1600" dirty="0"/>
              <a:t>try:</a:t>
            </a:r>
          </a:p>
          <a:p>
            <a:pPr algn="just">
              <a:lnSpc>
                <a:spcPct val="150000"/>
              </a:lnSpc>
            </a:pPr>
            <a:r>
              <a:rPr lang="en-US" sz="1600" dirty="0"/>
              <a:t>    k = 5//0  # raises divide by zero exception.</a:t>
            </a:r>
          </a:p>
          <a:p>
            <a:pPr algn="just">
              <a:lnSpc>
                <a:spcPct val="150000"/>
              </a:lnSpc>
            </a:pPr>
            <a:r>
              <a:rPr lang="en-US" sz="1600" dirty="0"/>
              <a:t>    print(k</a:t>
            </a:r>
            <a:r>
              <a:rPr lang="en-US" sz="1600" dirty="0" smtClean="0"/>
              <a:t>)</a:t>
            </a:r>
            <a:endParaRPr lang="en-US" sz="1600" dirty="0"/>
          </a:p>
          <a:p>
            <a:pPr algn="just">
              <a:lnSpc>
                <a:spcPct val="150000"/>
              </a:lnSpc>
            </a:pPr>
            <a:r>
              <a:rPr lang="en-US" sz="1600" dirty="0"/>
              <a:t># handles </a:t>
            </a:r>
            <a:r>
              <a:rPr lang="en-US" sz="1600" dirty="0" err="1"/>
              <a:t>zerodivision</a:t>
            </a:r>
            <a:r>
              <a:rPr lang="en-US" sz="1600" dirty="0"/>
              <a:t> exception</a:t>
            </a:r>
          </a:p>
          <a:p>
            <a:pPr algn="just">
              <a:lnSpc>
                <a:spcPct val="150000"/>
              </a:lnSpc>
            </a:pPr>
            <a:r>
              <a:rPr lang="en-US" sz="1600" dirty="0"/>
              <a:t>except </a:t>
            </a:r>
            <a:r>
              <a:rPr lang="en-US" sz="1600" dirty="0" err="1"/>
              <a:t>ZeroDivisionError</a:t>
            </a:r>
            <a:r>
              <a:rPr lang="en-US" sz="1600" dirty="0"/>
              <a:t>:</a:t>
            </a:r>
          </a:p>
          <a:p>
            <a:pPr algn="just">
              <a:lnSpc>
                <a:spcPct val="150000"/>
              </a:lnSpc>
            </a:pPr>
            <a:r>
              <a:rPr lang="en-US" sz="1600" dirty="0"/>
              <a:t>    print("Can't divide by zero")</a:t>
            </a:r>
          </a:p>
          <a:p>
            <a:pPr algn="just">
              <a:lnSpc>
                <a:spcPct val="150000"/>
              </a:lnSpc>
            </a:pPr>
            <a:r>
              <a:rPr lang="en-US" sz="1600" dirty="0"/>
              <a:t>  </a:t>
            </a:r>
          </a:p>
          <a:p>
            <a:pPr algn="just">
              <a:lnSpc>
                <a:spcPct val="150000"/>
              </a:lnSpc>
            </a:pPr>
            <a:r>
              <a:rPr lang="en-US" sz="1600" dirty="0"/>
              <a:t>finally:</a:t>
            </a:r>
          </a:p>
          <a:p>
            <a:pPr algn="just">
              <a:lnSpc>
                <a:spcPct val="150000"/>
              </a:lnSpc>
            </a:pPr>
            <a:r>
              <a:rPr lang="en-US" sz="1600" dirty="0"/>
              <a:t>    # this block is always executed</a:t>
            </a:r>
          </a:p>
          <a:p>
            <a:pPr algn="just">
              <a:lnSpc>
                <a:spcPct val="150000"/>
              </a:lnSpc>
            </a:pPr>
            <a:r>
              <a:rPr lang="en-US" sz="1600" dirty="0"/>
              <a:t>    # regardless of exception generation.</a:t>
            </a:r>
          </a:p>
          <a:p>
            <a:pPr algn="just">
              <a:lnSpc>
                <a:spcPct val="150000"/>
              </a:lnSpc>
            </a:pPr>
            <a:r>
              <a:rPr lang="en-US" sz="1600" dirty="0"/>
              <a:t>    print('This is always executed')</a:t>
            </a:r>
            <a:endParaRPr lang="en-US" sz="1600" dirty="0"/>
          </a:p>
        </p:txBody>
      </p:sp>
      <p:sp>
        <p:nvSpPr>
          <p:cNvPr id="5" name="Rectangle 4"/>
          <p:cNvSpPr/>
          <p:nvPr/>
        </p:nvSpPr>
        <p:spPr>
          <a:xfrm>
            <a:off x="6218654" y="2710492"/>
            <a:ext cx="292534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b="1" dirty="0"/>
              <a:t>Output</a:t>
            </a:r>
            <a:r>
              <a:rPr lang="en-US" sz="1800" dirty="0"/>
              <a:t>:</a:t>
            </a:r>
          </a:p>
          <a:p>
            <a:pPr>
              <a:lnSpc>
                <a:spcPct val="150000"/>
              </a:lnSpc>
            </a:pPr>
            <a:endParaRPr lang="en-US" sz="1800" dirty="0"/>
          </a:p>
          <a:p>
            <a:pPr>
              <a:lnSpc>
                <a:spcPct val="150000"/>
              </a:lnSpc>
            </a:pPr>
            <a:r>
              <a:rPr lang="en-US" sz="1800" dirty="0"/>
              <a:t>Can't divide by zero</a:t>
            </a:r>
          </a:p>
          <a:p>
            <a:pPr>
              <a:lnSpc>
                <a:spcPct val="150000"/>
              </a:lnSpc>
            </a:pPr>
            <a:r>
              <a:rPr lang="en-US" sz="1800" dirty="0"/>
              <a:t>This is always executed</a:t>
            </a:r>
          </a:p>
        </p:txBody>
      </p:sp>
    </p:spTree>
    <p:extLst>
      <p:ext uri="{BB962C8B-B14F-4D97-AF65-F5344CB8AC3E}">
        <p14:creationId xmlns:p14="http://schemas.microsoft.com/office/powerpoint/2010/main" val="306987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786385" y="622303"/>
            <a:ext cx="8044749" cy="1754326"/>
          </a:xfrm>
          <a:prstGeom prst="rect">
            <a:avLst/>
          </a:prstGeom>
        </p:spPr>
        <p:txBody>
          <a:bodyPr wrap="square">
            <a:spAutoFit/>
          </a:bodyPr>
          <a:lstStyle/>
          <a:p>
            <a:pPr algn="just">
              <a:lnSpc>
                <a:spcPct val="150000"/>
              </a:lnSpc>
            </a:pPr>
            <a:r>
              <a:rPr lang="en-US" sz="1800" dirty="0"/>
              <a:t>The </a:t>
            </a:r>
            <a:r>
              <a:rPr lang="en-US" sz="1800" b="1" dirty="0">
                <a:solidFill>
                  <a:schemeClr val="accent1"/>
                </a:solidFill>
              </a:rPr>
              <a:t>raise</a:t>
            </a:r>
            <a:r>
              <a:rPr lang="en-US" sz="1800" dirty="0"/>
              <a:t> statement allows the programmer to force a specific exception to occur. The sole argument in </a:t>
            </a:r>
            <a:r>
              <a:rPr lang="en-US" sz="1800" dirty="0">
                <a:solidFill>
                  <a:schemeClr val="accent1"/>
                </a:solidFill>
              </a:rPr>
              <a:t>raise</a:t>
            </a:r>
            <a:r>
              <a:rPr lang="en-US" sz="1800" dirty="0"/>
              <a:t> indicates the exception to be raised. This must be either an exception instance or an exception class (a class that derives from Exception).</a:t>
            </a:r>
            <a:endParaRPr lang="en-US" sz="1800" dirty="0"/>
          </a:p>
        </p:txBody>
      </p:sp>
      <p:sp>
        <p:nvSpPr>
          <p:cNvPr id="4" name="Rectangle 3"/>
          <p:cNvSpPr/>
          <p:nvPr/>
        </p:nvSpPr>
        <p:spPr>
          <a:xfrm>
            <a:off x="753247" y="2378805"/>
            <a:ext cx="7494641" cy="2585323"/>
          </a:xfrm>
          <a:prstGeom prst="rect">
            <a:avLst/>
          </a:prstGeom>
        </p:spPr>
        <p:txBody>
          <a:bodyPr wrap="square">
            <a:spAutoFit/>
          </a:bodyPr>
          <a:lstStyle/>
          <a:p>
            <a:pPr>
              <a:lnSpc>
                <a:spcPct val="150000"/>
              </a:lnSpc>
            </a:pPr>
            <a:r>
              <a:rPr lang="en-US" sz="1800" dirty="0"/>
              <a:t># Program to depict Raising Exception</a:t>
            </a:r>
          </a:p>
          <a:p>
            <a:pPr>
              <a:lnSpc>
                <a:spcPct val="150000"/>
              </a:lnSpc>
            </a:pPr>
            <a:r>
              <a:rPr lang="en-US" sz="1800" dirty="0" smtClean="0"/>
              <a:t>try</a:t>
            </a:r>
            <a:r>
              <a:rPr lang="en-US" sz="1800" dirty="0"/>
              <a:t>: </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a:t>except </a:t>
            </a:r>
            <a:r>
              <a:rPr lang="en-US" sz="1800" dirty="0" err="1"/>
              <a:t>NameError</a:t>
            </a:r>
            <a:r>
              <a:rPr lang="en-US" sz="1800" dirty="0"/>
              <a:t>:</a:t>
            </a:r>
          </a:p>
          <a:p>
            <a:pPr>
              <a:lnSpc>
                <a:spcPct val="150000"/>
              </a:lnSpc>
            </a:pPr>
            <a:r>
              <a:rPr lang="en-US" sz="1800" dirty="0"/>
              <a:t>    print ("An exception")</a:t>
            </a:r>
          </a:p>
          <a:p>
            <a:pPr>
              <a:lnSpc>
                <a:spcPct val="150000"/>
              </a:lnSpc>
            </a:pPr>
            <a:r>
              <a:rPr lang="en-US" sz="1800" dirty="0"/>
              <a:t>    raise  # To determine whether the exception was raised or not</a:t>
            </a:r>
          </a:p>
        </p:txBody>
      </p:sp>
    </p:spTree>
    <p:extLst>
      <p:ext uri="{BB962C8B-B14F-4D97-AF65-F5344CB8AC3E}">
        <p14:creationId xmlns:p14="http://schemas.microsoft.com/office/powerpoint/2010/main" val="82789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a:solidFill>
                  <a:schemeClr val="accent1"/>
                </a:solidFill>
              </a:rPr>
              <a:t>Raising </a:t>
            </a:r>
            <a:r>
              <a:rPr lang="en-US" sz="2400" dirty="0">
                <a:solidFill>
                  <a:schemeClr val="tx1"/>
                </a:solidFill>
              </a:rPr>
              <a:t>Exception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753247" y="878335"/>
            <a:ext cx="8044749" cy="1287532"/>
          </a:xfrm>
          <a:prstGeom prst="rect">
            <a:avLst/>
          </a:prstGeom>
        </p:spPr>
        <p:txBody>
          <a:bodyPr wrap="square">
            <a:spAutoFit/>
          </a:bodyPr>
          <a:lstStyle/>
          <a:p>
            <a:pPr algn="just">
              <a:lnSpc>
                <a:spcPct val="150000"/>
              </a:lnSpc>
            </a:pPr>
            <a:r>
              <a:rPr lang="en-US" sz="1800" dirty="0"/>
              <a:t>The output of the above code will simply line printed as “An exception” but a Runtime error will also occur in the last due to the raise statement in the last line. So, the output on your command line will look like </a:t>
            </a:r>
            <a:endParaRPr lang="en-US" sz="1800" dirty="0"/>
          </a:p>
        </p:txBody>
      </p:sp>
      <p:sp>
        <p:nvSpPr>
          <p:cNvPr id="4" name="Rectangle 3"/>
          <p:cNvSpPr/>
          <p:nvPr/>
        </p:nvSpPr>
        <p:spPr>
          <a:xfrm>
            <a:off x="753247" y="2849167"/>
            <a:ext cx="8352237" cy="2169825"/>
          </a:xfrm>
          <a:prstGeom prst="rect">
            <a:avLst/>
          </a:prstGeom>
        </p:spPr>
        <p:txBody>
          <a:bodyPr wrap="square">
            <a:spAutoFit/>
          </a:bodyPr>
          <a:lstStyle/>
          <a:p>
            <a:pPr>
              <a:lnSpc>
                <a:spcPct val="150000"/>
              </a:lnSpc>
            </a:pPr>
            <a:r>
              <a:rPr lang="en-US" sz="1800" b="1" dirty="0" smtClean="0">
                <a:solidFill>
                  <a:schemeClr val="tx1"/>
                </a:solidFill>
              </a:rPr>
              <a:t>OUTPUT</a:t>
            </a:r>
            <a:r>
              <a:rPr lang="en-US" sz="1800" dirty="0" smtClean="0"/>
              <a:t>:</a:t>
            </a:r>
          </a:p>
          <a:p>
            <a:pPr>
              <a:lnSpc>
                <a:spcPct val="150000"/>
              </a:lnSpc>
            </a:pPr>
            <a:r>
              <a:rPr lang="en-US" sz="1800" dirty="0" err="1" smtClean="0"/>
              <a:t>Traceback</a:t>
            </a:r>
            <a:r>
              <a:rPr lang="en-US" sz="1800" dirty="0" smtClean="0"/>
              <a:t> </a:t>
            </a:r>
            <a:r>
              <a:rPr lang="en-US" sz="1800" dirty="0"/>
              <a:t>(most recent call last):</a:t>
            </a:r>
          </a:p>
          <a:p>
            <a:pPr>
              <a:lnSpc>
                <a:spcPct val="150000"/>
              </a:lnSpc>
            </a:pPr>
            <a:r>
              <a:rPr lang="en-US" sz="1800" dirty="0"/>
              <a:t>  File "/home/d6ec14ca595b97bff8d8034bbf212a9f.py", line 5, in &lt;module&gt;</a:t>
            </a:r>
          </a:p>
          <a:p>
            <a:pPr>
              <a:lnSpc>
                <a:spcPct val="150000"/>
              </a:lnSpc>
            </a:pPr>
            <a:r>
              <a:rPr lang="en-US" sz="1800" dirty="0"/>
              <a:t>    raise </a:t>
            </a:r>
            <a:r>
              <a:rPr lang="en-US" sz="1800" dirty="0" err="1"/>
              <a:t>NameError</a:t>
            </a:r>
            <a:r>
              <a:rPr lang="en-US" sz="1800" dirty="0"/>
              <a:t>("Hi there")  # Raise Error</a:t>
            </a:r>
          </a:p>
          <a:p>
            <a:pPr>
              <a:lnSpc>
                <a:spcPct val="150000"/>
              </a:lnSpc>
            </a:pPr>
            <a:r>
              <a:rPr lang="en-US" sz="1800" dirty="0" err="1"/>
              <a:t>NameError</a:t>
            </a:r>
            <a:r>
              <a:rPr lang="en-US" sz="1800" dirty="0"/>
              <a:t>: Hi there</a:t>
            </a:r>
          </a:p>
        </p:txBody>
      </p:sp>
    </p:spTree>
    <p:extLst>
      <p:ext uri="{BB962C8B-B14F-4D97-AF65-F5344CB8AC3E}">
        <p14:creationId xmlns:p14="http://schemas.microsoft.com/office/powerpoint/2010/main" val="349056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3" name="Rectangle 2"/>
          <p:cNvSpPr/>
          <p:nvPr/>
        </p:nvSpPr>
        <p:spPr>
          <a:xfrm>
            <a:off x="292608" y="779620"/>
            <a:ext cx="4698016"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While working on big projects we may confront a situation where we want to import a module from a different </a:t>
            </a:r>
            <a:r>
              <a:rPr lang="en-US" sz="1800" dirty="0" smtClean="0"/>
              <a:t>directory.</a:t>
            </a:r>
          </a:p>
          <a:p>
            <a:pPr marL="285750" indent="-285750" algn="just">
              <a:lnSpc>
                <a:spcPct val="150000"/>
              </a:lnSpc>
              <a:buFont typeface="Arial" panose="020B0604020202020204" pitchFamily="34" charset="0"/>
              <a:buChar char="•"/>
            </a:pPr>
            <a:r>
              <a:rPr lang="en-US" sz="1800" dirty="0" smtClean="0"/>
              <a:t>A </a:t>
            </a:r>
            <a:r>
              <a:rPr lang="en-US" sz="1800" dirty="0"/>
              <a:t>module is just a Python program that ends with .</a:t>
            </a:r>
            <a:r>
              <a:rPr lang="en-US" sz="1800" dirty="0" err="1"/>
              <a:t>py</a:t>
            </a:r>
            <a:r>
              <a:rPr lang="en-US" sz="1800" dirty="0"/>
              <a:t> extension and a folder that contains a module becomes a package</a:t>
            </a:r>
            <a:r>
              <a:rPr lang="en-US" sz="1800" dirty="0" smtClean="0"/>
              <a:t>.</a:t>
            </a:r>
          </a:p>
        </p:txBody>
      </p:sp>
      <p:sp>
        <p:nvSpPr>
          <p:cNvPr id="5" name="Rectangle 4"/>
          <p:cNvSpPr/>
          <p:nvPr/>
        </p:nvSpPr>
        <p:spPr>
          <a:xfrm>
            <a:off x="5118670" y="779533"/>
            <a:ext cx="371246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 module1.py </a:t>
            </a:r>
            <a:endParaRPr lang="en-US" sz="1800" dirty="0"/>
          </a:p>
          <a:p>
            <a:r>
              <a:rPr lang="en-US" sz="1800" dirty="0"/>
              <a:t># creating a simple add function</a:t>
            </a:r>
          </a:p>
          <a:p>
            <a:r>
              <a:rPr lang="en-US" sz="1800" dirty="0" err="1"/>
              <a:t>def</a:t>
            </a:r>
            <a:r>
              <a:rPr lang="en-US" sz="1800" dirty="0"/>
              <a:t> add(a, b):</a:t>
            </a:r>
          </a:p>
          <a:p>
            <a:r>
              <a:rPr lang="en-US" sz="1800" dirty="0"/>
              <a:t>    return </a:t>
            </a:r>
            <a:r>
              <a:rPr lang="en-US" sz="1800" dirty="0" err="1"/>
              <a:t>a+b</a:t>
            </a:r>
            <a:endParaRPr lang="en-US" sz="1800" dirty="0"/>
          </a:p>
          <a:p>
            <a:r>
              <a:rPr lang="en-US" sz="1800" dirty="0"/>
              <a:t> </a:t>
            </a:r>
          </a:p>
          <a:p>
            <a:r>
              <a:rPr lang="en-US" sz="1800" dirty="0"/>
              <a:t># creating a simple </a:t>
            </a:r>
            <a:r>
              <a:rPr lang="en-US" sz="1800" dirty="0" err="1"/>
              <a:t>odd_even</a:t>
            </a:r>
            <a:r>
              <a:rPr lang="en-US" sz="1800" dirty="0"/>
              <a:t> function</a:t>
            </a:r>
          </a:p>
          <a:p>
            <a:r>
              <a:rPr lang="en-US" sz="1800" dirty="0"/>
              <a:t># to check if the number is odd or even</a:t>
            </a:r>
          </a:p>
          <a:p>
            <a:r>
              <a:rPr lang="en-US" sz="1800" dirty="0" err="1"/>
              <a:t>def</a:t>
            </a:r>
            <a:r>
              <a:rPr lang="en-US" sz="1800" dirty="0"/>
              <a:t> </a:t>
            </a:r>
            <a:r>
              <a:rPr lang="en-US" sz="1800" dirty="0" err="1"/>
              <a:t>odd_even</a:t>
            </a:r>
            <a:r>
              <a:rPr lang="en-US" sz="1800" dirty="0"/>
              <a:t>(n):</a:t>
            </a:r>
          </a:p>
          <a:p>
            <a:r>
              <a:rPr lang="en-US" sz="1800" dirty="0"/>
              <a:t>    if n % 2 == 0:</a:t>
            </a:r>
          </a:p>
          <a:p>
            <a:r>
              <a:rPr lang="en-US" sz="1800" dirty="0"/>
              <a:t>        print("Even")</a:t>
            </a:r>
          </a:p>
          <a:p>
            <a:r>
              <a:rPr lang="en-US" sz="1800" dirty="0"/>
              <a:t>    else:</a:t>
            </a:r>
          </a:p>
          <a:p>
            <a:r>
              <a:rPr lang="en-US" sz="1800" dirty="0"/>
              <a:t>        print("Odd")</a:t>
            </a:r>
            <a:endParaRPr lang="en-US" sz="1800" dirty="0"/>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
        <p:nvSpPr>
          <p:cNvPr id="3" name="Rectangle 2"/>
          <p:cNvSpPr/>
          <p:nvPr/>
        </p:nvSpPr>
        <p:spPr>
          <a:xfrm>
            <a:off x="292608" y="962500"/>
            <a:ext cx="4698016" cy="128753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If </a:t>
            </a:r>
            <a:r>
              <a:rPr lang="en-US" sz="1800" dirty="0"/>
              <a:t>we simply try to import module1 from Folder_2, we will be encountering the following error.</a:t>
            </a:r>
          </a:p>
        </p:txBody>
      </p:sp>
      <p:sp>
        <p:nvSpPr>
          <p:cNvPr id="5" name="Rectangle 4"/>
          <p:cNvSpPr/>
          <p:nvPr/>
        </p:nvSpPr>
        <p:spPr>
          <a:xfrm>
            <a:off x="5175503" y="836425"/>
            <a:ext cx="371246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module1 from another folder</a:t>
            </a:r>
          </a:p>
          <a:p>
            <a:r>
              <a:rPr lang="en-US" sz="1800" dirty="0"/>
              <a:t>import Folder_2</a:t>
            </a:r>
          </a:p>
          <a:p>
            <a:r>
              <a:rPr lang="en-US" sz="1800" dirty="0"/>
              <a:t> </a:t>
            </a:r>
          </a:p>
          <a:p>
            <a:r>
              <a:rPr lang="en-US" sz="1800" dirty="0"/>
              <a:t># calling </a:t>
            </a:r>
            <a:r>
              <a:rPr lang="en-US" sz="1800" dirty="0" err="1"/>
              <a:t>odd_even</a:t>
            </a:r>
            <a:r>
              <a:rPr lang="en-US" sz="1800" dirty="0"/>
              <a:t> function</a:t>
            </a:r>
          </a:p>
          <a:p>
            <a:r>
              <a:rPr lang="en-US" sz="1800" dirty="0"/>
              <a:t>module1.odd_even(5)</a:t>
            </a:r>
            <a:endParaRPr lang="en-US" sz="1800" dirty="0"/>
          </a:p>
        </p:txBody>
      </p:sp>
      <p:pic>
        <p:nvPicPr>
          <p:cNvPr id="4" name="Picture 3"/>
          <p:cNvPicPr>
            <a:picLocks noChangeAspect="1"/>
          </p:cNvPicPr>
          <p:nvPr/>
        </p:nvPicPr>
        <p:blipFill>
          <a:blip r:embed="rId3"/>
          <a:stretch>
            <a:fillRect/>
          </a:stretch>
        </p:blipFill>
        <p:spPr>
          <a:xfrm>
            <a:off x="5789493" y="2998230"/>
            <a:ext cx="3354507" cy="2145221"/>
          </a:xfrm>
          <a:prstGeom prst="rect">
            <a:avLst/>
          </a:prstGeom>
        </p:spPr>
      </p:pic>
      <p:pic>
        <p:nvPicPr>
          <p:cNvPr id="21508" name="Picture 4" descr="https://media.geeksforgeeks.org/wp-content/uploads/20210424214707/Screenshot20210424214618.png"/>
          <p:cNvPicPr>
            <a:picLocks noChangeAspect="1" noChangeArrowheads="1"/>
          </p:cNvPicPr>
          <p:nvPr/>
        </p:nvPicPr>
        <p:blipFill rotWithShape="1">
          <a:blip r:embed="rId4">
            <a:extLst>
              <a:ext uri="{28A0092B-C50C-407E-A947-70E740481C1C}">
                <a14:useLocalDpi xmlns:a14="http://schemas.microsoft.com/office/drawing/2010/main" val="0"/>
              </a:ext>
            </a:extLst>
          </a:blip>
          <a:srcRect l="3587" r="23726"/>
          <a:stretch/>
        </p:blipFill>
        <p:spPr bwMode="auto">
          <a:xfrm>
            <a:off x="146304" y="3193637"/>
            <a:ext cx="5358384" cy="17758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584" y="2768097"/>
            <a:ext cx="769763" cy="307777"/>
          </a:xfrm>
          <a:prstGeom prst="rect">
            <a:avLst/>
          </a:prstGeom>
        </p:spPr>
        <p:txBody>
          <a:bodyPr wrap="none">
            <a:spAutoFit/>
          </a:bodyPr>
          <a:lstStyle/>
          <a:p>
            <a:r>
              <a:rPr lang="en-US" b="1" dirty="0"/>
              <a:t>Output</a:t>
            </a:r>
          </a:p>
        </p:txBody>
      </p:sp>
    </p:spTree>
    <p:extLst>
      <p:ext uri="{BB962C8B-B14F-4D97-AF65-F5344CB8AC3E}">
        <p14:creationId xmlns:p14="http://schemas.microsoft.com/office/powerpoint/2010/main" val="655394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Rectangle 2"/>
          <p:cNvSpPr/>
          <p:nvPr/>
        </p:nvSpPr>
        <p:spPr>
          <a:xfrm>
            <a:off x="274320" y="980788"/>
            <a:ext cx="8556814" cy="3000821"/>
          </a:xfrm>
          <a:prstGeom prst="rect">
            <a:avLst/>
          </a:prstGeom>
        </p:spPr>
        <p:txBody>
          <a:bodyPr wrap="square">
            <a:spAutoFit/>
          </a:bodyPr>
          <a:lstStyle/>
          <a:p>
            <a:pPr algn="just">
              <a:lnSpc>
                <a:spcPct val="150000"/>
              </a:lnSpc>
            </a:pPr>
            <a:r>
              <a:rPr lang="en-US" sz="1800" b="1" dirty="0"/>
              <a:t>Method 1: </a:t>
            </a:r>
            <a:r>
              <a:rPr lang="en-US" sz="1800" dirty="0"/>
              <a:t>Import module from different directory using the sys module</a:t>
            </a:r>
          </a:p>
          <a:p>
            <a:pPr marL="285750" indent="-285750" algn="just">
              <a:lnSpc>
                <a:spcPct val="150000"/>
              </a:lnSpc>
              <a:buFont typeface="Arial" panose="020B0604020202020204" pitchFamily="34" charset="0"/>
              <a:buChar char="•"/>
            </a:pPr>
            <a:r>
              <a:rPr lang="en-US" sz="1800" dirty="0" smtClean="0"/>
              <a:t>We </a:t>
            </a:r>
            <a:r>
              <a:rPr lang="en-US" sz="1800" dirty="0"/>
              <a:t>can use </a:t>
            </a:r>
            <a:r>
              <a:rPr lang="en-US" sz="1800" dirty="0" err="1"/>
              <a:t>sys.path</a:t>
            </a:r>
            <a:r>
              <a:rPr lang="en-US" sz="1800" dirty="0"/>
              <a:t> to add the path of the new different folder (the folder from where we want to import the modules) to the system path so that Python can also look for the module in that directory if it doesn’t find the module in its current directory. As </a:t>
            </a:r>
            <a:r>
              <a:rPr lang="en-US" sz="1800" dirty="0" err="1"/>
              <a:t>sys.path</a:t>
            </a:r>
            <a:r>
              <a:rPr lang="en-US" sz="1800" dirty="0"/>
              <a:t> falls under the list type class so, we can easily use the insert method to add the folder path</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542435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Rectangle 2"/>
          <p:cNvSpPr/>
          <p:nvPr/>
        </p:nvSpPr>
        <p:spPr>
          <a:xfrm>
            <a:off x="274320" y="980788"/>
            <a:ext cx="2944367"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b="1" dirty="0" err="1"/>
              <a:t>ModuleNotFoundError</a:t>
            </a:r>
            <a:r>
              <a:rPr lang="en-US" sz="1800" dirty="0"/>
              <a:t>, because by default Python interpreter will check for the file in the current directory only, and we need to set the file path manually to import the modules from another directory. </a:t>
            </a:r>
          </a:p>
        </p:txBody>
      </p:sp>
      <p:sp>
        <p:nvSpPr>
          <p:cNvPr id="5" name="Rectangle 4"/>
          <p:cNvSpPr/>
          <p:nvPr/>
        </p:nvSpPr>
        <p:spPr>
          <a:xfrm>
            <a:off x="3419857" y="804694"/>
            <a:ext cx="572217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smtClean="0"/>
              <a:t>import </a:t>
            </a:r>
            <a:r>
              <a:rPr lang="en-US" sz="1800" dirty="0"/>
              <a:t>sys</a:t>
            </a:r>
          </a:p>
          <a:p>
            <a:r>
              <a:rPr lang="en-US" sz="1800" dirty="0"/>
              <a:t> </a:t>
            </a:r>
          </a:p>
          <a:p>
            <a:r>
              <a:rPr lang="en-US" sz="1800" dirty="0"/>
              <a:t># adding Folder_2 to the system path</a:t>
            </a:r>
          </a:p>
          <a:p>
            <a:r>
              <a:rPr lang="en-US" sz="1800" dirty="0" err="1"/>
              <a:t>sys.path.insert</a:t>
            </a:r>
            <a:r>
              <a:rPr lang="en-US" sz="1800" dirty="0"/>
              <a:t>(0, '/home/</a:t>
            </a:r>
            <a:r>
              <a:rPr lang="en-US" sz="1800" dirty="0" err="1"/>
              <a:t>amninder</a:t>
            </a:r>
            <a:r>
              <a:rPr lang="en-US" sz="1800" dirty="0"/>
              <a:t>/Desktop/Folder_2')</a:t>
            </a:r>
          </a:p>
          <a:p>
            <a:r>
              <a:rPr lang="en-US" sz="1800" dirty="0"/>
              <a:t> </a:t>
            </a:r>
          </a:p>
          <a:p>
            <a:r>
              <a:rPr lang="en-US" sz="1800" dirty="0"/>
              <a:t># importing the add and </a:t>
            </a:r>
            <a:r>
              <a:rPr lang="en-US" sz="1800" dirty="0" err="1"/>
              <a:t>odd_even</a:t>
            </a:r>
            <a:endParaRPr lang="en-US" sz="1800" dirty="0"/>
          </a:p>
          <a:p>
            <a:r>
              <a:rPr lang="en-US" sz="1800" dirty="0"/>
              <a:t># function</a:t>
            </a:r>
          </a:p>
          <a:p>
            <a:r>
              <a:rPr lang="en-US" sz="1800" dirty="0"/>
              <a:t>from module1 import </a:t>
            </a:r>
            <a:r>
              <a:rPr lang="en-US" sz="1800" dirty="0" err="1"/>
              <a:t>odd_even</a:t>
            </a:r>
            <a:r>
              <a:rPr lang="en-US" sz="1800" dirty="0"/>
              <a:t>, add</a:t>
            </a:r>
          </a:p>
          <a:p>
            <a:r>
              <a:rPr lang="en-US" sz="1800" dirty="0"/>
              <a:t> </a:t>
            </a:r>
          </a:p>
          <a:p>
            <a:r>
              <a:rPr lang="en-US" sz="1800" dirty="0"/>
              <a:t># calling </a:t>
            </a:r>
            <a:r>
              <a:rPr lang="en-US" sz="1800" dirty="0" err="1"/>
              <a:t>odd_even</a:t>
            </a:r>
            <a:r>
              <a:rPr lang="en-US" sz="1800" dirty="0"/>
              <a:t> function</a:t>
            </a:r>
          </a:p>
          <a:p>
            <a:r>
              <a:rPr lang="en-US" sz="1800" dirty="0" err="1"/>
              <a:t>odd_even</a:t>
            </a:r>
            <a:r>
              <a:rPr lang="en-US" sz="1800" dirty="0"/>
              <a:t>(5)</a:t>
            </a:r>
          </a:p>
          <a:p>
            <a:r>
              <a:rPr lang="en-US" sz="1800" dirty="0"/>
              <a:t> </a:t>
            </a:r>
          </a:p>
          <a:p>
            <a:r>
              <a:rPr lang="en-US" sz="1800" dirty="0"/>
              <a:t># calling add function</a:t>
            </a:r>
          </a:p>
          <a:p>
            <a:r>
              <a:rPr lang="en-US" sz="1800" dirty="0"/>
              <a:t>print("Addition of two number is :", add(2, 2))</a:t>
            </a:r>
            <a:endParaRPr lang="en-US" sz="1800" dirty="0"/>
          </a:p>
        </p:txBody>
      </p:sp>
    </p:spTree>
    <p:extLst>
      <p:ext uri="{BB962C8B-B14F-4D97-AF65-F5344CB8AC3E}">
        <p14:creationId xmlns:p14="http://schemas.microsoft.com/office/powerpoint/2010/main" val="606197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166434"/>
            <a:ext cx="7701900" cy="2585323"/>
          </a:xfrm>
          <a:prstGeom prst="rect">
            <a:avLst/>
          </a:prstGeom>
        </p:spPr>
        <p:txBody>
          <a:bodyPr wrap="square">
            <a:spAutoFit/>
          </a:bodyPr>
          <a:lstStyle/>
          <a:p>
            <a:pPr>
              <a:lnSpc>
                <a:spcPct val="150000"/>
              </a:lnSpc>
            </a:pPr>
            <a:r>
              <a:rPr lang="en-US" sz="1800" dirty="0"/>
              <a:t>Python provides us with two inbuilt functions to read the input from the keyboard</a:t>
            </a:r>
            <a:r>
              <a:rPr lang="en-US" sz="1800" dirty="0" smtClean="0"/>
              <a:t>.</a:t>
            </a:r>
          </a:p>
          <a:p>
            <a:pPr marL="342900" indent="-342900">
              <a:lnSpc>
                <a:spcPct val="150000"/>
              </a:lnSpc>
              <a:buFont typeface="+mj-lt"/>
              <a:buAutoNum type="arabicPeriod"/>
            </a:pPr>
            <a:r>
              <a:rPr lang="en-US" sz="1800" b="1" dirty="0" smtClean="0"/>
              <a:t>input</a:t>
            </a:r>
            <a:r>
              <a:rPr lang="en-US" sz="1800" b="1" dirty="0"/>
              <a:t>() </a:t>
            </a:r>
          </a:p>
          <a:p>
            <a:pPr marL="342900" indent="-342900">
              <a:lnSpc>
                <a:spcPct val="150000"/>
              </a:lnSpc>
              <a:buFont typeface="+mj-lt"/>
              <a:buAutoNum type="arabicPeriod"/>
            </a:pPr>
            <a:r>
              <a:rPr lang="en-US" sz="1800" b="1" dirty="0" err="1" smtClean="0"/>
              <a:t>raw_input</a:t>
            </a:r>
            <a:r>
              <a:rPr lang="en-US" sz="1800" b="1" dirty="0"/>
              <a:t>() functions in </a:t>
            </a:r>
            <a:r>
              <a:rPr lang="en-US" sz="1800" b="1" dirty="0" smtClean="0"/>
              <a:t>Python</a:t>
            </a:r>
          </a:p>
          <a:p>
            <a:pPr>
              <a:lnSpc>
                <a:spcPct val="150000"/>
              </a:lnSpc>
            </a:pPr>
            <a:endParaRPr lang="en-US" sz="1800" b="1" dirty="0"/>
          </a:p>
          <a:p>
            <a:pPr>
              <a:lnSpc>
                <a:spcPct val="150000"/>
              </a:lnSpc>
            </a:pPr>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3" name="Rectangle 2"/>
          <p:cNvSpPr/>
          <p:nvPr/>
        </p:nvSpPr>
        <p:spPr>
          <a:xfrm>
            <a:off x="274320" y="980788"/>
            <a:ext cx="8556814" cy="3831818"/>
          </a:xfrm>
          <a:prstGeom prst="rect">
            <a:avLst/>
          </a:prstGeom>
        </p:spPr>
        <p:txBody>
          <a:bodyPr wrap="square">
            <a:spAutoFit/>
          </a:bodyPr>
          <a:lstStyle/>
          <a:p>
            <a:pPr algn="just">
              <a:lnSpc>
                <a:spcPct val="150000"/>
              </a:lnSpc>
            </a:pPr>
            <a:r>
              <a:rPr lang="en-US" sz="1800" b="1" dirty="0"/>
              <a:t>Method 2: </a:t>
            </a:r>
            <a:r>
              <a:rPr lang="en-US" sz="1800" dirty="0"/>
              <a:t>Using the PYTHONPATH environment variable</a:t>
            </a:r>
          </a:p>
          <a:p>
            <a:pPr algn="just">
              <a:lnSpc>
                <a:spcPct val="150000"/>
              </a:lnSpc>
            </a:pPr>
            <a:r>
              <a:rPr lang="en-US" sz="1800" dirty="0"/>
              <a:t>If </a:t>
            </a:r>
            <a:r>
              <a:rPr lang="en-US" sz="1800" dirty="0"/>
              <a:t>you don’t want to use the sys module to set the path of the new directory. </a:t>
            </a:r>
            <a:r>
              <a:rPr lang="en-US" sz="1800" dirty="0"/>
              <a:t>You can assign a directory path to the PYTHONPATH variable and still get your program working. </a:t>
            </a:r>
            <a:r>
              <a:rPr lang="en-US" sz="1800" dirty="0"/>
              <a:t> </a:t>
            </a:r>
            <a:r>
              <a:rPr lang="en-US" sz="1800" b="1" i="1" dirty="0"/>
              <a:t>SET PYTHONPATH=”path/to/directory</a:t>
            </a:r>
            <a:r>
              <a:rPr lang="en-US" sz="1800" b="1" i="1" dirty="0" smtClean="0"/>
              <a:t>”</a:t>
            </a:r>
          </a:p>
          <a:p>
            <a:pPr algn="just">
              <a:lnSpc>
                <a:spcPct val="150000"/>
              </a:lnSpc>
            </a:pPr>
            <a:endParaRPr lang="en-US" sz="1800" b="1" i="1" dirty="0" smtClean="0"/>
          </a:p>
          <a:p>
            <a:pPr algn="just">
              <a:lnSpc>
                <a:spcPct val="150000"/>
              </a:lnSpc>
            </a:pPr>
            <a:r>
              <a:rPr lang="en-US" sz="1800" dirty="0"/>
              <a:t>To see if the PYTHONPATH variable holds the path of the new folder, we can use the following command:</a:t>
            </a:r>
          </a:p>
          <a:p>
            <a:pPr algn="just">
              <a:lnSpc>
                <a:spcPct val="150000"/>
              </a:lnSpc>
            </a:pPr>
            <a:r>
              <a:rPr lang="en-US" sz="1800" dirty="0" smtClean="0"/>
              <a:t>echo </a:t>
            </a:r>
            <a:r>
              <a:rPr lang="en-US" sz="1800" dirty="0"/>
              <a:t>$PYTHONPATH</a:t>
            </a:r>
          </a:p>
          <a:p>
            <a:pPr algn="just">
              <a:lnSpc>
                <a:spcPct val="150000"/>
              </a:lnSpc>
            </a:pPr>
            <a:endParaRPr lang="en-US" sz="1800" b="1" i="1" dirty="0"/>
          </a:p>
        </p:txBody>
      </p:sp>
    </p:spTree>
    <p:extLst>
      <p:ext uri="{BB962C8B-B14F-4D97-AF65-F5344CB8AC3E}">
        <p14:creationId xmlns:p14="http://schemas.microsoft.com/office/powerpoint/2010/main" val="1556759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3381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a:t>
            </a:r>
            <a:r>
              <a:rPr lang="en-US" sz="2400" dirty="0" smtClean="0">
                <a:solidFill>
                  <a:srgbClr val="2C363A"/>
                </a:solidFill>
              </a:rPr>
              <a:t>scripts/module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3" name="Rectangle 2"/>
          <p:cNvSpPr/>
          <p:nvPr/>
        </p:nvSpPr>
        <p:spPr>
          <a:xfrm>
            <a:off x="274320" y="980788"/>
            <a:ext cx="8556814" cy="2585323"/>
          </a:xfrm>
          <a:prstGeom prst="rect">
            <a:avLst/>
          </a:prstGeom>
        </p:spPr>
        <p:txBody>
          <a:bodyPr wrap="square">
            <a:spAutoFit/>
          </a:bodyPr>
          <a:lstStyle/>
          <a:p>
            <a:pPr algn="just">
              <a:lnSpc>
                <a:spcPct val="150000"/>
              </a:lnSpc>
            </a:pPr>
            <a:r>
              <a:rPr lang="en-US" sz="1800" dirty="0"/>
              <a:t># importing the add and </a:t>
            </a:r>
            <a:r>
              <a:rPr lang="en-US" sz="1800" dirty="0" err="1"/>
              <a:t>odd_even</a:t>
            </a:r>
            <a:r>
              <a:rPr lang="en-US" sz="1800" dirty="0"/>
              <a:t> function</a:t>
            </a:r>
          </a:p>
          <a:p>
            <a:pPr algn="just">
              <a:lnSpc>
                <a:spcPct val="150000"/>
              </a:lnSpc>
            </a:pPr>
            <a:r>
              <a:rPr lang="en-US" sz="1800" dirty="0"/>
              <a:t>from module1 import </a:t>
            </a:r>
            <a:r>
              <a:rPr lang="en-US" sz="1800" dirty="0" err="1"/>
              <a:t>odd_even</a:t>
            </a:r>
            <a:r>
              <a:rPr lang="en-US" sz="1800" dirty="0"/>
              <a:t>, add</a:t>
            </a:r>
          </a:p>
          <a:p>
            <a:pPr algn="just">
              <a:lnSpc>
                <a:spcPct val="150000"/>
              </a:lnSpc>
            </a:pPr>
            <a:r>
              <a:rPr lang="en-US" sz="1800" dirty="0"/>
              <a:t> </a:t>
            </a:r>
            <a:r>
              <a:rPr lang="en-US" sz="1800" dirty="0" smtClean="0"/>
              <a:t># </a:t>
            </a:r>
            <a:r>
              <a:rPr lang="en-US" sz="1800" dirty="0"/>
              <a:t>calling </a:t>
            </a:r>
            <a:r>
              <a:rPr lang="en-US" sz="1800" dirty="0" err="1"/>
              <a:t>odd_even</a:t>
            </a:r>
            <a:r>
              <a:rPr lang="en-US" sz="1800" dirty="0"/>
              <a:t> function</a:t>
            </a:r>
          </a:p>
          <a:p>
            <a:pPr algn="just">
              <a:lnSpc>
                <a:spcPct val="150000"/>
              </a:lnSpc>
            </a:pPr>
            <a:r>
              <a:rPr lang="en-US" sz="1800" dirty="0" err="1"/>
              <a:t>odd_even</a:t>
            </a:r>
            <a:r>
              <a:rPr lang="en-US" sz="1800" dirty="0"/>
              <a:t>(5)</a:t>
            </a:r>
          </a:p>
          <a:p>
            <a:pPr algn="just">
              <a:lnSpc>
                <a:spcPct val="150000"/>
              </a:lnSpc>
            </a:pPr>
            <a:r>
              <a:rPr lang="en-US" sz="1800" dirty="0"/>
              <a:t> </a:t>
            </a:r>
            <a:r>
              <a:rPr lang="en-US" sz="1800" dirty="0" smtClean="0"/>
              <a:t># </a:t>
            </a:r>
            <a:r>
              <a:rPr lang="en-US" sz="1800" dirty="0"/>
              <a:t>calling add function</a:t>
            </a:r>
          </a:p>
          <a:p>
            <a:pPr algn="just">
              <a:lnSpc>
                <a:spcPct val="150000"/>
              </a:lnSpc>
            </a:pPr>
            <a:r>
              <a:rPr lang="en-US" sz="1800" dirty="0"/>
              <a:t>print("Addition of two number is :", add(2, 2))</a:t>
            </a:r>
            <a:endParaRPr lang="en-US" sz="1800" i="1" dirty="0"/>
          </a:p>
        </p:txBody>
      </p:sp>
      <p:pic>
        <p:nvPicPr>
          <p:cNvPr id="25604" name="Picture 4" descr="https://media.geeksforgeeks.org/wp-content/uploads/20210424224008/Screenshot20210424223921.png"/>
          <p:cNvPicPr>
            <a:picLocks noChangeAspect="1" noChangeArrowheads="1"/>
          </p:cNvPicPr>
          <p:nvPr/>
        </p:nvPicPr>
        <p:blipFill rotWithShape="1">
          <a:blip r:embed="rId3">
            <a:extLst>
              <a:ext uri="{28A0092B-C50C-407E-A947-70E740481C1C}">
                <a14:useLocalDpi xmlns:a14="http://schemas.microsoft.com/office/drawing/2010/main" val="0"/>
              </a:ext>
            </a:extLst>
          </a:blip>
          <a:srcRect b="34086"/>
          <a:stretch/>
        </p:blipFill>
        <p:spPr bwMode="auto">
          <a:xfrm>
            <a:off x="274320" y="3584399"/>
            <a:ext cx="6172200" cy="146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744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3" name="Rectangle 2"/>
          <p:cNvSpPr/>
          <p:nvPr/>
        </p:nvSpPr>
        <p:spPr>
          <a:xfrm>
            <a:off x="566928" y="918033"/>
            <a:ext cx="5317156" cy="3831818"/>
          </a:xfrm>
          <a:prstGeom prst="rect">
            <a:avLst/>
          </a:prstGeom>
        </p:spPr>
        <p:txBody>
          <a:bodyPr wrap="square">
            <a:spAutoFit/>
          </a:bodyPr>
          <a:lstStyle/>
          <a:p>
            <a:pPr algn="just">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pic>
        <p:nvPicPr>
          <p:cNvPr id="17412" name="Picture 4" descr="Flexible CSV Handling in Python with DictReader and DictWriter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582" y="1846723"/>
            <a:ext cx="3442600" cy="144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03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a:t>
            </a:r>
            <a:r>
              <a:rPr lang="en-US" sz="1800" b="1" dirty="0"/>
              <a:t>open</a:t>
            </a:r>
            <a:r>
              <a:rPr lang="en-US" sz="1800" dirty="0"/>
              <a:t>() method in ‘r’ </a:t>
            </a:r>
            <a:r>
              <a:rPr lang="en-US" sz="1800" dirty="0" smtClean="0"/>
              <a:t>mode (</a:t>
            </a:r>
            <a:r>
              <a:rPr lang="en-US" sz="1800" dirty="0"/>
              <a:t>specifies read mode while opening a file) which returns the file object then it is read by using the </a:t>
            </a:r>
            <a:r>
              <a:rPr lang="en-US" sz="1800" b="1" dirty="0"/>
              <a:t>reader</a:t>
            </a:r>
            <a:r>
              <a:rPr lang="en-US" sz="1800" dirty="0"/>
              <a:t>()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a:t>
            </a:r>
            <a:r>
              <a:rPr lang="en-US" sz="1800" b="1" dirty="0"/>
              <a:t>with</a:t>
            </a:r>
            <a:r>
              <a:rPr lang="en-US" sz="1800" dirty="0"/>
              <a:t>’ keyword is used along with the </a:t>
            </a:r>
            <a:r>
              <a:rPr lang="en-US" sz="1800" b="1" dirty="0"/>
              <a:t>open</a:t>
            </a:r>
            <a:r>
              <a:rPr lang="en-US" sz="1800" dirty="0"/>
              <a:t>() method as it simplifies </a:t>
            </a:r>
            <a:r>
              <a:rPr lang="en-US" sz="1800" b="1" dirty="0">
                <a:solidFill>
                  <a:schemeClr val="accent1"/>
                </a:solidFill>
              </a:rPr>
              <a:t>exception handling </a:t>
            </a:r>
            <a:r>
              <a:rPr lang="en-US" sz="1800" dirty="0"/>
              <a:t>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Rectangle 1"/>
          <p:cNvSpPr/>
          <p:nvPr/>
        </p:nvSpPr>
        <p:spPr>
          <a:xfrm>
            <a:off x="854884" y="834484"/>
            <a:ext cx="4777820" cy="4247317"/>
          </a:xfrm>
          <a:prstGeom prst="rect">
            <a:avLst/>
          </a:prstGeom>
        </p:spPr>
        <p:txBody>
          <a:bodyPr wrap="square">
            <a:spAutoFit/>
          </a:bodyPr>
          <a:lstStyle/>
          <a:p>
            <a:pPr algn="just" fontAlgn="base">
              <a:lnSpc>
                <a:spcPct val="150000"/>
              </a:lnSpc>
            </a:pPr>
            <a:r>
              <a:rPr lang="en-US" sz="1800" dirty="0"/>
              <a:t>import </a:t>
            </a:r>
            <a:r>
              <a:rPr lang="en-US" sz="1800" b="1" dirty="0"/>
              <a:t>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a:t>
            </a:r>
            <a:r>
              <a:rPr lang="en-US" sz="1800" dirty="0"/>
              <a:t>', mode ='r</a:t>
            </a:r>
            <a:r>
              <a:rPr lang="en-US" sz="1800" dirty="0" smtClean="0"/>
              <a:t>') </a:t>
            </a:r>
            <a:r>
              <a:rPr lang="en-US" sz="1800" b="1" dirty="0" smtClean="0"/>
              <a:t>as</a:t>
            </a:r>
            <a:r>
              <a:rPr lang="en-US" sz="1800" dirty="0" smtClean="0"/>
              <a:t> </a:t>
            </a:r>
            <a:r>
              <a:rPr lang="en-US" sz="1800" dirty="0"/>
              <a:t>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 </a:t>
            </a:r>
            <a:r>
              <a:rPr lang="en-US" sz="1800" b="1" dirty="0"/>
              <a:t>in</a:t>
            </a:r>
            <a:r>
              <a:rPr lang="en-US" sz="1800" dirty="0"/>
              <a:t> </a:t>
            </a:r>
            <a:r>
              <a:rPr lang="en-US" sz="1800" dirty="0" err="1"/>
              <a:t>csvFile</a:t>
            </a:r>
            <a:r>
              <a:rPr lang="en-US" sz="1800" dirty="0"/>
              <a:t>:</a:t>
            </a:r>
          </a:p>
          <a:p>
            <a:pPr algn="just" fontAlgn="base">
              <a:lnSpc>
                <a:spcPct val="150000"/>
              </a:lnSpc>
            </a:pPr>
            <a:r>
              <a:rPr lang="en-US" sz="1800" dirty="0"/>
              <a:t>        print(lines)</a:t>
            </a:r>
          </a:p>
        </p:txBody>
      </p:sp>
      <p:sp>
        <p:nvSpPr>
          <p:cNvPr id="3" name="Rectangle 2"/>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1" name="Title 20"/>
          <p:cNvSpPr>
            <a:spLocks noGrp="1"/>
          </p:cNvSpPr>
          <p:nvPr>
            <p:ph type="title" idx="21"/>
          </p:nvPr>
        </p:nvSpPr>
        <p:spPr>
          <a:xfrm>
            <a:off x="597000" y="518525"/>
            <a:ext cx="7950000" cy="447600"/>
          </a:xfrm>
        </p:spPr>
        <p:txBody>
          <a:bodyPr/>
          <a:lstStyle/>
          <a:p>
            <a:r>
              <a:rPr lang="en-US" dirty="0" smtClean="0"/>
              <a:t>Assignment on csv file handling</a:t>
            </a:r>
            <a:endParaRPr lang="en-US" dirty="0"/>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24" name="Rectangle 23"/>
          <p:cNvSpPr/>
          <p:nvPr/>
        </p:nvSpPr>
        <p:spPr>
          <a:xfrm>
            <a:off x="558484" y="2198406"/>
            <a:ext cx="8311196" cy="1384995"/>
          </a:xfrm>
          <a:prstGeom prst="rect">
            <a:avLst/>
          </a:prstGeom>
        </p:spPr>
        <p:txBody>
          <a:bodyPr wrap="square">
            <a:spAutoFit/>
          </a:bodyPr>
          <a:lstStyle/>
          <a:p>
            <a:pPr>
              <a:lnSpc>
                <a:spcPct val="150000"/>
              </a:lnSpc>
            </a:pPr>
            <a:r>
              <a:rPr lang="en-US" sz="1800" b="1" dirty="0" smtClean="0">
                <a:solidFill>
                  <a:schemeClr val="bg1"/>
                </a:solidFill>
              </a:rPr>
              <a:t>Write a program to read the dataset from the csv file and produce </a:t>
            </a:r>
            <a:r>
              <a:rPr lang="en-US" sz="1800" b="1" dirty="0" err="1" smtClean="0">
                <a:solidFill>
                  <a:schemeClr val="bg1"/>
                </a:solidFill>
              </a:rPr>
              <a:t>atleast</a:t>
            </a:r>
            <a:r>
              <a:rPr lang="en-US" sz="1800" b="1" dirty="0" smtClean="0">
                <a:solidFill>
                  <a:schemeClr val="bg1"/>
                </a:solidFill>
              </a:rPr>
              <a:t> 5 meaningful </a:t>
            </a:r>
            <a:r>
              <a:rPr lang="en-US" sz="1800" b="1" dirty="0" err="1" smtClean="0">
                <a:solidFill>
                  <a:schemeClr val="bg1"/>
                </a:solidFill>
              </a:rPr>
              <a:t>insigts</a:t>
            </a:r>
            <a:r>
              <a:rPr lang="en-US" sz="1800" b="1" dirty="0" smtClean="0">
                <a:solidFill>
                  <a:schemeClr val="bg1"/>
                </a:solidFill>
              </a:rPr>
              <a:t> by filtering data in program, such 5 data set csv must be used from </a:t>
            </a:r>
            <a:r>
              <a:rPr lang="en-US" sz="2000" b="1" i="1" dirty="0" smtClean="0">
                <a:solidFill>
                  <a:srgbClr val="FFFF00"/>
                </a:solidFill>
              </a:rPr>
              <a:t>kaggle.com</a:t>
            </a:r>
            <a:r>
              <a:rPr lang="en-US" sz="1800" b="1" dirty="0" smtClean="0">
                <a:solidFill>
                  <a:schemeClr val="bg1"/>
                </a:solidFill>
              </a:rPr>
              <a:t> </a:t>
            </a:r>
            <a:endParaRPr lang="en-US" sz="1800" b="1" dirty="0">
              <a:solidFill>
                <a:schemeClr val="bg1"/>
              </a:solidFill>
            </a:endParaRPr>
          </a:p>
        </p:txBody>
      </p:sp>
    </p:spTree>
    <p:extLst>
      <p:ext uri="{BB962C8B-B14F-4D97-AF65-F5344CB8AC3E}">
        <p14:creationId xmlns:p14="http://schemas.microsoft.com/office/powerpoint/2010/main" val="2030430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2" name="Rectangle 1"/>
          <p:cNvSpPr/>
          <p:nvPr/>
        </p:nvSpPr>
        <p:spPr>
          <a:xfrm>
            <a:off x="854884" y="896183"/>
            <a:ext cx="5509340" cy="4247317"/>
          </a:xfrm>
          <a:prstGeom prst="rect">
            <a:avLst/>
          </a:prstGeom>
        </p:spPr>
        <p:txBody>
          <a:bodyPr wrap="square">
            <a:spAutoFit/>
          </a:bodyPr>
          <a:lstStyle/>
          <a:p>
            <a:pPr algn="just" fontAlgn="base">
              <a:lnSpc>
                <a:spcPct val="150000"/>
              </a:lnSpc>
            </a:pPr>
            <a:r>
              <a:rPr lang="en-US" sz="1800" b="1" dirty="0">
                <a:solidFill>
                  <a:schemeClr val="accent1"/>
                </a:solidFill>
              </a:rPr>
              <a:t>import csv</a:t>
            </a:r>
          </a:p>
          <a:p>
            <a:pPr algn="just" fontAlgn="base">
              <a:lnSpc>
                <a:spcPct val="150000"/>
              </a:lnSpc>
            </a:pPr>
            <a:r>
              <a:rPr lang="en-US" dirty="0"/>
              <a:t> </a:t>
            </a:r>
          </a:p>
          <a:p>
            <a:pPr algn="just" fontAlgn="base">
              <a:lnSpc>
                <a:spcPct val="150000"/>
              </a:lnSpc>
            </a:pPr>
            <a:r>
              <a:rPr lang="en-US" sz="1800" dirty="0"/>
              <a:t># opening the CSV file</a:t>
            </a:r>
          </a:p>
          <a:p>
            <a:pPr algn="just" fontAlgn="base">
              <a:lnSpc>
                <a:spcPct val="150000"/>
              </a:lnSpc>
            </a:pPr>
            <a:r>
              <a:rPr lang="en-US" sz="1800" b="1" dirty="0"/>
              <a:t>with</a:t>
            </a:r>
            <a:r>
              <a:rPr lang="en-US" sz="1800" dirty="0"/>
              <a:t> </a:t>
            </a:r>
            <a:r>
              <a:rPr lang="en-US" sz="1800" b="1" dirty="0" smtClean="0"/>
              <a:t>open</a:t>
            </a:r>
            <a:r>
              <a:rPr lang="en-US" sz="1800" dirty="0" smtClean="0"/>
              <a:t>(‘sample.csv', </a:t>
            </a:r>
            <a:r>
              <a:rPr lang="en-US" sz="1800" dirty="0"/>
              <a:t>mode ='r') </a:t>
            </a:r>
            <a:r>
              <a:rPr lang="en-US" sz="1800" b="1" dirty="0"/>
              <a:t>as</a:t>
            </a:r>
            <a:r>
              <a:rPr lang="en-US" sz="1800" dirty="0"/>
              <a:t> file:   </a:t>
            </a:r>
          </a:p>
          <a:p>
            <a:pPr algn="just" fontAlgn="base">
              <a:lnSpc>
                <a:spcPct val="150000"/>
              </a:lnSpc>
            </a:pPr>
            <a:r>
              <a:rPr lang="en-US" sz="1800" dirty="0"/>
              <a:t> </a:t>
            </a:r>
            <a:r>
              <a:rPr lang="en-US" sz="1800" dirty="0" smtClean="0"/>
              <a:t>      </a:t>
            </a:r>
            <a:r>
              <a:rPr lang="en-US" sz="1800" dirty="0" smtClean="0"/>
              <a:t># </a:t>
            </a:r>
            <a:r>
              <a:rPr lang="en-US" sz="1800" dirty="0"/>
              <a:t>reading the CSV file</a:t>
            </a:r>
          </a:p>
          <a:p>
            <a:pPr algn="just" fontAlgn="base">
              <a:lnSpc>
                <a:spcPct val="150000"/>
              </a:lnSpc>
            </a:pPr>
            <a:r>
              <a:rPr lang="en-US" sz="1800" dirty="0"/>
              <a:t>       </a:t>
            </a:r>
            <a:r>
              <a:rPr lang="en-US" sz="1800" dirty="0" err="1"/>
              <a:t>csvFile</a:t>
            </a:r>
            <a:r>
              <a:rPr lang="en-US" sz="1800" dirty="0"/>
              <a:t> = </a:t>
            </a:r>
            <a:r>
              <a:rPr lang="en-US" sz="1800" dirty="0" err="1"/>
              <a:t>csv.</a:t>
            </a:r>
            <a:r>
              <a:rPr lang="en-US" sz="1800" b="1" dirty="0" err="1"/>
              <a:t>DictReader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a:t>
            </a:r>
            <a:r>
              <a:rPr lang="en-US" sz="1800" b="1" dirty="0"/>
              <a:t>for</a:t>
            </a:r>
            <a:r>
              <a:rPr lang="en-US" sz="1800" dirty="0"/>
              <a:t> lines</a:t>
            </a:r>
            <a:r>
              <a:rPr lang="en-US" sz="1800" b="1" dirty="0"/>
              <a:t> in </a:t>
            </a:r>
            <a:r>
              <a:rPr lang="en-US" sz="1800" dirty="0" err="1"/>
              <a:t>csvFile</a:t>
            </a:r>
            <a:r>
              <a:rPr lang="en-US" sz="1800" dirty="0"/>
              <a:t>:</a:t>
            </a:r>
          </a:p>
          <a:p>
            <a:pPr algn="just" fontAlgn="base">
              <a:lnSpc>
                <a:spcPct val="150000"/>
              </a:lnSpc>
            </a:pPr>
            <a:r>
              <a:rPr lang="en-US" sz="1800" dirty="0"/>
              <a:t>            print(lines)</a:t>
            </a:r>
          </a:p>
        </p:txBody>
      </p:sp>
      <p:sp>
        <p:nvSpPr>
          <p:cNvPr id="5" name="Rectangle 4"/>
          <p:cNvSpPr/>
          <p:nvPr/>
        </p:nvSpPr>
        <p:spPr>
          <a:xfrm>
            <a:off x="5148417" y="4558581"/>
            <a:ext cx="3360215"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smtClean="0"/>
              <a:t>Note</a:t>
            </a:r>
            <a:r>
              <a:rPr lang="en-US" dirty="0" smtClean="0"/>
              <a:t>: sample.csv file can be any csv file</a:t>
            </a:r>
          </a:p>
          <a:p>
            <a:r>
              <a:rPr lang="en-US" dirty="0" smtClean="0"/>
              <a:t> with any sample data</a:t>
            </a:r>
            <a:endParaRPr lang="en-US" dirty="0"/>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a:t>
            </a:r>
            <a:r>
              <a:rPr lang="en-US" sz="2400" dirty="0">
                <a:solidFill>
                  <a:srgbClr val="2C363A"/>
                </a:solidFill>
              </a:rPr>
              <a:t> and loading </a:t>
            </a:r>
            <a:r>
              <a:rPr lang="en-US" sz="2400" dirty="0">
                <a:solidFill>
                  <a:schemeClr val="accent1"/>
                </a:solidFill>
              </a:rPr>
              <a:t>text</a:t>
            </a:r>
            <a:r>
              <a:rPr lang="en-US" sz="2400" dirty="0">
                <a:solidFill>
                  <a:srgbClr val="2C363A"/>
                </a:solidFill>
              </a:rPr>
              <a:t>, </a:t>
            </a:r>
            <a:r>
              <a:rPr lang="en-US" sz="2400" dirty="0">
                <a:solidFill>
                  <a:schemeClr val="accent1"/>
                </a:solidFill>
              </a:rPr>
              <a:t>csv</a:t>
            </a:r>
            <a:r>
              <a:rPr lang="en-US" sz="2400" dirty="0">
                <a:solidFill>
                  <a:srgbClr val="2C363A"/>
                </a:solidFill>
              </a:rPr>
              <a:t> data </a:t>
            </a:r>
            <a:r>
              <a:rPr lang="en-US" sz="2400" dirty="0">
                <a:solidFill>
                  <a:schemeClr val="accent1"/>
                </a:solidFill>
              </a:rPr>
              <a:t>files</a:t>
            </a:r>
            <a:r>
              <a:rPr lang="en-US" sz="2400" dirty="0">
                <a:solidFill>
                  <a:srgbClr val="2C363A"/>
                </a:solidFill>
              </a:rPr>
              <a:t> using python</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2" name="Rectangle 1"/>
          <p:cNvSpPr/>
          <p:nvPr/>
        </p:nvSpPr>
        <p:spPr>
          <a:xfrm>
            <a:off x="342820" y="972984"/>
            <a:ext cx="3863420"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a:solidFill>
                  <a:schemeClr val="tx1"/>
                </a:solidFill>
              </a:rPr>
              <a:t># importing csv module</a:t>
            </a:r>
          </a:p>
          <a:p>
            <a:pPr fontAlgn="base"/>
            <a:r>
              <a:rPr lang="en-US" b="1" dirty="0">
                <a:solidFill>
                  <a:schemeClr val="tx1"/>
                </a:solidFill>
              </a:rPr>
              <a:t>import csv</a:t>
            </a:r>
          </a:p>
          <a:p>
            <a:pPr fontAlgn="base"/>
            <a:r>
              <a:rPr lang="en-US" b="1" dirty="0">
                <a:solidFill>
                  <a:schemeClr val="tx1"/>
                </a:solidFill>
              </a:rPr>
              <a:t> </a:t>
            </a:r>
          </a:p>
          <a:p>
            <a:pPr fontAlgn="base"/>
            <a:r>
              <a:rPr lang="en-US" b="1" dirty="0">
                <a:solidFill>
                  <a:schemeClr val="tx1"/>
                </a:solidFill>
              </a:rPr>
              <a:t># csv file name</a:t>
            </a:r>
          </a:p>
          <a:p>
            <a:pPr fontAlgn="base"/>
            <a:r>
              <a:rPr lang="en-US" b="1" dirty="0">
                <a:solidFill>
                  <a:schemeClr val="tx1"/>
                </a:solidFill>
              </a:rPr>
              <a:t>filename = "aapl.csv"</a:t>
            </a:r>
          </a:p>
          <a:p>
            <a:pPr fontAlgn="base"/>
            <a:r>
              <a:rPr lang="en-US" b="1" dirty="0">
                <a:solidFill>
                  <a:schemeClr val="tx1"/>
                </a:solidFill>
              </a:rPr>
              <a:t> </a:t>
            </a:r>
          </a:p>
          <a:p>
            <a:pPr fontAlgn="base"/>
            <a:r>
              <a:rPr lang="en-US" b="1" dirty="0">
                <a:solidFill>
                  <a:schemeClr val="tx1"/>
                </a:solidFill>
              </a:rPr>
              <a:t># initializing the titles and rows list</a:t>
            </a:r>
          </a:p>
          <a:p>
            <a:pPr fontAlgn="base"/>
            <a:r>
              <a:rPr lang="en-US" b="1" dirty="0">
                <a:solidFill>
                  <a:schemeClr val="tx1"/>
                </a:solidFill>
              </a:rPr>
              <a:t>fields = []</a:t>
            </a:r>
          </a:p>
          <a:p>
            <a:pPr fontAlgn="base"/>
            <a:r>
              <a:rPr lang="en-US" b="1" dirty="0">
                <a:solidFill>
                  <a:schemeClr val="tx1"/>
                </a:solidFill>
              </a:rPr>
              <a:t>rows = []</a:t>
            </a:r>
          </a:p>
          <a:p>
            <a:pPr fontAlgn="base"/>
            <a:r>
              <a:rPr lang="en-US" b="1" dirty="0">
                <a:solidFill>
                  <a:schemeClr val="tx1"/>
                </a:solidFill>
              </a:rPr>
              <a:t> </a:t>
            </a:r>
          </a:p>
          <a:p>
            <a:pPr fontAlgn="base"/>
            <a:r>
              <a:rPr lang="en-US" b="1" dirty="0">
                <a:solidFill>
                  <a:schemeClr val="tx1"/>
                </a:solidFill>
              </a:rPr>
              <a:t># reading csv file</a:t>
            </a:r>
          </a:p>
          <a:p>
            <a:pPr fontAlgn="base"/>
            <a:r>
              <a:rPr lang="en-US" b="1" dirty="0">
                <a:solidFill>
                  <a:schemeClr val="tx1"/>
                </a:solidFill>
              </a:rPr>
              <a:t>with open(filename, 'r') as </a:t>
            </a:r>
            <a:r>
              <a:rPr lang="en-US" b="1" dirty="0" err="1">
                <a:solidFill>
                  <a:schemeClr val="tx1"/>
                </a:solidFill>
              </a:rPr>
              <a:t>csvfile</a:t>
            </a:r>
            <a:r>
              <a:rPr lang="en-US" b="1" dirty="0">
                <a:solidFill>
                  <a:schemeClr val="tx1"/>
                </a:solidFill>
              </a:rPr>
              <a:t>:</a:t>
            </a:r>
          </a:p>
          <a:p>
            <a:pPr fontAlgn="base"/>
            <a:r>
              <a:rPr lang="en-US" b="1" dirty="0">
                <a:solidFill>
                  <a:schemeClr val="tx1"/>
                </a:solidFill>
              </a:rPr>
              <a:t>    # creating a csv reader object</a:t>
            </a:r>
          </a:p>
          <a:p>
            <a:pPr fontAlgn="base"/>
            <a:r>
              <a:rPr lang="en-US" b="1" dirty="0">
                <a:solidFill>
                  <a:schemeClr val="tx1"/>
                </a:solidFill>
              </a:rPr>
              <a:t>    </a:t>
            </a:r>
            <a:r>
              <a:rPr lang="en-US" b="1" dirty="0" err="1">
                <a:solidFill>
                  <a:schemeClr val="tx1"/>
                </a:solidFill>
              </a:rPr>
              <a:t>csvreader</a:t>
            </a:r>
            <a:r>
              <a:rPr lang="en-US" b="1" dirty="0">
                <a:solidFill>
                  <a:schemeClr val="tx1"/>
                </a:solidFill>
              </a:rPr>
              <a:t> = </a:t>
            </a:r>
            <a:r>
              <a:rPr lang="en-US" b="1" dirty="0" err="1">
                <a:solidFill>
                  <a:schemeClr val="tx1"/>
                </a:solidFill>
              </a:rPr>
              <a:t>csv.reader</a:t>
            </a:r>
            <a:r>
              <a:rPr lang="en-US" b="1" dirty="0">
                <a:solidFill>
                  <a:schemeClr val="tx1"/>
                </a:solidFill>
              </a:rPr>
              <a:t>(</a:t>
            </a:r>
            <a:r>
              <a:rPr lang="en-US" b="1" dirty="0" err="1">
                <a:solidFill>
                  <a:schemeClr val="tx1"/>
                </a:solidFill>
              </a:rPr>
              <a:t>csvfile</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 extracting field names through first row</a:t>
            </a:r>
          </a:p>
          <a:p>
            <a:pPr fontAlgn="base"/>
            <a:r>
              <a:rPr lang="en-US" b="1" dirty="0">
                <a:solidFill>
                  <a:schemeClr val="tx1"/>
                </a:solidFill>
              </a:rPr>
              <a:t>    fields = next(</a:t>
            </a:r>
            <a:r>
              <a:rPr lang="en-US" b="1" dirty="0" err="1">
                <a:solidFill>
                  <a:schemeClr val="tx1"/>
                </a:solidFill>
              </a:rPr>
              <a:t>csvreader</a:t>
            </a:r>
            <a:r>
              <a:rPr lang="en-US" b="1" dirty="0" smtClean="0">
                <a:solidFill>
                  <a:schemeClr val="tx1"/>
                </a:solidFill>
              </a:rPr>
              <a:t>)</a:t>
            </a:r>
            <a:endParaRPr lang="en-US" dirty="0">
              <a:solidFill>
                <a:schemeClr val="tx1"/>
              </a:solidFill>
            </a:endParaRPr>
          </a:p>
        </p:txBody>
      </p:sp>
      <p:sp>
        <p:nvSpPr>
          <p:cNvPr id="4" name="Rectangle 3"/>
          <p:cNvSpPr/>
          <p:nvPr/>
        </p:nvSpPr>
        <p:spPr>
          <a:xfrm>
            <a:off x="4206240" y="972984"/>
            <a:ext cx="4899244"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fontAlgn="base"/>
            <a:r>
              <a:rPr lang="en-US" b="1" dirty="0" smtClean="0">
                <a:solidFill>
                  <a:schemeClr val="tx1"/>
                </a:solidFill>
              </a:rPr>
              <a:t>    </a:t>
            </a:r>
            <a:r>
              <a:rPr lang="en-US" b="1" dirty="0">
                <a:solidFill>
                  <a:schemeClr val="tx1"/>
                </a:solidFill>
              </a:rPr>
              <a:t># extracting each data row one by one</a:t>
            </a:r>
          </a:p>
          <a:p>
            <a:pPr fontAlgn="base"/>
            <a:r>
              <a:rPr lang="en-US" b="1" dirty="0">
                <a:solidFill>
                  <a:schemeClr val="tx1"/>
                </a:solidFill>
              </a:rPr>
              <a:t>    for row in </a:t>
            </a:r>
            <a:r>
              <a:rPr lang="en-US" b="1" dirty="0" err="1">
                <a:solidFill>
                  <a:schemeClr val="tx1"/>
                </a:solidFill>
              </a:rPr>
              <a:t>csvreader</a:t>
            </a:r>
            <a:r>
              <a:rPr lang="en-US" b="1" dirty="0">
                <a:solidFill>
                  <a:schemeClr val="tx1"/>
                </a:solidFill>
              </a:rPr>
              <a:t>:</a:t>
            </a:r>
          </a:p>
          <a:p>
            <a:pPr fontAlgn="base"/>
            <a:r>
              <a:rPr lang="en-US" b="1" dirty="0">
                <a:solidFill>
                  <a:schemeClr val="tx1"/>
                </a:solidFill>
              </a:rPr>
              <a:t>        </a:t>
            </a:r>
            <a:r>
              <a:rPr lang="en-US" b="1" dirty="0" err="1">
                <a:solidFill>
                  <a:schemeClr val="tx1"/>
                </a:solidFill>
              </a:rPr>
              <a:t>rows.append</a:t>
            </a:r>
            <a:r>
              <a:rPr lang="en-US" b="1" dirty="0">
                <a:solidFill>
                  <a:schemeClr val="tx1"/>
                </a:solidFill>
              </a:rPr>
              <a:t>(row)</a:t>
            </a:r>
          </a:p>
          <a:p>
            <a:pPr fontAlgn="base"/>
            <a:r>
              <a:rPr lang="en-US" b="1" dirty="0">
                <a:solidFill>
                  <a:schemeClr val="tx1"/>
                </a:solidFill>
              </a:rPr>
              <a:t> </a:t>
            </a:r>
          </a:p>
          <a:p>
            <a:pPr fontAlgn="base"/>
            <a:r>
              <a:rPr lang="en-US" b="1" dirty="0">
                <a:solidFill>
                  <a:schemeClr val="tx1"/>
                </a:solidFill>
              </a:rPr>
              <a:t>    # get total number of rows</a:t>
            </a:r>
          </a:p>
          <a:p>
            <a:pPr fontAlgn="base"/>
            <a:r>
              <a:rPr lang="en-US" b="1" dirty="0">
                <a:solidFill>
                  <a:schemeClr val="tx1"/>
                </a:solidFill>
              </a:rPr>
              <a:t>    print("Total no. of rows: %d"%(</a:t>
            </a:r>
            <a:r>
              <a:rPr lang="en-US" b="1" dirty="0" err="1">
                <a:solidFill>
                  <a:schemeClr val="tx1"/>
                </a:solidFill>
              </a:rPr>
              <a:t>csvreader.line_num</a:t>
            </a:r>
            <a:r>
              <a:rPr lang="en-US" b="1" dirty="0">
                <a:solidFill>
                  <a:schemeClr val="tx1"/>
                </a:solidFill>
              </a:rPr>
              <a:t>))</a:t>
            </a:r>
          </a:p>
          <a:p>
            <a:pPr fontAlgn="base"/>
            <a:r>
              <a:rPr lang="en-US" b="1" dirty="0">
                <a:solidFill>
                  <a:schemeClr val="tx1"/>
                </a:solidFill>
              </a:rPr>
              <a:t> </a:t>
            </a:r>
          </a:p>
          <a:p>
            <a:pPr fontAlgn="base"/>
            <a:r>
              <a:rPr lang="en-US" b="1" dirty="0">
                <a:solidFill>
                  <a:schemeClr val="tx1"/>
                </a:solidFill>
              </a:rPr>
              <a:t># printing the field names</a:t>
            </a:r>
          </a:p>
          <a:p>
            <a:pPr fontAlgn="base"/>
            <a:r>
              <a:rPr lang="en-US" b="1" dirty="0">
                <a:solidFill>
                  <a:schemeClr val="tx1"/>
                </a:solidFill>
              </a:rPr>
              <a:t>print('Field names are:' + ', '.join(field for field in fields))</a:t>
            </a:r>
          </a:p>
          <a:p>
            <a:pPr fontAlgn="base"/>
            <a:r>
              <a:rPr lang="en-US" b="1" dirty="0">
                <a:solidFill>
                  <a:schemeClr val="tx1"/>
                </a:solidFill>
              </a:rPr>
              <a:t> </a:t>
            </a:r>
          </a:p>
          <a:p>
            <a:pPr fontAlgn="base"/>
            <a:r>
              <a:rPr lang="en-US" b="1" dirty="0">
                <a:solidFill>
                  <a:schemeClr val="tx1"/>
                </a:solidFill>
              </a:rPr>
              <a:t># printing first 5 rows</a:t>
            </a:r>
          </a:p>
          <a:p>
            <a:pPr fontAlgn="base"/>
            <a:r>
              <a:rPr lang="en-US" b="1" dirty="0">
                <a:solidFill>
                  <a:schemeClr val="tx1"/>
                </a:solidFill>
              </a:rPr>
              <a:t>print('\</a:t>
            </a:r>
            <a:r>
              <a:rPr lang="en-US" b="1" dirty="0" err="1">
                <a:solidFill>
                  <a:schemeClr val="tx1"/>
                </a:solidFill>
              </a:rPr>
              <a:t>nFirst</a:t>
            </a:r>
            <a:r>
              <a:rPr lang="en-US" b="1" dirty="0">
                <a:solidFill>
                  <a:schemeClr val="tx1"/>
                </a:solidFill>
              </a:rPr>
              <a:t> 5 rows are:\n')</a:t>
            </a:r>
          </a:p>
          <a:p>
            <a:pPr fontAlgn="base"/>
            <a:r>
              <a:rPr lang="en-US" b="1" dirty="0">
                <a:solidFill>
                  <a:schemeClr val="tx1"/>
                </a:solidFill>
              </a:rPr>
              <a:t>for row in rows[:5]:</a:t>
            </a:r>
          </a:p>
          <a:p>
            <a:pPr fontAlgn="base"/>
            <a:r>
              <a:rPr lang="en-US" b="1" dirty="0">
                <a:solidFill>
                  <a:schemeClr val="tx1"/>
                </a:solidFill>
              </a:rPr>
              <a:t>    # parsing each column of a row</a:t>
            </a:r>
          </a:p>
          <a:p>
            <a:pPr fontAlgn="base"/>
            <a:r>
              <a:rPr lang="en-US" b="1" dirty="0">
                <a:solidFill>
                  <a:schemeClr val="tx1"/>
                </a:solidFill>
              </a:rPr>
              <a:t>    for col in row:</a:t>
            </a:r>
          </a:p>
          <a:p>
            <a:pPr fontAlgn="base"/>
            <a:r>
              <a:rPr lang="en-US" b="1" dirty="0">
                <a:solidFill>
                  <a:schemeClr val="tx1"/>
                </a:solidFill>
              </a:rPr>
              <a:t>        print("%10s"%col,end=" "),</a:t>
            </a:r>
          </a:p>
          <a:p>
            <a:pPr fontAlgn="base"/>
            <a:r>
              <a:rPr lang="en-US" b="1" dirty="0">
                <a:solidFill>
                  <a:schemeClr val="tx1"/>
                </a:solidFill>
              </a:rPr>
              <a:t>    print('\n</a:t>
            </a:r>
            <a:r>
              <a:rPr lang="en-US" b="1" dirty="0" smtClean="0">
                <a:solidFill>
                  <a:schemeClr val="tx1"/>
                </a:solidFill>
              </a:rPr>
              <a:t>')</a:t>
            </a:r>
          </a:p>
          <a:p>
            <a:pPr fontAlgn="base"/>
            <a:endParaRPr lang="en-US" dirty="0">
              <a:solidFill>
                <a:schemeClr val="tx1"/>
              </a:solidFill>
            </a:endParaRPr>
          </a:p>
        </p:txBody>
      </p:sp>
    </p:spTree>
    <p:extLst>
      <p:ext uri="{BB962C8B-B14F-4D97-AF65-F5344CB8AC3E}">
        <p14:creationId xmlns:p14="http://schemas.microsoft.com/office/powerpoint/2010/main" val="164435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898894"/>
            <a:ext cx="7701900" cy="1996700"/>
          </a:xfrm>
          <a:prstGeom prst="rect">
            <a:avLst/>
          </a:prstGeom>
        </p:spPr>
        <p:txBody>
          <a:bodyPr wrap="square">
            <a:spAutoFit/>
          </a:bodyPr>
          <a:lstStyle/>
          <a:p>
            <a:pPr>
              <a:lnSpc>
                <a:spcPct val="150000"/>
              </a:lnSpc>
            </a:pPr>
            <a:r>
              <a:rPr lang="en-US" sz="1800" b="1" dirty="0">
                <a:solidFill>
                  <a:schemeClr val="accent1"/>
                </a:solidFill>
              </a:rPr>
              <a:t>input() </a:t>
            </a:r>
            <a:r>
              <a:rPr lang="en-US" sz="1800" b="1" dirty="0" smtClean="0">
                <a:solidFill>
                  <a:schemeClr val="accent1"/>
                </a:solidFill>
              </a:rPr>
              <a:t>function</a:t>
            </a:r>
          </a:p>
          <a:p>
            <a:pPr>
              <a:lnSpc>
                <a:spcPct val="150000"/>
              </a:lnSpc>
            </a:pPr>
            <a:endParaRPr lang="en-US" sz="1050" b="1" dirty="0" smtClean="0">
              <a:solidFill>
                <a:schemeClr val="accent1"/>
              </a:solidFill>
            </a:endParaRPr>
          </a:p>
          <a:p>
            <a:pPr marL="285750" indent="-285750">
              <a:lnSpc>
                <a:spcPct val="150000"/>
              </a:lnSpc>
              <a:buFont typeface="Arial" panose="020B0604020202020204" pitchFamily="34" charset="0"/>
              <a:buChar char="•"/>
            </a:pPr>
            <a:r>
              <a:rPr lang="en-US" sz="1800" dirty="0"/>
              <a:t>Python input() function is used to take the values from the user. This function is called to tell the program to stop and wait for the user to input the values. It is a built-in function</a:t>
            </a:r>
            <a:r>
              <a:rPr lang="en-US" sz="1800" b="1" dirty="0" smtClean="0"/>
              <a:t>.</a:t>
            </a:r>
            <a:endParaRPr lang="en-US" sz="1800" b="1" dirty="0"/>
          </a:p>
        </p:txBody>
      </p:sp>
      <p:sp>
        <p:nvSpPr>
          <p:cNvPr id="5" name="Rectangle 4"/>
          <p:cNvSpPr/>
          <p:nvPr/>
        </p:nvSpPr>
        <p:spPr>
          <a:xfrm>
            <a:off x="854884" y="3011820"/>
            <a:ext cx="7447868" cy="128753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Reading a CSV </a:t>
            </a:r>
            <a:r>
              <a:rPr lang="en-US" sz="2400" dirty="0">
                <a:solidFill>
                  <a:schemeClr val="tx1"/>
                </a:solidFill>
              </a:rPr>
              <a:t>file</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pic>
        <p:nvPicPr>
          <p:cNvPr id="11267" name="Picture 3" descr="https://media.geeksforgeeks.org/wp-content/cdn-uploads/20210722192432/cs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08" y="1335598"/>
            <a:ext cx="8089676" cy="38079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108" y="894188"/>
            <a:ext cx="1018227" cy="369332"/>
          </a:xfrm>
          <a:prstGeom prst="rect">
            <a:avLst/>
          </a:prstGeom>
        </p:spPr>
        <p:txBody>
          <a:bodyPr wrap="none">
            <a:spAutoFit/>
          </a:bodyPr>
          <a:lstStyle/>
          <a:p>
            <a:r>
              <a:rPr lang="en-US" sz="1800" b="1" dirty="0" smtClean="0"/>
              <a:t>Output:</a:t>
            </a:r>
            <a:endParaRPr lang="en-US" sz="1800" b="1" dirty="0"/>
          </a:p>
        </p:txBody>
      </p:sp>
    </p:spTree>
    <p:extLst>
      <p:ext uri="{BB962C8B-B14F-4D97-AF65-F5344CB8AC3E}">
        <p14:creationId xmlns:p14="http://schemas.microsoft.com/office/powerpoint/2010/main" val="2056498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
        <p:nvSpPr>
          <p:cNvPr id="8" name="Rectangle 7"/>
          <p:cNvSpPr/>
          <p:nvPr/>
        </p:nvSpPr>
        <p:spPr>
          <a:xfrm>
            <a:off x="854884" y="981135"/>
            <a:ext cx="8250600"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marL="285750" indent="-285750">
              <a:lnSpc>
                <a:spcPct val="150000"/>
              </a:lnSpc>
              <a:buFont typeface="Arial" panose="020B0604020202020204" pitchFamily="34" charset="0"/>
              <a:buChar char="•"/>
            </a:pPr>
            <a:endParaRPr lang="en-US" sz="18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30139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
        <p:nvSpPr>
          <p:cNvPr id="8" name="Rectangle 7"/>
          <p:cNvSpPr/>
          <p:nvPr/>
        </p:nvSpPr>
        <p:spPr>
          <a:xfrm>
            <a:off x="854884" y="896134"/>
            <a:ext cx="8014796" cy="4247317"/>
          </a:xfrm>
          <a:prstGeom prst="rect">
            <a:avLst/>
          </a:prstGeom>
        </p:spPr>
        <p:txBody>
          <a:bodyPr wrap="square">
            <a:spAutoFit/>
          </a:bodyPr>
          <a:lstStyle/>
          <a:p>
            <a:pPr>
              <a:lnSpc>
                <a:spcPct val="150000"/>
              </a:lnSpc>
            </a:pPr>
            <a:r>
              <a:rPr lang="en-US" sz="1800" dirty="0"/>
              <a:t>There are various classes provided by this module for writing to CSV:</a:t>
            </a:r>
          </a:p>
          <a:p>
            <a:pPr marL="285750" indent="-285750">
              <a:lnSpc>
                <a:spcPct val="150000"/>
              </a:lnSpc>
              <a:buFont typeface="Arial" panose="020B0604020202020204" pitchFamily="34" charset="0"/>
              <a:buChar char="•"/>
            </a:pPr>
            <a:r>
              <a:rPr lang="en-US" sz="1800" dirty="0" smtClean="0"/>
              <a:t>Using </a:t>
            </a:r>
            <a:r>
              <a:rPr lang="en-US" sz="1800" dirty="0" err="1"/>
              <a:t>csv.writer</a:t>
            </a:r>
            <a:r>
              <a:rPr lang="en-US" sz="1800" dirty="0"/>
              <a:t> class</a:t>
            </a:r>
          </a:p>
          <a:p>
            <a:pPr marL="285750" indent="-285750">
              <a:lnSpc>
                <a:spcPct val="150000"/>
              </a:lnSpc>
              <a:buFont typeface="Arial" panose="020B0604020202020204" pitchFamily="34" charset="0"/>
              <a:buChar char="•"/>
            </a:pPr>
            <a:r>
              <a:rPr lang="en-US" sz="1800" dirty="0"/>
              <a:t>Using </a:t>
            </a:r>
            <a:r>
              <a:rPr lang="en-US" sz="1800" dirty="0" err="1"/>
              <a:t>csv.DictWriter</a:t>
            </a:r>
            <a:r>
              <a:rPr lang="en-US" sz="1800" dirty="0"/>
              <a:t> </a:t>
            </a:r>
            <a:r>
              <a:rPr lang="en-US" sz="1800" dirty="0" smtClean="0"/>
              <a:t>class</a:t>
            </a:r>
          </a:p>
          <a:p>
            <a:pPr>
              <a:lnSpc>
                <a:spcPct val="150000"/>
              </a:lnSpc>
            </a:pPr>
            <a:endParaRPr lang="en-US" sz="1600" dirty="0" smtClean="0"/>
          </a:p>
          <a:p>
            <a:pPr>
              <a:lnSpc>
                <a:spcPct val="150000"/>
              </a:lnSpc>
            </a:pPr>
            <a:r>
              <a:rPr lang="en-US" sz="1800" b="1" dirty="0">
                <a:solidFill>
                  <a:schemeClr val="accent1"/>
                </a:solidFill>
              </a:rPr>
              <a:t>Using </a:t>
            </a:r>
            <a:r>
              <a:rPr lang="en-US" sz="1800" b="1" dirty="0" err="1">
                <a:solidFill>
                  <a:schemeClr val="accent1"/>
                </a:solidFill>
              </a:rPr>
              <a:t>csv.writer</a:t>
            </a:r>
            <a:r>
              <a:rPr lang="en-US" sz="1800" b="1" dirty="0">
                <a:solidFill>
                  <a:schemeClr val="accent1"/>
                </a:solidFill>
              </a:rPr>
              <a:t> </a:t>
            </a:r>
            <a:r>
              <a:rPr lang="en-US" sz="1800" b="1" dirty="0" smtClean="0">
                <a:solidFill>
                  <a:schemeClr val="accent1"/>
                </a:solidFill>
              </a:rPr>
              <a:t>class</a:t>
            </a:r>
          </a:p>
          <a:p>
            <a:pPr>
              <a:lnSpc>
                <a:spcPct val="150000"/>
              </a:lnSpc>
            </a:pPr>
            <a:r>
              <a:rPr lang="en-US" sz="1800" dirty="0" err="1">
                <a:solidFill>
                  <a:schemeClr val="tx1"/>
                </a:solidFill>
              </a:rPr>
              <a:t>csv.writer</a:t>
            </a:r>
            <a:r>
              <a:rPr lang="en-US" sz="1800" dirty="0">
                <a:solidFill>
                  <a:schemeClr val="tx1"/>
                </a:solidFill>
              </a:rPr>
              <a:t> class is used to insert data to the CSV file. This class returns a writer object which is responsible for converting the user’s data into a delimited string. A </a:t>
            </a:r>
            <a:r>
              <a:rPr lang="en-US" sz="1800" dirty="0" err="1">
                <a:solidFill>
                  <a:schemeClr val="tx1"/>
                </a:solidFill>
              </a:rPr>
              <a:t>csvfile</a:t>
            </a:r>
            <a:r>
              <a:rPr lang="en-US" sz="1800" dirty="0">
                <a:solidFill>
                  <a:schemeClr val="tx1"/>
                </a:solidFill>
              </a:rPr>
              <a:t> object should be opened with newline='' otherwise newline characters inside the quoted fields will not be interpreted correctly</a:t>
            </a:r>
            <a:r>
              <a:rPr lang="en-US" sz="1800" dirty="0" smtClean="0">
                <a:solidFill>
                  <a:schemeClr val="tx1"/>
                </a:solidFill>
              </a:rPr>
              <a:t>.</a:t>
            </a:r>
          </a:p>
          <a:p>
            <a:pPr>
              <a:lnSpc>
                <a:spcPct val="150000"/>
              </a:lnSpc>
            </a:pPr>
            <a:r>
              <a:rPr lang="en-US" sz="1800" b="1" dirty="0" smtClean="0">
                <a:solidFill>
                  <a:schemeClr val="tx1"/>
                </a:solidFill>
              </a:rPr>
              <a:t>	Syntax:   </a:t>
            </a:r>
            <a:r>
              <a:rPr lang="en-US" sz="1800" b="1" dirty="0" err="1" smtClean="0">
                <a:solidFill>
                  <a:schemeClr val="tx1"/>
                </a:solidFill>
              </a:rPr>
              <a:t>csv.</a:t>
            </a:r>
            <a:r>
              <a:rPr lang="en-US" sz="1800" b="1" dirty="0" err="1" smtClean="0">
                <a:solidFill>
                  <a:schemeClr val="accent1"/>
                </a:solidFill>
              </a:rPr>
              <a:t>writer</a:t>
            </a:r>
            <a:r>
              <a:rPr lang="en-US" sz="1800" b="1" dirty="0" smtClean="0">
                <a:solidFill>
                  <a:schemeClr val="tx1"/>
                </a:solidFill>
              </a:rPr>
              <a:t>(</a:t>
            </a:r>
            <a:r>
              <a:rPr lang="en-US" sz="1800" b="1" dirty="0" err="1" smtClean="0">
                <a:solidFill>
                  <a:schemeClr val="tx1"/>
                </a:solidFill>
              </a:rPr>
              <a:t>csvfile</a:t>
            </a:r>
            <a:r>
              <a:rPr lang="en-US" sz="1800" b="1" dirty="0" smtClean="0">
                <a:solidFill>
                  <a:schemeClr val="tx1"/>
                </a:solidFill>
              </a:rPr>
              <a:t>)</a:t>
            </a:r>
            <a:endParaRPr lang="en-US" sz="1800" b="1" dirty="0">
              <a:solidFill>
                <a:schemeClr val="tx1"/>
              </a:solidFill>
            </a:endParaRPr>
          </a:p>
        </p:txBody>
      </p:sp>
    </p:spTree>
    <p:extLst>
      <p:ext uri="{BB962C8B-B14F-4D97-AF65-F5344CB8AC3E}">
        <p14:creationId xmlns:p14="http://schemas.microsoft.com/office/powerpoint/2010/main" val="1914541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8" name="Rectangle 7"/>
          <p:cNvSpPr/>
          <p:nvPr/>
        </p:nvSpPr>
        <p:spPr>
          <a:xfrm>
            <a:off x="493776" y="555785"/>
            <a:ext cx="8337358" cy="4662815"/>
          </a:xfrm>
          <a:prstGeom prst="rect">
            <a:avLst/>
          </a:prstGeom>
        </p:spPr>
        <p:txBody>
          <a:bodyPr wrap="square">
            <a:spAutoFit/>
          </a:bodyPr>
          <a:lstStyle/>
          <a:p>
            <a:pPr>
              <a:lnSpc>
                <a:spcPct val="150000"/>
              </a:lnSpc>
            </a:pPr>
            <a:r>
              <a:rPr lang="en-US" sz="1800" b="1" dirty="0" err="1"/>
              <a:t>csv.writer</a:t>
            </a:r>
            <a:r>
              <a:rPr lang="en-US" sz="1800" dirty="0"/>
              <a:t> class provides two methods for writing to CSV. They are </a:t>
            </a:r>
            <a:r>
              <a:rPr lang="en-US" sz="1800" b="1" dirty="0" err="1">
                <a:solidFill>
                  <a:schemeClr val="accent1"/>
                </a:solidFill>
              </a:rPr>
              <a:t>writerow</a:t>
            </a:r>
            <a:r>
              <a:rPr lang="en-US" sz="1800" b="1" dirty="0">
                <a:solidFill>
                  <a:schemeClr val="accent1"/>
                </a:solidFill>
              </a:rPr>
              <a:t>() </a:t>
            </a:r>
            <a:r>
              <a:rPr lang="en-US" sz="1800" dirty="0"/>
              <a:t>and </a:t>
            </a:r>
            <a:r>
              <a:rPr lang="en-US" sz="1800" b="1" dirty="0" err="1">
                <a:solidFill>
                  <a:schemeClr val="accent1"/>
                </a:solidFill>
              </a:rPr>
              <a:t>writerows</a:t>
            </a:r>
            <a:r>
              <a:rPr lang="en-US" sz="1800" b="1" dirty="0">
                <a:solidFill>
                  <a:schemeClr val="accent1"/>
                </a:solidFill>
              </a:rPr>
              <a:t>().</a:t>
            </a:r>
          </a:p>
          <a:p>
            <a:pPr marL="285750" indent="-285750">
              <a:lnSpc>
                <a:spcPct val="150000"/>
              </a:lnSpc>
              <a:buFont typeface="Arial" panose="020B0604020202020204" pitchFamily="34" charset="0"/>
              <a:buChar char="•"/>
            </a:pPr>
            <a:r>
              <a:rPr lang="en-US" sz="1800" b="1" dirty="0" err="1" smtClean="0">
                <a:solidFill>
                  <a:schemeClr val="accent1"/>
                </a:solidFill>
              </a:rPr>
              <a:t>writerow</a:t>
            </a:r>
            <a:r>
              <a:rPr lang="en-US" sz="1800" dirty="0"/>
              <a:t>(): This method writes a single row at a time. Field row can be written using this method.</a:t>
            </a:r>
          </a:p>
          <a:p>
            <a:pPr>
              <a:lnSpc>
                <a:spcPct val="150000"/>
              </a:lnSpc>
            </a:pPr>
            <a:r>
              <a:rPr lang="en-US" sz="1800" dirty="0"/>
              <a:t>Syntax:</a:t>
            </a:r>
          </a:p>
          <a:p>
            <a:pPr>
              <a:lnSpc>
                <a:spcPct val="150000"/>
              </a:lnSpc>
            </a:pPr>
            <a:r>
              <a:rPr lang="en-US" sz="1800" dirty="0" smtClean="0"/>
              <a:t>	</a:t>
            </a:r>
            <a:r>
              <a:rPr lang="en-US" sz="1800" b="1" dirty="0" err="1" smtClean="0"/>
              <a:t>writerow</a:t>
            </a:r>
            <a:r>
              <a:rPr lang="en-US" sz="1800" b="1" dirty="0" smtClean="0"/>
              <a:t>(fields</a:t>
            </a:r>
            <a:r>
              <a:rPr lang="en-US" sz="1800" b="1" dirty="0"/>
              <a:t>)</a:t>
            </a:r>
          </a:p>
          <a:p>
            <a:pPr marL="285750" indent="-285750">
              <a:lnSpc>
                <a:spcPct val="150000"/>
              </a:lnSpc>
              <a:buFont typeface="Arial" panose="020B0604020202020204" pitchFamily="34" charset="0"/>
              <a:buChar char="•"/>
            </a:pPr>
            <a:r>
              <a:rPr lang="en-US" sz="1800" dirty="0" err="1">
                <a:solidFill>
                  <a:schemeClr val="accent1"/>
                </a:solidFill>
              </a:rPr>
              <a:t>writerows</a:t>
            </a:r>
            <a:r>
              <a:rPr lang="en-US" sz="1800" dirty="0"/>
              <a:t>(): This method is used to write multiple rows at a time. This can be used to write rows list.</a:t>
            </a:r>
          </a:p>
          <a:p>
            <a:pPr>
              <a:lnSpc>
                <a:spcPct val="150000"/>
              </a:lnSpc>
            </a:pPr>
            <a:r>
              <a:rPr lang="en-US" sz="1800" dirty="0"/>
              <a:t>Syntax:</a:t>
            </a:r>
          </a:p>
          <a:p>
            <a:pPr>
              <a:lnSpc>
                <a:spcPct val="150000"/>
              </a:lnSpc>
            </a:pPr>
            <a:r>
              <a:rPr lang="en-US" sz="1800" dirty="0" smtClean="0"/>
              <a:t>Writing </a:t>
            </a:r>
            <a:r>
              <a:rPr lang="en-US" sz="1800" dirty="0"/>
              <a:t>CSV files in Python</a:t>
            </a:r>
          </a:p>
          <a:p>
            <a:pPr>
              <a:lnSpc>
                <a:spcPct val="150000"/>
              </a:lnSpc>
            </a:pPr>
            <a:r>
              <a:rPr lang="en-US" sz="1800" dirty="0" smtClean="0"/>
              <a:t>	</a:t>
            </a:r>
            <a:r>
              <a:rPr lang="en-US" sz="1800" b="1" dirty="0" err="1" smtClean="0"/>
              <a:t>writerows</a:t>
            </a:r>
            <a:r>
              <a:rPr lang="en-US" sz="1800" b="1" dirty="0" smtClean="0"/>
              <a:t>(rows</a:t>
            </a:r>
            <a:r>
              <a:rPr lang="en-US" sz="1800" b="1" dirty="0"/>
              <a:t>)</a:t>
            </a:r>
            <a:endParaRPr lang="en-US" sz="1800" b="1" dirty="0">
              <a:solidFill>
                <a:schemeClr val="tx1"/>
              </a:solidFill>
            </a:endParaRPr>
          </a:p>
        </p:txBody>
      </p:sp>
    </p:spTree>
    <p:extLst>
      <p:ext uri="{BB962C8B-B14F-4D97-AF65-F5344CB8AC3E}">
        <p14:creationId xmlns:p14="http://schemas.microsoft.com/office/powerpoint/2010/main" val="3256023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accent1"/>
                </a:solidFill>
              </a:rPr>
              <a:t> Writing to a CSV </a:t>
            </a:r>
            <a:r>
              <a:rPr lang="en-US" sz="2400" dirty="0">
                <a:solidFill>
                  <a:schemeClr val="tx1"/>
                </a:solidFill>
              </a:rPr>
              <a:t>file</a:t>
            </a:r>
            <a:endParaRPr lang="en-US" sz="2400" dirty="0">
              <a:solidFill>
                <a:schemeClr val="tx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3" name="Rectangle 2"/>
          <p:cNvSpPr/>
          <p:nvPr/>
        </p:nvSpPr>
        <p:spPr>
          <a:xfrm>
            <a:off x="484472" y="918032"/>
            <a:ext cx="4462272"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dirty="0"/>
              <a:t># importing the csv module</a:t>
            </a:r>
          </a:p>
          <a:p>
            <a:r>
              <a:rPr lang="en-US" sz="1800" dirty="0"/>
              <a:t>import csv</a:t>
            </a:r>
          </a:p>
          <a:p>
            <a:r>
              <a:rPr lang="en-US" sz="1800" dirty="0"/>
              <a:t> </a:t>
            </a:r>
          </a:p>
          <a:p>
            <a:r>
              <a:rPr lang="en-US" sz="1800" dirty="0"/>
              <a:t># field names</a:t>
            </a:r>
          </a:p>
          <a:p>
            <a:r>
              <a:rPr lang="en-US" sz="1800" dirty="0"/>
              <a:t>fields = ['Name', 'Branch', 'Year', 'CGPA']</a:t>
            </a:r>
          </a:p>
          <a:p>
            <a:r>
              <a:rPr lang="en-US" sz="1800" dirty="0"/>
              <a:t> </a:t>
            </a:r>
          </a:p>
          <a:p>
            <a:r>
              <a:rPr lang="en-US" sz="1800" dirty="0"/>
              <a:t># data rows of csv file</a:t>
            </a:r>
          </a:p>
          <a:p>
            <a:r>
              <a:rPr lang="en-US" sz="1800" dirty="0"/>
              <a:t>rows = [ ['Nikhil', </a:t>
            </a:r>
            <a:r>
              <a:rPr lang="en-US" sz="1800" dirty="0" smtClean="0"/>
              <a:t>‘EC', </a:t>
            </a:r>
            <a:r>
              <a:rPr lang="en-US" sz="1800" dirty="0"/>
              <a:t>'2', '9.0'],</a:t>
            </a:r>
          </a:p>
          <a:p>
            <a:r>
              <a:rPr lang="en-US" sz="1800" dirty="0"/>
              <a:t>        ['</a:t>
            </a:r>
            <a:r>
              <a:rPr lang="en-US" sz="1800" dirty="0" err="1"/>
              <a:t>Sanchit</a:t>
            </a:r>
            <a:r>
              <a:rPr lang="en-US" sz="1800" dirty="0"/>
              <a:t>', </a:t>
            </a:r>
            <a:r>
              <a:rPr lang="en-US" sz="1800" dirty="0" smtClean="0"/>
              <a:t>'CE', </a:t>
            </a:r>
            <a:r>
              <a:rPr lang="en-US" sz="1800" dirty="0"/>
              <a:t>'2', '9.1'],</a:t>
            </a:r>
          </a:p>
          <a:p>
            <a:r>
              <a:rPr lang="en-US" sz="1800" dirty="0"/>
              <a:t>        </a:t>
            </a:r>
            <a:r>
              <a:rPr lang="en-US" sz="1800" dirty="0" smtClean="0"/>
              <a:t>[‘Yusuf', ‘EC', </a:t>
            </a:r>
            <a:r>
              <a:rPr lang="en-US" sz="1800" dirty="0"/>
              <a:t>'2', '9.3'],</a:t>
            </a:r>
          </a:p>
          <a:p>
            <a:r>
              <a:rPr lang="en-US" sz="1800" dirty="0"/>
              <a:t>        ['</a:t>
            </a:r>
            <a:r>
              <a:rPr lang="en-US" sz="1800" dirty="0" err="1"/>
              <a:t>Sagar</a:t>
            </a:r>
            <a:r>
              <a:rPr lang="en-US" sz="1800" dirty="0"/>
              <a:t>', </a:t>
            </a:r>
            <a:r>
              <a:rPr lang="en-US" sz="1800" dirty="0" smtClean="0"/>
              <a:t>‘CS', </a:t>
            </a:r>
            <a:r>
              <a:rPr lang="en-US" sz="1800" dirty="0"/>
              <a:t>'1', '9.5'],</a:t>
            </a:r>
          </a:p>
          <a:p>
            <a:r>
              <a:rPr lang="en-US" sz="1800" dirty="0"/>
              <a:t>        </a:t>
            </a:r>
            <a:r>
              <a:rPr lang="en-US" sz="1800" dirty="0" smtClean="0"/>
              <a:t>[‘</a:t>
            </a:r>
            <a:r>
              <a:rPr lang="en-US" sz="1800" dirty="0" err="1" smtClean="0"/>
              <a:t>Ijaz</a:t>
            </a:r>
            <a:r>
              <a:rPr lang="en-US" sz="1800" dirty="0" smtClean="0"/>
              <a:t>', 'ME', </a:t>
            </a:r>
            <a:r>
              <a:rPr lang="en-US" sz="1800" dirty="0"/>
              <a:t>'3', '7.8'],</a:t>
            </a:r>
          </a:p>
          <a:p>
            <a:r>
              <a:rPr lang="en-US" sz="1800" dirty="0"/>
              <a:t>        </a:t>
            </a:r>
            <a:r>
              <a:rPr lang="en-US" sz="1800" dirty="0" smtClean="0"/>
              <a:t>[‘</a:t>
            </a:r>
            <a:r>
              <a:rPr lang="en-US" sz="1800" dirty="0" err="1" smtClean="0"/>
              <a:t>Hemanth</a:t>
            </a:r>
            <a:r>
              <a:rPr lang="en-US" sz="1800" dirty="0" smtClean="0"/>
              <a:t>', ‘CE', </a:t>
            </a:r>
            <a:r>
              <a:rPr lang="en-US" sz="1800" dirty="0"/>
              <a:t>'2', '9.1</a:t>
            </a:r>
            <a:r>
              <a:rPr lang="en-US" sz="1800" dirty="0" smtClean="0"/>
              <a:t>']]</a:t>
            </a:r>
          </a:p>
          <a:p>
            <a:endParaRPr lang="en-US" sz="1800" dirty="0"/>
          </a:p>
        </p:txBody>
      </p:sp>
      <p:sp>
        <p:nvSpPr>
          <p:cNvPr id="6" name="Rectangle 5"/>
          <p:cNvSpPr/>
          <p:nvPr/>
        </p:nvSpPr>
        <p:spPr>
          <a:xfrm>
            <a:off x="5262292" y="779533"/>
            <a:ext cx="3881708"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sz="1800" dirty="0"/>
          </a:p>
          <a:p>
            <a:r>
              <a:rPr lang="en-US" sz="1800" dirty="0"/>
              <a:t># name of csv file</a:t>
            </a:r>
          </a:p>
          <a:p>
            <a:r>
              <a:rPr lang="en-US" sz="1800" dirty="0"/>
              <a:t>filename = </a:t>
            </a:r>
            <a:r>
              <a:rPr lang="en-US" sz="1800" dirty="0" smtClean="0"/>
              <a:t>“kle_university_records.csv</a:t>
            </a:r>
            <a:r>
              <a:rPr lang="en-US" sz="1800" dirty="0"/>
              <a:t>"</a:t>
            </a:r>
          </a:p>
          <a:p>
            <a:r>
              <a:rPr lang="en-US" sz="1800" dirty="0"/>
              <a:t> </a:t>
            </a:r>
          </a:p>
          <a:p>
            <a:r>
              <a:rPr lang="en-US" sz="1800" dirty="0"/>
              <a:t># writing to csv file</a:t>
            </a:r>
          </a:p>
          <a:p>
            <a:r>
              <a:rPr lang="en-US" sz="1800" dirty="0"/>
              <a:t>with open(filename, 'w') as </a:t>
            </a:r>
            <a:r>
              <a:rPr lang="en-US" sz="1800" dirty="0" err="1"/>
              <a:t>csvfile</a:t>
            </a:r>
            <a:r>
              <a:rPr lang="en-US" sz="1800" dirty="0"/>
              <a:t>:</a:t>
            </a:r>
          </a:p>
          <a:p>
            <a:r>
              <a:rPr lang="en-US" sz="1800" dirty="0"/>
              <a:t>    # creating a csv writer object</a:t>
            </a:r>
          </a:p>
          <a:p>
            <a:r>
              <a:rPr lang="en-US" sz="1800" dirty="0"/>
              <a:t>    </a:t>
            </a:r>
            <a:r>
              <a:rPr lang="en-US" sz="1800" dirty="0" err="1"/>
              <a:t>csvwriter</a:t>
            </a:r>
            <a:r>
              <a:rPr lang="en-US" sz="1800" dirty="0"/>
              <a:t> = </a:t>
            </a:r>
            <a:r>
              <a:rPr lang="en-US" sz="1800" dirty="0" err="1"/>
              <a:t>csv.writer</a:t>
            </a:r>
            <a:r>
              <a:rPr lang="en-US" sz="1800" dirty="0"/>
              <a:t>(</a:t>
            </a:r>
            <a:r>
              <a:rPr lang="en-US" sz="1800" dirty="0" err="1"/>
              <a:t>csvfile</a:t>
            </a:r>
            <a:r>
              <a:rPr lang="en-US" sz="1800" dirty="0"/>
              <a:t>)</a:t>
            </a:r>
          </a:p>
          <a:p>
            <a:r>
              <a:rPr lang="en-US" sz="1800" dirty="0"/>
              <a:t>     </a:t>
            </a:r>
          </a:p>
          <a:p>
            <a:r>
              <a:rPr lang="en-US" sz="1800" dirty="0"/>
              <a:t>    # writing the fields</a:t>
            </a:r>
          </a:p>
          <a:p>
            <a:r>
              <a:rPr lang="en-US" sz="1800" dirty="0"/>
              <a:t>    </a:t>
            </a:r>
            <a:r>
              <a:rPr lang="en-US" sz="1800" dirty="0" err="1"/>
              <a:t>csvwriter.writerow</a:t>
            </a:r>
            <a:r>
              <a:rPr lang="en-US" sz="1800" dirty="0"/>
              <a:t>(fields)</a:t>
            </a:r>
          </a:p>
          <a:p>
            <a:r>
              <a:rPr lang="en-US" sz="1800" dirty="0"/>
              <a:t>     </a:t>
            </a:r>
          </a:p>
          <a:p>
            <a:r>
              <a:rPr lang="en-US" sz="1800" dirty="0"/>
              <a:t>    # writing the data rows</a:t>
            </a:r>
          </a:p>
          <a:p>
            <a:r>
              <a:rPr lang="en-US" sz="1800" dirty="0"/>
              <a:t>    </a:t>
            </a:r>
            <a:r>
              <a:rPr lang="en-US" sz="1800" dirty="0" err="1"/>
              <a:t>csvwriter.writerows</a:t>
            </a:r>
            <a:r>
              <a:rPr lang="en-US" sz="1800" dirty="0"/>
              <a:t>(rows)</a:t>
            </a:r>
          </a:p>
        </p:txBody>
      </p:sp>
    </p:spTree>
    <p:extLst>
      <p:ext uri="{BB962C8B-B14F-4D97-AF65-F5344CB8AC3E}">
        <p14:creationId xmlns:p14="http://schemas.microsoft.com/office/powerpoint/2010/main" val="73697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8" name="Rectangle 7"/>
          <p:cNvSpPr/>
          <p:nvPr/>
        </p:nvSpPr>
        <p:spPr>
          <a:xfrm>
            <a:off x="655057" y="928690"/>
            <a:ext cx="8337358" cy="2585323"/>
          </a:xfrm>
          <a:prstGeom prst="rect">
            <a:avLst/>
          </a:prstGeom>
        </p:spPr>
        <p:txBody>
          <a:bodyPr wrap="square">
            <a:spAutoFit/>
          </a:bodyPr>
          <a:lstStyle/>
          <a:p>
            <a:pPr>
              <a:lnSpc>
                <a:spcPct val="150000"/>
              </a:lnSpc>
            </a:pPr>
            <a:r>
              <a:rPr lang="en-US" sz="1800" dirty="0"/>
              <a:t>This class returns a writer object which maps dictionaries onto output rows</a:t>
            </a:r>
            <a:r>
              <a:rPr lang="en-US" sz="1800" dirty="0" smtClean="0"/>
              <a:t>.</a:t>
            </a:r>
          </a:p>
          <a:p>
            <a:pPr>
              <a:lnSpc>
                <a:spcPct val="150000"/>
              </a:lnSpc>
            </a:pPr>
            <a:endParaRPr lang="en-US" sz="1800" dirty="0" smtClean="0"/>
          </a:p>
          <a:p>
            <a:pPr>
              <a:lnSpc>
                <a:spcPct val="150000"/>
              </a:lnSpc>
            </a:pPr>
            <a:r>
              <a:rPr lang="en-US" sz="1800" b="1" dirty="0">
                <a:solidFill>
                  <a:schemeClr val="tx1"/>
                </a:solidFill>
              </a:rPr>
              <a:t>Syntax: </a:t>
            </a:r>
            <a:r>
              <a:rPr lang="en-US" sz="1800" b="1" dirty="0" err="1">
                <a:solidFill>
                  <a:schemeClr val="tx1"/>
                </a:solidFill>
              </a:rPr>
              <a:t>csv.DictWriter</a:t>
            </a:r>
            <a:r>
              <a:rPr lang="en-US" sz="1800" b="1" dirty="0">
                <a:solidFill>
                  <a:schemeClr val="tx1"/>
                </a:solidFill>
              </a:rPr>
              <a:t>(</a:t>
            </a:r>
            <a:r>
              <a:rPr lang="en-US" sz="1800" b="1" dirty="0" err="1">
                <a:solidFill>
                  <a:schemeClr val="tx1"/>
                </a:solidFill>
              </a:rPr>
              <a:t>csvfile</a:t>
            </a:r>
            <a:r>
              <a:rPr lang="en-US" sz="1800" b="1" dirty="0">
                <a:solidFill>
                  <a:schemeClr val="tx1"/>
                </a:solidFill>
              </a:rPr>
              <a:t>, </a:t>
            </a:r>
            <a:r>
              <a:rPr lang="en-US" sz="1800" b="1" smtClean="0">
                <a:solidFill>
                  <a:schemeClr val="tx1"/>
                </a:solidFill>
              </a:rPr>
              <a:t>fieldnames)</a:t>
            </a:r>
            <a:endParaRPr lang="en-US" sz="1800" b="1" dirty="0" smtClean="0">
              <a:solidFill>
                <a:schemeClr val="tx1"/>
              </a:solidFill>
            </a:endParaRPr>
          </a:p>
          <a:p>
            <a:pPr>
              <a:lnSpc>
                <a:spcPct val="150000"/>
              </a:lnSpc>
            </a:pPr>
            <a:r>
              <a:rPr lang="en-US" sz="1800" dirty="0" smtClean="0">
                <a:solidFill>
                  <a:schemeClr val="tx1"/>
                </a:solidFill>
              </a:rPr>
              <a:t>Parameters: </a:t>
            </a:r>
            <a:r>
              <a:rPr lang="en-US" sz="1800" b="1" dirty="0" err="1" smtClean="0">
                <a:solidFill>
                  <a:schemeClr val="tx1"/>
                </a:solidFill>
              </a:rPr>
              <a:t>csvfile</a:t>
            </a:r>
            <a:r>
              <a:rPr lang="en-US" sz="1800" dirty="0">
                <a:solidFill>
                  <a:schemeClr val="tx1"/>
                </a:solidFill>
              </a:rPr>
              <a:t>: A file object with write() method.</a:t>
            </a:r>
          </a:p>
          <a:p>
            <a:pPr>
              <a:lnSpc>
                <a:spcPct val="150000"/>
              </a:lnSpc>
            </a:pPr>
            <a:r>
              <a:rPr lang="en-US" sz="1800" dirty="0" smtClean="0">
                <a:solidFill>
                  <a:schemeClr val="tx1"/>
                </a:solidFill>
              </a:rPr>
              <a:t>	       </a:t>
            </a:r>
            <a:r>
              <a:rPr lang="en-US" sz="1800" b="1" dirty="0" smtClean="0">
                <a:solidFill>
                  <a:schemeClr val="tx1"/>
                </a:solidFill>
              </a:rPr>
              <a:t>fieldnames</a:t>
            </a:r>
            <a:r>
              <a:rPr lang="en-US" sz="1800" dirty="0">
                <a:solidFill>
                  <a:schemeClr val="tx1"/>
                </a:solidFill>
              </a:rPr>
              <a:t>: A sequence of keys that identify the order </a:t>
            </a:r>
            <a:r>
              <a:rPr lang="en-US" sz="1800" dirty="0" smtClean="0">
                <a:solidFill>
                  <a:schemeClr val="tx1"/>
                </a:solidFill>
              </a:rPr>
              <a:t>in</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491181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8" name="Rectangle 7"/>
          <p:cNvSpPr/>
          <p:nvPr/>
        </p:nvSpPr>
        <p:spPr>
          <a:xfrm>
            <a:off x="493776" y="928690"/>
            <a:ext cx="8337358" cy="4247317"/>
          </a:xfrm>
          <a:prstGeom prst="rect">
            <a:avLst/>
          </a:prstGeom>
        </p:spPr>
        <p:txBody>
          <a:bodyPr wrap="square">
            <a:spAutoFit/>
          </a:bodyPr>
          <a:lstStyle/>
          <a:p>
            <a:pPr>
              <a:lnSpc>
                <a:spcPct val="150000"/>
              </a:lnSpc>
            </a:pPr>
            <a:r>
              <a:rPr lang="en-US" sz="1800" b="1" dirty="0" err="1">
                <a:solidFill>
                  <a:schemeClr val="tx1"/>
                </a:solidFill>
              </a:rPr>
              <a:t>csv.DictWriter</a:t>
            </a:r>
            <a:r>
              <a:rPr lang="en-US" sz="1800" b="1" dirty="0">
                <a:solidFill>
                  <a:schemeClr val="tx1"/>
                </a:solidFill>
              </a:rPr>
              <a:t> provides two methods for writing to CSV. They are</a:t>
            </a:r>
            <a:r>
              <a:rPr lang="en-US" sz="1800" b="1" dirty="0" smtClean="0">
                <a:solidFill>
                  <a:schemeClr val="tx1"/>
                </a:solidFill>
              </a:rPr>
              <a:t>:</a:t>
            </a:r>
          </a:p>
          <a:p>
            <a:pPr>
              <a:lnSpc>
                <a:spcPct val="150000"/>
              </a:lnSpc>
            </a:pPr>
            <a:endParaRPr lang="en-US" sz="1800" b="1"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writeheader</a:t>
            </a:r>
            <a:r>
              <a:rPr lang="en-US" sz="1800" b="1" dirty="0">
                <a:solidFill>
                  <a:schemeClr val="tx1"/>
                </a:solidFill>
              </a:rPr>
              <a:t>(): </a:t>
            </a:r>
            <a:r>
              <a:rPr lang="en-US" sz="1800" dirty="0" err="1">
                <a:solidFill>
                  <a:schemeClr val="tx1"/>
                </a:solidFill>
              </a:rPr>
              <a:t>writeheader</a:t>
            </a:r>
            <a:r>
              <a:rPr lang="en-US" sz="1800" dirty="0">
                <a:solidFill>
                  <a:schemeClr val="tx1"/>
                </a:solidFill>
              </a:rPr>
              <a:t>() method simply writes the first row of your csv file using the pre-specified fieldnames</a:t>
            </a:r>
            <a:r>
              <a:rPr lang="en-US" sz="1800" dirty="0" smtClean="0">
                <a:solidFill>
                  <a:schemeClr val="tx1"/>
                </a:solidFill>
              </a:rPr>
              <a:t>.</a:t>
            </a:r>
            <a:endParaRPr lang="en-US" sz="1800" dirty="0">
              <a:solidFill>
                <a:schemeClr val="tx1"/>
              </a:solidFill>
            </a:endParaRPr>
          </a:p>
          <a:p>
            <a:pPr>
              <a:lnSpc>
                <a:spcPct val="150000"/>
              </a:lnSpc>
            </a:pPr>
            <a:r>
              <a:rPr lang="en-US" sz="1800" dirty="0">
                <a:solidFill>
                  <a:schemeClr val="tx1"/>
                </a:solidFill>
              </a:rPr>
              <a:t>Syntax: </a:t>
            </a:r>
            <a:r>
              <a:rPr lang="en-US" sz="1800" b="1" dirty="0" err="1">
                <a:solidFill>
                  <a:schemeClr val="tx1"/>
                </a:solidFill>
              </a:rPr>
              <a:t>writeheader</a:t>
            </a:r>
            <a:r>
              <a:rPr lang="en-US" sz="1800" dirty="0" smtClean="0">
                <a:solidFill>
                  <a:schemeClr val="tx1"/>
                </a:solidFill>
              </a:rPr>
              <a:t>()</a:t>
            </a:r>
          </a:p>
          <a:p>
            <a:pPr>
              <a:lnSpc>
                <a:spcPct val="150000"/>
              </a:lnSpc>
            </a:pPr>
            <a:endParaRPr lang="en-US" sz="1800" dirty="0">
              <a:solidFill>
                <a:schemeClr val="tx1"/>
              </a:solidFill>
            </a:endParaRPr>
          </a:p>
          <a:p>
            <a:pPr marL="285750" indent="-285750">
              <a:lnSpc>
                <a:spcPct val="150000"/>
              </a:lnSpc>
              <a:buFont typeface="Arial" panose="020B0604020202020204" pitchFamily="34" charset="0"/>
              <a:buChar char="•"/>
            </a:pPr>
            <a:r>
              <a:rPr lang="en-US" sz="1800" b="1" dirty="0" err="1">
                <a:solidFill>
                  <a:schemeClr val="accent1"/>
                </a:solidFill>
              </a:rPr>
              <a:t>writerows</a:t>
            </a:r>
            <a:r>
              <a:rPr lang="en-US" sz="1800" dirty="0">
                <a:solidFill>
                  <a:schemeClr val="tx1"/>
                </a:solidFill>
              </a:rPr>
              <a:t>(): </a:t>
            </a:r>
            <a:r>
              <a:rPr lang="en-US" sz="1800" dirty="0" err="1">
                <a:solidFill>
                  <a:schemeClr val="tx1"/>
                </a:solidFill>
              </a:rPr>
              <a:t>writerows</a:t>
            </a:r>
            <a:r>
              <a:rPr lang="en-US" sz="1800" dirty="0">
                <a:solidFill>
                  <a:schemeClr val="tx1"/>
                </a:solidFill>
              </a:rPr>
              <a:t> method simply writes all the rows but in each row, it writes only the values(not keys).</a:t>
            </a:r>
          </a:p>
          <a:p>
            <a:pPr>
              <a:lnSpc>
                <a:spcPct val="150000"/>
              </a:lnSpc>
            </a:pPr>
            <a:r>
              <a:rPr lang="en-US" sz="1800" dirty="0">
                <a:solidFill>
                  <a:schemeClr val="tx1"/>
                </a:solidFill>
              </a:rPr>
              <a:t>Syntax: </a:t>
            </a:r>
            <a:r>
              <a:rPr lang="en-US" sz="1800" b="1" dirty="0" err="1">
                <a:solidFill>
                  <a:schemeClr val="tx1"/>
                </a:solidFill>
              </a:rPr>
              <a:t>writerows</a:t>
            </a:r>
            <a:r>
              <a:rPr lang="en-US" sz="1800" b="1" dirty="0">
                <a:solidFill>
                  <a:schemeClr val="tx1"/>
                </a:solidFill>
              </a:rPr>
              <a:t>(</a:t>
            </a:r>
            <a:r>
              <a:rPr lang="en-US" sz="1800" b="1" dirty="0" err="1">
                <a:solidFill>
                  <a:schemeClr val="tx1"/>
                </a:solidFill>
              </a:rPr>
              <a:t>mydict</a:t>
            </a:r>
            <a:r>
              <a:rPr lang="en-US" sz="1800" dirty="0">
                <a:solidFill>
                  <a:schemeClr val="tx1"/>
                </a:solidFill>
              </a:rPr>
              <a:t>)</a:t>
            </a:r>
          </a:p>
          <a:p>
            <a:pPr>
              <a:lnSpc>
                <a:spcPct val="150000"/>
              </a:lnSpc>
            </a:pPr>
            <a:endParaRPr lang="en-US" sz="1800" dirty="0">
              <a:solidFill>
                <a:schemeClr val="tx1"/>
              </a:solidFill>
            </a:endParaRPr>
          </a:p>
        </p:txBody>
      </p:sp>
    </p:spTree>
    <p:extLst>
      <p:ext uri="{BB962C8B-B14F-4D97-AF65-F5344CB8AC3E}">
        <p14:creationId xmlns:p14="http://schemas.microsoft.com/office/powerpoint/2010/main" val="175756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16338" y="0"/>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Using</a:t>
            </a:r>
            <a:r>
              <a:rPr lang="en-US" sz="2400" dirty="0">
                <a:solidFill>
                  <a:schemeClr val="accent1"/>
                </a:solidFill>
              </a:rPr>
              <a:t> </a:t>
            </a:r>
            <a:r>
              <a:rPr lang="en-US" sz="2400" dirty="0" err="1">
                <a:solidFill>
                  <a:schemeClr val="accent1"/>
                </a:solidFill>
              </a:rPr>
              <a:t>csv.DictWriter</a:t>
            </a:r>
            <a:r>
              <a:rPr lang="en-US" sz="2400" dirty="0">
                <a:solidFill>
                  <a:schemeClr val="accent1"/>
                </a:solidFill>
              </a:rPr>
              <a:t> class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8" name="Rectangle 7"/>
          <p:cNvSpPr/>
          <p:nvPr/>
        </p:nvSpPr>
        <p:spPr>
          <a:xfrm>
            <a:off x="219426" y="745810"/>
            <a:ext cx="5266974" cy="3647152"/>
          </a:xfrm>
          <a:prstGeom prst="rect">
            <a:avLst/>
          </a:prstGeom>
        </p:spPr>
        <p:txBody>
          <a:bodyPr wrap="square">
            <a:spAutoFit/>
          </a:bodyPr>
          <a:lstStyle/>
          <a:p>
            <a:pPr>
              <a:lnSpc>
                <a:spcPct val="150000"/>
              </a:lnSpc>
            </a:pPr>
            <a:r>
              <a:rPr lang="en-US" dirty="0" smtClean="0">
                <a:solidFill>
                  <a:schemeClr val="tx1"/>
                </a:solidFill>
              </a:rPr>
              <a:t>import </a:t>
            </a:r>
            <a:r>
              <a:rPr lang="en-US" dirty="0">
                <a:solidFill>
                  <a:schemeClr val="tx1"/>
                </a:solidFill>
              </a:rPr>
              <a:t>csv </a:t>
            </a:r>
          </a:p>
          <a:p>
            <a:pPr>
              <a:lnSpc>
                <a:spcPct val="150000"/>
              </a:lnSpc>
            </a:pPr>
            <a:r>
              <a:rPr lang="en-US" dirty="0" smtClean="0">
                <a:solidFill>
                  <a:schemeClr val="tx1"/>
                </a:solidFill>
              </a:rPr>
              <a:t># </a:t>
            </a:r>
            <a:r>
              <a:rPr lang="en-US" dirty="0">
                <a:solidFill>
                  <a:schemeClr val="tx1"/>
                </a:solidFill>
              </a:rPr>
              <a:t>my data rows as dictionary objects </a:t>
            </a:r>
          </a:p>
          <a:p>
            <a:pPr>
              <a:lnSpc>
                <a:spcPct val="150000"/>
              </a:lnSpc>
            </a:pPr>
            <a:r>
              <a:rPr lang="en-US" dirty="0" err="1">
                <a:solidFill>
                  <a:schemeClr val="tx1"/>
                </a:solidFill>
              </a:rPr>
              <a:t>mydict</a:t>
            </a:r>
            <a:r>
              <a:rPr lang="en-US" dirty="0">
                <a:solidFill>
                  <a:schemeClr val="tx1"/>
                </a:solidFill>
              </a:rPr>
              <a:t> =[{'branch': 'COE', '</a:t>
            </a:r>
            <a:r>
              <a:rPr lang="en-US" dirty="0" err="1">
                <a:solidFill>
                  <a:schemeClr val="tx1"/>
                </a:solidFill>
              </a:rPr>
              <a:t>cgpa</a:t>
            </a:r>
            <a:r>
              <a:rPr lang="en-US" dirty="0">
                <a:solidFill>
                  <a:schemeClr val="tx1"/>
                </a:solidFill>
              </a:rPr>
              <a:t>': '9.0', 'name': 'Nikhil', 'year': '2'}, </a:t>
            </a:r>
          </a:p>
          <a:p>
            <a:pPr>
              <a:lnSpc>
                <a:spcPct val="150000"/>
              </a:lnSpc>
            </a:pPr>
            <a:r>
              <a:rPr lang="en-US" dirty="0">
                <a:solidFill>
                  <a:schemeClr val="tx1"/>
                </a:solidFill>
              </a:rPr>
              <a:t>         {'branch': 'COE', '</a:t>
            </a:r>
            <a:r>
              <a:rPr lang="en-US" dirty="0" err="1">
                <a:solidFill>
                  <a:schemeClr val="tx1"/>
                </a:solidFill>
              </a:rPr>
              <a:t>cgpa</a:t>
            </a:r>
            <a:r>
              <a:rPr lang="en-US" dirty="0">
                <a:solidFill>
                  <a:schemeClr val="tx1"/>
                </a:solidFill>
              </a:rPr>
              <a:t>': '9.1', 'name': '</a:t>
            </a:r>
            <a:r>
              <a:rPr lang="en-US" dirty="0" err="1">
                <a:solidFill>
                  <a:schemeClr val="tx1"/>
                </a:solidFill>
              </a:rPr>
              <a:t>Sanchit</a:t>
            </a:r>
            <a:r>
              <a:rPr lang="en-US" dirty="0">
                <a:solidFill>
                  <a:schemeClr val="tx1"/>
                </a:solidFill>
              </a:rPr>
              <a:t>', 'year': '2'}, </a:t>
            </a:r>
          </a:p>
          <a:p>
            <a:pPr>
              <a:lnSpc>
                <a:spcPct val="150000"/>
              </a:lnSpc>
            </a:pPr>
            <a:r>
              <a:rPr lang="en-US" dirty="0">
                <a:solidFill>
                  <a:schemeClr val="tx1"/>
                </a:solidFill>
              </a:rPr>
              <a:t>         {'branch': 'IT', '</a:t>
            </a:r>
            <a:r>
              <a:rPr lang="en-US" dirty="0" err="1">
                <a:solidFill>
                  <a:schemeClr val="tx1"/>
                </a:solidFill>
              </a:rPr>
              <a:t>cgpa</a:t>
            </a:r>
            <a:r>
              <a:rPr lang="en-US" dirty="0">
                <a:solidFill>
                  <a:schemeClr val="tx1"/>
                </a:solidFill>
              </a:rPr>
              <a:t>': '9.3', 'name': 'Aditya', 'year': '2'}, </a:t>
            </a:r>
          </a:p>
          <a:p>
            <a:pPr>
              <a:lnSpc>
                <a:spcPct val="150000"/>
              </a:lnSpc>
            </a:pPr>
            <a:r>
              <a:rPr lang="en-US" dirty="0">
                <a:solidFill>
                  <a:schemeClr val="tx1"/>
                </a:solidFill>
              </a:rPr>
              <a:t>         {'branch': 'SE', '</a:t>
            </a:r>
            <a:r>
              <a:rPr lang="en-US" dirty="0" err="1">
                <a:solidFill>
                  <a:schemeClr val="tx1"/>
                </a:solidFill>
              </a:rPr>
              <a:t>cgpa</a:t>
            </a:r>
            <a:r>
              <a:rPr lang="en-US" dirty="0">
                <a:solidFill>
                  <a:schemeClr val="tx1"/>
                </a:solidFill>
              </a:rPr>
              <a:t>': '9.5', 'name': '</a:t>
            </a:r>
            <a:r>
              <a:rPr lang="en-US" dirty="0" err="1">
                <a:solidFill>
                  <a:schemeClr val="tx1"/>
                </a:solidFill>
              </a:rPr>
              <a:t>Sagar</a:t>
            </a:r>
            <a:r>
              <a:rPr lang="en-US" dirty="0">
                <a:solidFill>
                  <a:schemeClr val="tx1"/>
                </a:solidFill>
              </a:rPr>
              <a:t>', 'year': '1'}, </a:t>
            </a:r>
          </a:p>
          <a:p>
            <a:pPr>
              <a:lnSpc>
                <a:spcPct val="150000"/>
              </a:lnSpc>
            </a:pPr>
            <a:r>
              <a:rPr lang="en-US" dirty="0">
                <a:solidFill>
                  <a:schemeClr val="tx1"/>
                </a:solidFill>
              </a:rPr>
              <a:t>         {'branch': 'MCE', '</a:t>
            </a:r>
            <a:r>
              <a:rPr lang="en-US" dirty="0" err="1">
                <a:solidFill>
                  <a:schemeClr val="tx1"/>
                </a:solidFill>
              </a:rPr>
              <a:t>cgpa</a:t>
            </a:r>
            <a:r>
              <a:rPr lang="en-US" dirty="0">
                <a:solidFill>
                  <a:schemeClr val="tx1"/>
                </a:solidFill>
              </a:rPr>
              <a:t>': '7.8', 'name': '</a:t>
            </a:r>
            <a:r>
              <a:rPr lang="en-US" dirty="0" err="1">
                <a:solidFill>
                  <a:schemeClr val="tx1"/>
                </a:solidFill>
              </a:rPr>
              <a:t>Prateek</a:t>
            </a:r>
            <a:r>
              <a:rPr lang="en-US" dirty="0">
                <a:solidFill>
                  <a:schemeClr val="tx1"/>
                </a:solidFill>
              </a:rPr>
              <a:t>', 'year': '3'}, </a:t>
            </a:r>
          </a:p>
          <a:p>
            <a:pPr>
              <a:lnSpc>
                <a:spcPct val="150000"/>
              </a:lnSpc>
            </a:pPr>
            <a:r>
              <a:rPr lang="en-US" dirty="0">
                <a:solidFill>
                  <a:schemeClr val="tx1"/>
                </a:solidFill>
              </a:rPr>
              <a:t>         {'branch': 'EP', '</a:t>
            </a:r>
            <a:r>
              <a:rPr lang="en-US" dirty="0" err="1">
                <a:solidFill>
                  <a:schemeClr val="tx1"/>
                </a:solidFill>
              </a:rPr>
              <a:t>cgpa</a:t>
            </a:r>
            <a:r>
              <a:rPr lang="en-US" dirty="0">
                <a:solidFill>
                  <a:schemeClr val="tx1"/>
                </a:solidFill>
              </a:rPr>
              <a:t>': '9.1', 'name': '</a:t>
            </a:r>
            <a:r>
              <a:rPr lang="en-US" dirty="0" err="1">
                <a:solidFill>
                  <a:schemeClr val="tx1"/>
                </a:solidFill>
              </a:rPr>
              <a:t>Sahil</a:t>
            </a:r>
            <a:r>
              <a:rPr lang="en-US" dirty="0">
                <a:solidFill>
                  <a:schemeClr val="tx1"/>
                </a:solidFill>
              </a:rPr>
              <a:t>', 'year': '2'}] </a:t>
            </a:r>
          </a:p>
          <a:p>
            <a:pPr>
              <a:lnSpc>
                <a:spcPct val="150000"/>
              </a:lnSpc>
            </a:pPr>
            <a:r>
              <a:rPr lang="en-US" dirty="0">
                <a:solidFill>
                  <a:schemeClr val="tx1"/>
                </a:solidFill>
              </a:rPr>
              <a:t>    </a:t>
            </a:r>
          </a:p>
          <a:p>
            <a:pPr>
              <a:lnSpc>
                <a:spcPct val="150000"/>
              </a:lnSpc>
            </a:pPr>
            <a:r>
              <a:rPr lang="en-US" dirty="0">
                <a:solidFill>
                  <a:schemeClr val="tx1"/>
                </a:solidFill>
              </a:rPr>
              <a:t># field names </a:t>
            </a:r>
          </a:p>
          <a:p>
            <a:pPr>
              <a:lnSpc>
                <a:spcPct val="150000"/>
              </a:lnSpc>
            </a:pPr>
            <a:r>
              <a:rPr lang="en-US" dirty="0">
                <a:solidFill>
                  <a:schemeClr val="tx1"/>
                </a:solidFill>
              </a:rPr>
              <a:t>fields = ['name', 'branch', 'year', '</a:t>
            </a:r>
            <a:r>
              <a:rPr lang="en-US" dirty="0" err="1">
                <a:solidFill>
                  <a:schemeClr val="tx1"/>
                </a:solidFill>
              </a:rPr>
              <a:t>cgpa</a:t>
            </a:r>
            <a:r>
              <a:rPr lang="en-US" dirty="0" smtClean="0">
                <a:solidFill>
                  <a:schemeClr val="tx1"/>
                </a:solidFill>
              </a:rPr>
              <a:t>']</a:t>
            </a:r>
            <a:endParaRPr lang="en-US" dirty="0">
              <a:solidFill>
                <a:schemeClr val="tx1"/>
              </a:solidFill>
            </a:endParaRPr>
          </a:p>
        </p:txBody>
      </p:sp>
      <p:sp>
        <p:nvSpPr>
          <p:cNvPr id="3" name="Rectangle 2"/>
          <p:cNvSpPr/>
          <p:nvPr/>
        </p:nvSpPr>
        <p:spPr>
          <a:xfrm>
            <a:off x="5486400" y="443942"/>
            <a:ext cx="3769328" cy="4616648"/>
          </a:xfrm>
          <a:prstGeom prst="rect">
            <a:avLst/>
          </a:prstGeom>
        </p:spPr>
        <p:txBody>
          <a:bodyPr wrap="square">
            <a:spAutoFit/>
          </a:bodyPr>
          <a:lstStyle/>
          <a:p>
            <a:pPr>
              <a:lnSpc>
                <a:spcPct val="150000"/>
              </a:lnSpc>
            </a:pPr>
            <a:r>
              <a:rPr lang="en-US" dirty="0" smtClean="0">
                <a:solidFill>
                  <a:schemeClr val="tx1"/>
                </a:solidFill>
              </a:rPr>
              <a:t># </a:t>
            </a:r>
            <a:r>
              <a:rPr lang="en-US" dirty="0">
                <a:solidFill>
                  <a:schemeClr val="tx1"/>
                </a:solidFill>
              </a:rPr>
              <a:t>name of csv file </a:t>
            </a:r>
          </a:p>
          <a:p>
            <a:pPr>
              <a:lnSpc>
                <a:spcPct val="150000"/>
              </a:lnSpc>
            </a:pPr>
            <a:r>
              <a:rPr lang="en-US" dirty="0">
                <a:solidFill>
                  <a:schemeClr val="tx1"/>
                </a:solidFill>
              </a:rPr>
              <a:t>filename = "university_records.csv"</a:t>
            </a:r>
          </a:p>
          <a:p>
            <a:pPr>
              <a:lnSpc>
                <a:spcPct val="150000"/>
              </a:lnSpc>
            </a:pPr>
            <a:r>
              <a:rPr lang="en-US" dirty="0">
                <a:solidFill>
                  <a:schemeClr val="tx1"/>
                </a:solidFill>
              </a:rPr>
              <a:t>    </a:t>
            </a:r>
          </a:p>
          <a:p>
            <a:pPr>
              <a:lnSpc>
                <a:spcPct val="150000"/>
              </a:lnSpc>
            </a:pPr>
            <a:r>
              <a:rPr lang="en-US" dirty="0">
                <a:solidFill>
                  <a:schemeClr val="tx1"/>
                </a:solidFill>
              </a:rPr>
              <a:t># writing to csv file </a:t>
            </a:r>
          </a:p>
          <a:p>
            <a:pPr>
              <a:lnSpc>
                <a:spcPct val="150000"/>
              </a:lnSpc>
            </a:pPr>
            <a:r>
              <a:rPr lang="en-US" dirty="0">
                <a:solidFill>
                  <a:schemeClr val="tx1"/>
                </a:solidFill>
              </a:rPr>
              <a:t>with open(filename, 'w') as </a:t>
            </a:r>
            <a:r>
              <a:rPr lang="en-US" dirty="0" err="1">
                <a:solidFill>
                  <a:schemeClr val="tx1"/>
                </a:solidFill>
              </a:rPr>
              <a:t>csvfile</a:t>
            </a:r>
            <a:r>
              <a:rPr lang="en-US" dirty="0">
                <a:solidFill>
                  <a:schemeClr val="tx1"/>
                </a:solidFill>
              </a:rPr>
              <a:t>: </a:t>
            </a:r>
          </a:p>
          <a:p>
            <a:pPr>
              <a:lnSpc>
                <a:spcPct val="150000"/>
              </a:lnSpc>
            </a:pPr>
            <a:r>
              <a:rPr lang="en-US" dirty="0">
                <a:solidFill>
                  <a:schemeClr val="tx1"/>
                </a:solidFill>
              </a:rPr>
              <a:t>    # creating a csv </a:t>
            </a:r>
            <a:r>
              <a:rPr lang="en-US" dirty="0" err="1">
                <a:solidFill>
                  <a:schemeClr val="tx1"/>
                </a:solidFill>
              </a:rPr>
              <a:t>dict</a:t>
            </a:r>
            <a:r>
              <a:rPr lang="en-US" dirty="0">
                <a:solidFill>
                  <a:schemeClr val="tx1"/>
                </a:solidFill>
              </a:rPr>
              <a:t> writer object </a:t>
            </a:r>
          </a:p>
          <a:p>
            <a:pPr>
              <a:lnSpc>
                <a:spcPct val="150000"/>
              </a:lnSpc>
            </a:pPr>
            <a:r>
              <a:rPr lang="en-US" dirty="0">
                <a:solidFill>
                  <a:schemeClr val="tx1"/>
                </a:solidFill>
              </a:rPr>
              <a:t>    writer = </a:t>
            </a:r>
            <a:r>
              <a:rPr lang="en-US" dirty="0" err="1">
                <a:solidFill>
                  <a:schemeClr val="tx1"/>
                </a:solidFill>
              </a:rPr>
              <a:t>csv.DictWriter</a:t>
            </a:r>
            <a:r>
              <a:rPr lang="en-US" dirty="0">
                <a:solidFill>
                  <a:schemeClr val="tx1"/>
                </a:solidFill>
              </a:rPr>
              <a:t>(</a:t>
            </a:r>
            <a:r>
              <a:rPr lang="en-US" dirty="0" err="1">
                <a:solidFill>
                  <a:schemeClr val="tx1"/>
                </a:solidFill>
              </a:rPr>
              <a:t>csvfile</a:t>
            </a:r>
            <a:r>
              <a:rPr lang="en-US" dirty="0">
                <a:solidFill>
                  <a:schemeClr val="tx1"/>
                </a:solidFill>
              </a:rPr>
              <a:t>, fieldnames = fields) </a:t>
            </a:r>
          </a:p>
          <a:p>
            <a:pPr>
              <a:lnSpc>
                <a:spcPct val="150000"/>
              </a:lnSpc>
            </a:pPr>
            <a:r>
              <a:rPr lang="en-US" dirty="0">
                <a:solidFill>
                  <a:schemeClr val="tx1"/>
                </a:solidFill>
              </a:rPr>
              <a:t>        </a:t>
            </a:r>
          </a:p>
          <a:p>
            <a:pPr>
              <a:lnSpc>
                <a:spcPct val="150000"/>
              </a:lnSpc>
            </a:pPr>
            <a:r>
              <a:rPr lang="en-US" dirty="0">
                <a:solidFill>
                  <a:schemeClr val="tx1"/>
                </a:solidFill>
              </a:rPr>
              <a:t>    # writing headers (field names) </a:t>
            </a:r>
          </a:p>
          <a:p>
            <a:pPr>
              <a:lnSpc>
                <a:spcPct val="150000"/>
              </a:lnSpc>
            </a:pPr>
            <a:r>
              <a:rPr lang="en-US" dirty="0">
                <a:solidFill>
                  <a:schemeClr val="tx1"/>
                </a:solidFill>
              </a:rPr>
              <a:t>    </a:t>
            </a:r>
            <a:r>
              <a:rPr lang="en-US" dirty="0" err="1">
                <a:solidFill>
                  <a:schemeClr val="tx1"/>
                </a:solidFill>
              </a:rPr>
              <a:t>writer.writeheader</a:t>
            </a:r>
            <a:r>
              <a:rPr lang="en-US" dirty="0">
                <a:solidFill>
                  <a:schemeClr val="tx1"/>
                </a:solidFill>
              </a:rPr>
              <a:t>() </a:t>
            </a:r>
          </a:p>
          <a:p>
            <a:pPr>
              <a:lnSpc>
                <a:spcPct val="150000"/>
              </a:lnSpc>
            </a:pPr>
            <a:r>
              <a:rPr lang="en-US" dirty="0">
                <a:solidFill>
                  <a:schemeClr val="tx1"/>
                </a:solidFill>
              </a:rPr>
              <a:t>        </a:t>
            </a:r>
          </a:p>
          <a:p>
            <a:pPr>
              <a:lnSpc>
                <a:spcPct val="150000"/>
              </a:lnSpc>
            </a:pPr>
            <a:r>
              <a:rPr lang="en-US" dirty="0">
                <a:solidFill>
                  <a:schemeClr val="tx1"/>
                </a:solidFill>
              </a:rPr>
              <a:t>    # writing data rows </a:t>
            </a:r>
          </a:p>
          <a:p>
            <a:pPr>
              <a:lnSpc>
                <a:spcPct val="150000"/>
              </a:lnSpc>
            </a:pPr>
            <a:r>
              <a:rPr lang="en-US" dirty="0">
                <a:solidFill>
                  <a:schemeClr val="tx1"/>
                </a:solidFill>
              </a:rPr>
              <a:t>    </a:t>
            </a:r>
            <a:r>
              <a:rPr lang="en-US" dirty="0" err="1">
                <a:solidFill>
                  <a:schemeClr val="tx1"/>
                </a:solidFill>
              </a:rPr>
              <a:t>writer.writerows</a:t>
            </a:r>
            <a:r>
              <a:rPr lang="en-US" dirty="0">
                <a:solidFill>
                  <a:schemeClr val="tx1"/>
                </a:solidFill>
              </a:rPr>
              <a:t>(</a:t>
            </a:r>
            <a:r>
              <a:rPr lang="en-US" dirty="0" err="1">
                <a:solidFill>
                  <a:schemeClr val="tx1"/>
                </a:solidFill>
              </a:rPr>
              <a:t>mydict</a:t>
            </a:r>
            <a:r>
              <a:rPr lang="en-US"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37707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
        <p:nvSpPr>
          <p:cNvPr id="3" name="Rectangle 2"/>
          <p:cNvSpPr/>
          <p:nvPr/>
        </p:nvSpPr>
        <p:spPr>
          <a:xfrm>
            <a:off x="546670" y="1001842"/>
            <a:ext cx="8284464"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Normally, a library is a collection of books or is a room or place where many books are stored to be used later. </a:t>
            </a:r>
            <a:endParaRPr lang="en-US" sz="1800" dirty="0" smtClean="0"/>
          </a:p>
          <a:p>
            <a:pPr marL="285750" indent="-285750" algn="just">
              <a:lnSpc>
                <a:spcPct val="150000"/>
              </a:lnSpc>
              <a:buFont typeface="Arial" panose="020B0604020202020204" pitchFamily="34" charset="0"/>
              <a:buChar char="•"/>
            </a:pPr>
            <a:r>
              <a:rPr lang="en-US" sz="1800" dirty="0" smtClean="0"/>
              <a:t>Similarly</a:t>
            </a:r>
            <a:r>
              <a:rPr lang="en-US" sz="1800" dirty="0"/>
              <a:t>, in the programming world, a library is a collection of precompiled codes that can be used later on in a program for some specific well-defined </a:t>
            </a:r>
            <a:r>
              <a:rPr lang="en-US" sz="1800" dirty="0" smtClean="0"/>
              <a:t>operations.</a:t>
            </a:r>
          </a:p>
          <a:p>
            <a:pPr marL="285750" indent="-285750" algn="just">
              <a:lnSpc>
                <a:spcPct val="150000"/>
              </a:lnSpc>
              <a:buFont typeface="Arial" panose="020B0604020202020204" pitchFamily="34" charset="0"/>
              <a:buChar char="•"/>
            </a:pPr>
            <a:r>
              <a:rPr lang="en-US" sz="1800" dirty="0" smtClean="0"/>
              <a:t>Other </a:t>
            </a:r>
            <a:r>
              <a:rPr lang="en-US" sz="1800" dirty="0"/>
              <a:t>than pre-compiled codes, a library may contain documentation, configuration data, message templates, classes, and values, etc</a:t>
            </a:r>
            <a:r>
              <a:rPr lang="en-US" sz="1800" dirty="0" smtClean="0"/>
              <a:t>.</a:t>
            </a:r>
            <a:endParaRPr lang="en-US" sz="1800" dirty="0"/>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3" name="Rectangle 2"/>
          <p:cNvSpPr/>
          <p:nvPr/>
        </p:nvSpPr>
        <p:spPr>
          <a:xfrm>
            <a:off x="438912" y="1166434"/>
            <a:ext cx="8284464" cy="294952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smtClean="0"/>
              <a:t>A </a:t>
            </a:r>
            <a:r>
              <a:rPr lang="en-US" sz="1800" dirty="0"/>
              <a:t>Python library is a collection of related modules. It contains bundles of code that can be used repeatedly in different programs. </a:t>
            </a:r>
            <a:endParaRPr lang="en-US" sz="1800" dirty="0" smtClean="0"/>
          </a:p>
          <a:p>
            <a:pPr marL="285750" indent="-285750" algn="just">
              <a:lnSpc>
                <a:spcPct val="150000"/>
              </a:lnSpc>
              <a:buFont typeface="Arial" panose="020B0604020202020204" pitchFamily="34" charset="0"/>
              <a:buChar char="•"/>
            </a:pPr>
            <a:r>
              <a:rPr lang="en-US" sz="1800" dirty="0" smtClean="0"/>
              <a:t>It </a:t>
            </a:r>
            <a:r>
              <a:rPr lang="en-US" sz="1800" dirty="0"/>
              <a:t>makes Python Programming simpler and convenient for the programmer. </a:t>
            </a:r>
            <a:endParaRPr lang="en-US" sz="1800" dirty="0" smtClean="0"/>
          </a:p>
          <a:p>
            <a:pPr marL="285750" indent="-285750" algn="just">
              <a:lnSpc>
                <a:spcPct val="150000"/>
              </a:lnSpc>
              <a:buFont typeface="Arial" panose="020B0604020202020204" pitchFamily="34" charset="0"/>
              <a:buChar char="•"/>
            </a:pPr>
            <a:r>
              <a:rPr lang="en-US" sz="1800" dirty="0" smtClean="0"/>
              <a:t>As </a:t>
            </a:r>
            <a:r>
              <a:rPr lang="en-US" sz="1800" dirty="0"/>
              <a:t>we don’t need to write the same code again and again for different </a:t>
            </a:r>
            <a:r>
              <a:rPr lang="en-US" sz="1800" dirty="0" smtClean="0"/>
              <a:t>programs.</a:t>
            </a:r>
          </a:p>
          <a:p>
            <a:pPr marL="285750" indent="-285750" algn="just">
              <a:lnSpc>
                <a:spcPct val="150000"/>
              </a:lnSpc>
              <a:buFont typeface="Arial" panose="020B0604020202020204" pitchFamily="34" charset="0"/>
              <a:buChar char="•"/>
            </a:pPr>
            <a:r>
              <a:rPr lang="en-US" sz="1800" dirty="0" smtClean="0"/>
              <a:t>Python </a:t>
            </a:r>
            <a:r>
              <a:rPr lang="en-US" sz="1800" dirty="0"/>
              <a:t>libraries play a very vital role in fields of Machine Learning, Data Science, Data Visualization, etc.</a:t>
            </a:r>
          </a:p>
        </p:txBody>
      </p:sp>
    </p:spTree>
    <p:extLst>
      <p:ext uri="{BB962C8B-B14F-4D97-AF65-F5344CB8AC3E}">
        <p14:creationId xmlns:p14="http://schemas.microsoft.com/office/powerpoint/2010/main" val="19662887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938583" y="2033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727633" y="1023393"/>
            <a:ext cx="4028012" cy="3831818"/>
          </a:xfrm>
          <a:prstGeom prst="rect">
            <a:avLst/>
          </a:prstGeom>
        </p:spPr>
        <p:txBody>
          <a:bodyPr wrap="square">
            <a:spAutoFit/>
          </a:bodyPr>
          <a:lstStyle/>
          <a:p>
            <a:pPr>
              <a:lnSpc>
                <a:spcPct val="150000"/>
              </a:lnSpc>
            </a:pPr>
            <a:r>
              <a:rPr lang="en-US" sz="1800" dirty="0">
                <a:solidFill>
                  <a:schemeClr val="tx1"/>
                </a:solidFill>
              </a:rPr>
              <a:t>val1 = input("Enter the name: ")</a:t>
            </a:r>
          </a:p>
          <a:p>
            <a:pPr>
              <a:lnSpc>
                <a:spcPct val="150000"/>
              </a:lnSpc>
            </a:pPr>
            <a:r>
              <a:rPr lang="en-US" sz="1800" dirty="0">
                <a:solidFill>
                  <a:schemeClr val="tx1"/>
                </a:solidFill>
              </a:rPr>
              <a:t> </a:t>
            </a:r>
            <a:r>
              <a:rPr lang="en-US" sz="1800" dirty="0" smtClean="0">
                <a:solidFill>
                  <a:schemeClr val="tx1"/>
                </a:solidFill>
              </a:rPr>
              <a:t># </a:t>
            </a:r>
            <a:r>
              <a:rPr lang="en-US" sz="1800" dirty="0">
                <a:solidFill>
                  <a:schemeClr val="tx1"/>
                </a:solidFill>
              </a:rPr>
              <a:t>print the type of input value</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smtClean="0">
                <a:solidFill>
                  <a:schemeClr val="tx1"/>
                </a:solidFill>
              </a:rPr>
              <a:t>val2 </a:t>
            </a:r>
            <a:r>
              <a:rPr lang="en-US" sz="1800" dirty="0">
                <a:solidFill>
                  <a:schemeClr val="tx1"/>
                </a:solidFill>
              </a:rPr>
              <a:t>=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 </a:t>
            </a:r>
            <a:r>
              <a:rPr lang="en-US" sz="1800" dirty="0" smtClean="0">
                <a:solidFill>
                  <a:schemeClr val="tx1"/>
                </a:solidFill>
              </a:rPr>
              <a:t>val2 </a:t>
            </a:r>
            <a:r>
              <a:rPr lang="en-US" sz="1800" dirty="0">
                <a:solidFill>
                  <a:schemeClr val="tx1"/>
                </a:solidFill>
              </a:rPr>
              <a:t>= </a:t>
            </a:r>
            <a:r>
              <a:rPr lang="en-US" sz="1800" dirty="0" err="1">
                <a:solidFill>
                  <a:schemeClr val="tx1"/>
                </a:solidFill>
              </a:rPr>
              <a:t>int</a:t>
            </a:r>
            <a:r>
              <a:rPr lang="en-US" sz="1800" dirty="0">
                <a:solidFill>
                  <a:schemeClr val="tx1"/>
                </a:solidFill>
              </a:rPr>
              <a:t>(val2)</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928515"/>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Rectangle 2"/>
          <p:cNvSpPr/>
          <p:nvPr/>
        </p:nvSpPr>
        <p:spPr>
          <a:xfrm>
            <a:off x="585216" y="1056706"/>
            <a:ext cx="8284464" cy="3831818"/>
          </a:xfrm>
          <a:prstGeom prst="rect">
            <a:avLst/>
          </a:prstGeom>
        </p:spPr>
        <p:txBody>
          <a:bodyPr wrap="square">
            <a:spAutoFit/>
          </a:bodyPr>
          <a:lstStyle/>
          <a:p>
            <a:pPr algn="just">
              <a:lnSpc>
                <a:spcPct val="150000"/>
              </a:lnSpc>
            </a:pPr>
            <a:r>
              <a:rPr lang="en-US" sz="1800" b="1" dirty="0"/>
              <a:t>Working of Python Library</a:t>
            </a:r>
          </a:p>
          <a:p>
            <a:pPr marL="285750" indent="-285750" algn="just">
              <a:lnSpc>
                <a:spcPct val="150000"/>
              </a:lnSpc>
              <a:buFont typeface="Arial" panose="020B0604020202020204" pitchFamily="34" charset="0"/>
              <a:buChar char="•"/>
            </a:pPr>
            <a:r>
              <a:rPr lang="en-US" sz="1800" dirty="0" smtClean="0"/>
              <a:t>Python </a:t>
            </a:r>
            <a:r>
              <a:rPr lang="en-US" sz="1800" dirty="0"/>
              <a:t>library is simply a collection of codes or modules of codes that we can use in a program for specific operations</a:t>
            </a:r>
            <a:r>
              <a:rPr lang="en-US" sz="1800" dirty="0" smtClean="0"/>
              <a:t>.</a:t>
            </a:r>
          </a:p>
          <a:p>
            <a:pPr marL="285750" indent="-285750" algn="just">
              <a:lnSpc>
                <a:spcPct val="150000"/>
              </a:lnSpc>
              <a:buFont typeface="Arial" panose="020B0604020202020204" pitchFamily="34" charset="0"/>
              <a:buChar char="•"/>
            </a:pPr>
            <a:r>
              <a:rPr lang="en-US" sz="1800" dirty="0"/>
              <a:t>We use libraries so that we don’t need to write the code again in our program that is already available</a:t>
            </a:r>
            <a:r>
              <a:rPr lang="en-US" sz="1800" dirty="0" smtClean="0"/>
              <a:t>.</a:t>
            </a:r>
          </a:p>
          <a:p>
            <a:pPr marL="285750" indent="-285750" algn="just">
              <a:lnSpc>
                <a:spcPct val="150000"/>
              </a:lnSpc>
              <a:buFont typeface="Arial" panose="020B0604020202020204" pitchFamily="34" charset="0"/>
              <a:buChar char="•"/>
            </a:pPr>
            <a:r>
              <a:rPr lang="en-US" sz="1800" dirty="0"/>
              <a:t>When we link a library with our program and run that program, the linker automatically searches for that </a:t>
            </a:r>
            <a:r>
              <a:rPr lang="en-US" sz="1800" dirty="0" smtClean="0"/>
              <a:t>library.</a:t>
            </a:r>
          </a:p>
          <a:p>
            <a:pPr marL="285750" indent="-285750" algn="just">
              <a:lnSpc>
                <a:spcPct val="150000"/>
              </a:lnSpc>
              <a:buFont typeface="Arial" panose="020B0604020202020204" pitchFamily="34" charset="0"/>
              <a:buChar char="•"/>
            </a:pPr>
            <a:r>
              <a:rPr lang="en-US" sz="1800" dirty="0" smtClean="0"/>
              <a:t>It </a:t>
            </a:r>
            <a:r>
              <a:rPr lang="en-US" sz="1800" dirty="0"/>
              <a:t>extracts the functionalities of that library and interprets the program accordingly. That’s how we use the methods of a library in our program. </a:t>
            </a:r>
          </a:p>
        </p:txBody>
      </p:sp>
    </p:spTree>
    <p:extLst>
      <p:ext uri="{BB962C8B-B14F-4D97-AF65-F5344CB8AC3E}">
        <p14:creationId xmlns:p14="http://schemas.microsoft.com/office/powerpoint/2010/main" val="293794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
        <p:nvSpPr>
          <p:cNvPr id="3" name="Rectangle 2"/>
          <p:cNvSpPr/>
          <p:nvPr/>
        </p:nvSpPr>
        <p:spPr>
          <a:xfrm>
            <a:off x="585216" y="764098"/>
            <a:ext cx="7808976" cy="4247317"/>
          </a:xfrm>
          <a:prstGeom prst="rect">
            <a:avLst/>
          </a:prstGeom>
        </p:spPr>
        <p:txBody>
          <a:bodyPr wrap="square">
            <a:spAutoFit/>
          </a:bodyPr>
          <a:lstStyle/>
          <a:p>
            <a:pPr algn="just">
              <a:lnSpc>
                <a:spcPct val="150000"/>
              </a:lnSpc>
            </a:pPr>
            <a:r>
              <a:rPr lang="en-US" sz="1800" b="1" dirty="0"/>
              <a:t>Python standard </a:t>
            </a:r>
            <a:r>
              <a:rPr lang="en-US" sz="1800" b="1" dirty="0" smtClean="0"/>
              <a:t>library</a:t>
            </a:r>
          </a:p>
          <a:p>
            <a:pPr marL="285750" indent="-285750" algn="just">
              <a:lnSpc>
                <a:spcPct val="150000"/>
              </a:lnSpc>
              <a:buFont typeface="Arial" panose="020B0604020202020204" pitchFamily="34" charset="0"/>
              <a:buChar char="•"/>
            </a:pPr>
            <a:r>
              <a:rPr lang="en-US" sz="1800" dirty="0"/>
              <a:t>The Python Standard Library contains the exact syntax, semantics, and tokens of Python. It contains built-in modules that provide access to basic system functionality like I/O and some other core modules. Most of the Python Libraries are written in the C programming language. The Python standard library consists of more than 200 core modules. </a:t>
            </a:r>
            <a:endParaRPr lang="en-US" sz="1800" dirty="0" smtClean="0"/>
          </a:p>
          <a:p>
            <a:pPr marL="285750" indent="-285750" algn="just">
              <a:lnSpc>
                <a:spcPct val="150000"/>
              </a:lnSpc>
              <a:buFont typeface="Arial" panose="020B0604020202020204" pitchFamily="34" charset="0"/>
              <a:buChar char="•"/>
            </a:pPr>
            <a:r>
              <a:rPr lang="en-US" sz="1800" dirty="0"/>
              <a:t> Python Standard Library plays a very important role. Without it, the programmers can’t have access to the functionalities of Python. </a:t>
            </a:r>
            <a:endParaRPr lang="en-US" sz="1800" dirty="0" smtClean="0"/>
          </a:p>
          <a:p>
            <a:pPr marL="285750" indent="-285750" algn="just">
              <a:lnSpc>
                <a:spcPct val="150000"/>
              </a:lnSpc>
              <a:buFont typeface="Arial" panose="020B0604020202020204" pitchFamily="34" charset="0"/>
              <a:buChar char="•"/>
            </a:pPr>
            <a:r>
              <a:rPr lang="en-US" sz="1800" dirty="0"/>
              <a:t>But other than this, there are several other libraries in Python that make a programmer’s life easier.</a:t>
            </a:r>
          </a:p>
        </p:txBody>
      </p:sp>
    </p:spTree>
    <p:extLst>
      <p:ext uri="{BB962C8B-B14F-4D97-AF65-F5344CB8AC3E}">
        <p14:creationId xmlns:p14="http://schemas.microsoft.com/office/powerpoint/2010/main" val="2718111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3" name="Rectangle 2"/>
          <p:cNvSpPr/>
          <p:nvPr/>
        </p:nvSpPr>
        <p:spPr>
          <a:xfrm>
            <a:off x="726868" y="821342"/>
            <a:ext cx="7808976" cy="4247317"/>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err="1">
                <a:solidFill>
                  <a:schemeClr val="accent1"/>
                </a:solidFill>
              </a:rPr>
              <a:t>TensorFlow</a:t>
            </a:r>
            <a:r>
              <a:rPr lang="en-US" sz="1800" dirty="0"/>
              <a:t>: This library was developed by Google in collaboration with the Brain Team. It is also used in machine learning and deep learning algorithms. It contains a large number of tensor operations. Researchers also use this Python library to solve complex computations in Mathematics and Physics</a:t>
            </a:r>
            <a:r>
              <a:rPr lang="en-US" sz="1800" dirty="0" smtClean="0"/>
              <a:t>.</a:t>
            </a:r>
          </a:p>
          <a:p>
            <a:pPr algn="just">
              <a:lnSpc>
                <a:spcPct val="150000"/>
              </a:lnSpc>
            </a:pPr>
            <a:endParaRPr lang="en-US" sz="1800" dirty="0" smtClean="0"/>
          </a:p>
          <a:p>
            <a:pPr algn="just">
              <a:lnSpc>
                <a:spcPct val="150000"/>
              </a:lnSpc>
            </a:pPr>
            <a:r>
              <a:rPr lang="en-US" sz="1800" b="1" dirty="0" err="1">
                <a:solidFill>
                  <a:schemeClr val="accent1"/>
                </a:solidFill>
              </a:rPr>
              <a:t>Matplotlib</a:t>
            </a:r>
            <a:r>
              <a:rPr lang="en-US" sz="1800" dirty="0"/>
              <a:t>: This library is responsible for plotting numerical data. And that’s why it is used in data analysis. It is also an open-source library and plots high-defined figures like pie charts, histograms, scatterplots, graphs, etc.</a:t>
            </a:r>
          </a:p>
        </p:txBody>
      </p:sp>
    </p:spTree>
    <p:extLst>
      <p:ext uri="{BB962C8B-B14F-4D97-AF65-F5344CB8AC3E}">
        <p14:creationId xmlns:p14="http://schemas.microsoft.com/office/powerpoint/2010/main" val="30666621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3" name="Rectangle 2"/>
          <p:cNvSpPr/>
          <p:nvPr/>
        </p:nvSpPr>
        <p:spPr>
          <a:xfrm>
            <a:off x="726868" y="821342"/>
            <a:ext cx="7808976" cy="3416320"/>
          </a:xfrm>
          <a:prstGeom prst="rect">
            <a:avLst/>
          </a:prstGeom>
        </p:spPr>
        <p:txBody>
          <a:bodyPr wrap="square">
            <a:spAutoFit/>
          </a:bodyPr>
          <a:lstStyle/>
          <a:p>
            <a:pPr algn="just">
              <a:lnSpc>
                <a:spcPct val="150000"/>
              </a:lnSpc>
            </a:pPr>
            <a:r>
              <a:rPr lang="en-US" sz="1800" b="1" dirty="0"/>
              <a:t>Let’s have a look at some of the commonly used libraries</a:t>
            </a:r>
            <a:r>
              <a:rPr lang="en-US" sz="1800" b="1" dirty="0" smtClean="0"/>
              <a:t>:</a:t>
            </a:r>
          </a:p>
          <a:p>
            <a:pPr algn="just">
              <a:lnSpc>
                <a:spcPct val="150000"/>
              </a:lnSpc>
            </a:pPr>
            <a:r>
              <a:rPr lang="en-US" sz="1800" b="1" dirty="0">
                <a:solidFill>
                  <a:schemeClr val="bg2"/>
                </a:solidFill>
              </a:rPr>
              <a:t>Pandas</a:t>
            </a:r>
            <a:r>
              <a:rPr lang="en-US" sz="1800" dirty="0">
                <a:solidFill>
                  <a:schemeClr val="tx1"/>
                </a:solidFill>
              </a:rPr>
              <a:t>: Pandas are an important library for data scientists. It is an open-source machine learning library that provides flexible high-level data structures and a variety of analysis tools. It eases data analysis, data manipulation, and cleaning of data. Pandas support operations like Sorting, Re-indexing, Iteration, Concatenation, Conversion of data, Visualizations, Aggregations, etc</a:t>
            </a:r>
            <a:r>
              <a:rPr lang="en-US" sz="1800" dirty="0" smtClean="0">
                <a:solidFill>
                  <a:schemeClr val="tx1"/>
                </a:solidFill>
              </a:rPr>
              <a:t>.</a:t>
            </a:r>
          </a:p>
          <a:p>
            <a:pPr algn="just">
              <a:lnSpc>
                <a:spcPct val="150000"/>
              </a:lnSpc>
            </a:pPr>
            <a:endParaRPr lang="en-US" sz="1800" dirty="0">
              <a:solidFill>
                <a:schemeClr val="tx1"/>
              </a:solidFill>
            </a:endParaRPr>
          </a:p>
        </p:txBody>
      </p:sp>
    </p:spTree>
    <p:extLst>
      <p:ext uri="{BB962C8B-B14F-4D97-AF65-F5344CB8AC3E}">
        <p14:creationId xmlns:p14="http://schemas.microsoft.com/office/powerpoint/2010/main" val="2816838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
        <p:nvSpPr>
          <p:cNvPr id="3" name="Rectangle 2"/>
          <p:cNvSpPr/>
          <p:nvPr/>
        </p:nvSpPr>
        <p:spPr>
          <a:xfrm>
            <a:off x="384048" y="821342"/>
            <a:ext cx="8172736" cy="4154984"/>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a:solidFill>
                  <a:schemeClr val="bg2"/>
                </a:solidFill>
              </a:rPr>
              <a:t>Numpy</a:t>
            </a:r>
            <a:r>
              <a:rPr lang="en-US" sz="1600" dirty="0">
                <a:solidFill>
                  <a:schemeClr val="tx1"/>
                </a:solidFill>
              </a:rPr>
              <a:t>: The name “</a:t>
            </a:r>
            <a:r>
              <a:rPr lang="en-US" sz="1600" dirty="0" err="1">
                <a:solidFill>
                  <a:schemeClr val="tx1"/>
                </a:solidFill>
              </a:rPr>
              <a:t>Numpy</a:t>
            </a:r>
            <a:r>
              <a:rPr lang="en-US" sz="1600" dirty="0">
                <a:solidFill>
                  <a:schemeClr val="tx1"/>
                </a:solidFill>
              </a:rPr>
              <a:t>” stands for “Numerical Python”. It is the commonly used library. It is a popular machine learning library that supports large matrices and multi-dimensional data. It consists of in-built mathematical functions for easy computations. Even libraries like </a:t>
            </a:r>
            <a:r>
              <a:rPr lang="en-US" sz="1600" dirty="0" err="1">
                <a:solidFill>
                  <a:schemeClr val="tx1"/>
                </a:solidFill>
              </a:rPr>
              <a:t>TensorFlow</a:t>
            </a:r>
            <a:r>
              <a:rPr lang="en-US" sz="1600" dirty="0">
                <a:solidFill>
                  <a:schemeClr val="tx1"/>
                </a:solidFill>
              </a:rPr>
              <a:t> use </a:t>
            </a:r>
            <a:r>
              <a:rPr lang="en-US" sz="1600" dirty="0" err="1">
                <a:solidFill>
                  <a:schemeClr val="tx1"/>
                </a:solidFill>
              </a:rPr>
              <a:t>Numpy</a:t>
            </a:r>
            <a:r>
              <a:rPr lang="en-US" sz="1600" dirty="0">
                <a:solidFill>
                  <a:schemeClr val="tx1"/>
                </a:solidFill>
              </a:rPr>
              <a:t> internally to perform several operations on tensors. Array Interface is one of the key features of this library</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SciPy</a:t>
            </a:r>
            <a:r>
              <a:rPr lang="en-US" sz="1600" dirty="0">
                <a:solidFill>
                  <a:schemeClr val="tx1"/>
                </a:solidFill>
              </a:rPr>
              <a:t>: The name “</a:t>
            </a:r>
            <a:r>
              <a:rPr lang="en-US" sz="1600" dirty="0" err="1">
                <a:solidFill>
                  <a:schemeClr val="tx1"/>
                </a:solidFill>
              </a:rPr>
              <a:t>SciPy</a:t>
            </a:r>
            <a:r>
              <a:rPr lang="en-US" sz="1600" dirty="0">
                <a:solidFill>
                  <a:schemeClr val="tx1"/>
                </a:solidFill>
              </a:rPr>
              <a:t>” stands for “Scientific </a:t>
            </a:r>
            <a:r>
              <a:rPr lang="en-US" sz="1600" dirty="0" smtClean="0">
                <a:solidFill>
                  <a:schemeClr val="tx1"/>
                </a:solidFill>
              </a:rPr>
              <a:t>Python”. Used </a:t>
            </a:r>
            <a:r>
              <a:rPr lang="en-US" sz="1600" dirty="0">
                <a:solidFill>
                  <a:schemeClr val="tx1"/>
                </a:solidFill>
              </a:rPr>
              <a:t>for high-level scientific computations. This </a:t>
            </a:r>
            <a:r>
              <a:rPr lang="en-US" sz="1600" dirty="0" smtClean="0">
                <a:solidFill>
                  <a:schemeClr val="tx1"/>
                </a:solidFill>
              </a:rPr>
              <a:t>library </a:t>
            </a:r>
            <a:r>
              <a:rPr lang="en-US" sz="1600" dirty="0">
                <a:solidFill>
                  <a:schemeClr val="tx1"/>
                </a:solidFill>
              </a:rPr>
              <a:t>is built over an extension of </a:t>
            </a:r>
            <a:r>
              <a:rPr lang="en-US" sz="1600" dirty="0" err="1">
                <a:solidFill>
                  <a:schemeClr val="tx1"/>
                </a:solidFill>
              </a:rPr>
              <a:t>Numpy</a:t>
            </a:r>
            <a:r>
              <a:rPr lang="en-US" sz="1600" dirty="0">
                <a:solidFill>
                  <a:schemeClr val="tx1"/>
                </a:solidFill>
              </a:rPr>
              <a:t>. It works with </a:t>
            </a:r>
            <a:r>
              <a:rPr lang="en-US" sz="1600" dirty="0" err="1">
                <a:solidFill>
                  <a:schemeClr val="tx1"/>
                </a:solidFill>
              </a:rPr>
              <a:t>Numpy</a:t>
            </a:r>
            <a:r>
              <a:rPr lang="en-US" sz="1600" dirty="0">
                <a:solidFill>
                  <a:schemeClr val="tx1"/>
                </a:solidFill>
              </a:rPr>
              <a:t> to handle complex computations. While </a:t>
            </a:r>
            <a:r>
              <a:rPr lang="en-US" sz="1600" dirty="0" err="1">
                <a:solidFill>
                  <a:schemeClr val="tx1"/>
                </a:solidFill>
              </a:rPr>
              <a:t>Numpy</a:t>
            </a:r>
            <a:r>
              <a:rPr lang="en-US" sz="1600" dirty="0">
                <a:solidFill>
                  <a:schemeClr val="tx1"/>
                </a:solidFill>
              </a:rPr>
              <a:t> allows sorting and indexing of array data, the numerical data code is stored in </a:t>
            </a:r>
            <a:r>
              <a:rPr lang="en-US" sz="1600" dirty="0" err="1">
                <a:solidFill>
                  <a:schemeClr val="tx1"/>
                </a:solidFill>
              </a:rPr>
              <a:t>SciPy</a:t>
            </a:r>
            <a:r>
              <a:rPr lang="en-US" sz="1600" dirty="0">
                <a:solidFill>
                  <a:schemeClr val="tx1"/>
                </a:solidFill>
              </a:rPr>
              <a:t>. </a:t>
            </a:r>
          </a:p>
        </p:txBody>
      </p:sp>
    </p:spTree>
    <p:extLst>
      <p:ext uri="{BB962C8B-B14F-4D97-AF65-F5344CB8AC3E}">
        <p14:creationId xmlns:p14="http://schemas.microsoft.com/office/powerpoint/2010/main" val="372457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73152"/>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sp>
        <p:nvSpPr>
          <p:cNvPr id="3" name="Rectangle 2"/>
          <p:cNvSpPr/>
          <p:nvPr/>
        </p:nvSpPr>
        <p:spPr>
          <a:xfrm>
            <a:off x="384048" y="821342"/>
            <a:ext cx="8172736" cy="3416320"/>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Scrapy</a:t>
            </a:r>
            <a:r>
              <a:rPr lang="en-US" sz="1600" dirty="0">
                <a:solidFill>
                  <a:schemeClr val="tx1"/>
                </a:solidFill>
              </a:rPr>
              <a:t>: It is an open-source library that is used for extracting data from websites. It provides very fast web crawling and high-level screen scraping. It can also be used for data mining and automated testing of data</a:t>
            </a:r>
            <a:r>
              <a:rPr lang="en-US" sz="1600" dirty="0" smtClean="0">
                <a:solidFill>
                  <a:schemeClr val="tx1"/>
                </a:solidFill>
              </a:rPr>
              <a:t>.</a:t>
            </a:r>
          </a:p>
          <a:p>
            <a:pPr algn="just">
              <a:lnSpc>
                <a:spcPct val="150000"/>
              </a:lnSpc>
            </a:pPr>
            <a:endParaRPr lang="en-US" sz="1600" dirty="0" smtClean="0">
              <a:solidFill>
                <a:schemeClr val="tx1"/>
              </a:solidFill>
            </a:endParaRPr>
          </a:p>
          <a:p>
            <a:pPr algn="just">
              <a:lnSpc>
                <a:spcPct val="150000"/>
              </a:lnSpc>
            </a:pPr>
            <a:r>
              <a:rPr lang="en-US" sz="1600" b="1" dirty="0" err="1">
                <a:solidFill>
                  <a:schemeClr val="bg2"/>
                </a:solidFill>
              </a:rPr>
              <a:t>Scikit</a:t>
            </a:r>
            <a:r>
              <a:rPr lang="en-US" sz="1600" b="1" dirty="0">
                <a:solidFill>
                  <a:schemeClr val="bg2"/>
                </a:solidFill>
              </a:rPr>
              <a:t>-learn</a:t>
            </a:r>
            <a:r>
              <a:rPr lang="en-US" sz="1600" dirty="0">
                <a:solidFill>
                  <a:schemeClr val="tx1"/>
                </a:solidFill>
              </a:rPr>
              <a:t>: It is a famous Python library to work with complex data. </a:t>
            </a:r>
            <a:r>
              <a:rPr lang="en-US" sz="1600" dirty="0" err="1">
                <a:solidFill>
                  <a:schemeClr val="tx1"/>
                </a:solidFill>
              </a:rPr>
              <a:t>Scikit</a:t>
            </a:r>
            <a:r>
              <a:rPr lang="en-US" sz="1600" dirty="0">
                <a:solidFill>
                  <a:schemeClr val="tx1"/>
                </a:solidFill>
              </a:rPr>
              <a:t>-learn is an open-source library that supports machine learning. It supports variously supervised and unsupervised algorithms like linear regression, classification, clustering, etc. This library works in association with </a:t>
            </a:r>
            <a:r>
              <a:rPr lang="en-US" sz="1600" dirty="0" err="1">
                <a:solidFill>
                  <a:schemeClr val="tx1"/>
                </a:solidFill>
              </a:rPr>
              <a:t>Numpy</a:t>
            </a:r>
            <a:r>
              <a:rPr lang="en-US" sz="1600" dirty="0">
                <a:solidFill>
                  <a:schemeClr val="tx1"/>
                </a:solidFill>
              </a:rPr>
              <a:t> and </a:t>
            </a:r>
            <a:r>
              <a:rPr lang="en-US" sz="1600" dirty="0" err="1">
                <a:solidFill>
                  <a:schemeClr val="tx1"/>
                </a:solidFill>
              </a:rPr>
              <a:t>SciPy</a:t>
            </a:r>
            <a:r>
              <a:rPr lang="en-US" sz="1600" dirty="0">
                <a:solidFill>
                  <a:schemeClr val="tx1"/>
                </a:solidFill>
              </a:rPr>
              <a:t>.</a:t>
            </a:r>
          </a:p>
        </p:txBody>
      </p:sp>
    </p:spTree>
    <p:extLst>
      <p:ext uri="{BB962C8B-B14F-4D97-AF65-F5344CB8AC3E}">
        <p14:creationId xmlns:p14="http://schemas.microsoft.com/office/powerpoint/2010/main" val="1422711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
        <p:nvSpPr>
          <p:cNvPr id="3" name="Rectangle 2"/>
          <p:cNvSpPr/>
          <p:nvPr/>
        </p:nvSpPr>
        <p:spPr>
          <a:xfrm>
            <a:off x="418298" y="638462"/>
            <a:ext cx="8558784" cy="4524315"/>
          </a:xfrm>
          <a:prstGeom prst="rect">
            <a:avLst/>
          </a:prstGeom>
        </p:spPr>
        <p:txBody>
          <a:bodyPr wrap="square">
            <a:spAutoFit/>
          </a:bodyPr>
          <a:lstStyle/>
          <a:p>
            <a:pPr algn="just">
              <a:lnSpc>
                <a:spcPct val="150000"/>
              </a:lnSpc>
            </a:pPr>
            <a:r>
              <a:rPr lang="en-US" sz="1600" b="1" dirty="0"/>
              <a:t>Let’s have a look at some of the commonly used libraries</a:t>
            </a:r>
            <a:r>
              <a:rPr lang="en-US" sz="1600" b="1" dirty="0" smtClean="0"/>
              <a:t>:</a:t>
            </a:r>
          </a:p>
          <a:p>
            <a:pPr algn="just">
              <a:lnSpc>
                <a:spcPct val="150000"/>
              </a:lnSpc>
            </a:pPr>
            <a:r>
              <a:rPr lang="en-US" sz="1600" b="1" dirty="0" err="1" smtClean="0">
                <a:solidFill>
                  <a:schemeClr val="bg2"/>
                </a:solidFill>
              </a:rPr>
              <a:t>PyGame</a:t>
            </a:r>
            <a:r>
              <a:rPr lang="en-US" sz="1600" dirty="0">
                <a:solidFill>
                  <a:schemeClr val="tx1"/>
                </a:solidFill>
              </a:rPr>
              <a:t>: This library provides an easy interface to the Standard </a:t>
            </a:r>
            <a:r>
              <a:rPr lang="en-US" sz="1600" dirty="0" err="1">
                <a:solidFill>
                  <a:schemeClr val="tx1"/>
                </a:solidFill>
              </a:rPr>
              <a:t>Directmedia</a:t>
            </a:r>
            <a:r>
              <a:rPr lang="en-US" sz="1600" dirty="0">
                <a:solidFill>
                  <a:schemeClr val="tx1"/>
                </a:solidFill>
              </a:rPr>
              <a:t> Library (SDL) platform-independent graphics, audio, and input libraries. It is used for developing video games using computer graphics and audio libraries along with Python programming language</a:t>
            </a:r>
            <a:r>
              <a:rPr lang="en-US" sz="1600" dirty="0" smtClean="0">
                <a:solidFill>
                  <a:schemeClr val="tx1"/>
                </a:solidFill>
              </a:rPr>
              <a:t>.</a:t>
            </a:r>
          </a:p>
          <a:p>
            <a:pPr algn="just">
              <a:lnSpc>
                <a:spcPct val="150000"/>
              </a:lnSpc>
            </a:pPr>
            <a:r>
              <a:rPr lang="en-US" sz="1600" b="1" dirty="0" err="1" smtClean="0">
                <a:solidFill>
                  <a:schemeClr val="bg2"/>
                </a:solidFill>
              </a:rPr>
              <a:t>PyTorch</a:t>
            </a:r>
            <a:r>
              <a:rPr lang="en-US" sz="1600" dirty="0">
                <a:solidFill>
                  <a:schemeClr val="tx1"/>
                </a:solidFill>
              </a:rPr>
              <a:t>: </a:t>
            </a:r>
            <a:r>
              <a:rPr lang="en-US" sz="1600" dirty="0" err="1">
                <a:solidFill>
                  <a:schemeClr val="tx1"/>
                </a:solidFill>
              </a:rPr>
              <a:t>PyTorch</a:t>
            </a:r>
            <a:r>
              <a:rPr lang="en-US" sz="1600" dirty="0">
                <a:solidFill>
                  <a:schemeClr val="tx1"/>
                </a:solidFill>
              </a:rPr>
              <a:t> is the largest machine learning library that optimizes tensor computations. It has rich APIs to perform tensor computations with strong GPU acceleration. It also helps to solve application issues related to neural networks</a:t>
            </a:r>
            <a:r>
              <a:rPr lang="en-US" sz="1600" dirty="0" smtClean="0">
                <a:solidFill>
                  <a:schemeClr val="tx1"/>
                </a:solidFill>
              </a:rPr>
              <a:t>.</a:t>
            </a:r>
          </a:p>
          <a:p>
            <a:pPr algn="just">
              <a:lnSpc>
                <a:spcPct val="150000"/>
              </a:lnSpc>
            </a:pPr>
            <a:r>
              <a:rPr lang="en-US" sz="1600" b="1" dirty="0" err="1">
                <a:solidFill>
                  <a:schemeClr val="bg2"/>
                </a:solidFill>
              </a:rPr>
              <a:t>PyBrain</a:t>
            </a:r>
            <a:r>
              <a:rPr lang="en-US" sz="1600" dirty="0">
                <a:solidFill>
                  <a:schemeClr val="tx1"/>
                </a:solidFill>
              </a:rPr>
              <a:t>: The name “</a:t>
            </a:r>
            <a:r>
              <a:rPr lang="en-US" sz="1600" dirty="0" err="1">
                <a:solidFill>
                  <a:schemeClr val="tx1"/>
                </a:solidFill>
              </a:rPr>
              <a:t>PyBrain</a:t>
            </a:r>
            <a:r>
              <a:rPr lang="en-US" sz="1600" dirty="0">
                <a:solidFill>
                  <a:schemeClr val="tx1"/>
                </a:solidFill>
              </a:rPr>
              <a:t>” stands for Python Based Reinforcement Learning, Artificial Intelligence, and Neural Networks library. It is an open-source library built for beginners in the field of Machine Learning. It provides fast and easy-to-use algorithms for machine learning tasks.</a:t>
            </a:r>
          </a:p>
        </p:txBody>
      </p:sp>
    </p:spTree>
    <p:extLst>
      <p:ext uri="{BB962C8B-B14F-4D97-AF65-F5344CB8AC3E}">
        <p14:creationId xmlns:p14="http://schemas.microsoft.com/office/powerpoint/2010/main" val="2877300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
        <p:nvSpPr>
          <p:cNvPr id="3" name="Rectangle 2"/>
          <p:cNvSpPr/>
          <p:nvPr/>
        </p:nvSpPr>
        <p:spPr>
          <a:xfrm>
            <a:off x="310895" y="565310"/>
            <a:ext cx="5175505" cy="4524315"/>
          </a:xfrm>
          <a:prstGeom prst="rect">
            <a:avLst/>
          </a:prstGeom>
        </p:spPr>
        <p:txBody>
          <a:bodyPr wrap="square">
            <a:spAutoFit/>
          </a:bodyPr>
          <a:lstStyle/>
          <a:p>
            <a:pPr algn="just">
              <a:lnSpc>
                <a:spcPct val="150000"/>
              </a:lnSpc>
            </a:pPr>
            <a:r>
              <a:rPr lang="en-US" sz="1600" dirty="0" smtClean="0">
                <a:solidFill>
                  <a:schemeClr val="tx1"/>
                </a:solidFill>
              </a:rPr>
              <a:t>Multiple </a:t>
            </a:r>
            <a:r>
              <a:rPr lang="en-US" sz="1600" dirty="0">
                <a:solidFill>
                  <a:schemeClr val="tx1"/>
                </a:solidFill>
              </a:rPr>
              <a:t>interrelated modules are stored in a library. And whenever we need to use a module, we import it from its library</a:t>
            </a:r>
            <a:r>
              <a:rPr lang="en-US" sz="1600" dirty="0" smtClean="0">
                <a:solidFill>
                  <a:schemeClr val="tx1"/>
                </a:solidFill>
              </a:rPr>
              <a:t>.</a:t>
            </a:r>
          </a:p>
          <a:p>
            <a:pPr algn="just">
              <a:lnSpc>
                <a:spcPct val="150000"/>
              </a:lnSpc>
            </a:pPr>
            <a:r>
              <a:rPr lang="en-US" sz="1600" dirty="0" smtClean="0">
                <a:solidFill>
                  <a:schemeClr val="tx1"/>
                </a:solidFill>
              </a:rPr>
              <a:t>we </a:t>
            </a:r>
            <a:r>
              <a:rPr lang="en-US" sz="1600" dirty="0">
                <a:solidFill>
                  <a:schemeClr val="tx1"/>
                </a:solidFill>
              </a:rPr>
              <a:t>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we imported the math library and used one of its methods i.e. </a:t>
            </a:r>
            <a:r>
              <a:rPr lang="en-US" sz="1600" dirty="0" err="1">
                <a:solidFill>
                  <a:schemeClr val="tx1"/>
                </a:solidFill>
              </a:rPr>
              <a:t>sqrt</a:t>
            </a:r>
            <a:r>
              <a:rPr lang="en-US" sz="1600" dirty="0">
                <a:solidFill>
                  <a:schemeClr val="tx1"/>
                </a:solidFill>
              </a:rPr>
              <a:t> (square root) without writing the actual code to calculate the square root of a number. That’s how a library makes the programmers’ job easier. </a:t>
            </a:r>
          </a:p>
        </p:txBody>
      </p:sp>
      <p:sp>
        <p:nvSpPr>
          <p:cNvPr id="5" name="Rectangle 4"/>
          <p:cNvSpPr/>
          <p:nvPr/>
        </p:nvSpPr>
        <p:spPr>
          <a:xfrm>
            <a:off x="5661299" y="3653636"/>
            <a:ext cx="312957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p:txBody>
      </p:sp>
      <p:sp>
        <p:nvSpPr>
          <p:cNvPr id="6" name="Rectangle 5"/>
          <p:cNvSpPr/>
          <p:nvPr/>
        </p:nvSpPr>
        <p:spPr>
          <a:xfrm>
            <a:off x="5661299" y="837250"/>
            <a:ext cx="3198074" cy="253402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Let’s have a look at exemplar code:</a:t>
            </a:r>
          </a:p>
          <a:p>
            <a:pPr algn="just">
              <a:lnSpc>
                <a:spcPct val="150000"/>
              </a:lnSpc>
            </a:pPr>
            <a:r>
              <a:rPr lang="en-US" sz="1800" dirty="0">
                <a:solidFill>
                  <a:schemeClr val="tx1"/>
                </a:solidFill>
              </a:rPr>
              <a:t># Importing math library</a:t>
            </a:r>
          </a:p>
          <a:p>
            <a:pPr algn="just">
              <a:lnSpc>
                <a:spcPct val="150000"/>
              </a:lnSpc>
            </a:pPr>
            <a:r>
              <a:rPr lang="en-US" sz="1800" dirty="0">
                <a:solidFill>
                  <a:schemeClr val="tx1"/>
                </a:solidFill>
              </a:rPr>
              <a:t>import math</a:t>
            </a:r>
          </a:p>
          <a:p>
            <a:pPr algn="just">
              <a:lnSpc>
                <a:spcPct val="150000"/>
              </a:lnSpc>
            </a:pPr>
            <a:r>
              <a:rPr lang="en-US" sz="1800" dirty="0">
                <a:solidFill>
                  <a:schemeClr val="tx1"/>
                </a:solidFill>
              </a:rPr>
              <a:t>  A = 16</a:t>
            </a:r>
          </a:p>
          <a:p>
            <a:pPr algn="just">
              <a:lnSpc>
                <a:spcPct val="150000"/>
              </a:lnSpc>
            </a:pPr>
            <a:r>
              <a:rPr lang="en-US" sz="1800" dirty="0">
                <a:solidFill>
                  <a:schemeClr val="tx1"/>
                </a:solidFill>
              </a:rPr>
              <a:t>print(</a:t>
            </a:r>
            <a:r>
              <a:rPr lang="en-US" sz="1800" dirty="0" err="1">
                <a:solidFill>
                  <a:schemeClr val="tx1"/>
                </a:solidFill>
              </a:rPr>
              <a:t>math.sqrt</a:t>
            </a:r>
            <a:r>
              <a:rPr lang="en-US" sz="1800" dirty="0">
                <a:solidFill>
                  <a:schemeClr val="tx1"/>
                </a:solidFill>
              </a:rPr>
              <a:t>(A))</a:t>
            </a:r>
            <a:endParaRPr lang="en-US" sz="1800" dirty="0">
              <a:solidFill>
                <a:schemeClr val="tx1"/>
              </a:solidFill>
            </a:endParaRPr>
          </a:p>
        </p:txBody>
      </p:sp>
    </p:spTree>
    <p:extLst>
      <p:ext uri="{BB962C8B-B14F-4D97-AF65-F5344CB8AC3E}">
        <p14:creationId xmlns:p14="http://schemas.microsoft.com/office/powerpoint/2010/main" val="2243673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26868" y="-91440"/>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
        <p:nvSpPr>
          <p:cNvPr id="3" name="Rectangle 2"/>
          <p:cNvSpPr/>
          <p:nvPr/>
        </p:nvSpPr>
        <p:spPr>
          <a:xfrm>
            <a:off x="499431" y="794450"/>
            <a:ext cx="4885222" cy="3831818"/>
          </a:xfrm>
          <a:prstGeom prst="rect">
            <a:avLst/>
          </a:prstGeom>
        </p:spPr>
        <p:txBody>
          <a:bodyPr wrap="square">
            <a:spAutoFit/>
          </a:bodyPr>
          <a:lstStyle/>
          <a:p>
            <a:pPr algn="just">
              <a:lnSpc>
                <a:spcPct val="150000"/>
              </a:lnSpc>
            </a:pPr>
            <a:r>
              <a:rPr lang="en-US" sz="1800" b="1" dirty="0">
                <a:solidFill>
                  <a:schemeClr val="tx1"/>
                </a:solidFill>
              </a:rPr>
              <a:t>Importing specific items from a library module </a:t>
            </a:r>
          </a:p>
          <a:p>
            <a:pPr algn="just">
              <a:lnSpc>
                <a:spcPct val="150000"/>
              </a:lnSpc>
            </a:pPr>
            <a:r>
              <a:rPr lang="en-US" sz="1800" dirty="0">
                <a:solidFill>
                  <a:schemeClr val="tx1"/>
                </a:solidFill>
              </a:rPr>
              <a:t>we could have just imported “</a:t>
            </a:r>
            <a:r>
              <a:rPr lang="en-US" sz="1800" dirty="0" err="1">
                <a:solidFill>
                  <a:schemeClr val="tx1"/>
                </a:solidFill>
              </a:rPr>
              <a:t>sqrt</a:t>
            </a:r>
            <a:r>
              <a:rPr lang="en-US" sz="1800" dirty="0">
                <a:solidFill>
                  <a:schemeClr val="tx1"/>
                </a:solidFill>
              </a:rPr>
              <a:t>” from the math library. Python allows us to import specific items from a library. </a:t>
            </a:r>
            <a:endParaRPr lang="en-US" sz="1800" dirty="0" smtClean="0">
              <a:solidFill>
                <a:schemeClr val="tx1"/>
              </a:solidFill>
            </a:endParaRPr>
          </a:p>
          <a:p>
            <a:pPr algn="just">
              <a:lnSpc>
                <a:spcPct val="150000"/>
              </a:lnSpc>
            </a:pPr>
            <a:endParaRPr lang="en-US" sz="1800" dirty="0">
              <a:solidFill>
                <a:schemeClr val="tx1"/>
              </a:solidFill>
            </a:endParaRPr>
          </a:p>
          <a:p>
            <a:pPr algn="just">
              <a:lnSpc>
                <a:spcPct val="150000"/>
              </a:lnSpc>
            </a:pPr>
            <a:r>
              <a:rPr lang="en-US" sz="1800" dirty="0">
                <a:solidFill>
                  <a:schemeClr val="tx1"/>
                </a:solidFill>
              </a:rPr>
              <a:t>In the above code, we can see that we imported only “</a:t>
            </a:r>
            <a:r>
              <a:rPr lang="en-US" sz="1800" dirty="0" err="1">
                <a:solidFill>
                  <a:schemeClr val="tx1"/>
                </a:solidFill>
              </a:rPr>
              <a:t>sqrt</a:t>
            </a:r>
            <a:r>
              <a:rPr lang="en-US" sz="1800" dirty="0">
                <a:solidFill>
                  <a:schemeClr val="tx1"/>
                </a:solidFill>
              </a:rPr>
              <a:t>” and “sin” methods from the math library</a:t>
            </a:r>
            <a:r>
              <a:rPr lang="en-US" sz="1800" dirty="0" smtClean="0">
                <a:solidFill>
                  <a:schemeClr val="tx1"/>
                </a:solidFill>
              </a:rPr>
              <a:t>.</a:t>
            </a:r>
          </a:p>
        </p:txBody>
      </p:sp>
      <p:sp>
        <p:nvSpPr>
          <p:cNvPr id="5" name="Rectangle 4"/>
          <p:cNvSpPr/>
          <p:nvPr/>
        </p:nvSpPr>
        <p:spPr>
          <a:xfrm>
            <a:off x="5612090" y="3945147"/>
            <a:ext cx="312957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t>Output</a:t>
            </a:r>
          </a:p>
          <a:p>
            <a:r>
              <a:rPr lang="en-US" sz="1800" dirty="0"/>
              <a:t>4.0</a:t>
            </a:r>
          </a:p>
          <a:p>
            <a:r>
              <a:rPr lang="en-US" sz="1800" dirty="0"/>
              <a:t>0.0015926529164868282</a:t>
            </a:r>
          </a:p>
        </p:txBody>
      </p:sp>
      <p:sp>
        <p:nvSpPr>
          <p:cNvPr id="6" name="Rectangle 5"/>
          <p:cNvSpPr/>
          <p:nvPr/>
        </p:nvSpPr>
        <p:spPr>
          <a:xfrm>
            <a:off x="5661299" y="837250"/>
            <a:ext cx="3198074"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en-US" sz="1800" dirty="0">
                <a:solidFill>
                  <a:schemeClr val="tx1"/>
                </a:solidFill>
              </a:rPr>
              <a:t># Importing specific items</a:t>
            </a:r>
          </a:p>
          <a:p>
            <a:pPr algn="just">
              <a:lnSpc>
                <a:spcPct val="150000"/>
              </a:lnSpc>
            </a:pPr>
            <a:r>
              <a:rPr lang="en-US" sz="1800" b="1" dirty="0">
                <a:solidFill>
                  <a:schemeClr val="tx1"/>
                </a:solidFill>
              </a:rPr>
              <a:t>from</a:t>
            </a:r>
            <a:r>
              <a:rPr lang="en-US" sz="1800" dirty="0">
                <a:solidFill>
                  <a:schemeClr val="tx1"/>
                </a:solidFill>
              </a:rPr>
              <a:t> math </a:t>
            </a:r>
            <a:r>
              <a:rPr lang="en-US" sz="1800" b="1" dirty="0" smtClean="0">
                <a:solidFill>
                  <a:schemeClr val="tx1"/>
                </a:solidFill>
              </a:rPr>
              <a:t>import</a:t>
            </a:r>
            <a:r>
              <a:rPr lang="en-US" sz="1800" dirty="0" smtClean="0">
                <a:solidFill>
                  <a:schemeClr val="tx1"/>
                </a:solidFill>
              </a:rPr>
              <a:t> </a:t>
            </a:r>
            <a:r>
              <a:rPr lang="en-US" sz="1800" dirty="0" err="1" smtClean="0">
                <a:solidFill>
                  <a:schemeClr val="tx1"/>
                </a:solidFill>
              </a:rPr>
              <a:t>sqrt</a:t>
            </a:r>
            <a:r>
              <a:rPr lang="en-US" sz="1800" dirty="0">
                <a:solidFill>
                  <a:schemeClr val="tx1"/>
                </a:solidFill>
              </a:rPr>
              <a:t>, sin</a:t>
            </a:r>
          </a:p>
          <a:p>
            <a:pPr algn="just">
              <a:lnSpc>
                <a:spcPct val="150000"/>
              </a:lnSpc>
            </a:pPr>
            <a:r>
              <a:rPr lang="en-US" sz="1800" dirty="0">
                <a:solidFill>
                  <a:schemeClr val="tx1"/>
                </a:solidFill>
              </a:rPr>
              <a:t>  </a:t>
            </a:r>
          </a:p>
          <a:p>
            <a:pPr algn="just">
              <a:lnSpc>
                <a:spcPct val="150000"/>
              </a:lnSpc>
            </a:pPr>
            <a:r>
              <a:rPr lang="en-US" sz="1800" dirty="0">
                <a:solidFill>
                  <a:schemeClr val="tx1"/>
                </a:solidFill>
              </a:rPr>
              <a:t>A = 16</a:t>
            </a:r>
          </a:p>
          <a:p>
            <a:pPr algn="just">
              <a:lnSpc>
                <a:spcPct val="150000"/>
              </a:lnSpc>
            </a:pPr>
            <a:r>
              <a:rPr lang="en-US" sz="1800" dirty="0">
                <a:solidFill>
                  <a:schemeClr val="tx1"/>
                </a:solidFill>
              </a:rPr>
              <a:t>B = 3.14</a:t>
            </a:r>
          </a:p>
          <a:p>
            <a:pPr algn="just">
              <a:lnSpc>
                <a:spcPct val="150000"/>
              </a:lnSpc>
            </a:pPr>
            <a:r>
              <a:rPr lang="en-US" sz="1800" dirty="0">
                <a:solidFill>
                  <a:schemeClr val="tx1"/>
                </a:solidFill>
              </a:rPr>
              <a:t>print(</a:t>
            </a:r>
            <a:r>
              <a:rPr lang="en-US" sz="1800" dirty="0" err="1">
                <a:solidFill>
                  <a:schemeClr val="tx1"/>
                </a:solidFill>
              </a:rPr>
              <a:t>sqrt</a:t>
            </a:r>
            <a:r>
              <a:rPr lang="en-US" sz="1800" dirty="0">
                <a:solidFill>
                  <a:schemeClr val="tx1"/>
                </a:solidFill>
              </a:rPr>
              <a:t>(A))</a:t>
            </a:r>
          </a:p>
          <a:p>
            <a:pPr algn="just">
              <a:lnSpc>
                <a:spcPct val="150000"/>
              </a:lnSpc>
            </a:pPr>
            <a:r>
              <a:rPr lang="en-US" sz="1800" dirty="0">
                <a:solidFill>
                  <a:schemeClr val="tx1"/>
                </a:solidFill>
              </a:rPr>
              <a:t>print(sin(B))</a:t>
            </a:r>
            <a:endParaRPr lang="en-US" sz="1800" dirty="0">
              <a:solidFill>
                <a:schemeClr val="tx1"/>
              </a:solidFill>
            </a:endParaRPr>
          </a:p>
        </p:txBody>
      </p:sp>
    </p:spTree>
    <p:extLst>
      <p:ext uri="{BB962C8B-B14F-4D97-AF65-F5344CB8AC3E}">
        <p14:creationId xmlns:p14="http://schemas.microsoft.com/office/powerpoint/2010/main" val="1445730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
        <p:nvSpPr>
          <p:cNvPr id="4" name="Rectangle 3"/>
          <p:cNvSpPr/>
          <p:nvPr/>
        </p:nvSpPr>
        <p:spPr>
          <a:xfrm>
            <a:off x="585216" y="1020130"/>
            <a:ext cx="8284464" cy="3831818"/>
          </a:xfrm>
          <a:prstGeom prst="rect">
            <a:avLst/>
          </a:prstGeom>
        </p:spPr>
        <p:txBody>
          <a:bodyPr wrap="square">
            <a:spAutoFit/>
          </a:bodyPr>
          <a:lstStyle/>
          <a:p>
            <a:pPr>
              <a:lnSpc>
                <a:spcPct val="150000"/>
              </a:lnSpc>
            </a:pPr>
            <a:r>
              <a:rPr lang="en-US" sz="1800" dirty="0"/>
              <a:t>Debugging in Python is facilitated by </a:t>
            </a:r>
            <a:r>
              <a:rPr lang="en-US" sz="1800" dirty="0" err="1"/>
              <a:t>pdb</a:t>
            </a:r>
            <a:r>
              <a:rPr lang="en-US" sz="1800" dirty="0"/>
              <a:t> module(python debugger) which comes built-in to the Python standard library. The major advantage of </a:t>
            </a:r>
            <a:r>
              <a:rPr lang="en-US" sz="1800" dirty="0" err="1"/>
              <a:t>pdb</a:t>
            </a:r>
            <a:r>
              <a:rPr lang="en-US" sz="1800" dirty="0"/>
              <a:t> is it runs purely in the command line thereby making it great for debugging code on remote servers when we don’t have the privilege of a GUI-based debugger. </a:t>
            </a:r>
            <a:endParaRPr lang="en-US" sz="1800" dirty="0" smtClean="0"/>
          </a:p>
          <a:p>
            <a:pPr>
              <a:lnSpc>
                <a:spcPct val="150000"/>
              </a:lnSpc>
            </a:pPr>
            <a:r>
              <a:rPr lang="en-US" sz="1800" b="1" dirty="0" err="1">
                <a:solidFill>
                  <a:schemeClr val="bg2"/>
                </a:solidFill>
              </a:rPr>
              <a:t>pdb</a:t>
            </a:r>
            <a:r>
              <a:rPr lang="en-US" sz="1800" b="1" dirty="0">
                <a:solidFill>
                  <a:schemeClr val="bg2"/>
                </a:solidFill>
              </a:rPr>
              <a:t> supports- </a:t>
            </a:r>
          </a:p>
          <a:p>
            <a:pPr marL="342900" indent="-342900">
              <a:lnSpc>
                <a:spcPct val="150000"/>
              </a:lnSpc>
              <a:buFont typeface="+mj-lt"/>
              <a:buAutoNum type="arabicPeriod"/>
            </a:pPr>
            <a:r>
              <a:rPr lang="en-US" sz="1800" dirty="0" smtClean="0"/>
              <a:t>Setting </a:t>
            </a:r>
            <a:r>
              <a:rPr lang="en-US" sz="1800" dirty="0"/>
              <a:t>breakpoints</a:t>
            </a:r>
          </a:p>
          <a:p>
            <a:pPr marL="342900" indent="-342900">
              <a:lnSpc>
                <a:spcPct val="150000"/>
              </a:lnSpc>
              <a:buFont typeface="+mj-lt"/>
              <a:buAutoNum type="arabicPeriod"/>
            </a:pPr>
            <a:r>
              <a:rPr lang="en-US" sz="1800" dirty="0"/>
              <a:t>Stepping through code</a:t>
            </a:r>
          </a:p>
          <a:p>
            <a:pPr marL="342900" indent="-342900">
              <a:lnSpc>
                <a:spcPct val="150000"/>
              </a:lnSpc>
              <a:buFont typeface="+mj-lt"/>
              <a:buAutoNum type="arabicPeriod"/>
            </a:pPr>
            <a:r>
              <a:rPr lang="en-US" sz="1800" dirty="0"/>
              <a:t>Source code listing</a:t>
            </a:r>
          </a:p>
          <a:p>
            <a:pPr marL="342900" indent="-342900">
              <a:lnSpc>
                <a:spcPct val="150000"/>
              </a:lnSpc>
              <a:buFont typeface="+mj-lt"/>
              <a:buAutoNum type="arabicPeriod"/>
            </a:pPr>
            <a:r>
              <a:rPr lang="en-US" sz="1800" dirty="0"/>
              <a:t>Viewing stack traces</a:t>
            </a: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03541"/>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816368" y="1125860"/>
            <a:ext cx="4028012" cy="3000821"/>
          </a:xfrm>
          <a:prstGeom prst="rect">
            <a:avLst/>
          </a:prstGeom>
        </p:spPr>
        <p:txBody>
          <a:bodyPr wrap="square">
            <a:spAutoFit/>
          </a:bodyPr>
          <a:lstStyle/>
          <a:p>
            <a:pPr>
              <a:lnSpc>
                <a:spcPct val="150000"/>
              </a:lnSpc>
            </a:pPr>
            <a:r>
              <a:rPr lang="en-US" sz="1800" dirty="0">
                <a:solidFill>
                  <a:schemeClr val="tx1"/>
                </a:solidFill>
              </a:rPr>
              <a:t> </a:t>
            </a:r>
            <a:r>
              <a:rPr lang="en-US" sz="1800" dirty="0" smtClean="0">
                <a:solidFill>
                  <a:schemeClr val="tx1"/>
                </a:solidFill>
              </a:rPr>
              <a:t>val1 </a:t>
            </a:r>
            <a:r>
              <a:rPr lang="en-US" sz="1800" dirty="0">
                <a:solidFill>
                  <a:schemeClr val="tx1"/>
                </a:solidFill>
              </a:rPr>
              <a:t>= input("Enter the name: ")</a:t>
            </a:r>
          </a:p>
          <a:p>
            <a:pPr>
              <a:lnSpc>
                <a:spcPct val="150000"/>
              </a:lnSpc>
            </a:pPr>
            <a:r>
              <a:rPr lang="en-US" sz="1800" dirty="0">
                <a:solidFill>
                  <a:schemeClr val="tx1"/>
                </a:solidFill>
              </a:rPr>
              <a:t>print(type(val1))</a:t>
            </a:r>
          </a:p>
          <a:p>
            <a:pPr>
              <a:lnSpc>
                <a:spcPct val="150000"/>
              </a:lnSpc>
            </a:pPr>
            <a:r>
              <a:rPr lang="en-US" sz="1800" dirty="0">
                <a:solidFill>
                  <a:schemeClr val="tx1"/>
                </a:solidFill>
              </a:rPr>
              <a:t>print(val1)</a:t>
            </a:r>
          </a:p>
          <a:p>
            <a:pPr>
              <a:lnSpc>
                <a:spcPct val="150000"/>
              </a:lnSpc>
            </a:pPr>
            <a:r>
              <a:rPr lang="en-US" sz="1800" dirty="0">
                <a:solidFill>
                  <a:schemeClr val="tx1"/>
                </a:solidFill>
              </a:rPr>
              <a:t> </a:t>
            </a:r>
          </a:p>
          <a:p>
            <a:pPr>
              <a:lnSpc>
                <a:spcPct val="150000"/>
              </a:lnSpc>
            </a:pPr>
            <a:r>
              <a:rPr lang="en-US" sz="1800" dirty="0">
                <a:solidFill>
                  <a:schemeClr val="tx1"/>
                </a:solidFill>
              </a:rPr>
              <a:t>val2 = input("Enter the number: ")</a:t>
            </a:r>
          </a:p>
          <a:p>
            <a:pPr>
              <a:lnSpc>
                <a:spcPct val="150000"/>
              </a:lnSpc>
            </a:pPr>
            <a:r>
              <a:rPr lang="en-US" sz="1800" dirty="0">
                <a:solidFill>
                  <a:schemeClr val="tx1"/>
                </a:solidFill>
              </a:rPr>
              <a:t>print(type(val2))</a:t>
            </a:r>
          </a:p>
          <a:p>
            <a:pPr>
              <a:lnSpc>
                <a:spcPct val="150000"/>
              </a:lnSpc>
            </a:pPr>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013" y="917769"/>
            <a:ext cx="4370471" cy="383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
        <p:nvSpPr>
          <p:cNvPr id="4" name="Rectangle 3"/>
          <p:cNvSpPr/>
          <p:nvPr/>
        </p:nvSpPr>
        <p:spPr>
          <a:xfrm>
            <a:off x="585216" y="1020130"/>
            <a:ext cx="4608576" cy="4196020"/>
          </a:xfrm>
          <a:prstGeom prst="rect">
            <a:avLst/>
          </a:prstGeom>
        </p:spPr>
        <p:txBody>
          <a:bodyPr wrap="square">
            <a:spAutoFit/>
          </a:bodyPr>
          <a:lstStyle/>
          <a:p>
            <a:pPr>
              <a:lnSpc>
                <a:spcPct val="150000"/>
              </a:lnSpc>
            </a:pPr>
            <a:r>
              <a:rPr lang="en-US" sz="1800" dirty="0"/>
              <a:t>To start debugging within the program just insert import </a:t>
            </a:r>
            <a:r>
              <a:rPr lang="en-US" sz="1800" dirty="0" err="1"/>
              <a:t>pdb</a:t>
            </a:r>
            <a:r>
              <a:rPr lang="en-US" sz="1800" dirty="0"/>
              <a:t>, </a:t>
            </a:r>
            <a:r>
              <a:rPr lang="en-US" sz="1800" dirty="0" err="1"/>
              <a:t>pdb.set_trace</a:t>
            </a:r>
            <a:r>
              <a:rPr lang="en-US" sz="1800" dirty="0"/>
              <a:t>() commands.  Run your script normally and execution will stop where we have introduced a breakpoint. So basically we are hard coding a breakpoint on a line below where we call </a:t>
            </a:r>
            <a:r>
              <a:rPr lang="en-US" sz="1800" dirty="0" err="1"/>
              <a:t>set_trace</a:t>
            </a:r>
            <a:r>
              <a:rPr lang="en-US" sz="1800" dirty="0"/>
              <a:t>().  With python 3.7 and later versions, there is a built-in function called breakpoint() which works in the same manner. </a:t>
            </a:r>
          </a:p>
        </p:txBody>
      </p:sp>
      <p:sp>
        <p:nvSpPr>
          <p:cNvPr id="5" name="Rectangle 4"/>
          <p:cNvSpPr/>
          <p:nvPr/>
        </p:nvSpPr>
        <p:spPr>
          <a:xfrm>
            <a:off x="5610476" y="425567"/>
            <a:ext cx="3147476" cy="46628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1800" dirty="0" smtClean="0"/>
              <a:t>import </a:t>
            </a:r>
            <a:r>
              <a:rPr lang="en-US" sz="1800" dirty="0" err="1"/>
              <a:t>pdb</a:t>
            </a:r>
            <a:endParaRPr lang="en-US" sz="1800" dirty="0"/>
          </a:p>
          <a:p>
            <a:pPr>
              <a:lnSpc>
                <a:spcPct val="150000"/>
              </a:lnSpc>
            </a:pPr>
            <a:r>
              <a:rPr lang="en-US" sz="1800" dirty="0" err="1" smtClean="0"/>
              <a:t>def</a:t>
            </a:r>
            <a:r>
              <a:rPr lang="en-US" sz="1800" dirty="0" smtClean="0"/>
              <a:t> </a:t>
            </a:r>
            <a:r>
              <a:rPr lang="en-US" sz="1800" dirty="0"/>
              <a:t>addition(a, b):</a:t>
            </a:r>
          </a:p>
          <a:p>
            <a:pPr>
              <a:lnSpc>
                <a:spcPct val="150000"/>
              </a:lnSpc>
            </a:pPr>
            <a:r>
              <a:rPr lang="en-US" sz="1800" dirty="0"/>
              <a:t>    answer = a + b</a:t>
            </a:r>
          </a:p>
          <a:p>
            <a:pPr>
              <a:lnSpc>
                <a:spcPct val="150000"/>
              </a:lnSpc>
            </a:pPr>
            <a:r>
              <a:rPr lang="en-US" sz="1800" dirty="0"/>
              <a:t>    return answer</a:t>
            </a:r>
          </a:p>
          <a:p>
            <a:pPr>
              <a:lnSpc>
                <a:spcPct val="150000"/>
              </a:lnSpc>
            </a:pPr>
            <a:r>
              <a:rPr lang="en-US" sz="1800" dirty="0" err="1" smtClean="0"/>
              <a:t>pdb.set_trace</a:t>
            </a:r>
            <a:r>
              <a:rPr lang="en-US" sz="1800" dirty="0"/>
              <a:t>()</a:t>
            </a:r>
          </a:p>
          <a:p>
            <a:pPr>
              <a:lnSpc>
                <a:spcPct val="150000"/>
              </a:lnSpc>
            </a:pPr>
            <a:r>
              <a:rPr lang="en-US" sz="1800" dirty="0"/>
              <a:t>x = input("Enter first number : ")</a:t>
            </a:r>
          </a:p>
          <a:p>
            <a:pPr>
              <a:lnSpc>
                <a:spcPct val="150000"/>
              </a:lnSpc>
            </a:pPr>
            <a:r>
              <a:rPr lang="en-US" sz="1800" dirty="0"/>
              <a:t>y = input("Enter second number : ")</a:t>
            </a:r>
          </a:p>
          <a:p>
            <a:pPr>
              <a:lnSpc>
                <a:spcPct val="150000"/>
              </a:lnSpc>
            </a:pPr>
            <a:r>
              <a:rPr lang="en-US" sz="1800" dirty="0"/>
              <a:t>sum = addition(x, y)</a:t>
            </a:r>
          </a:p>
          <a:p>
            <a:pPr>
              <a:lnSpc>
                <a:spcPct val="150000"/>
              </a:lnSpc>
            </a:pPr>
            <a:r>
              <a:rPr lang="en-US" sz="1800" dirty="0"/>
              <a:t>print(sum)</a:t>
            </a:r>
          </a:p>
        </p:txBody>
      </p:sp>
    </p:spTree>
    <p:extLst>
      <p:ext uri="{BB962C8B-B14F-4D97-AF65-F5344CB8AC3E}">
        <p14:creationId xmlns:p14="http://schemas.microsoft.com/office/powerpoint/2010/main" val="550348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2" name="Table 1"/>
          <p:cNvGraphicFramePr>
            <a:graphicFrameLocks noGrp="1"/>
          </p:cNvGraphicFramePr>
          <p:nvPr>
            <p:extLst>
              <p:ext uri="{D42A27DB-BD31-4B8C-83A1-F6EECF244321}">
                <p14:modId xmlns:p14="http://schemas.microsoft.com/office/powerpoint/2010/main" val="1932263101"/>
              </p:ext>
            </p:extLst>
          </p:nvPr>
        </p:nvGraphicFramePr>
        <p:xfrm>
          <a:off x="728088" y="1166434"/>
          <a:ext cx="7828696" cy="3802380"/>
        </p:xfrm>
        <a:graphic>
          <a:graphicData uri="http://schemas.openxmlformats.org/drawingml/2006/table">
            <a:tbl>
              <a:tblPr>
                <a:tableStyleId>{5940675A-B579-460E-94D1-54222C63F5DA}</a:tableStyleId>
              </a:tblPr>
              <a:tblGrid>
                <a:gridCol w="1511837">
                  <a:extLst>
                    <a:ext uri="{9D8B030D-6E8A-4147-A177-3AD203B41FA5}">
                      <a16:colId xmlns:a16="http://schemas.microsoft.com/office/drawing/2014/main" val="942310644"/>
                    </a:ext>
                  </a:extLst>
                </a:gridCol>
                <a:gridCol w="6316859">
                  <a:extLst>
                    <a:ext uri="{9D8B030D-6E8A-4147-A177-3AD203B41FA5}">
                      <a16:colId xmlns:a16="http://schemas.microsoft.com/office/drawing/2014/main" val="2144416407"/>
                    </a:ext>
                  </a:extLst>
                </a:gridCol>
              </a:tblGrid>
              <a:tr h="0">
                <a:tc>
                  <a:txBody>
                    <a:bodyPr/>
                    <a:lstStyle/>
                    <a:p>
                      <a:pPr algn="l" fontAlgn="base">
                        <a:lnSpc>
                          <a:spcPct val="150000"/>
                        </a:lnSpc>
                      </a:pPr>
                      <a:r>
                        <a:rPr lang="en-US" sz="1800">
                          <a:effectLst/>
                        </a:rPr>
                        <a:t>Command</a:t>
                      </a:r>
                      <a:endParaRPr lang="en-US" sz="1800" b="0">
                        <a:effectLst/>
                      </a:endParaRPr>
                    </a:p>
                  </a:txBody>
                  <a:tcPr marL="95250" marR="95250" marT="133350" marB="133350" anchor="ctr"/>
                </a:tc>
                <a:tc>
                  <a:txBody>
                    <a:bodyPr/>
                    <a:lstStyle/>
                    <a:p>
                      <a:pPr algn="l" fontAlgn="base">
                        <a:lnSpc>
                          <a:spcPct val="150000"/>
                        </a:lnSpc>
                      </a:pPr>
                      <a:r>
                        <a:rPr lang="en-US" sz="1800">
                          <a:effectLst/>
                        </a:rPr>
                        <a:t>Function</a:t>
                      </a:r>
                      <a:endParaRPr lang="en-US" sz="1800" b="0">
                        <a:effectLst/>
                      </a:endParaRPr>
                    </a:p>
                  </a:txBody>
                  <a:tcPr marL="95250" marR="95250" marT="133350" marB="133350" anchor="ctr"/>
                </a:tc>
                <a:extLst>
                  <a:ext uri="{0D108BD9-81ED-4DB2-BD59-A6C34878D82A}">
                    <a16:rowId xmlns:a16="http://schemas.microsoft.com/office/drawing/2014/main" val="821636225"/>
                  </a:ext>
                </a:extLst>
              </a:tr>
              <a:tr h="0">
                <a:tc>
                  <a:txBody>
                    <a:bodyPr/>
                    <a:lstStyle/>
                    <a:p>
                      <a:pPr algn="l" fontAlgn="base">
                        <a:lnSpc>
                          <a:spcPct val="150000"/>
                        </a:lnSpc>
                      </a:pPr>
                      <a:r>
                        <a:rPr lang="en-US" sz="1800">
                          <a:effectLst/>
                        </a:rPr>
                        <a:t>help</a:t>
                      </a:r>
                      <a:endParaRPr lang="en-US" sz="1800" b="0">
                        <a:effectLst/>
                      </a:endParaRPr>
                    </a:p>
                  </a:txBody>
                  <a:tcPr marL="95250" marR="95250" marT="133350" marB="133350" anchor="ctr"/>
                </a:tc>
                <a:tc>
                  <a:txBody>
                    <a:bodyPr/>
                    <a:lstStyle/>
                    <a:p>
                      <a:pPr algn="l" fontAlgn="base">
                        <a:lnSpc>
                          <a:spcPct val="150000"/>
                        </a:lnSpc>
                      </a:pPr>
                      <a:r>
                        <a:rPr lang="en-US" sz="1800" dirty="0">
                          <a:effectLst/>
                        </a:rPr>
                        <a:t>To display all commands</a:t>
                      </a:r>
                      <a:endParaRPr lang="en-US" sz="1800" b="0" dirty="0">
                        <a:effectLst/>
                      </a:endParaRPr>
                    </a:p>
                  </a:txBody>
                  <a:tcPr marL="95250" marR="95250" marT="133350" marB="133350" anchor="ctr"/>
                </a:tc>
                <a:extLst>
                  <a:ext uri="{0D108BD9-81ED-4DB2-BD59-A6C34878D82A}">
                    <a16:rowId xmlns:a16="http://schemas.microsoft.com/office/drawing/2014/main" val="448978997"/>
                  </a:ext>
                </a:extLst>
              </a:tr>
              <a:tr h="0">
                <a:tc>
                  <a:txBody>
                    <a:bodyPr/>
                    <a:lstStyle/>
                    <a:p>
                      <a:pPr algn="l" fontAlgn="base">
                        <a:lnSpc>
                          <a:spcPct val="150000"/>
                        </a:lnSpc>
                      </a:pPr>
                      <a:r>
                        <a:rPr lang="en-US" sz="1800">
                          <a:effectLst/>
                        </a:rPr>
                        <a:t>where</a:t>
                      </a:r>
                      <a:endParaRPr lang="en-US" sz="1800" b="0">
                        <a:effectLst/>
                      </a:endParaRPr>
                    </a:p>
                  </a:txBody>
                  <a:tcPr marL="95250" marR="95250" marT="133350" marB="133350" anchor="ctr"/>
                </a:tc>
                <a:tc>
                  <a:txBody>
                    <a:bodyPr/>
                    <a:lstStyle/>
                    <a:p>
                      <a:pPr algn="l" fontAlgn="base">
                        <a:lnSpc>
                          <a:spcPct val="150000"/>
                        </a:lnSpc>
                      </a:pPr>
                      <a:r>
                        <a:rPr lang="en-US" sz="1800" dirty="0">
                          <a:effectLst/>
                        </a:rPr>
                        <a:t>Display the stack trace and line number of the current line</a:t>
                      </a:r>
                      <a:endParaRPr lang="en-US" sz="1800" b="0" dirty="0">
                        <a:effectLst/>
                      </a:endParaRPr>
                    </a:p>
                  </a:txBody>
                  <a:tcPr marL="95250" marR="95250" marT="133350" marB="133350" anchor="ctr"/>
                </a:tc>
                <a:extLst>
                  <a:ext uri="{0D108BD9-81ED-4DB2-BD59-A6C34878D82A}">
                    <a16:rowId xmlns:a16="http://schemas.microsoft.com/office/drawing/2014/main" val="4020419313"/>
                  </a:ext>
                </a:extLst>
              </a:tr>
              <a:tr h="0">
                <a:tc>
                  <a:txBody>
                    <a:bodyPr/>
                    <a:lstStyle/>
                    <a:p>
                      <a:pPr algn="l" fontAlgn="base">
                        <a:lnSpc>
                          <a:spcPct val="150000"/>
                        </a:lnSpc>
                      </a:pPr>
                      <a:r>
                        <a:rPr lang="en-US" sz="1800">
                          <a:effectLst/>
                        </a:rPr>
                        <a:t>next</a:t>
                      </a:r>
                      <a:endParaRPr lang="en-US" sz="1800" b="0">
                        <a:effectLst/>
                      </a:endParaRPr>
                    </a:p>
                  </a:txBody>
                  <a:tcPr marL="95250" marR="95250" marT="133350" marB="133350" anchor="ctr"/>
                </a:tc>
                <a:tc>
                  <a:txBody>
                    <a:bodyPr/>
                    <a:lstStyle/>
                    <a:p>
                      <a:pPr algn="l" fontAlgn="base">
                        <a:lnSpc>
                          <a:spcPct val="150000"/>
                        </a:lnSpc>
                      </a:pPr>
                      <a:r>
                        <a:rPr lang="en-US" sz="1800">
                          <a:effectLst/>
                        </a:rPr>
                        <a:t>Execute the current line and move to the next line ignoring function calls</a:t>
                      </a:r>
                      <a:endParaRPr lang="en-US" sz="1800" b="0">
                        <a:effectLst/>
                      </a:endParaRPr>
                    </a:p>
                  </a:txBody>
                  <a:tcPr marL="95250" marR="95250" marT="133350" marB="133350" anchor="ctr"/>
                </a:tc>
                <a:extLst>
                  <a:ext uri="{0D108BD9-81ED-4DB2-BD59-A6C34878D82A}">
                    <a16:rowId xmlns:a16="http://schemas.microsoft.com/office/drawing/2014/main" val="188060070"/>
                  </a:ext>
                </a:extLst>
              </a:tr>
              <a:tr h="0">
                <a:tc>
                  <a:txBody>
                    <a:bodyPr/>
                    <a:lstStyle/>
                    <a:p>
                      <a:pPr algn="l" fontAlgn="base">
                        <a:lnSpc>
                          <a:spcPct val="150000"/>
                        </a:lnSpc>
                      </a:pPr>
                      <a:r>
                        <a:rPr lang="en-US" sz="1800">
                          <a:effectLst/>
                        </a:rPr>
                        <a:t>step</a:t>
                      </a:r>
                      <a:endParaRPr lang="en-US" sz="1800" b="0">
                        <a:effectLst/>
                      </a:endParaRPr>
                    </a:p>
                  </a:txBody>
                  <a:tcPr marL="95250" marR="95250" marT="133350" marB="133350" anchor="ctr"/>
                </a:tc>
                <a:tc>
                  <a:txBody>
                    <a:bodyPr/>
                    <a:lstStyle/>
                    <a:p>
                      <a:pPr algn="l" fontAlgn="base">
                        <a:lnSpc>
                          <a:spcPct val="150000"/>
                        </a:lnSpc>
                      </a:pPr>
                      <a:r>
                        <a:rPr lang="en-US" sz="1800" dirty="0">
                          <a:effectLst/>
                        </a:rPr>
                        <a:t>Step into functions called at the current line</a:t>
                      </a:r>
                      <a:endParaRPr lang="en-US" sz="1800" b="0" dirty="0">
                        <a:effectLst/>
                      </a:endParaRPr>
                    </a:p>
                  </a:txBody>
                  <a:tcPr marL="95250" marR="95250" marT="133350" marB="133350" anchor="ctr"/>
                </a:tc>
                <a:extLst>
                  <a:ext uri="{0D108BD9-81ED-4DB2-BD59-A6C34878D82A}">
                    <a16:rowId xmlns:a16="http://schemas.microsoft.com/office/drawing/2014/main" val="3744923713"/>
                  </a:ext>
                </a:extLst>
              </a:tr>
            </a:tbl>
          </a:graphicData>
        </a:graphic>
      </p:graphicFrame>
    </p:spTree>
    <p:extLst>
      <p:ext uri="{BB962C8B-B14F-4D97-AF65-F5344CB8AC3E}">
        <p14:creationId xmlns:p14="http://schemas.microsoft.com/office/powerpoint/2010/main" val="2805997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sp>
        <p:nvSpPr>
          <p:cNvPr id="3" name="Rectangle 2"/>
          <p:cNvSpPr/>
          <p:nvPr/>
        </p:nvSpPr>
        <p:spPr>
          <a:xfrm>
            <a:off x="676656" y="983141"/>
            <a:ext cx="8046720" cy="3831818"/>
          </a:xfrm>
          <a:prstGeom prst="rect">
            <a:avLst/>
          </a:prstGeom>
        </p:spPr>
        <p:txBody>
          <a:bodyPr wrap="square">
            <a:spAutoFit/>
          </a:bodyPr>
          <a:lstStyle/>
          <a:p>
            <a:pPr algn="just">
              <a:lnSpc>
                <a:spcPct val="150000"/>
              </a:lnSpc>
            </a:pPr>
            <a:r>
              <a:rPr lang="en-US" sz="1800" dirty="0"/>
              <a:t> It is not that you share that Python program with everyone, and they will run this script in some IDLE shell. But you want everyone to run your Python script without the installation of Python. So for this work, you can convert the .</a:t>
            </a:r>
            <a:r>
              <a:rPr lang="en-US" sz="1800" dirty="0" err="1"/>
              <a:t>py</a:t>
            </a:r>
            <a:r>
              <a:rPr lang="en-US" sz="1800" dirty="0"/>
              <a:t> file to .exe file. In this article, you will learn how you can convert .</a:t>
            </a:r>
            <a:r>
              <a:rPr lang="en-US" sz="1800" dirty="0" err="1"/>
              <a:t>py</a:t>
            </a:r>
            <a:r>
              <a:rPr lang="en-US" sz="1800" dirty="0"/>
              <a:t> file to .exe </a:t>
            </a:r>
            <a:endParaRPr lang="en-US" sz="1800" dirty="0" smtClean="0"/>
          </a:p>
          <a:p>
            <a:pPr algn="just">
              <a:lnSpc>
                <a:spcPct val="150000"/>
              </a:lnSpc>
            </a:pPr>
            <a:r>
              <a:rPr lang="en-US" sz="1800" dirty="0"/>
              <a:t>Step 1: </a:t>
            </a:r>
          </a:p>
          <a:p>
            <a:pPr algn="just">
              <a:lnSpc>
                <a:spcPct val="150000"/>
              </a:lnSpc>
            </a:pPr>
            <a:r>
              <a:rPr lang="en-US" sz="1800" dirty="0"/>
              <a:t>Install the library </a:t>
            </a:r>
            <a:r>
              <a:rPr lang="en-US" sz="1800" dirty="0" err="1"/>
              <a:t>pyinstaller</a:t>
            </a:r>
            <a:r>
              <a:rPr lang="en-US" sz="1800" dirty="0"/>
              <a:t>. </a:t>
            </a:r>
          </a:p>
          <a:p>
            <a:pPr algn="just">
              <a:lnSpc>
                <a:spcPct val="150000"/>
              </a:lnSpc>
            </a:pPr>
            <a:r>
              <a:rPr lang="en-US" sz="1800" dirty="0"/>
              <a:t>Type below command in the command prompt. </a:t>
            </a:r>
          </a:p>
          <a:p>
            <a:pPr algn="just">
              <a:lnSpc>
                <a:spcPct val="150000"/>
              </a:lnSpc>
            </a:pPr>
            <a:r>
              <a:rPr lang="en-US" sz="1800" dirty="0"/>
              <a:t> </a:t>
            </a:r>
            <a:r>
              <a:rPr lang="en-US" sz="1800" b="1" dirty="0" smtClean="0"/>
              <a:t>pip </a:t>
            </a:r>
            <a:r>
              <a:rPr lang="en-US" sz="1800" b="1" dirty="0"/>
              <a:t>install </a:t>
            </a:r>
            <a:r>
              <a:rPr lang="en-US" sz="1800" b="1" dirty="0" err="1"/>
              <a:t>pyinstaller</a:t>
            </a:r>
            <a:endParaRPr lang="en-US" sz="1800" b="1" dirty="0"/>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3" name="Rectangle 2"/>
          <p:cNvSpPr/>
          <p:nvPr/>
        </p:nvSpPr>
        <p:spPr>
          <a:xfrm>
            <a:off x="347472" y="891701"/>
            <a:ext cx="8483662" cy="4247317"/>
          </a:xfrm>
          <a:prstGeom prst="rect">
            <a:avLst/>
          </a:prstGeom>
        </p:spPr>
        <p:txBody>
          <a:bodyPr wrap="square">
            <a:spAutoFit/>
          </a:bodyPr>
          <a:lstStyle/>
          <a:p>
            <a:pPr algn="just">
              <a:lnSpc>
                <a:spcPct val="150000"/>
              </a:lnSpc>
            </a:pPr>
            <a:r>
              <a:rPr lang="en-US" sz="1800" dirty="0"/>
              <a:t>Step 2: </a:t>
            </a:r>
            <a:r>
              <a:rPr lang="en-US" sz="1800" dirty="0" smtClean="0"/>
              <a:t>Go </a:t>
            </a:r>
            <a:r>
              <a:rPr lang="en-US" sz="1800" dirty="0"/>
              <a:t>into the directory where your ‘.</a:t>
            </a:r>
            <a:r>
              <a:rPr lang="en-US" sz="1800" dirty="0" err="1"/>
              <a:t>py</a:t>
            </a:r>
            <a:r>
              <a:rPr lang="en-US" sz="1800" dirty="0"/>
              <a:t>’ file is located. </a:t>
            </a:r>
          </a:p>
          <a:p>
            <a:pPr algn="just">
              <a:lnSpc>
                <a:spcPct val="150000"/>
              </a:lnSpc>
            </a:pPr>
            <a:r>
              <a:rPr lang="en-US" sz="1800" dirty="0"/>
              <a:t>Step 3: </a:t>
            </a:r>
            <a:r>
              <a:rPr lang="en-US" sz="1800" dirty="0" smtClean="0"/>
              <a:t>Press </a:t>
            </a:r>
            <a:r>
              <a:rPr lang="en-US" sz="1800" dirty="0"/>
              <a:t>the shift⇧ button and simultaneously right-click at the same location. You will get the below box</a:t>
            </a:r>
            <a:r>
              <a:rPr lang="en-US" sz="1800" dirty="0" smtClean="0"/>
              <a:t>.</a:t>
            </a:r>
          </a:p>
          <a:p>
            <a:pPr algn="just">
              <a:lnSpc>
                <a:spcPct val="150000"/>
              </a:lnSpc>
            </a:pPr>
            <a:r>
              <a:rPr lang="en-US" sz="1800" dirty="0"/>
              <a:t>Step 4: </a:t>
            </a:r>
            <a:r>
              <a:rPr lang="en-US" sz="1800" dirty="0" smtClean="0"/>
              <a:t> Click </a:t>
            </a:r>
            <a:r>
              <a:rPr lang="en-US" sz="1800" dirty="0"/>
              <a:t>on ‘Open PowerShell window here’. </a:t>
            </a:r>
          </a:p>
          <a:p>
            <a:pPr algn="just">
              <a:lnSpc>
                <a:spcPct val="150000"/>
              </a:lnSpc>
            </a:pPr>
            <a:r>
              <a:rPr lang="en-US" sz="1800" dirty="0"/>
              <a:t> Step 5: </a:t>
            </a:r>
            <a:r>
              <a:rPr lang="en-US" sz="1800" dirty="0" smtClean="0"/>
              <a:t>Type </a:t>
            </a:r>
            <a:r>
              <a:rPr lang="en-US" sz="1800" dirty="0"/>
              <a:t>the command given below in that PowerShell window. </a:t>
            </a:r>
          </a:p>
          <a:p>
            <a:pPr algn="ctr">
              <a:lnSpc>
                <a:spcPct val="150000"/>
              </a:lnSpc>
            </a:pPr>
            <a:r>
              <a:rPr lang="en-US" sz="1800" b="1" dirty="0"/>
              <a:t> </a:t>
            </a:r>
            <a:r>
              <a:rPr lang="en-US" sz="1800" b="1" dirty="0" err="1" smtClean="0"/>
              <a:t>pyinstaller</a:t>
            </a:r>
            <a:r>
              <a:rPr lang="en-US" sz="1800" b="1" dirty="0" smtClean="0"/>
              <a:t> </a:t>
            </a:r>
            <a:r>
              <a:rPr lang="en-US" sz="1800" b="1" dirty="0"/>
              <a:t>--</a:t>
            </a:r>
            <a:r>
              <a:rPr lang="en-US" sz="1800" b="1" dirty="0" err="1"/>
              <a:t>onefile</a:t>
            </a:r>
            <a:r>
              <a:rPr lang="en-US" sz="1800" b="1" dirty="0"/>
              <a:t> -w 'filename.py'</a:t>
            </a:r>
          </a:p>
          <a:p>
            <a:pPr algn="just">
              <a:lnSpc>
                <a:spcPct val="150000"/>
              </a:lnSpc>
            </a:pPr>
            <a:r>
              <a:rPr lang="en-US" sz="1800" dirty="0"/>
              <a:t>Here the ‘.</a:t>
            </a:r>
            <a:r>
              <a:rPr lang="en-US" sz="1800" dirty="0" err="1"/>
              <a:t>py</a:t>
            </a:r>
            <a:r>
              <a:rPr lang="en-US" sz="1800" dirty="0"/>
              <a:t>’ file name is ‘1’. </a:t>
            </a:r>
            <a:endParaRPr lang="en-US" sz="1800" dirty="0" smtClean="0"/>
          </a:p>
          <a:p>
            <a:pPr algn="just">
              <a:lnSpc>
                <a:spcPct val="150000"/>
              </a:lnSpc>
            </a:pPr>
            <a:r>
              <a:rPr lang="en-US" sz="1800" dirty="0"/>
              <a:t>.\</a:t>
            </a:r>
            <a:r>
              <a:rPr lang="en-US" sz="1800" dirty="0" err="1"/>
              <a:t>pyinstaller</a:t>
            </a:r>
            <a:r>
              <a:rPr lang="en-US" sz="1800" dirty="0"/>
              <a:t> --</a:t>
            </a:r>
            <a:r>
              <a:rPr lang="en-US" sz="1800" dirty="0" err="1"/>
              <a:t>onefile</a:t>
            </a:r>
            <a:r>
              <a:rPr lang="en-US" sz="1800" dirty="0"/>
              <a:t> -w 'filename.py'</a:t>
            </a:r>
          </a:p>
          <a:p>
            <a:pPr algn="just">
              <a:lnSpc>
                <a:spcPct val="150000"/>
              </a:lnSpc>
            </a:pPr>
            <a:r>
              <a:rPr lang="en-US" sz="1800" dirty="0" smtClean="0"/>
              <a:t>For </a:t>
            </a:r>
            <a:r>
              <a:rPr lang="en-US" sz="1800" dirty="0"/>
              <a:t>any missing package:</a:t>
            </a:r>
          </a:p>
          <a:p>
            <a:pPr algn="just">
              <a:lnSpc>
                <a:spcPct val="150000"/>
              </a:lnSpc>
            </a:pPr>
            <a:r>
              <a:rPr lang="en-US" sz="1800" dirty="0" err="1"/>
              <a:t>pyinstaller</a:t>
            </a:r>
            <a:r>
              <a:rPr lang="en-US" sz="1800" dirty="0"/>
              <a:t> --hidden-import '</a:t>
            </a:r>
            <a:r>
              <a:rPr lang="en-US" sz="1800" dirty="0" err="1"/>
              <a:t>package_name</a:t>
            </a:r>
            <a:r>
              <a:rPr lang="en-US" sz="1800" dirty="0"/>
              <a:t>' --</a:t>
            </a:r>
            <a:r>
              <a:rPr lang="en-US" sz="1800" dirty="0" err="1"/>
              <a:t>onefile</a:t>
            </a:r>
            <a:r>
              <a:rPr lang="en-US" sz="1800" dirty="0"/>
              <a:t> 'filename.py'</a:t>
            </a:r>
            <a:endParaRPr lang="en-US" sz="1800" dirty="0" smtClean="0"/>
          </a:p>
        </p:txBody>
      </p:sp>
    </p:spTree>
    <p:extLst>
      <p:ext uri="{BB962C8B-B14F-4D97-AF65-F5344CB8AC3E}">
        <p14:creationId xmlns:p14="http://schemas.microsoft.com/office/powerpoint/2010/main" val="1083074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sp>
        <p:nvSpPr>
          <p:cNvPr id="3" name="Rectangle 2"/>
          <p:cNvSpPr/>
          <p:nvPr/>
        </p:nvSpPr>
        <p:spPr>
          <a:xfrm>
            <a:off x="347472" y="891701"/>
            <a:ext cx="8483662" cy="3416320"/>
          </a:xfrm>
          <a:prstGeom prst="rect">
            <a:avLst/>
          </a:prstGeom>
        </p:spPr>
        <p:txBody>
          <a:bodyPr wrap="square">
            <a:spAutoFit/>
          </a:bodyPr>
          <a:lstStyle/>
          <a:p>
            <a:pPr algn="just">
              <a:lnSpc>
                <a:spcPct val="150000"/>
              </a:lnSpc>
            </a:pPr>
            <a:r>
              <a:rPr lang="en-US" sz="1800" dirty="0" smtClean="0"/>
              <a:t>Step </a:t>
            </a:r>
            <a:r>
              <a:rPr lang="en-US" sz="1800" dirty="0"/>
              <a:t>6: </a:t>
            </a:r>
          </a:p>
          <a:p>
            <a:pPr algn="just">
              <a:lnSpc>
                <a:spcPct val="150000"/>
              </a:lnSpc>
            </a:pPr>
            <a:r>
              <a:rPr lang="en-US" sz="1800" dirty="0"/>
              <a:t>After typing the command ‘Hit the Enter’. </a:t>
            </a:r>
          </a:p>
          <a:p>
            <a:pPr algn="just">
              <a:lnSpc>
                <a:spcPct val="150000"/>
              </a:lnSpc>
            </a:pPr>
            <a:r>
              <a:rPr lang="en-US" sz="1800" dirty="0"/>
              <a:t>It will take some time to finish the process depending on the size of the file and how big is your project. </a:t>
            </a:r>
          </a:p>
          <a:p>
            <a:pPr algn="just">
              <a:lnSpc>
                <a:spcPct val="150000"/>
              </a:lnSpc>
            </a:pPr>
            <a:r>
              <a:rPr lang="en-US" sz="1800" dirty="0"/>
              <a:t>After the processing has been finished</a:t>
            </a:r>
            <a:r>
              <a:rPr lang="en-US" sz="1800" dirty="0" smtClean="0"/>
              <a:t>.</a:t>
            </a:r>
          </a:p>
          <a:p>
            <a:pPr algn="just">
              <a:lnSpc>
                <a:spcPct val="150000"/>
              </a:lnSpc>
            </a:pPr>
            <a:r>
              <a:rPr lang="en-US" sz="1800" dirty="0"/>
              <a:t>Step 7: </a:t>
            </a:r>
          </a:p>
          <a:p>
            <a:pPr algn="just">
              <a:lnSpc>
                <a:spcPct val="150000"/>
              </a:lnSpc>
            </a:pPr>
            <a:r>
              <a:rPr lang="en-US" sz="1800" dirty="0"/>
              <a:t>See the directory it should look like this: </a:t>
            </a:r>
            <a:endParaRPr lang="en-US" sz="1800" dirty="0" smtClean="0"/>
          </a:p>
          <a:p>
            <a:pPr algn="just">
              <a:lnSpc>
                <a:spcPct val="150000"/>
              </a:lnSpc>
            </a:pPr>
            <a:endParaRPr lang="en-US" sz="1800" dirty="0"/>
          </a:p>
        </p:txBody>
      </p:sp>
    </p:spTree>
    <p:extLst>
      <p:ext uri="{BB962C8B-B14F-4D97-AF65-F5344CB8AC3E}">
        <p14:creationId xmlns:p14="http://schemas.microsoft.com/office/powerpoint/2010/main" val="3745116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sp>
        <p:nvSpPr>
          <p:cNvPr id="2" name="Rectangle 1"/>
          <p:cNvSpPr/>
          <p:nvPr/>
        </p:nvSpPr>
        <p:spPr>
          <a:xfrm>
            <a:off x="694944" y="1304300"/>
            <a:ext cx="8138160" cy="872034"/>
          </a:xfrm>
          <a:prstGeom prst="rect">
            <a:avLst/>
          </a:prstGeom>
        </p:spPr>
        <p:txBody>
          <a:bodyPr wrap="square">
            <a:spAutoFit/>
          </a:bodyPr>
          <a:lstStyle/>
          <a:p>
            <a:pPr>
              <a:lnSpc>
                <a:spcPct val="150000"/>
              </a:lnSpc>
            </a:pPr>
            <a:r>
              <a:rPr lang="en-US" sz="1800" dirty="0" smtClean="0"/>
              <a:t>Design an application to store student information and design various method of </a:t>
            </a:r>
            <a:r>
              <a:rPr lang="en-US" sz="1800" dirty="0" err="1" smtClean="0"/>
              <a:t>atleast</a:t>
            </a:r>
            <a:r>
              <a:rPr lang="en-US" sz="1800" dirty="0" smtClean="0"/>
              <a:t> 5 </a:t>
            </a:r>
            <a:r>
              <a:rPr lang="en-US" sz="1800" dirty="0" err="1" smtClean="0"/>
              <a:t>fumctions</a:t>
            </a:r>
            <a:r>
              <a:rPr lang="en-US" sz="1800" dirty="0" smtClean="0"/>
              <a:t> to operate on the date.</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34438" y="76967"/>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a:t>
            </a:r>
            <a:r>
              <a:rPr lang="en-US" sz="2400" dirty="0">
                <a:solidFill>
                  <a:schemeClr val="accent1"/>
                </a:solidFill>
              </a:rPr>
              <a:t>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734438" y="585216"/>
            <a:ext cx="4697098" cy="4662815"/>
          </a:xfrm>
          <a:prstGeom prst="rect">
            <a:avLst/>
          </a:prstGeom>
        </p:spPr>
        <p:txBody>
          <a:bodyPr wrap="square">
            <a:spAutoFit/>
          </a:bodyPr>
          <a:lstStyle/>
          <a:p>
            <a:pPr>
              <a:lnSpc>
                <a:spcPct val="150000"/>
              </a:lnSpc>
            </a:pPr>
            <a:r>
              <a:rPr lang="en-US" sz="1800" dirty="0"/>
              <a:t># Python program to demonstrate</a:t>
            </a:r>
          </a:p>
          <a:p>
            <a:pPr>
              <a:lnSpc>
                <a:spcPct val="150000"/>
              </a:lnSpc>
            </a:pPr>
            <a:r>
              <a:rPr lang="en-US" sz="1800" dirty="0"/>
              <a:t># input() function in Python2.x</a:t>
            </a:r>
          </a:p>
          <a:p>
            <a:pPr>
              <a:lnSpc>
                <a:spcPct val="150000"/>
              </a:lnSpc>
            </a:pPr>
            <a:r>
              <a:rPr lang="en-US" sz="1800" dirty="0" smtClean="0"/>
              <a:t>val1 </a:t>
            </a:r>
            <a:r>
              <a:rPr lang="en-US" sz="1800" dirty="0"/>
              <a:t>= </a:t>
            </a:r>
            <a:r>
              <a:rPr lang="en-US" sz="1800" dirty="0" err="1"/>
              <a:t>raw_input</a:t>
            </a:r>
            <a:r>
              <a:rPr lang="en-US" sz="1800" dirty="0"/>
              <a:t>("Enter the name: ")</a:t>
            </a:r>
          </a:p>
          <a:p>
            <a:pPr>
              <a:lnSpc>
                <a:spcPct val="150000"/>
              </a:lnSpc>
            </a:pPr>
            <a:r>
              <a:rPr lang="en-US" sz="1800" dirty="0"/>
              <a:t>print(type(val1))</a:t>
            </a:r>
          </a:p>
          <a:p>
            <a:pPr>
              <a:lnSpc>
                <a:spcPct val="150000"/>
              </a:lnSpc>
            </a:pPr>
            <a:r>
              <a:rPr lang="en-US" sz="1800" dirty="0"/>
              <a:t>print(val1)</a:t>
            </a:r>
          </a:p>
          <a:p>
            <a:pPr>
              <a:lnSpc>
                <a:spcPct val="150000"/>
              </a:lnSpc>
            </a:pPr>
            <a:r>
              <a:rPr lang="en-US" sz="1800" dirty="0"/>
              <a:t> </a:t>
            </a:r>
          </a:p>
          <a:p>
            <a:pPr>
              <a:lnSpc>
                <a:spcPct val="150000"/>
              </a:lnSpc>
            </a:pPr>
            <a:r>
              <a:rPr lang="en-US" sz="1800" dirty="0"/>
              <a:t>val2 = </a:t>
            </a:r>
            <a:r>
              <a:rPr lang="en-US" sz="1800" dirty="0" err="1"/>
              <a:t>raw_input</a:t>
            </a:r>
            <a:r>
              <a:rPr lang="en-US" sz="1800" dirty="0"/>
              <a:t>("Enter the number: ")</a:t>
            </a:r>
          </a:p>
          <a:p>
            <a:pPr>
              <a:lnSpc>
                <a:spcPct val="150000"/>
              </a:lnSpc>
            </a:pPr>
            <a:r>
              <a:rPr lang="en-US" sz="1800" dirty="0"/>
              <a:t>print(type(val2))</a:t>
            </a:r>
          </a:p>
          <a:p>
            <a:pPr>
              <a:lnSpc>
                <a:spcPct val="150000"/>
              </a:lnSpc>
            </a:pPr>
            <a:r>
              <a:rPr lang="en-US" sz="1800" dirty="0"/>
              <a:t>val2 = </a:t>
            </a:r>
            <a:r>
              <a:rPr lang="en-US" sz="1800" dirty="0" err="1"/>
              <a:t>int</a:t>
            </a:r>
            <a:r>
              <a:rPr lang="en-US" sz="1800" dirty="0"/>
              <a:t>(val2)</a:t>
            </a:r>
          </a:p>
          <a:p>
            <a:pPr>
              <a:lnSpc>
                <a:spcPct val="150000"/>
              </a:lnSpc>
            </a:pPr>
            <a:r>
              <a:rPr lang="en-US" sz="1800" dirty="0"/>
              <a:t>print(type(val2))</a:t>
            </a:r>
          </a:p>
          <a:p>
            <a:pPr>
              <a:lnSpc>
                <a:spcPct val="150000"/>
              </a:lnSpc>
            </a:pPr>
            <a:r>
              <a:rPr lang="en-US" sz="1800"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658368"/>
            <a:ext cx="4284262" cy="409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5911</TotalTime>
  <Words>6133</Words>
  <Application>Microsoft Office PowerPoint</Application>
  <PresentationFormat>On-screen Show (16:9)</PresentationFormat>
  <Paragraphs>737</Paragraphs>
  <Slides>77</Slides>
  <Notes>76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Sarala</vt:lpstr>
      <vt:lpstr>Work Sans ExtraBold</vt:lpstr>
      <vt:lpstr>Microsoft YaHei</vt:lpstr>
      <vt:lpstr>Arial</vt:lpstr>
      <vt:lpstr>Lato</vt:lpstr>
      <vt:lpstr>Montserrat</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Output Formatting </vt:lpstr>
      <vt:lpstr>WITH  statement in file handling </vt:lpstr>
      <vt:lpstr>Handle File errors</vt:lpstr>
      <vt:lpstr>Handle File errors</vt:lpstr>
      <vt:lpstr>Handle File errors</vt:lpstr>
      <vt:lpstr>Handle File errors</vt:lpstr>
      <vt:lpstr>Assignment on file handling</vt:lpstr>
      <vt:lpstr>Try and Except Statement – Catching Exceptions</vt:lpstr>
      <vt:lpstr>Catching Specific Exception</vt:lpstr>
      <vt:lpstr>Catching Specific Exception</vt:lpstr>
      <vt:lpstr>Finally Keyword in Python</vt:lpstr>
      <vt:lpstr>Finally Keyword in Python - Example</vt:lpstr>
      <vt:lpstr>Raising Exception</vt:lpstr>
      <vt:lpstr>Raising Exception</vt:lpstr>
      <vt:lpstr>Import Local scripts/module</vt:lpstr>
      <vt:lpstr>Import Local scripts/module</vt:lpstr>
      <vt:lpstr>Import Local scripts/module</vt:lpstr>
      <vt:lpstr>Import Local scripts/module</vt:lpstr>
      <vt:lpstr>Import Local scripts/module</vt:lpstr>
      <vt:lpstr>Import Local scripts/module</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Assignment on csv file handling</vt:lpstr>
      <vt:lpstr>Reading and loading text, csv data files using python</vt:lpstr>
      <vt:lpstr>Reading and loading text, csv data files using python</vt:lpstr>
      <vt:lpstr>Reading and loading text, csv data files using python</vt:lpstr>
      <vt:lpstr>Reading a CSV file</vt:lpstr>
      <vt:lpstr> Writing to a CSV file</vt:lpstr>
      <vt:lpstr> Writing to a CSV file</vt:lpstr>
      <vt:lpstr> Writing to a CSV file</vt:lpstr>
      <vt:lpstr> Writing to a CSV file</vt:lpstr>
      <vt:lpstr>Using csv.DictWriter class</vt:lpstr>
      <vt:lpstr>Using csv.DictWriter class</vt:lpstr>
      <vt:lpstr>Using csv.DictWriter class</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Using Modules from standard library &amp; third party</vt:lpstr>
      <vt:lpstr>Debugging python code</vt:lpstr>
      <vt:lpstr>Debugging python code</vt:lpstr>
      <vt:lpstr>Debugging python code</vt:lpstr>
      <vt:lpstr>Understanding packaging of python code to EXE</vt:lpstr>
      <vt:lpstr>Understanding packaging of python code to EXE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343</cp:revision>
  <dcterms:modified xsi:type="dcterms:W3CDTF">2022-08-31T22:37:00Z</dcterms:modified>
</cp:coreProperties>
</file>