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44"/>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0" r:id="rId22"/>
    <p:sldId id="361" r:id="rId23"/>
    <p:sldId id="365" r:id="rId24"/>
    <p:sldId id="362" r:id="rId25"/>
    <p:sldId id="344" r:id="rId26"/>
    <p:sldId id="363" r:id="rId27"/>
    <p:sldId id="364" r:id="rId28"/>
    <p:sldId id="343" r:id="rId29"/>
    <p:sldId id="338" r:id="rId30"/>
    <p:sldId id="366" r:id="rId31"/>
    <p:sldId id="367" r:id="rId32"/>
    <p:sldId id="368" r:id="rId33"/>
    <p:sldId id="369" r:id="rId34"/>
    <p:sldId id="370" r:id="rId35"/>
    <p:sldId id="371" r:id="rId36"/>
    <p:sldId id="372" r:id="rId37"/>
    <p:sldId id="339" r:id="rId38"/>
    <p:sldId id="340" r:id="rId39"/>
    <p:sldId id="341" r:id="rId40"/>
    <p:sldId id="271" r:id="rId41"/>
    <p:sldId id="327" r:id="rId42"/>
    <p:sldId id="308" r:id="rId43"/>
  </p:sldIdLst>
  <p:sldSz cx="9144000" cy="5143500" type="screen16x9"/>
  <p:notesSz cx="6858000" cy="9144000"/>
  <p:embeddedFontLst>
    <p:embeddedFont>
      <p:font typeface="Microsoft YaHei" panose="020B0503020204020204" pitchFamily="34" charset="-122"/>
      <p:regular r:id="rId45"/>
      <p:bold r:id="rId46"/>
    </p:embeddedFont>
    <p:embeddedFont>
      <p:font typeface="Sarala" panose="020B0604020202020204" charset="0"/>
      <p:regular r:id="rId47"/>
      <p:bold r:id="rId48"/>
    </p:embeddedFont>
    <p:embeddedFont>
      <p:font typeface="Montserrat" panose="00000500000000000000" pitchFamily="50"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10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620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7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3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1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310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17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84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17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85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40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19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717630" y="289274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3473758886"/>
              </p:ext>
            </p:extLst>
          </p:nvPr>
        </p:nvGraphicFramePr>
        <p:xfrm>
          <a:off x="219455" y="806735"/>
          <a:ext cx="8611679" cy="4302816"/>
        </p:xfrm>
        <a:graphic>
          <a:graphicData uri="http://schemas.openxmlformats.org/drawingml/2006/table">
            <a:tbl>
              <a:tblPr>
                <a:tableStyleId>{5940675A-B579-460E-94D1-54222C63F5DA}</a:tableStyleId>
              </a:tblPr>
              <a:tblGrid>
                <a:gridCol w="684094">
                  <a:extLst>
                    <a:ext uri="{9D8B030D-6E8A-4147-A177-3AD203B41FA5}">
                      <a16:colId xmlns:a16="http://schemas.microsoft.com/office/drawing/2014/main" val="3443994796"/>
                    </a:ext>
                  </a:extLst>
                </a:gridCol>
                <a:gridCol w="4304379">
                  <a:extLst>
                    <a:ext uri="{9D8B030D-6E8A-4147-A177-3AD203B41FA5}">
                      <a16:colId xmlns:a16="http://schemas.microsoft.com/office/drawing/2014/main" val="986020255"/>
                    </a:ext>
                  </a:extLst>
                </a:gridCol>
                <a:gridCol w="3623206">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input.</a:t>
                      </a:r>
                      <a:endParaRPr lang="en-US" sz="1800" b="0" dirty="0">
                        <a:effectLst/>
                      </a:endParaRPr>
                    </a:p>
                  </a:txBody>
                  <a:tcPr marL="92834" marR="92834" marT="129968" marB="129968" anchor="ctr"/>
                </a:tc>
                <a:tc>
                  <a:txBody>
                    <a:bodyPr/>
                    <a:lstStyle/>
                    <a:p>
                      <a:pPr algn="l" fontAlgn="base"/>
                      <a:r>
                        <a:rPr lang="en-US" sz="1800">
                          <a:effectLst/>
                        </a:rPr>
                        <a:t>raw_input() function takes the input from the user.</a:t>
                      </a:r>
                      <a:endParaRPr lang="en-US" sz="1800" b="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631273">
                <a:tc>
                  <a:txBody>
                    <a:bodyPr/>
                    <a:lstStyle/>
                    <a:p>
                      <a:pPr algn="l" fontAlgn="base"/>
                      <a:r>
                        <a:rPr lang="en-US" sz="1800">
                          <a:effectLst/>
                        </a:rPr>
                        <a:t>3.</a:t>
                      </a:r>
                      <a:endParaRPr lang="en-US" sz="1800" b="0">
                        <a:effectLst/>
                      </a:endParaRPr>
                    </a:p>
                  </a:txBody>
                  <a:tcPr marL="92834" marR="92834" marT="129968" marB="129968" anchor="ctr"/>
                </a:tc>
                <a:tc>
                  <a:txBody>
                    <a:bodyPr/>
                    <a:lstStyle/>
                    <a:p>
                      <a:pPr algn="l" fontAlgn="base"/>
                      <a:r>
                        <a:rPr lang="en-US" sz="1800" dirty="0">
                          <a:effectLst/>
                        </a:rPr>
                        <a:t>It takes only one parameter that is prompt.</a:t>
                      </a:r>
                      <a:endParaRPr lang="en-US" sz="1800" b="0" dirty="0">
                        <a:effectLst/>
                      </a:endParaRPr>
                    </a:p>
                  </a:txBody>
                  <a:tcPr marL="92834" marR="92834" marT="129968" marB="129968" anchor="ctr"/>
                </a:tc>
                <a:tc>
                  <a:txBody>
                    <a:bodyPr/>
                    <a:lstStyle/>
                    <a:p>
                      <a:pPr algn="l" fontAlgn="base"/>
                      <a:r>
                        <a:rPr lang="en-US" sz="1800">
                          <a:effectLst/>
                        </a:rPr>
                        <a:t>It takes only one parameter that is the input.</a:t>
                      </a:r>
                      <a:endParaRPr lang="en-US" sz="1800" b="0">
                        <a:effectLst/>
                      </a:endParaRPr>
                    </a:p>
                  </a:txBody>
                  <a:tcPr marL="92834" marR="92834" marT="129968" marB="129968" anchor="ctr"/>
                </a:tc>
                <a:extLst>
                  <a:ext uri="{0D108BD9-81ED-4DB2-BD59-A6C34878D82A}">
                    <a16:rowId xmlns:a16="http://schemas.microsoft.com/office/drawing/2014/main" val="1560335745"/>
                  </a:ext>
                </a:extLst>
              </a:tr>
              <a:tr h="445604">
                <a:tc>
                  <a:txBody>
                    <a:bodyPr/>
                    <a:lstStyle/>
                    <a:p>
                      <a:pPr algn="l" fontAlgn="base"/>
                      <a:r>
                        <a:rPr lang="en-US" sz="1800">
                          <a:effectLst/>
                        </a:rPr>
                        <a:t>4.</a:t>
                      </a:r>
                      <a:endParaRPr lang="en-US" sz="1800" b="0">
                        <a:effectLst/>
                      </a:endParaRPr>
                    </a:p>
                  </a:txBody>
                  <a:tcPr marL="92834" marR="92834" marT="129968" marB="129968" anchor="ctr"/>
                </a:tc>
                <a:tc>
                  <a:txBody>
                    <a:bodyPr/>
                    <a:lstStyle/>
                    <a:p>
                      <a:pPr algn="l" fontAlgn="base"/>
                      <a:r>
                        <a:rPr lang="en-US" sz="1800" dirty="0">
                          <a:effectLst/>
                        </a:rPr>
                        <a:t>It return the input that it takes.</a:t>
                      </a:r>
                      <a:endParaRPr lang="en-US" sz="1800" b="0" dirty="0">
                        <a:effectLst/>
                      </a:endParaRPr>
                    </a:p>
                  </a:txBody>
                  <a:tcPr marL="92834" marR="92834" marT="129968" marB="129968" anchor="ctr"/>
                </a:tc>
                <a:tc>
                  <a:txBody>
                    <a:bodyPr/>
                    <a:lstStyle/>
                    <a:p>
                      <a:pPr algn="l" fontAlgn="base"/>
                      <a:r>
                        <a:rPr lang="en-US" sz="1800" dirty="0">
                          <a:effectLst/>
                        </a:rPr>
                        <a:t>Its return type is of string.</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a:effectLst/>
                        </a:rPr>
                        <a:t>5.</a:t>
                      </a:r>
                      <a:endParaRPr lang="en-US" sz="1800" b="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version</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Write </a:t>
            </a:r>
            <a:r>
              <a:rPr lang="en-US" sz="1800" dirty="0"/>
              <a:t>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a:t>
            </a:r>
            <a:r>
              <a:rPr lang="en-US" sz="2400" dirty="0" smtClean="0">
                <a:solidFill>
                  <a:srgbClr val="2C363A"/>
                </a:solidFill>
              </a:rPr>
              <a:t>closing </a:t>
            </a:r>
            <a:r>
              <a:rPr lang="en-US" sz="2400" dirty="0">
                <a:solidFill>
                  <a:srgbClr val="2C363A"/>
                </a:solidFill>
              </a:rPr>
              <a:t>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Writing to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50700" y="951392"/>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205978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rPr>
              <a:t>Read</a:t>
            </a:r>
            <a:r>
              <a:rPr lang="en-US" sz="2400" dirty="0" smtClean="0">
                <a:solidFill>
                  <a:srgbClr val="2C363A"/>
                </a:solidFill>
              </a:rPr>
              <a:t> and </a:t>
            </a:r>
            <a:r>
              <a:rPr lang="en-US" sz="2400" dirty="0" smtClean="0">
                <a:solidFill>
                  <a:schemeClr val="accent2"/>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341632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a:p>
            <a:pPr algn="just">
              <a:lnSpc>
                <a:spcPct val="150000"/>
              </a:lnSpc>
            </a:pPr>
            <a:r>
              <a:rPr lang="en-US" sz="1800" b="1" dirty="0" smtClean="0"/>
              <a:t>Seek arguments:</a:t>
            </a:r>
          </a:p>
          <a:p>
            <a:pPr marL="342900" indent="-342900" algn="just">
              <a:lnSpc>
                <a:spcPct val="150000"/>
              </a:lnSpc>
              <a:buFont typeface="+mj-lt"/>
              <a:buAutoNum type="arabicPeriod"/>
            </a:pPr>
            <a:r>
              <a:rPr lang="en-US" sz="1800" dirty="0"/>
              <a:t>0: sets the reference point at the beginning of the file </a:t>
            </a:r>
          </a:p>
          <a:p>
            <a:pPr marL="342900" indent="-342900" algn="just">
              <a:lnSpc>
                <a:spcPct val="150000"/>
              </a:lnSpc>
              <a:buFont typeface="+mj-lt"/>
              <a:buAutoNum type="arabicPeriod"/>
            </a:pPr>
            <a:r>
              <a:rPr lang="en-US" sz="1800" dirty="0"/>
              <a:t>1: sets the reference point at the current file position </a:t>
            </a:r>
          </a:p>
          <a:p>
            <a:pPr marL="342900" indent="-342900" algn="just">
              <a:lnSpc>
                <a:spcPct val="150000"/>
              </a:lnSpc>
              <a:buFont typeface="+mj-lt"/>
              <a:buAutoNum type="arabicPeriod"/>
            </a:pPr>
            <a:r>
              <a:rPr lang="en-US" sz="1800" dirty="0"/>
              <a:t>2: sets the reference point at the end of the file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Output</a:t>
            </a:r>
            <a:r>
              <a:rPr lang="en-US" sz="2400" dirty="0">
                <a:solidFill>
                  <a:schemeClr val="accent2"/>
                </a:solidFill>
              </a:rPr>
              <a:t> Formatting</a:t>
            </a:r>
            <a:r>
              <a:rPr lang="en-US" sz="2400" dirty="0" smtClean="0">
                <a:solidFill>
                  <a:srgbClr val="2C363A"/>
                </a:solidFill>
              </a:rPr>
              <a:t/>
            </a:r>
            <a:br>
              <a:rPr lang="en-US" sz="2400" dirty="0" smtClean="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p:nvPr/>
        </p:nvSpPr>
        <p:spPr>
          <a:xfrm>
            <a:off x="566928" y="909962"/>
            <a:ext cx="7989856" cy="2169825"/>
          </a:xfrm>
          <a:prstGeom prst="rect">
            <a:avLst/>
          </a:prstGeom>
        </p:spPr>
        <p:txBody>
          <a:bodyPr wrap="square">
            <a:spAutoFit/>
          </a:bodyPr>
          <a:lstStyle/>
          <a:p>
            <a:pPr algn="just">
              <a:lnSpc>
                <a:spcPct val="150000"/>
              </a:lnSpc>
            </a:pPr>
            <a:r>
              <a:rPr lang="en-US" sz="1800" dirty="0"/>
              <a:t>Formatting output using String modulo operator</a:t>
            </a:r>
            <a:r>
              <a:rPr lang="en-US" sz="1800" dirty="0" smtClean="0"/>
              <a:t>(%)</a:t>
            </a:r>
          </a:p>
          <a:p>
            <a:pPr algn="just">
              <a:lnSpc>
                <a:spcPct val="150000"/>
              </a:lnSpc>
            </a:pPr>
            <a:r>
              <a:rPr lang="en-US" sz="1800" dirty="0"/>
              <a:t>The % operator can also be used for string formatting. To this purpose, the modulo operator % is overloaded by the string class to perform string formatting. Therefore, it is often called a string modulo (or sometimes even called modulus) operator. </a:t>
            </a:r>
            <a:endParaRPr lang="en-US" sz="1800" dirty="0" smtClean="0"/>
          </a:p>
        </p:txBody>
      </p:sp>
      <p:sp>
        <p:nvSpPr>
          <p:cNvPr id="4" name="Rectangle 3"/>
          <p:cNvSpPr/>
          <p:nvPr/>
        </p:nvSpPr>
        <p:spPr>
          <a:xfrm>
            <a:off x="3784622" y="2737574"/>
            <a:ext cx="4572000" cy="235449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lnSpc>
                <a:spcPct val="150000"/>
              </a:lnSpc>
            </a:pPr>
            <a:r>
              <a:rPr lang="en-US" dirty="0"/>
              <a:t>print</a:t>
            </a:r>
            <a:r>
              <a:rPr lang="en-US" dirty="0" smtClean="0"/>
              <a:t>(“Value </a:t>
            </a:r>
            <a:r>
              <a:rPr lang="en-US" dirty="0"/>
              <a:t>: %2d, Portal : %5.2f" % (1, 05.333))</a:t>
            </a:r>
          </a:p>
          <a:p>
            <a:pPr algn="just">
              <a:lnSpc>
                <a:spcPct val="150000"/>
              </a:lnSpc>
            </a:pPr>
            <a:r>
              <a:rPr lang="en-US" dirty="0"/>
              <a:t> # print integer value</a:t>
            </a:r>
          </a:p>
          <a:p>
            <a:pPr algn="just">
              <a:lnSpc>
                <a:spcPct val="150000"/>
              </a:lnSpc>
            </a:pPr>
            <a:r>
              <a:rPr lang="en-US" dirty="0"/>
              <a:t>print("Total students : %3d, Boys : %2d" % (240, 120))</a:t>
            </a:r>
          </a:p>
          <a:p>
            <a:pPr algn="just">
              <a:lnSpc>
                <a:spcPct val="150000"/>
              </a:lnSpc>
            </a:pPr>
            <a:r>
              <a:rPr lang="en-US" dirty="0"/>
              <a:t> # print octal value</a:t>
            </a:r>
          </a:p>
          <a:p>
            <a:pPr algn="just">
              <a:lnSpc>
                <a:spcPct val="150000"/>
              </a:lnSpc>
            </a:pPr>
            <a:r>
              <a:rPr lang="en-US" dirty="0"/>
              <a:t>print("%7.3o" % (25))</a:t>
            </a:r>
          </a:p>
          <a:p>
            <a:pPr algn="just">
              <a:lnSpc>
                <a:spcPct val="150000"/>
              </a:lnSpc>
            </a:pPr>
            <a:r>
              <a:rPr lang="en-US" dirty="0"/>
              <a:t> # print exponential value</a:t>
            </a:r>
          </a:p>
          <a:p>
            <a:pPr algn="just">
              <a:lnSpc>
                <a:spcPct val="150000"/>
              </a:lnSpc>
            </a:pPr>
            <a:r>
              <a:rPr lang="en-US" dirty="0"/>
              <a:t>print("%10.3E" % (356.08977))</a:t>
            </a:r>
          </a:p>
        </p:txBody>
      </p:sp>
    </p:spTree>
    <p:extLst>
      <p:ext uri="{BB962C8B-B14F-4D97-AF65-F5344CB8AC3E}">
        <p14:creationId xmlns:p14="http://schemas.microsoft.com/office/powerpoint/2010/main" val="1133059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3"/>
            <a:ext cx="8014796" cy="1002333"/>
          </a:xfrm>
          <a:prstGeom prst="rect">
            <a:avLst/>
          </a:prstGeom>
        </p:spPr>
        <p:txBody>
          <a:bodyPr spcFirstLastPara="1" wrap="square" lIns="91425" tIns="91425" rIns="91425" bIns="91425" anchor="ctr" anchorCtr="0">
            <a:noAutofit/>
          </a:bodyPr>
          <a:lstStyle/>
          <a:p>
            <a:r>
              <a:rPr lang="en-US" sz="2400" dirty="0" smtClean="0">
                <a:solidFill>
                  <a:schemeClr val="accent2"/>
                </a:solidFill>
              </a:rPr>
              <a:t>WITH</a:t>
            </a:r>
            <a:r>
              <a:rPr lang="en-US" sz="2400" dirty="0" smtClean="0">
                <a:solidFill>
                  <a:srgbClr val="2C363A"/>
                </a:solidFill>
              </a:rPr>
              <a:t>  statement in file handling</a:t>
            </a:r>
            <a:r>
              <a:rPr lang="en-US" sz="2400" dirty="0">
                <a:solidFill>
                  <a:srgbClr val="2C363A"/>
                </a:solidFill>
              </a:rPr>
              <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Rectangle 2"/>
          <p:cNvSpPr/>
          <p:nvPr/>
        </p:nvSpPr>
        <p:spPr>
          <a:xfrm>
            <a:off x="854883" y="909962"/>
            <a:ext cx="7813127" cy="3780522"/>
          </a:xfrm>
          <a:prstGeom prst="rect">
            <a:avLst/>
          </a:prstGeom>
        </p:spPr>
        <p:txBody>
          <a:bodyPr wrap="square">
            <a:spAutoFit/>
          </a:bodyPr>
          <a:lstStyle/>
          <a:p>
            <a:pPr algn="just">
              <a:lnSpc>
                <a:spcPct val="150000"/>
              </a:lnSpc>
            </a:pPr>
            <a:r>
              <a:rPr lang="en-US" sz="1800" dirty="0"/>
              <a:t>with statement in Python is used in exception handling to make the code cleaner and much more readable. It simplifies the management of common resources like file streams. </a:t>
            </a:r>
            <a:endParaRPr lang="en-US" sz="1800" dirty="0" smtClean="0"/>
          </a:p>
          <a:p>
            <a:pPr algn="just">
              <a:lnSpc>
                <a:spcPct val="150000"/>
              </a:lnSpc>
            </a:pPr>
            <a:endParaRPr lang="en-US" sz="1800" dirty="0" smtClean="0"/>
          </a:p>
          <a:p>
            <a:pPr algn="just">
              <a:lnSpc>
                <a:spcPct val="150000"/>
              </a:lnSpc>
            </a:pPr>
            <a:r>
              <a:rPr lang="en-US" sz="1800" dirty="0" smtClean="0"/>
              <a:t># </a:t>
            </a:r>
            <a:r>
              <a:rPr lang="en-US" sz="1800" dirty="0"/>
              <a:t>1) without using with statement</a:t>
            </a:r>
          </a:p>
          <a:p>
            <a:pPr algn="just">
              <a:lnSpc>
                <a:spcPct val="150000"/>
              </a:lnSpc>
            </a:pPr>
            <a:r>
              <a:rPr lang="en-US" sz="1800" dirty="0"/>
              <a:t>file = open('</a:t>
            </a:r>
            <a:r>
              <a:rPr lang="en-US" sz="1800" dirty="0" err="1"/>
              <a:t>file_path</a:t>
            </a:r>
            <a:r>
              <a:rPr lang="en-US" sz="1800" dirty="0"/>
              <a:t>', 'w')</a:t>
            </a:r>
          </a:p>
          <a:p>
            <a:pPr algn="just">
              <a:lnSpc>
                <a:spcPct val="150000"/>
              </a:lnSpc>
            </a:pPr>
            <a:r>
              <a:rPr lang="en-US" sz="1800" dirty="0" err="1"/>
              <a:t>file.write</a:t>
            </a:r>
            <a:r>
              <a:rPr lang="en-US" sz="1800" dirty="0"/>
              <a:t>('hello world !')</a:t>
            </a:r>
          </a:p>
          <a:p>
            <a:pPr algn="just">
              <a:lnSpc>
                <a:spcPct val="150000"/>
              </a:lnSpc>
            </a:pPr>
            <a:r>
              <a:rPr lang="en-US" sz="1800" dirty="0" err="1"/>
              <a:t>file.close</a:t>
            </a:r>
            <a:r>
              <a:rPr lang="en-US" sz="1800" dirty="0"/>
              <a:t>()</a:t>
            </a:r>
          </a:p>
          <a:p>
            <a:pPr algn="just">
              <a:lnSpc>
                <a:spcPct val="150000"/>
              </a:lnSpc>
            </a:pPr>
            <a:r>
              <a:rPr lang="en-US" sz="1800" dirty="0"/>
              <a:t> </a:t>
            </a:r>
            <a:r>
              <a:rPr lang="en-US" sz="1800" dirty="0" smtClean="0"/>
              <a:t> </a:t>
            </a:r>
          </a:p>
        </p:txBody>
      </p:sp>
      <p:sp>
        <p:nvSpPr>
          <p:cNvPr id="8" name="Rectangle 7"/>
          <p:cNvSpPr/>
          <p:nvPr/>
        </p:nvSpPr>
        <p:spPr>
          <a:xfrm>
            <a:off x="5151120" y="2703670"/>
            <a:ext cx="4572000" cy="646331"/>
          </a:xfrm>
          <a:prstGeom prst="rect">
            <a:avLst/>
          </a:prstGeom>
        </p:spPr>
        <p:txBody>
          <a:bodyPr>
            <a:spAutoFit/>
          </a:bodyPr>
          <a:lstStyle/>
          <a:p>
            <a:r>
              <a:rPr lang="en-US" sz="1800" dirty="0"/>
              <a:t>with open("file.txt") as file: </a:t>
            </a:r>
          </a:p>
          <a:p>
            <a:r>
              <a:rPr lang="en-US" sz="1800" dirty="0"/>
              <a:t>    data = </a:t>
            </a:r>
            <a:r>
              <a:rPr lang="en-US" sz="1800" dirty="0" err="1"/>
              <a:t>file.read</a:t>
            </a:r>
            <a:r>
              <a:rPr lang="en-US" sz="1800" dirty="0"/>
              <a:t>()</a:t>
            </a:r>
          </a:p>
        </p:txBody>
      </p:sp>
    </p:spTree>
    <p:extLst>
      <p:ext uri="{BB962C8B-B14F-4D97-AF65-F5344CB8AC3E}">
        <p14:creationId xmlns:p14="http://schemas.microsoft.com/office/powerpoint/2010/main" val="298029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588723" y="878335"/>
            <a:ext cx="8516761" cy="4616648"/>
          </a:xfrm>
          <a:prstGeom prst="rect">
            <a:avLst/>
          </a:prstGeom>
        </p:spPr>
        <p:txBody>
          <a:bodyPr wrap="square">
            <a:spAutoFit/>
          </a:bodyPr>
          <a:lstStyle/>
          <a:p>
            <a:pPr marL="285750" indent="-285750">
              <a:buFont typeface="Arial" panose="020B0604020202020204" pitchFamily="34" charset="0"/>
              <a:buChar char="•"/>
            </a:pPr>
            <a:r>
              <a:rPr lang="en-US" sz="1800" dirty="0"/>
              <a:t>Error in Python can be of two types i.e. Syntax errors and Exceptions. Errors are the problems in a program due to which the program will stop the execution. </a:t>
            </a:r>
            <a:endParaRPr lang="en-US" sz="1800" dirty="0" smtClean="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On the other hand, exceptions are raised when some internal events occur which changes the normal flow of the program. </a:t>
            </a:r>
            <a:endParaRPr lang="en-US" sz="1800" dirty="0" smtClean="0"/>
          </a:p>
          <a:p>
            <a:pPr marL="285750" indent="-285750">
              <a:buFont typeface="Arial" panose="020B0604020202020204" pitchFamily="34" charset="0"/>
              <a:buChar char="•"/>
            </a:pPr>
            <a:endParaRPr lang="en-US" sz="1800" dirty="0" smtClean="0"/>
          </a:p>
          <a:p>
            <a:r>
              <a:rPr lang="en-US" sz="1800" b="1" dirty="0">
                <a:solidFill>
                  <a:schemeClr val="accent2"/>
                </a:solidFill>
              </a:rPr>
              <a:t>Difference between Syntax Error and </a:t>
            </a:r>
            <a:r>
              <a:rPr lang="en-US" sz="1800" b="1" dirty="0" smtClean="0">
                <a:solidFill>
                  <a:schemeClr val="accent2"/>
                </a:solidFill>
              </a:rPr>
              <a:t>Exceptions</a:t>
            </a:r>
          </a:p>
          <a:p>
            <a:endParaRPr lang="en-US" b="1" dirty="0" smtClean="0"/>
          </a:p>
          <a:p>
            <a:r>
              <a:rPr lang="en-US" sz="1800" b="1" dirty="0"/>
              <a:t>Syntax Error:</a:t>
            </a:r>
            <a:r>
              <a:rPr lang="en-US" sz="1800" dirty="0"/>
              <a:t> As the name suggests this error is caused by the wrong syntax in the code. It leads to the termination of the program</a:t>
            </a:r>
            <a:r>
              <a:rPr lang="en-US" sz="1800" dirty="0" smtClean="0"/>
              <a:t>.</a:t>
            </a:r>
          </a:p>
          <a:p>
            <a:endParaRPr lang="en-US" sz="1800" b="1" dirty="0"/>
          </a:p>
          <a:p>
            <a:r>
              <a:rPr lang="en-US" sz="1800" b="1" dirty="0"/>
              <a:t>Exceptions</a:t>
            </a:r>
            <a:r>
              <a:rPr lang="en-US" sz="1800" dirty="0"/>
              <a:t>: Exceptions are raised when the program is syntactically correct, but the code resulted in an error. This error does not stop the execution of the program, however, it changes the normal flow of the program</a:t>
            </a:r>
            <a:r>
              <a:rPr lang="en-US" sz="1800" dirty="0" smtClean="0"/>
              <a:t>.</a:t>
            </a:r>
          </a:p>
          <a:p>
            <a:endParaRPr lang="en-US" dirty="0"/>
          </a:p>
          <a:p>
            <a:endParaRPr lang="en-US" dirty="0"/>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588724" y="878335"/>
            <a:ext cx="8391268"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amount = 10000</a:t>
            </a:r>
          </a:p>
          <a:p>
            <a:r>
              <a:rPr lang="en-US" dirty="0"/>
              <a:t>  </a:t>
            </a:r>
          </a:p>
          <a:p>
            <a:r>
              <a:rPr lang="en-US" dirty="0"/>
              <a:t># check that You are eligible to</a:t>
            </a:r>
          </a:p>
          <a:p>
            <a:r>
              <a:rPr lang="en-US" dirty="0" smtClean="0"/>
              <a:t>if(amount </a:t>
            </a:r>
            <a:r>
              <a:rPr lang="en-US" dirty="0"/>
              <a:t>&gt; 2999)</a:t>
            </a:r>
          </a:p>
          <a:p>
            <a:r>
              <a:rPr lang="en-US" dirty="0"/>
              <a:t> </a:t>
            </a:r>
            <a:r>
              <a:rPr lang="en-US" dirty="0" smtClean="0"/>
              <a:t>      print</a:t>
            </a:r>
            <a:r>
              <a:rPr lang="en-US" dirty="0"/>
              <a:t>("You are eligible to </a:t>
            </a:r>
            <a:r>
              <a:rPr lang="en-US" dirty="0" smtClean="0"/>
              <a:t>purchase")</a:t>
            </a:r>
          </a:p>
          <a:p>
            <a:endParaRPr lang="en-US" dirty="0"/>
          </a:p>
          <a:p>
            <a:endParaRPr lang="en-US" dirty="0"/>
          </a:p>
        </p:txBody>
      </p:sp>
      <p:pic>
        <p:nvPicPr>
          <p:cNvPr id="205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90" y="1156610"/>
            <a:ext cx="4986101"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9440" y="2634797"/>
            <a:ext cx="8330551"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marks = 10000</a:t>
            </a:r>
          </a:p>
          <a:p>
            <a:r>
              <a:rPr lang="en-US" dirty="0"/>
              <a:t>  </a:t>
            </a:r>
          </a:p>
          <a:p>
            <a:r>
              <a:rPr lang="en-US" dirty="0"/>
              <a:t># perform division with 0</a:t>
            </a:r>
          </a:p>
          <a:p>
            <a:r>
              <a:rPr lang="en-US" dirty="0"/>
              <a:t>a = marks / 0</a:t>
            </a:r>
          </a:p>
          <a:p>
            <a:r>
              <a:rPr lang="en-US" dirty="0"/>
              <a:t>print(a)</a:t>
            </a:r>
          </a:p>
        </p:txBody>
      </p:sp>
      <p:pic>
        <p:nvPicPr>
          <p:cNvPr id="2055" name="Picture 7" descr="https://media.geeksforgeeks.org/wp-content/uploads/20200616143535/zerodiv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29" y="2757048"/>
            <a:ext cx="5886062" cy="923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212" y="3815434"/>
            <a:ext cx="8265779" cy="307777"/>
          </a:xfrm>
          <a:prstGeom prst="rect">
            <a:avLst/>
          </a:prstGeom>
        </p:spPr>
        <p:txBody>
          <a:bodyPr wrap="square">
            <a:spAutoFit/>
          </a:bodyPr>
          <a:lstStyle/>
          <a:p>
            <a:r>
              <a:rPr lang="en-US" dirty="0">
                <a:solidFill>
                  <a:srgbClr val="0070C0"/>
                </a:solidFill>
              </a:rPr>
              <a:t>In the above example raised the </a:t>
            </a:r>
            <a:r>
              <a:rPr lang="en-US" dirty="0" err="1">
                <a:solidFill>
                  <a:srgbClr val="0070C0"/>
                </a:solidFill>
              </a:rPr>
              <a:t>ZeroDivisionError</a:t>
            </a:r>
            <a:r>
              <a:rPr lang="en-US" dirty="0">
                <a:solidFill>
                  <a:srgbClr val="0070C0"/>
                </a:solidFill>
              </a:rPr>
              <a:t> as we are trying to divide a number by 0.</a:t>
            </a:r>
          </a:p>
        </p:txBody>
      </p:sp>
    </p:spTree>
    <p:extLst>
      <p:ext uri="{BB962C8B-B14F-4D97-AF65-F5344CB8AC3E}">
        <p14:creationId xmlns:p14="http://schemas.microsoft.com/office/powerpoint/2010/main" val="6361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latin typeface="+mj-lt"/>
              </a:rPr>
              <a:t>Try </a:t>
            </a:r>
            <a:r>
              <a:rPr lang="en-US" sz="2400" dirty="0">
                <a:solidFill>
                  <a:schemeClr val="accent2"/>
                </a:solidFill>
                <a:latin typeface="+mj-lt"/>
              </a:rPr>
              <a:t>and Except </a:t>
            </a:r>
            <a:r>
              <a:rPr lang="en-US" sz="2400" dirty="0">
                <a:solidFill>
                  <a:schemeClr val="tx1"/>
                </a:solidFill>
                <a:latin typeface="+mj-lt"/>
              </a:rPr>
              <a:t>Statement – Catching </a:t>
            </a:r>
            <a:r>
              <a:rPr lang="en-US" sz="2400" dirty="0" smtClean="0">
                <a:solidFill>
                  <a:schemeClr val="tx1"/>
                </a:solidFill>
                <a:latin typeface="+mj-lt"/>
              </a:rPr>
              <a:t>Exceptions</a:t>
            </a:r>
            <a:endParaRPr lang="en-US" sz="2400" dirty="0">
              <a:solidFill>
                <a:schemeClr val="tx1"/>
              </a:solidFill>
              <a:latin typeface="+mj-lt"/>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Rectangle 1"/>
          <p:cNvSpPr/>
          <p:nvPr/>
        </p:nvSpPr>
        <p:spPr>
          <a:xfrm>
            <a:off x="588723" y="878335"/>
            <a:ext cx="8516761" cy="4031873"/>
          </a:xfrm>
          <a:prstGeom prst="rect">
            <a:avLst/>
          </a:prstGeom>
        </p:spPr>
        <p:txBody>
          <a:bodyPr wrap="square">
            <a:spAutoFit/>
          </a:bodyPr>
          <a:lstStyle/>
          <a:p>
            <a:r>
              <a:rPr lang="en-US" sz="1600" dirty="0"/>
              <a:t>Try and except statements are used to catch and handle exceptions in Python. Statements that can raise exceptions are kept inside the try clause and the statements that handle the exception are written inside except clause</a:t>
            </a:r>
            <a:r>
              <a:rPr lang="en-US" sz="1600" dirty="0" smtClean="0"/>
              <a:t>.</a:t>
            </a:r>
          </a:p>
          <a:p>
            <a:endParaRPr lang="en-US" sz="1600" dirty="0" smtClean="0"/>
          </a:p>
          <a:p>
            <a:r>
              <a:rPr lang="en-US" sz="1600" b="1" dirty="0" smtClean="0"/>
              <a:t>Ex: </a:t>
            </a:r>
            <a:r>
              <a:rPr lang="en-US" sz="1600" dirty="0"/>
              <a:t> </a:t>
            </a:r>
            <a:r>
              <a:rPr lang="en-US" sz="1600" dirty="0" smtClean="0"/>
              <a:t>Python </a:t>
            </a:r>
            <a:r>
              <a:rPr lang="en-US" sz="1600" dirty="0"/>
              <a:t>program to handle simple runtime </a:t>
            </a:r>
            <a:r>
              <a:rPr lang="en-US" sz="1600" dirty="0" smtClean="0"/>
              <a:t>error</a:t>
            </a:r>
          </a:p>
          <a:p>
            <a:endParaRPr lang="en-US" sz="1600" b="1" dirty="0"/>
          </a:p>
          <a:p>
            <a:r>
              <a:rPr lang="en-US" sz="1600" dirty="0"/>
              <a:t>a = [1, 2, 3]</a:t>
            </a:r>
          </a:p>
          <a:p>
            <a:r>
              <a:rPr lang="en-US" sz="1600" dirty="0"/>
              <a:t>try: </a:t>
            </a:r>
          </a:p>
          <a:p>
            <a:r>
              <a:rPr lang="en-US" sz="1600" dirty="0"/>
              <a:t>    print ("Second element = %d" %(a[1]))</a:t>
            </a:r>
          </a:p>
          <a:p>
            <a:r>
              <a:rPr lang="en-US" sz="1600" dirty="0"/>
              <a:t>  </a:t>
            </a:r>
          </a:p>
          <a:p>
            <a:r>
              <a:rPr lang="en-US" sz="1600" dirty="0"/>
              <a:t>    # Throws error since there are only 3 elements in array</a:t>
            </a:r>
          </a:p>
          <a:p>
            <a:r>
              <a:rPr lang="en-US" sz="1600" dirty="0"/>
              <a:t>    print ("Fourth element = %d" %(a[3]))</a:t>
            </a:r>
          </a:p>
          <a:p>
            <a:r>
              <a:rPr lang="en-US" sz="1600" dirty="0"/>
              <a:t>  </a:t>
            </a:r>
          </a:p>
          <a:p>
            <a:r>
              <a:rPr lang="en-US" sz="1600" dirty="0"/>
              <a:t>except:</a:t>
            </a:r>
          </a:p>
          <a:p>
            <a:r>
              <a:rPr lang="en-US" sz="1600" dirty="0"/>
              <a:t>    print ("An error occurred</a:t>
            </a:r>
            <a:r>
              <a:rPr lang="en-US" sz="1600" dirty="0" smtClean="0"/>
              <a:t>")</a:t>
            </a:r>
          </a:p>
          <a:p>
            <a:endParaRPr lang="en-US" sz="1600" dirty="0"/>
          </a:p>
        </p:txBody>
      </p:sp>
    </p:spTree>
    <p:extLst>
      <p:ext uri="{BB962C8B-B14F-4D97-AF65-F5344CB8AC3E}">
        <p14:creationId xmlns:p14="http://schemas.microsoft.com/office/powerpoint/2010/main" val="303330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scripts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3" name="Rectangle 2"/>
          <p:cNvSpPr/>
          <p:nvPr/>
        </p:nvSpPr>
        <p:spPr>
          <a:xfrm>
            <a:off x="640080" y="1166434"/>
            <a:ext cx="7916704" cy="2585323"/>
          </a:xfrm>
          <a:prstGeom prst="rect">
            <a:avLst/>
          </a:prstGeom>
        </p:spPr>
        <p:txBody>
          <a:bodyPr wrap="square">
            <a:spAutoFit/>
          </a:bodyPr>
          <a:lstStyle/>
          <a:p>
            <a:pPr>
              <a:lnSpc>
                <a:spcPct val="150000"/>
              </a:lnSpc>
            </a:pPr>
            <a:r>
              <a:rPr lang="en-US" sz="1800" dirty="0"/>
              <a:t>A CSV (Comma Separated Values) file is a form of plain text document which uses a particular format to organize tabular information. CSV file format is a bounded text document that uses a comma to distinguish the values. Every row in the document is a data log. Each log is composed of one or more fields, divided by commas. It is the most popular file format for importing and exporting spreadsheets and databases.</a:t>
            </a:r>
          </a:p>
        </p:txBody>
      </p:sp>
    </p:spTree>
    <p:extLst>
      <p:ext uri="{BB962C8B-B14F-4D97-AF65-F5344CB8AC3E}">
        <p14:creationId xmlns:p14="http://schemas.microsoft.com/office/powerpoint/2010/main" val="196103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rgbClr val="2C363A"/>
                </a:solidFill>
              </a:rPr>
              <a:t>Write &amp; run scripts </a:t>
            </a:r>
            <a:r>
              <a:rPr lang="en-US" sz="2400" dirty="0" smtClean="0">
                <a:solidFill>
                  <a:srgbClr val="2C363A"/>
                </a:solidFill>
              </a:rPr>
              <a:t>locally</a:t>
            </a:r>
            <a:endParaRPr sz="2400" dirty="0">
              <a:solidFill>
                <a:schemeClr val="bg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62000" y="1294597"/>
            <a:ext cx="6108700" cy="2169825"/>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r>
              <a:rPr lang="en-US" sz="1800" dirty="0" smtClean="0"/>
              <a:t>Ex: </a:t>
            </a: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91235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322150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Rectangle 1"/>
          <p:cNvSpPr/>
          <p:nvPr/>
        </p:nvSpPr>
        <p:spPr>
          <a:xfrm>
            <a:off x="638110" y="1038418"/>
            <a:ext cx="8193024" cy="3416320"/>
          </a:xfrm>
          <a:prstGeom prst="rect">
            <a:avLst/>
          </a:prstGeom>
        </p:spPr>
        <p:txBody>
          <a:bodyPr wrap="square">
            <a:spAutoFit/>
          </a:bodyPr>
          <a:lstStyle/>
          <a:p>
            <a:pPr algn="just" fontAlgn="base">
              <a:lnSpc>
                <a:spcPct val="150000"/>
              </a:lnSpc>
            </a:pPr>
            <a:r>
              <a:rPr lang="en-US" sz="1800" b="1" dirty="0" err="1"/>
              <a:t>USing</a:t>
            </a:r>
            <a:r>
              <a:rPr lang="en-US" sz="1800" b="1" dirty="0"/>
              <a:t> </a:t>
            </a:r>
            <a:r>
              <a:rPr lang="en-US" sz="1800" b="1" dirty="0" err="1">
                <a:solidFill>
                  <a:schemeClr val="accent2"/>
                </a:solidFill>
              </a:rPr>
              <a:t>csv.reader</a:t>
            </a:r>
            <a:r>
              <a:rPr lang="en-US" sz="1800" b="1" dirty="0"/>
              <a:t>():</a:t>
            </a:r>
            <a:r>
              <a:rPr lang="en-US" sz="1800" dirty="0"/>
              <a:t> </a:t>
            </a:r>
            <a:endParaRPr lang="en-US" sz="1800" dirty="0" smtClean="0"/>
          </a:p>
          <a:p>
            <a:pPr algn="just" fontAlgn="base">
              <a:lnSpc>
                <a:spcPct val="150000"/>
              </a:lnSpc>
            </a:pPr>
            <a:r>
              <a:rPr lang="en-US" sz="1800" dirty="0" smtClean="0"/>
              <a:t>At </a:t>
            </a:r>
            <a:r>
              <a:rPr lang="en-US" sz="1800" dirty="0"/>
              <a:t>first, the CSV file is opened using the open() method in ‘r’ mode(specifies read mode while opening a file) which returns the file object then it is read by using the reader() method of CSV module that returns the reader object that iterates throughout the lines in the specified CSV document</a:t>
            </a:r>
            <a:r>
              <a:rPr lang="en-US" sz="1800" dirty="0" smtClean="0"/>
              <a:t>.</a:t>
            </a:r>
          </a:p>
          <a:p>
            <a:pPr algn="just" fontAlgn="base">
              <a:lnSpc>
                <a:spcPct val="150000"/>
              </a:lnSpc>
            </a:pPr>
            <a:r>
              <a:rPr lang="en-US" sz="1800" dirty="0"/>
              <a:t/>
            </a:r>
            <a:br>
              <a:rPr lang="en-US" sz="1800" dirty="0"/>
            </a:br>
            <a:r>
              <a:rPr lang="en-US" sz="1800" b="1" dirty="0"/>
              <a:t>Note:</a:t>
            </a:r>
            <a:r>
              <a:rPr lang="en-US" sz="1800" dirty="0"/>
              <a:t> The ‘with’ keyword is used along with the open() method as it simplifies exception handling and automatically closes the CSV file.</a:t>
            </a:r>
          </a:p>
        </p:txBody>
      </p:sp>
    </p:spTree>
    <p:extLst>
      <p:ext uri="{BB962C8B-B14F-4D97-AF65-F5344CB8AC3E}">
        <p14:creationId xmlns:p14="http://schemas.microsoft.com/office/powerpoint/2010/main" val="253328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Rectangle 1"/>
          <p:cNvSpPr/>
          <p:nvPr/>
        </p:nvSpPr>
        <p:spPr>
          <a:xfrm>
            <a:off x="950976" y="834484"/>
            <a:ext cx="6784848" cy="4247317"/>
          </a:xfrm>
          <a:prstGeom prst="rect">
            <a:avLst/>
          </a:prstGeom>
        </p:spPr>
        <p:txBody>
          <a:bodyPr wrap="square">
            <a:spAutoFit/>
          </a:bodyPr>
          <a:lstStyle/>
          <a:p>
            <a:pPr algn="just" fontAlgn="base">
              <a:lnSpc>
                <a:spcPct val="150000"/>
              </a:lnSpc>
            </a:pPr>
            <a:r>
              <a:rPr lang="en-US" sz="1800" dirty="0"/>
              <a:t>import csv</a:t>
            </a:r>
          </a:p>
          <a:p>
            <a:pPr algn="just" fontAlgn="base">
              <a:lnSpc>
                <a:spcPct val="150000"/>
              </a:lnSpc>
            </a:pPr>
            <a:r>
              <a:rPr lang="en-US" sz="1800" dirty="0"/>
              <a:t> </a:t>
            </a:r>
            <a:r>
              <a:rPr lang="en-US" sz="1800" dirty="0" smtClean="0"/>
              <a:t># </a:t>
            </a:r>
            <a:r>
              <a:rPr lang="en-US" sz="1800" dirty="0"/>
              <a:t>opening the CSV file</a:t>
            </a:r>
          </a:p>
          <a:p>
            <a:pPr algn="just" fontAlgn="base">
              <a:lnSpc>
                <a:spcPct val="150000"/>
              </a:lnSpc>
            </a:pPr>
            <a:r>
              <a:rPr lang="en-US" sz="1800" dirty="0"/>
              <a:t>with open('Giants.csv', mode ='r')as file:</a:t>
            </a:r>
          </a:p>
          <a:p>
            <a:pPr algn="just" fontAlgn="base">
              <a:lnSpc>
                <a:spcPct val="150000"/>
              </a:lnSpc>
            </a:pPr>
            <a:r>
              <a:rPr lang="en-US" sz="1800" dirty="0"/>
              <a:t>   </a:t>
            </a:r>
          </a:p>
          <a:p>
            <a:pPr algn="just" fontAlgn="base">
              <a:lnSpc>
                <a:spcPct val="150000"/>
              </a:lnSpc>
            </a:pPr>
            <a:r>
              <a:rPr lang="en-US" sz="1800" dirty="0"/>
              <a:t>  # reading the CSV file</a:t>
            </a:r>
          </a:p>
          <a:p>
            <a:pPr algn="just" fontAlgn="base">
              <a:lnSpc>
                <a:spcPct val="150000"/>
              </a:lnSpc>
            </a:pPr>
            <a:r>
              <a:rPr lang="en-US" sz="1800" dirty="0"/>
              <a:t>  </a:t>
            </a:r>
            <a:r>
              <a:rPr lang="en-US" sz="1800" dirty="0" err="1"/>
              <a:t>csvFile</a:t>
            </a:r>
            <a:r>
              <a:rPr lang="en-US" sz="1800" dirty="0"/>
              <a:t> = </a:t>
            </a:r>
            <a:r>
              <a:rPr lang="en-US" sz="1800" dirty="0" err="1"/>
              <a:t>csv.reader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for lines in </a:t>
            </a:r>
            <a:r>
              <a:rPr lang="en-US" sz="1800" dirty="0" err="1"/>
              <a:t>csvFile</a:t>
            </a:r>
            <a:r>
              <a:rPr lang="en-US" sz="1800" dirty="0"/>
              <a:t>:</a:t>
            </a:r>
          </a:p>
          <a:p>
            <a:pPr algn="just" fontAlgn="base">
              <a:lnSpc>
                <a:spcPct val="150000"/>
              </a:lnSpc>
            </a:pPr>
            <a:r>
              <a:rPr lang="en-US" sz="1800" dirty="0"/>
              <a:t>        print(lines)</a:t>
            </a:r>
          </a:p>
        </p:txBody>
      </p:sp>
    </p:spTree>
    <p:extLst>
      <p:ext uri="{BB962C8B-B14F-4D97-AF65-F5344CB8AC3E}">
        <p14:creationId xmlns:p14="http://schemas.microsoft.com/office/powerpoint/2010/main" val="61221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33631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285346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2" name="Rectangle 1"/>
          <p:cNvSpPr/>
          <p:nvPr/>
        </p:nvSpPr>
        <p:spPr>
          <a:xfrm>
            <a:off x="854884" y="1388482"/>
            <a:ext cx="7918704" cy="3139321"/>
          </a:xfrm>
          <a:prstGeom prst="rect">
            <a:avLst/>
          </a:prstGeom>
        </p:spPr>
        <p:txBody>
          <a:bodyPr wrap="square">
            <a:spAutoFit/>
          </a:bodyPr>
          <a:lstStyle/>
          <a:p>
            <a:pPr algn="just" fontAlgn="base"/>
            <a:r>
              <a:rPr lang="en-US" sz="1800" dirty="0"/>
              <a:t>import csv</a:t>
            </a:r>
          </a:p>
          <a:p>
            <a:pPr algn="just" fontAlgn="base"/>
            <a:r>
              <a:rPr lang="en-US" sz="1800" dirty="0"/>
              <a:t> </a:t>
            </a:r>
          </a:p>
          <a:p>
            <a:pPr algn="just" fontAlgn="base"/>
            <a:r>
              <a:rPr lang="en-US" sz="1800" dirty="0"/>
              <a:t># opening the CSV file</a:t>
            </a:r>
          </a:p>
          <a:p>
            <a:pPr algn="just" fontAlgn="base"/>
            <a:r>
              <a:rPr lang="en-US" sz="1800" dirty="0"/>
              <a:t>with open('Giants.csv', mode ='r') as file:   </a:t>
            </a:r>
          </a:p>
          <a:p>
            <a:pPr algn="just" fontAlgn="base"/>
            <a:r>
              <a:rPr lang="en-US" sz="1800" dirty="0"/>
              <a:t>        </a:t>
            </a:r>
          </a:p>
          <a:p>
            <a:pPr algn="just" fontAlgn="base"/>
            <a:r>
              <a:rPr lang="en-US" sz="1800" dirty="0"/>
              <a:t>       # reading the CSV file</a:t>
            </a:r>
          </a:p>
          <a:p>
            <a:pPr algn="just" fontAlgn="base"/>
            <a:r>
              <a:rPr lang="en-US" sz="1800" dirty="0"/>
              <a:t>       </a:t>
            </a:r>
            <a:r>
              <a:rPr lang="en-US" sz="1800" dirty="0" err="1"/>
              <a:t>csvFile</a:t>
            </a:r>
            <a:r>
              <a:rPr lang="en-US" sz="1800" dirty="0"/>
              <a:t> = </a:t>
            </a:r>
            <a:r>
              <a:rPr lang="en-US" sz="1800" dirty="0" err="1"/>
              <a:t>csv.DictReader</a:t>
            </a:r>
            <a:r>
              <a:rPr lang="en-US" sz="1800" dirty="0"/>
              <a:t>(file)</a:t>
            </a:r>
          </a:p>
          <a:p>
            <a:pPr algn="just" fontAlgn="base"/>
            <a:r>
              <a:rPr lang="en-US" sz="1800" dirty="0"/>
              <a:t> </a:t>
            </a:r>
          </a:p>
          <a:p>
            <a:pPr algn="just" fontAlgn="base"/>
            <a:r>
              <a:rPr lang="en-US" sz="1800" dirty="0"/>
              <a:t>       # displaying the contents of the CSV file</a:t>
            </a:r>
          </a:p>
          <a:p>
            <a:pPr algn="just" fontAlgn="base"/>
            <a:r>
              <a:rPr lang="en-US" sz="1800" dirty="0"/>
              <a:t>       for lines in </a:t>
            </a:r>
            <a:r>
              <a:rPr lang="en-US" sz="1800" dirty="0" err="1"/>
              <a:t>csvFile</a:t>
            </a:r>
            <a:r>
              <a:rPr lang="en-US" sz="1800" dirty="0"/>
              <a:t>:</a:t>
            </a:r>
          </a:p>
          <a:p>
            <a:pPr algn="just" fontAlgn="base"/>
            <a:r>
              <a:rPr lang="en-US" sz="1800" dirty="0"/>
              <a:t>            print(lines)</a:t>
            </a:r>
          </a:p>
        </p:txBody>
      </p:sp>
    </p:spTree>
    <p:extLst>
      <p:ext uri="{BB962C8B-B14F-4D97-AF65-F5344CB8AC3E}">
        <p14:creationId xmlns:p14="http://schemas.microsoft.com/office/powerpoint/2010/main" val="167728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angle 2"/>
          <p:cNvSpPr/>
          <p:nvPr/>
        </p:nvSpPr>
        <p:spPr>
          <a:xfrm>
            <a:off x="438912" y="1166434"/>
            <a:ext cx="8284464" cy="544251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Normally, a library is a collection of books or is a room or place where many books are stored to be used later. Similarly, in the programming world, a library is a collection of precompiled codes that can be used later on in a program for some specific well-defined </a:t>
            </a:r>
            <a:r>
              <a:rPr lang="en-US" sz="1800" dirty="0" smtClean="0"/>
              <a:t>operations.</a:t>
            </a:r>
          </a:p>
          <a:p>
            <a:pPr marL="285750" indent="-285750" algn="just">
              <a:lnSpc>
                <a:spcPct val="150000"/>
              </a:lnSpc>
              <a:buFont typeface="Arial" panose="020B0604020202020204" pitchFamily="34" charset="0"/>
              <a:buChar char="•"/>
            </a:pPr>
            <a:r>
              <a:rPr lang="en-US" sz="1800" dirty="0" smtClean="0"/>
              <a:t>Other </a:t>
            </a:r>
            <a:r>
              <a:rPr lang="en-US" sz="1800" dirty="0"/>
              <a:t>than pre-compiled codes, a library may contain documentation, configuration data, message templates, classes, and values, etc.</a:t>
            </a:r>
          </a:p>
          <a:p>
            <a:pPr algn="just">
              <a:lnSpc>
                <a:spcPct val="150000"/>
              </a:lnSpc>
            </a:pPr>
            <a:endParaRPr lang="en-US" sz="1800" dirty="0"/>
          </a:p>
          <a:p>
            <a:pPr algn="just">
              <a:lnSpc>
                <a:spcPct val="150000"/>
              </a:lnSpc>
            </a:pPr>
            <a:r>
              <a:rPr lang="en-US" sz="1800" dirty="0"/>
              <a:t>A Python library is a collection of related modules. It contains bundles of code that can be used repeatedly in different programs. It makes Python Programming simpler and convenient for the programmer. As we don’t need to write the same code again and again for different programs. Python libraries play a very vital role in fields of Machine Learning, Data Science, Data Visualization, etc.</a:t>
            </a:r>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304300"/>
            <a:ext cx="7701900" cy="2031325"/>
          </a:xfrm>
          <a:prstGeom prst="rect">
            <a:avLst/>
          </a:prstGeom>
        </p:spPr>
        <p:txBody>
          <a:bodyPr wrap="square">
            <a:spAutoFit/>
          </a:bodyPr>
          <a:lstStyle/>
          <a:p>
            <a:r>
              <a:rPr lang="en-US" sz="1800" dirty="0"/>
              <a:t>Python provides us with two inbuilt functions to read the input from the keyboard</a:t>
            </a:r>
            <a:r>
              <a:rPr lang="en-US" sz="1800" dirty="0" smtClean="0"/>
              <a:t>.</a:t>
            </a:r>
          </a:p>
          <a:p>
            <a:endParaRPr lang="en-US" sz="1800" dirty="0"/>
          </a:p>
          <a:p>
            <a:pPr marL="342900" indent="-342900">
              <a:buFont typeface="+mj-lt"/>
              <a:buAutoNum type="arabicPeriod"/>
            </a:pPr>
            <a:r>
              <a:rPr lang="en-US" sz="1800" b="1" dirty="0" smtClean="0"/>
              <a:t>input</a:t>
            </a:r>
            <a:r>
              <a:rPr lang="en-US" sz="1800" b="1" dirty="0"/>
              <a:t>() </a:t>
            </a:r>
          </a:p>
          <a:p>
            <a:pPr marL="342900" indent="-342900">
              <a:buFont typeface="+mj-lt"/>
              <a:buAutoNum type="arabicPeriod"/>
            </a:pPr>
            <a:r>
              <a:rPr lang="en-US" sz="1800" b="1" dirty="0" err="1" smtClean="0"/>
              <a:t>raw_input</a:t>
            </a:r>
            <a:r>
              <a:rPr lang="en-US" sz="1800" b="1" dirty="0"/>
              <a:t>() functions in </a:t>
            </a:r>
            <a:r>
              <a:rPr lang="en-US" sz="1800" b="1" dirty="0" smtClean="0"/>
              <a:t>Python</a:t>
            </a:r>
          </a:p>
          <a:p>
            <a:endParaRPr lang="en-US" sz="1800" b="1" dirty="0"/>
          </a:p>
          <a:p>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1052708"/>
            <a:ext cx="7701900" cy="1477328"/>
          </a:xfrm>
          <a:prstGeom prst="rect">
            <a:avLst/>
          </a:prstGeom>
        </p:spPr>
        <p:txBody>
          <a:bodyPr wrap="square">
            <a:spAutoFit/>
          </a:bodyPr>
          <a:lstStyle/>
          <a:p>
            <a:r>
              <a:rPr lang="en-US" sz="1800" b="1" dirty="0">
                <a:solidFill>
                  <a:schemeClr val="accent1"/>
                </a:solidFill>
              </a:rPr>
              <a:t>input() </a:t>
            </a:r>
            <a:r>
              <a:rPr lang="en-US" sz="1800" b="1" dirty="0" smtClean="0">
                <a:solidFill>
                  <a:schemeClr val="accent1"/>
                </a:solidFill>
              </a:rPr>
              <a:t>function</a:t>
            </a:r>
          </a:p>
          <a:p>
            <a:r>
              <a:rPr lang="en-US" sz="1800" dirty="0"/>
              <a:t>Python input() function is used to take the values from the user. This function is called to tell the program to stop and wait for the user to input the values. It is a built-in function</a:t>
            </a:r>
            <a:r>
              <a:rPr lang="en-US" sz="1800" b="1" dirty="0"/>
              <a:t>.</a:t>
            </a:r>
          </a:p>
          <a:p>
            <a:endParaRPr lang="en-US" sz="1800" b="1" dirty="0"/>
          </a:p>
        </p:txBody>
      </p:sp>
      <p:sp>
        <p:nvSpPr>
          <p:cNvPr id="5" name="Rectangle 4"/>
          <p:cNvSpPr/>
          <p:nvPr/>
        </p:nvSpPr>
        <p:spPr>
          <a:xfrm>
            <a:off x="854884" y="2496477"/>
            <a:ext cx="7447868" cy="923330"/>
          </a:xfrm>
          <a:prstGeom prst="rect">
            <a:avLst/>
          </a:prstGeom>
        </p:spPr>
        <p:txBody>
          <a:bodyPr wrap="square">
            <a:spAutoFit/>
          </a:bodyPr>
          <a:lstStyle/>
          <a:p>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831944" y="1056532"/>
            <a:ext cx="4028012" cy="3693319"/>
          </a:xfrm>
          <a:prstGeom prst="rect">
            <a:avLst/>
          </a:prstGeom>
        </p:spPr>
        <p:txBody>
          <a:bodyPr wrap="square">
            <a:spAutoFit/>
          </a:bodyPr>
          <a:lstStyle/>
          <a:p>
            <a:r>
              <a:rPr lang="en-US" sz="1800" dirty="0">
                <a:solidFill>
                  <a:schemeClr val="tx1"/>
                </a:solidFill>
              </a:rPr>
              <a:t>val1 = input("Enter the name: ")</a:t>
            </a:r>
          </a:p>
          <a:p>
            <a:r>
              <a:rPr lang="en-US" sz="1800" dirty="0">
                <a:solidFill>
                  <a:schemeClr val="tx1"/>
                </a:solidFill>
              </a:rPr>
              <a:t> </a:t>
            </a:r>
          </a:p>
          <a:p>
            <a:r>
              <a:rPr lang="en-US" sz="1800" dirty="0">
                <a:solidFill>
                  <a:schemeClr val="tx1"/>
                </a:solidFill>
              </a:rPr>
              <a:t># print the type of input value</a:t>
            </a:r>
          </a:p>
          <a:p>
            <a:r>
              <a:rPr lang="en-US" sz="1800" dirty="0">
                <a:solidFill>
                  <a:schemeClr val="tx1"/>
                </a:solidFill>
              </a:rPr>
              <a:t>print(type(val1))</a:t>
            </a:r>
          </a:p>
          <a:p>
            <a:r>
              <a:rPr lang="en-US" sz="1800" dirty="0">
                <a:solidFill>
                  <a:schemeClr val="tx1"/>
                </a:solidFill>
              </a:rPr>
              <a:t>print(val1)</a:t>
            </a:r>
          </a:p>
          <a:p>
            <a:r>
              <a:rPr lang="en-US" sz="1800" dirty="0">
                <a:solidFill>
                  <a:schemeClr val="tx1"/>
                </a:solidFill>
              </a:rPr>
              <a:t> </a:t>
            </a:r>
          </a:p>
          <a:p>
            <a:r>
              <a:rPr lang="en-US" sz="1800" dirty="0">
                <a:solidFill>
                  <a:schemeClr val="tx1"/>
                </a:solidFill>
              </a:rPr>
              <a:t> </a:t>
            </a:r>
          </a:p>
          <a:p>
            <a:r>
              <a:rPr lang="en-US" sz="1800" dirty="0">
                <a:solidFill>
                  <a:schemeClr val="tx1"/>
                </a:solidFill>
              </a:rPr>
              <a:t>val2 = input("Enter the number: ")</a:t>
            </a:r>
          </a:p>
          <a:p>
            <a:r>
              <a:rPr lang="en-US" sz="1800" dirty="0">
                <a:solidFill>
                  <a:schemeClr val="tx1"/>
                </a:solidFill>
              </a:rPr>
              <a:t>print(type(val2))</a:t>
            </a:r>
          </a:p>
          <a:p>
            <a:r>
              <a:rPr lang="en-US" sz="1800" dirty="0">
                <a:solidFill>
                  <a:schemeClr val="tx1"/>
                </a:solidFill>
              </a:rPr>
              <a:t> </a:t>
            </a:r>
          </a:p>
          <a:p>
            <a:r>
              <a:rPr lang="en-US" sz="1800" dirty="0">
                <a:solidFill>
                  <a:schemeClr val="tx1"/>
                </a:solidFill>
              </a:rPr>
              <a:t>val2 = </a:t>
            </a:r>
            <a:r>
              <a:rPr lang="en-US" sz="1800" dirty="0" err="1">
                <a:solidFill>
                  <a:schemeClr val="tx1"/>
                </a:solidFill>
              </a:rPr>
              <a:t>int</a:t>
            </a:r>
            <a:r>
              <a:rPr lang="en-US" sz="1800" dirty="0">
                <a:solidFill>
                  <a:schemeClr val="tx1"/>
                </a:solidFill>
              </a:rPr>
              <a:t>(val2)</a:t>
            </a:r>
          </a:p>
          <a:p>
            <a:r>
              <a:rPr lang="en-US" sz="1800" dirty="0">
                <a:solidFill>
                  <a:schemeClr val="tx1"/>
                </a:solidFill>
              </a:rPr>
              <a:t>print(type(val2))</a:t>
            </a:r>
          </a:p>
          <a:p>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1001667"/>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516683" y="1166434"/>
            <a:ext cx="4028012" cy="2308324"/>
          </a:xfrm>
          <a:prstGeom prst="rect">
            <a:avLst/>
          </a:prstGeom>
        </p:spPr>
        <p:txBody>
          <a:bodyPr wrap="square">
            <a:spAutoFit/>
          </a:bodyPr>
          <a:lstStyle/>
          <a:p>
            <a:r>
              <a:rPr lang="en-US" sz="1800" dirty="0">
                <a:solidFill>
                  <a:schemeClr val="tx1"/>
                </a:solidFill>
              </a:rPr>
              <a:t> </a:t>
            </a:r>
          </a:p>
          <a:p>
            <a:r>
              <a:rPr lang="en-US" sz="1800" dirty="0">
                <a:solidFill>
                  <a:schemeClr val="tx1"/>
                </a:solidFill>
              </a:rPr>
              <a:t>val1 = input("Enter the name: ")</a:t>
            </a:r>
          </a:p>
          <a:p>
            <a:r>
              <a:rPr lang="en-US" sz="1800" dirty="0">
                <a:solidFill>
                  <a:schemeClr val="tx1"/>
                </a:solidFill>
              </a:rPr>
              <a:t>print(type(val1))</a:t>
            </a:r>
          </a:p>
          <a:p>
            <a:r>
              <a:rPr lang="en-US" sz="1800" dirty="0">
                <a:solidFill>
                  <a:schemeClr val="tx1"/>
                </a:solidFill>
              </a:rPr>
              <a:t>print(val1)</a:t>
            </a:r>
          </a:p>
          <a:p>
            <a:r>
              <a:rPr lang="en-US" sz="1800" dirty="0">
                <a:solidFill>
                  <a:schemeClr val="tx1"/>
                </a:solidFill>
              </a:rPr>
              <a:t> </a:t>
            </a:r>
          </a:p>
          <a:p>
            <a:r>
              <a:rPr lang="en-US" sz="1800" dirty="0">
                <a:solidFill>
                  <a:schemeClr val="tx1"/>
                </a:solidFill>
              </a:rPr>
              <a:t>val2 = input("Enter the number: ")</a:t>
            </a:r>
          </a:p>
          <a:p>
            <a:r>
              <a:rPr lang="en-US" sz="1800" dirty="0">
                <a:solidFill>
                  <a:schemeClr val="tx1"/>
                </a:solidFill>
              </a:rPr>
              <a:t>print(type(val2))</a:t>
            </a:r>
          </a:p>
          <a:p>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166434"/>
            <a:ext cx="39433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854884" y="1166434"/>
            <a:ext cx="4572000" cy="2893100"/>
          </a:xfrm>
          <a:prstGeom prst="rect">
            <a:avLst/>
          </a:prstGeom>
        </p:spPr>
        <p:txBody>
          <a:bodyPr>
            <a:spAutoFit/>
          </a:bodyPr>
          <a:lstStyle/>
          <a:p>
            <a:r>
              <a:rPr lang="en-US" dirty="0"/>
              <a:t># Python program to demonstrate</a:t>
            </a:r>
          </a:p>
          <a:p>
            <a:r>
              <a:rPr lang="en-US" dirty="0"/>
              <a:t># input() function in Python2.x</a:t>
            </a:r>
          </a:p>
          <a:p>
            <a:r>
              <a:rPr lang="en-US" dirty="0"/>
              <a:t> </a:t>
            </a:r>
          </a:p>
          <a:p>
            <a:r>
              <a:rPr lang="en-US" dirty="0"/>
              <a:t> </a:t>
            </a:r>
          </a:p>
          <a:p>
            <a:r>
              <a:rPr lang="en-US" dirty="0"/>
              <a:t>val1 = </a:t>
            </a:r>
            <a:r>
              <a:rPr lang="en-US" dirty="0" err="1"/>
              <a:t>raw_input</a:t>
            </a:r>
            <a:r>
              <a:rPr lang="en-US" dirty="0"/>
              <a:t>("Enter the name: ")</a:t>
            </a:r>
          </a:p>
          <a:p>
            <a:r>
              <a:rPr lang="en-US" dirty="0"/>
              <a:t>print(type(val1))</a:t>
            </a:r>
          </a:p>
          <a:p>
            <a:r>
              <a:rPr lang="en-US" dirty="0"/>
              <a:t>print(val1)</a:t>
            </a:r>
          </a:p>
          <a:p>
            <a:r>
              <a:rPr lang="en-US" dirty="0"/>
              <a:t> </a:t>
            </a:r>
          </a:p>
          <a:p>
            <a:r>
              <a:rPr lang="en-US" dirty="0"/>
              <a:t>val2 = </a:t>
            </a:r>
            <a:r>
              <a:rPr lang="en-US" dirty="0" err="1"/>
              <a:t>raw_input</a:t>
            </a:r>
            <a:r>
              <a:rPr lang="en-US" dirty="0"/>
              <a:t>("Enter the number: ")</a:t>
            </a:r>
          </a:p>
          <a:p>
            <a:r>
              <a:rPr lang="en-US" dirty="0"/>
              <a:t>print(type(val2))</a:t>
            </a:r>
          </a:p>
          <a:p>
            <a:r>
              <a:rPr lang="en-US" dirty="0"/>
              <a:t>val2 = </a:t>
            </a:r>
            <a:r>
              <a:rPr lang="en-US" dirty="0" err="1"/>
              <a:t>int</a:t>
            </a:r>
            <a:r>
              <a:rPr lang="en-US" dirty="0"/>
              <a:t>(val2)</a:t>
            </a:r>
          </a:p>
          <a:p>
            <a:r>
              <a:rPr lang="en-US" dirty="0"/>
              <a:t>print(type(val2))</a:t>
            </a:r>
          </a:p>
          <a:p>
            <a:r>
              <a:rPr lang="en-US"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786678"/>
            <a:ext cx="4284262" cy="396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5678</TotalTime>
  <Words>2614</Words>
  <Application>Microsoft Office PowerPoint</Application>
  <PresentationFormat>On-screen Show (16:9)</PresentationFormat>
  <Paragraphs>314</Paragraphs>
  <Slides>42</Slides>
  <Notes>41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Work Sans ExtraBold</vt:lpstr>
      <vt:lpstr>Microsoft YaHei</vt:lpstr>
      <vt:lpstr>Arial</vt:lpstr>
      <vt:lpstr>Lato</vt:lpstr>
      <vt:lpstr>Sarala</vt:lpstr>
      <vt:lpstr>Montserrat</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Read and write files - Reading from a file </vt:lpstr>
      <vt:lpstr>Output Formatting </vt:lpstr>
      <vt:lpstr>WITH  statement in file handling </vt:lpstr>
      <vt:lpstr>Handle File errors</vt:lpstr>
      <vt:lpstr>Handle File errors</vt:lpstr>
      <vt:lpstr>Try and Except Statement – Catching Exceptions</vt:lpstr>
      <vt:lpstr>Import Local scripts</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Using Modules from standard library &amp; third party</vt:lpstr>
      <vt:lpstr>Debugging python code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305</cp:revision>
  <dcterms:modified xsi:type="dcterms:W3CDTF">2022-08-30T14:08:02Z</dcterms:modified>
</cp:coreProperties>
</file>