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3"/>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3" r:id="rId74"/>
    <p:sldId id="484" r:id="rId75"/>
    <p:sldId id="485" r:id="rId76"/>
    <p:sldId id="486" r:id="rId77"/>
    <p:sldId id="487" r:id="rId78"/>
    <p:sldId id="488" r:id="rId79"/>
    <p:sldId id="489" r:id="rId80"/>
    <p:sldId id="490" r:id="rId81"/>
    <p:sldId id="491" r:id="rId82"/>
    <p:sldId id="492" r:id="rId83"/>
    <p:sldId id="493" r:id="rId84"/>
    <p:sldId id="494" r:id="rId85"/>
    <p:sldId id="495" r:id="rId86"/>
    <p:sldId id="496" r:id="rId87"/>
    <p:sldId id="497" r:id="rId88"/>
    <p:sldId id="498" r:id="rId89"/>
    <p:sldId id="499" r:id="rId90"/>
    <p:sldId id="500" r:id="rId91"/>
    <p:sldId id="501" r:id="rId92"/>
    <p:sldId id="502" r:id="rId93"/>
    <p:sldId id="503" r:id="rId94"/>
    <p:sldId id="504" r:id="rId95"/>
    <p:sldId id="505" r:id="rId96"/>
    <p:sldId id="506" r:id="rId97"/>
    <p:sldId id="507" r:id="rId98"/>
    <p:sldId id="508" r:id="rId99"/>
    <p:sldId id="509" r:id="rId100"/>
    <p:sldId id="510" r:id="rId101"/>
    <p:sldId id="511" r:id="rId102"/>
    <p:sldId id="512" r:id="rId103"/>
    <p:sldId id="513" r:id="rId104"/>
    <p:sldId id="514" r:id="rId105"/>
    <p:sldId id="515" r:id="rId106"/>
    <p:sldId id="516" r:id="rId107"/>
    <p:sldId id="345" r:id="rId108"/>
    <p:sldId id="418" r:id="rId109"/>
    <p:sldId id="271" r:id="rId110"/>
    <p:sldId id="327" r:id="rId111"/>
    <p:sldId id="308" r:id="rId112"/>
  </p:sldIdLst>
  <p:sldSz cx="9144000" cy="5143500" type="screen16x9"/>
  <p:notesSz cx="6858000" cy="9144000"/>
  <p:embeddedFontLst>
    <p:embeddedFont>
      <p:font typeface="Sarala" panose="020B0604020202020204" charset="0"/>
      <p:regular r:id="rId114"/>
      <p:bold r:id="rId115"/>
    </p:embeddedFont>
    <p:embeddedFont>
      <p:font typeface="Microsoft YaHei" panose="020B0503020204020204" pitchFamily="34" charset="-122"/>
      <p:regular r:id="rId116"/>
      <p:bold r:id="rId117"/>
    </p:embeddedFont>
    <p:embeddedFont>
      <p:font typeface="Merriweather" panose="020B0604020202020204" charset="0"/>
      <p:regular r:id="rId118"/>
      <p:bold r:id="rId119"/>
      <p:italic r:id="rId120"/>
      <p:boldItalic r:id="rId121"/>
    </p:embeddedFont>
    <p:embeddedFont>
      <p:font typeface="Roboto" panose="020B0604020202020204" charset="0"/>
      <p:regular r:id="rId122"/>
      <p:bold r:id="rId123"/>
      <p:italic r:id="rId124"/>
      <p:boldItalic r:id="rId125"/>
    </p:embeddedFont>
    <p:embeddedFont>
      <p:font typeface="Lora" panose="02000503000000020004" pitchFamily="2" charset="0"/>
      <p:regular r:id="rId126"/>
      <p:bold r:id="rId127"/>
      <p:italic r:id="rId128"/>
      <p:boldItalic r:id="rId129"/>
    </p:embeddedFont>
    <p:embeddedFont>
      <p:font typeface="Montserrat" panose="00000500000000000000" pitchFamily="50" charset="0"/>
      <p:regular r:id="rId130"/>
      <p:bold r:id="rId131"/>
      <p:italic r:id="rId132"/>
      <p:boldItalic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108" y="3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20.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font" Target="fonts/font5.fntdata"/><Relationship Id="rId126" Type="http://schemas.openxmlformats.org/officeDocument/2006/relationships/font" Target="fonts/font13.fntdata"/><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3.fntdata"/><Relationship Id="rId124" Type="http://schemas.openxmlformats.org/officeDocument/2006/relationships/font" Target="fonts/font11.fntdata"/><Relationship Id="rId129" Type="http://schemas.openxmlformats.org/officeDocument/2006/relationships/font" Target="fonts/font16.fntdata"/><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1.fntdata"/><Relationship Id="rId119" Type="http://schemas.openxmlformats.org/officeDocument/2006/relationships/font" Target="fonts/font6.fntdata"/><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130" Type="http://schemas.openxmlformats.org/officeDocument/2006/relationships/font" Target="fonts/font17.fntdata"/><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52895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 Id="rId4" Type="http://schemas.openxmlformats.org/officeDocument/2006/relationships/hyperlink" Target="https://www.w3schools.com/Python/python_ml_multiple_regression.asp"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hyperlink" Target="https://www.scribbr.com/statistics/coefficient-of-determination/"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github.com/microsoft/forecasting/blob/master/examples"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hyperlink" Target="https://github.com/microsoft/forecasting/blob/master/fclib"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4.xml"/><Relationship Id="rId1" Type="http://schemas.openxmlformats.org/officeDocument/2006/relationships/slideLayout" Target="../slideLayouts/slideLayout3.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www.techtarget.com/searchenterpriseai/definition/machine-learning-ML"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searchbusinessanalytics.techtarget.com/definition/data-mining" TargetMode="External"/><Relationship Id="rId5" Type="http://schemas.openxmlformats.org/officeDocument/2006/relationships/hyperlink" Target="https://searchdatamanagement.techtarget.com/definition/raw-data" TargetMode="External"/><Relationship Id="rId4" Type="http://schemas.openxmlformats.org/officeDocument/2006/relationships/hyperlink" Target="https://searchbusinessanalytics.techtarget.com/definition/data-prepara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hyperlink" Target="https://en.wikipedia.org/wiki/Chain_rule_(probability)"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hyperlink" Target="https://en.wikipedia.org/wiki/Independent_and_identically_distributed_random_variables"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2.xml"/><Relationship Id="rId1" Type="http://schemas.openxmlformats.org/officeDocument/2006/relationships/slideLayout" Target="../slideLayouts/slideLayout3.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hyperlink" Target="https://www.w3schools.com/statistics/statistics_estimation.php"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Models</a:t>
            </a:r>
            <a:endParaRPr/>
          </a:p>
        </p:txBody>
      </p:sp>
      <p:sp>
        <p:nvSpPr>
          <p:cNvPr id="560" name="Google Shape;560;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 regression model is </a:t>
            </a:r>
            <a:r>
              <a:rPr lang="en" sz="1200" b="1">
                <a:solidFill>
                  <a:srgbClr val="202124"/>
                </a:solidFill>
                <a:highlight>
                  <a:srgbClr val="FFFFFF"/>
                </a:highlight>
              </a:rPr>
              <a:t>a statistical model that estimates the relationship between one dependent variable and one or more independent variables using a line</a:t>
            </a:r>
            <a:r>
              <a:rPr lang="en" sz="1200">
                <a:solidFill>
                  <a:srgbClr val="202124"/>
                </a:solidFill>
                <a:highlight>
                  <a:srgbClr val="FFFFFF"/>
                </a:highlight>
              </a:rPr>
              <a:t> (or a plane in the case of two or more independent variables).</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A regression model provides a function that describes the relationship between one or more independent variables and a response, dependent, or target variable. For example, the relationship between height and weight may be described by a </a:t>
            </a:r>
            <a:r>
              <a:rPr lang="en" sz="1200" b="1">
                <a:solidFill>
                  <a:srgbClr val="202124"/>
                </a:solidFill>
                <a:highlight>
                  <a:srgbClr val="FFFFFF"/>
                </a:highlight>
              </a:rPr>
              <a:t>linear regression model</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There are </a:t>
            </a:r>
            <a:r>
              <a:rPr lang="en" sz="1200" b="1">
                <a:solidFill>
                  <a:srgbClr val="202124"/>
                </a:solidFill>
                <a:highlight>
                  <a:srgbClr val="FFFFFF"/>
                </a:highlight>
              </a:rPr>
              <a:t>two kinds of Linear Regression Model</a:t>
            </a:r>
            <a:r>
              <a:rPr lang="en" sz="1200">
                <a:solidFill>
                  <a:srgbClr val="202124"/>
                </a:solidFill>
                <a:highlight>
                  <a:srgbClr val="FFFFFF"/>
                </a:highlight>
              </a:rPr>
              <a:t>:-</a:t>
            </a:r>
            <a:endParaRPr sz="1100">
              <a:solidFill>
                <a:schemeClr val="dk1"/>
              </a:solidFill>
            </a:endParaRPr>
          </a:p>
          <a:p>
            <a:pPr marL="0" lvl="0" indent="0" algn="l" rtl="0">
              <a:spcBef>
                <a:spcPts val="1200"/>
              </a:spcBef>
              <a:spcAft>
                <a:spcPts val="1200"/>
              </a:spcAft>
              <a:buNone/>
            </a:pPr>
            <a:r>
              <a:rPr lang="en" sz="120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a:solidFill>
                <a:srgbClr val="202124"/>
              </a:solidFill>
              <a:highlight>
                <a:srgbClr val="FFFFFF"/>
              </a:highlight>
            </a:endParaRPr>
          </a:p>
        </p:txBody>
      </p:sp>
      <p:sp>
        <p:nvSpPr>
          <p:cNvPr id="561" name="Google Shape;561;p96"/>
          <p:cNvSpPr txBox="1"/>
          <p:nvPr/>
        </p:nvSpPr>
        <p:spPr>
          <a:xfrm>
            <a:off x="6408775" y="4072875"/>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62" name="Google Shape;562;p96"/>
          <p:cNvSpPr txBox="1"/>
          <p:nvPr/>
        </p:nvSpPr>
        <p:spPr>
          <a:xfrm>
            <a:off x="8100825" y="4185175"/>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Link</a:t>
            </a:r>
            <a:endParaRPr/>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Coefficient of Determination, R-square, Adjusted R-square</a:t>
            </a:r>
            <a:endParaRPr/>
          </a:p>
        </p:txBody>
      </p:sp>
      <p:sp>
        <p:nvSpPr>
          <p:cNvPr id="568" name="Google Shape;568;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The coefficient of determination (R²) is </a:t>
            </a:r>
            <a:r>
              <a:rPr lang="en" sz="1200" b="1">
                <a:solidFill>
                  <a:srgbClr val="202124"/>
                </a:solidFill>
                <a:highlight>
                  <a:srgbClr val="FFFFFF"/>
                </a:highlight>
              </a:rPr>
              <a:t>a number between 0 and 1 that measures how well a statistical model predicts an outcome</a:t>
            </a:r>
            <a:r>
              <a:rPr lang="en" sz="1200">
                <a:solidFill>
                  <a:srgbClr val="202124"/>
                </a:solidFill>
                <a:highlight>
                  <a:srgbClr val="FFFFFF"/>
                </a:highlight>
              </a:rPr>
              <a:t>. You can interpret the R² as the proportion of variation in the dependent variable that is predicted by the statistical model.</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What Is R-Squared? R-squared (R</a:t>
            </a:r>
            <a:r>
              <a:rPr lang="en" sz="1100">
                <a:solidFill>
                  <a:srgbClr val="202124"/>
                </a:solidFill>
                <a:highlight>
                  <a:srgbClr val="FFFFFF"/>
                </a:highlight>
              </a:rPr>
              <a:t>2</a:t>
            </a:r>
            <a:r>
              <a:rPr lang="en" sz="1200">
                <a:solidFill>
                  <a:srgbClr val="202124"/>
                </a:solidFill>
                <a:highlight>
                  <a:srgbClr val="FFFFFF"/>
                </a:highlight>
              </a:rPr>
              <a:t>) is </a:t>
            </a:r>
            <a:r>
              <a:rPr lang="en" sz="1200" b="1">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Adjusted R squared is </a:t>
            </a:r>
            <a:r>
              <a:rPr lang="en" sz="1200" b="1">
                <a:solidFill>
                  <a:srgbClr val="202124"/>
                </a:solidFill>
                <a:highlight>
                  <a:srgbClr val="FFFFFF"/>
                </a:highlight>
              </a:rPr>
              <a:t>calculated by dividing the residual mean square error by the total mean square error</a:t>
            </a:r>
            <a:r>
              <a:rPr lang="en" sz="1200">
                <a:solidFill>
                  <a:srgbClr val="202124"/>
                </a:solidFill>
                <a:highlight>
                  <a:srgbClr val="FFFFFF"/>
                </a:highlight>
              </a:rPr>
              <a:t> (which is the sample variance of the target field). The result is then subtracted from 1. Adjusted R</a:t>
            </a:r>
            <a:r>
              <a:rPr lang="en" sz="1100">
                <a:solidFill>
                  <a:srgbClr val="202124"/>
                </a:solidFill>
                <a:highlight>
                  <a:srgbClr val="FFFFFF"/>
                </a:highlight>
              </a:rPr>
              <a:t>2</a:t>
            </a:r>
            <a:r>
              <a:rPr lang="en" sz="1200">
                <a:solidFill>
                  <a:srgbClr val="202124"/>
                </a:solidFill>
                <a:highlight>
                  <a:srgbClr val="FFFFFF"/>
                </a:highlight>
              </a:rPr>
              <a:t> is always less than or equal to R</a:t>
            </a:r>
            <a:r>
              <a:rPr lang="en" sz="1100">
                <a:solidFill>
                  <a:srgbClr val="202124"/>
                </a:solidFill>
                <a:highlight>
                  <a:srgbClr val="FFFFFF"/>
                </a:highlight>
              </a:rPr>
              <a:t>2</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69" name="Google Shape;569;p97"/>
          <p:cNvSpPr txBox="1"/>
          <p:nvPr/>
        </p:nvSpPr>
        <p:spPr>
          <a:xfrm>
            <a:off x="7067625" y="4387325"/>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2785125" y="4507125"/>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Detail Theory</a:t>
            </a:r>
            <a:endParaRPr/>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311700" y="126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Forecasting &amp; Time Series Analysis</a:t>
            </a:r>
            <a:endParaRPr/>
          </a:p>
        </p:txBody>
      </p:sp>
      <p:sp>
        <p:nvSpPr>
          <p:cNvPr id="576" name="Google Shape;576;p98"/>
          <p:cNvSpPr txBox="1">
            <a:spLocks noGrp="1"/>
          </p:cNvSpPr>
          <p:nvPr>
            <p:ph type="body" idx="1"/>
          </p:nvPr>
        </p:nvSpPr>
        <p:spPr>
          <a:xfrm>
            <a:off x="311700" y="699300"/>
            <a:ext cx="8520600" cy="39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310">
                <a:solidFill>
                  <a:srgbClr val="202124"/>
                </a:solidFill>
                <a:highlight>
                  <a:srgbClr val="FFFFFF"/>
                </a:highlight>
              </a:rPr>
              <a:t>An AI-based forecasting solution </a:t>
            </a:r>
            <a:r>
              <a:rPr lang="en" sz="1310" b="1">
                <a:solidFill>
                  <a:srgbClr val="202124"/>
                </a:solidFill>
                <a:highlight>
                  <a:srgbClr val="FFFFFF"/>
                </a:highlight>
              </a:rPr>
              <a:t>uses an ensemble of machine learning algorithms to optimize forecasts</a:t>
            </a:r>
            <a:r>
              <a:rPr lang="en" sz="1310">
                <a:solidFill>
                  <a:srgbClr val="202124"/>
                </a:solidFill>
                <a:highlight>
                  <a:srgbClr val="FFFFFF"/>
                </a:highlight>
              </a:rPr>
              <a:t>. The system then selects a model that's uniquely suited for the particular business metric that you're forecasting</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The examples and best practices are provided as </a:t>
            </a:r>
            <a:r>
              <a:rPr lang="en" sz="1310">
                <a:solidFill>
                  <a:schemeClr val="hlink"/>
                </a:solidFill>
                <a:highlight>
                  <a:srgbClr val="FFFFFF"/>
                </a:highlight>
                <a:uFill>
                  <a:noFill/>
                </a:uFill>
                <a:hlinkClick r:id="rId3"/>
              </a:rPr>
              <a:t>Python Jupyter notebooks and R markdown files</a:t>
            </a:r>
            <a:r>
              <a:rPr lang="en" sz="1310">
                <a:solidFill>
                  <a:srgbClr val="24292F"/>
                </a:solidFill>
                <a:highlight>
                  <a:srgbClr val="FFFFFF"/>
                </a:highlight>
              </a:rPr>
              <a:t> and </a:t>
            </a:r>
            <a:r>
              <a:rPr lang="en" sz="1310">
                <a:solidFill>
                  <a:schemeClr val="hlink"/>
                </a:solidFill>
                <a:highlight>
                  <a:srgbClr val="FFFFFF"/>
                </a:highlight>
                <a:uFill>
                  <a:noFill/>
                </a:uFill>
                <a:hlinkClick r:id="rId4"/>
              </a:rPr>
              <a:t>a library of utility functions</a:t>
            </a:r>
            <a:r>
              <a:rPr lang="en" sz="131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endParaRPr sz="1310">
              <a:solidFill>
                <a:srgbClr val="24292F"/>
              </a:solidFill>
              <a:highlight>
                <a:srgbClr val="FFFFFF"/>
              </a:highlight>
            </a:endParaRPr>
          </a:p>
          <a:p>
            <a:pPr marL="0" lvl="0" indent="0" algn="l" rtl="0">
              <a:spcBef>
                <a:spcPts val="1200"/>
              </a:spcBef>
              <a:spcAft>
                <a:spcPts val="1200"/>
              </a:spcAft>
              <a:buSzPts val="1018"/>
              <a:buNone/>
            </a:pPr>
            <a:endParaRPr sz="1865"/>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6">
                                            <p:txEl>
                                              <p:pRg st="4" end="4"/>
                                            </p:txEl>
                                          </p:spTgt>
                                        </p:tgtEl>
                                        <p:attrNameLst>
                                          <p:attrName>style.visibility</p:attrName>
                                        </p:attrNameLst>
                                      </p:cBhvr>
                                      <p:to>
                                        <p:strVal val="visible"/>
                                      </p:to>
                                    </p:set>
                                    <p:animEffect transition="in" filter="fade">
                                      <p:cBhvr>
                                        <p:cTn id="32" dur="1000"/>
                                        <p:tgtEl>
                                          <p:spTgt spid="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9"/>
          <p:cNvSpPr txBox="1">
            <a:spLocks noGrp="1"/>
          </p:cNvSpPr>
          <p:nvPr>
            <p:ph type="body" idx="1"/>
          </p:nvPr>
        </p:nvSpPr>
        <p:spPr>
          <a:xfrm>
            <a:off x="311700" y="110350"/>
            <a:ext cx="8655900" cy="4655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9000"/>
              </a:lnSpc>
              <a:spcBef>
                <a:spcPts val="900"/>
              </a:spcBef>
              <a:spcAft>
                <a:spcPts val="0"/>
              </a:spcAft>
              <a:buClr>
                <a:schemeClr val="dk1"/>
              </a:buClr>
              <a:buSzPct val="28571"/>
              <a:buFont typeface="Arial"/>
              <a:buNone/>
            </a:pPr>
            <a:r>
              <a:rPr lang="en" sz="3850">
                <a:solidFill>
                  <a:schemeClr val="dk1"/>
                </a:solidFill>
              </a:rPr>
              <a:t>What is time series forecasting?</a:t>
            </a:r>
            <a:endParaRPr sz="3850">
              <a:solidFill>
                <a:schemeClr val="dk1"/>
              </a:solidFill>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analysis.</a:t>
            </a:r>
            <a:r>
              <a:rPr lang="en" sz="1732">
                <a:solidFill>
                  <a:srgbClr val="333333"/>
                </a:solidFill>
                <a:latin typeface="Merriweather"/>
                <a:ea typeface="Merriweather"/>
                <a:cs typeface="Merriweather"/>
                <a:sym typeface="Merriweather"/>
              </a:rPr>
              <a:t> Time 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endParaRPr sz="1732">
              <a:solidFill>
                <a:srgbClr val="333333"/>
              </a:solidFill>
              <a:latin typeface="Merriweather"/>
              <a:ea typeface="Merriweather"/>
              <a:cs typeface="Merriweather"/>
              <a:sym typeface="Merriweather"/>
            </a:endParaRPr>
          </a:p>
          <a:p>
            <a:pPr marL="0" lvl="0" indent="0" algn="l" rtl="0">
              <a:spcBef>
                <a:spcPts val="1200"/>
              </a:spcBef>
              <a:spcAft>
                <a:spcPts val="1200"/>
              </a:spcAft>
              <a:buNone/>
            </a:pPr>
            <a:endParaRPr/>
          </a:p>
        </p:txBody>
      </p:sp>
      <p:sp>
        <p:nvSpPr>
          <p:cNvPr id="582" name="Google Shape;582;p99"/>
          <p:cNvSpPr txBox="1"/>
          <p:nvPr/>
        </p:nvSpPr>
        <p:spPr>
          <a:xfrm>
            <a:off x="6059675" y="43876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series components</a:t>
            </a:r>
            <a:endParaRPr/>
          </a:p>
        </p:txBody>
      </p:sp>
      <p:sp>
        <p:nvSpPr>
          <p:cNvPr id="588" name="Google Shape;588;p100"/>
          <p:cNvSpPr txBox="1">
            <a:spLocks noGrp="1"/>
          </p:cNvSpPr>
          <p:nvPr>
            <p:ph type="body" idx="1"/>
          </p:nvPr>
        </p:nvSpPr>
        <p:spPr>
          <a:xfrm>
            <a:off x="311700" y="1152475"/>
            <a:ext cx="4487400" cy="36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An observed time series can be decomposed into three components: </a:t>
            </a:r>
            <a:r>
              <a:rPr lang="en" sz="1200" b="1">
                <a:solidFill>
                  <a:srgbClr val="202124"/>
                </a:solidFill>
                <a:highlight>
                  <a:srgbClr val="FFFFFF"/>
                </a:highlight>
              </a:rPr>
              <a:t>the trend (long term direction), the seasonal (systematic, calendar related movements) and the irregular (unsystematic, short term fluctuations)</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What are the 4 components of a time series?</a:t>
            </a:r>
            <a:endParaRPr sz="1200">
              <a:solidFill>
                <a:srgbClr val="202124"/>
              </a:solidFill>
              <a:highlight>
                <a:srgbClr val="FFFFFF"/>
              </a:highlight>
            </a:endParaRPr>
          </a:p>
          <a:p>
            <a:pPr marL="0" lvl="0" indent="0" algn="l" rtl="0">
              <a:lnSpc>
                <a:spcPct val="137500"/>
              </a:lnSpc>
              <a:spcBef>
                <a:spcPts val="900"/>
              </a:spcBef>
              <a:spcAft>
                <a:spcPts val="0"/>
              </a:spcAft>
              <a:buClr>
                <a:schemeClr val="dk1"/>
              </a:buClr>
              <a:buSzPts val="1100"/>
              <a:buFont typeface="Arial"/>
              <a:buNone/>
            </a:pPr>
            <a:r>
              <a:rPr lang="en" sz="1200" b="1">
                <a:solidFill>
                  <a:srgbClr val="202124"/>
                </a:solidFill>
                <a:highlight>
                  <a:srgbClr val="FFFFFF"/>
                </a:highlight>
              </a:rPr>
              <a:t>These four components are:</a:t>
            </a:r>
            <a:endParaRPr sz="1200" b="1">
              <a:solidFill>
                <a:srgbClr val="202124"/>
              </a:solidFill>
              <a:highlight>
                <a:srgbClr val="FFFFFF"/>
              </a:highlight>
            </a:endParaRPr>
          </a:p>
          <a:p>
            <a:pPr marL="647700" marR="190500" lvl="0" indent="-304800" algn="l" rtl="0">
              <a:spcBef>
                <a:spcPts val="2400"/>
              </a:spcBef>
              <a:spcAft>
                <a:spcPts val="0"/>
              </a:spcAft>
              <a:buClr>
                <a:srgbClr val="202124"/>
              </a:buClr>
              <a:buSzPts val="1200"/>
              <a:buChar char="●"/>
            </a:pPr>
            <a:r>
              <a:rPr lang="en" sz="1200">
                <a:solidFill>
                  <a:srgbClr val="202124"/>
                </a:solidFill>
                <a:highlight>
                  <a:srgbClr val="FFFFFF"/>
                </a:highlight>
              </a:rPr>
              <a:t>Secular trend, which describe the movement along the term;</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Seasonal variations, which represent seasonal changes;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Cyclical fluctuations, which correspond to periodical but not seasonal variations;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Irregular variations, which are other nonrandom sources of variations of series.</a:t>
            </a:r>
            <a:endParaRPr sz="1200">
              <a:solidFill>
                <a:srgbClr val="202124"/>
              </a:solidFill>
              <a:highlight>
                <a:srgbClr val="FFFFFF"/>
              </a:highlight>
            </a:endParaRPr>
          </a:p>
        </p:txBody>
      </p:sp>
      <p:pic>
        <p:nvPicPr>
          <p:cNvPr id="589" name="Google Shape;589;p100"/>
          <p:cNvPicPr preferRelativeResize="0"/>
          <p:nvPr/>
        </p:nvPicPr>
        <p:blipFill>
          <a:blip r:embed="rId3">
            <a:alphaModFix/>
          </a:blip>
          <a:stretch>
            <a:fillRect/>
          </a:stretch>
        </p:blipFill>
        <p:spPr>
          <a:xfrm>
            <a:off x="4859000" y="651350"/>
            <a:ext cx="4187375" cy="4177700"/>
          </a:xfrm>
          <a:prstGeom prst="rect">
            <a:avLst/>
          </a:prstGeom>
          <a:noFill/>
          <a:ln>
            <a:noFill/>
          </a:ln>
        </p:spPr>
      </p:pic>
      <p:sp>
        <p:nvSpPr>
          <p:cNvPr id="590" name="Google Shape;590;p100"/>
          <p:cNvSpPr txBox="1"/>
          <p:nvPr/>
        </p:nvSpPr>
        <p:spPr>
          <a:xfrm>
            <a:off x="5922150" y="4679300"/>
            <a:ext cx="23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details</a:t>
            </a:r>
            <a:endParaRPr/>
          </a:p>
        </p:txBody>
      </p:sp>
      <p:sp>
        <p:nvSpPr>
          <p:cNvPr id="591" name="Google Shape;591;p100"/>
          <p:cNvSpPr txBox="1"/>
          <p:nvPr/>
        </p:nvSpPr>
        <p:spPr>
          <a:xfrm>
            <a:off x="8290075" y="251150"/>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Def</a:t>
            </a:r>
            <a:endParaRPr/>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Various Forecasting Techniques</a:t>
            </a:r>
            <a:endParaRPr/>
          </a:p>
        </p:txBody>
      </p:sp>
      <p:sp>
        <p:nvSpPr>
          <p:cNvPr id="597" name="Google Shape;597;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What Is Forecasting? Forecasting is </a:t>
            </a:r>
            <a:r>
              <a:rPr lang="en" sz="1200" b="1">
                <a:solidFill>
                  <a:srgbClr val="202124"/>
                </a:solidFill>
                <a:highlight>
                  <a:srgbClr val="FFFFFF"/>
                </a:highlight>
              </a:rPr>
              <a:t>a technique that uses historical data as inputs to make informed estimates that are predictive in determining the direction of future trends</a:t>
            </a:r>
            <a:r>
              <a:rPr lang="en" sz="1200">
                <a:solidFill>
                  <a:srgbClr val="202124"/>
                </a:solidFill>
                <a:highlight>
                  <a:srgbClr val="FFFFFF"/>
                </a:highlight>
              </a:rPr>
              <a:t>. Businesses utilize forecasting to determine how to allocate their budgets or plan for anticipated expenses for an upcoming period of time.</a:t>
            </a:r>
            <a:endParaRPr sz="1200">
              <a:solidFill>
                <a:srgbClr val="202124"/>
              </a:solidFill>
              <a:highlight>
                <a:srgbClr val="FFFFFF"/>
              </a:highlight>
            </a:endParaRPr>
          </a:p>
          <a:p>
            <a:pPr marL="0" lvl="0" indent="0" algn="l" rtl="0">
              <a:spcBef>
                <a:spcPts val="1200"/>
              </a:spcBef>
              <a:spcAft>
                <a:spcPts val="0"/>
              </a:spcAft>
              <a:buNone/>
            </a:pPr>
            <a:r>
              <a:rPr lang="en" sz="1200" b="1">
                <a:solidFill>
                  <a:srgbClr val="202124"/>
                </a:solidFill>
                <a:highlight>
                  <a:srgbClr val="FFFFFF"/>
                </a:highlight>
              </a:rPr>
              <a:t>A forecast is based on past data, as opposed to a prediction, which is more subjective and based on instinct, gut feel, or guess</a:t>
            </a:r>
            <a:r>
              <a:rPr lang="en" sz="1200">
                <a:solidFill>
                  <a:srgbClr val="202124"/>
                </a:solidFill>
                <a:highlight>
                  <a:srgbClr val="FFFFFF"/>
                </a:highlight>
              </a:rPr>
              <a:t>. For example, the evening news gives the weather "forecast" not the weather "prediction." Regardless, the terms forecast and prediction are often used inter-changeably.</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98" name="Google Shape;598;p101"/>
          <p:cNvSpPr txBox="1"/>
          <p:nvPr/>
        </p:nvSpPr>
        <p:spPr>
          <a:xfrm>
            <a:off x="7524325" y="2695300"/>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Details PPT</a:t>
            </a:r>
            <a:endParaRPr/>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7">
                                            <p:txEl>
                                              <p:pRg st="2" end="2"/>
                                            </p:txEl>
                                          </p:spTgt>
                                        </p:tgtEl>
                                        <p:attrNameLst>
                                          <p:attrName>style.visibility</p:attrName>
                                        </p:attrNameLst>
                                      </p:cBhvr>
                                      <p:to>
                                        <p:strVal val="visible"/>
                                      </p:to>
                                    </p:set>
                                    <p:animEffect transition="in" filter="fade">
                                      <p:cBhvr>
                                        <p:cTn id="22" dur="1000"/>
                                        <p:tgtEl>
                                          <p:spTgt spid="5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Classification Problem</a:t>
            </a:r>
            <a:endParaRPr/>
          </a:p>
        </p:txBody>
      </p:sp>
      <p:sp>
        <p:nvSpPr>
          <p:cNvPr id="604" name="Google Shape;604;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02124"/>
                </a:solidFill>
                <a:highlight>
                  <a:srgbClr val="FFFFFF"/>
                </a:highlight>
              </a:rPr>
              <a:t>A classification problem is </a:t>
            </a:r>
            <a:r>
              <a:rPr lang="en" sz="1700" b="1">
                <a:solidFill>
                  <a:srgbClr val="202124"/>
                </a:solidFill>
                <a:highlight>
                  <a:srgbClr val="FFFFFF"/>
                </a:highlight>
              </a:rPr>
              <a:t>when the output variable is a category</a:t>
            </a:r>
            <a:r>
              <a:rPr lang="en" sz="170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sz="1700">
              <a:solidFill>
                <a:srgbClr val="202124"/>
              </a:solidFill>
              <a:highlight>
                <a:srgbClr val="FFFFFF"/>
              </a:highlight>
            </a:endParaRPr>
          </a:p>
          <a:p>
            <a:pPr marL="0" lvl="0" indent="0" algn="l" rtl="0">
              <a:spcBef>
                <a:spcPts val="1200"/>
              </a:spcBef>
              <a:spcAft>
                <a:spcPts val="0"/>
              </a:spcAft>
              <a:buNone/>
            </a:pPr>
            <a:r>
              <a:rPr lang="en" sz="1700">
                <a:solidFill>
                  <a:srgbClr val="202124"/>
                </a:solidFill>
                <a:highlight>
                  <a:srgbClr val="FFFFFF"/>
                </a:highlight>
              </a:rPr>
              <a:t>In machine learning, classification refers to </a:t>
            </a:r>
            <a:r>
              <a:rPr lang="en" sz="1700" b="1">
                <a:solidFill>
                  <a:srgbClr val="202124"/>
                </a:solidFill>
                <a:highlight>
                  <a:srgbClr val="FFFFFF"/>
                </a:highlight>
              </a:rPr>
              <a:t>a predictive modeling problem where a class label is predicted for a given example of input data</a:t>
            </a:r>
            <a:r>
              <a:rPr lang="en" sz="1700">
                <a:solidFill>
                  <a:srgbClr val="202124"/>
                </a:solidFill>
                <a:highlight>
                  <a:srgbClr val="FFFFFF"/>
                </a:highlight>
              </a:rPr>
              <a:t>. Examples of classification problems include: Given an example, classify if it is spam or not. Given a handwritten character, classify it as one of the known characters.</a:t>
            </a:r>
            <a:endParaRPr sz="1700">
              <a:solidFill>
                <a:srgbClr val="202124"/>
              </a:solidFill>
              <a:highlight>
                <a:srgbClr val="FFFFFF"/>
              </a:highlight>
            </a:endParaRPr>
          </a:p>
          <a:p>
            <a:pPr marL="0" lvl="0" indent="0" algn="l" rtl="0">
              <a:spcBef>
                <a:spcPts val="1200"/>
              </a:spcBef>
              <a:spcAft>
                <a:spcPts val="0"/>
              </a:spcAft>
              <a:buNone/>
            </a:pPr>
            <a:endParaRPr sz="1700">
              <a:solidFill>
                <a:srgbClr val="202124"/>
              </a:solidFill>
              <a:highlight>
                <a:srgbClr val="FFFFFF"/>
              </a:highlight>
            </a:endParaRPr>
          </a:p>
          <a:p>
            <a:pPr marL="0" lvl="0" indent="0" algn="l" rtl="0">
              <a:spcBef>
                <a:spcPts val="1200"/>
              </a:spcBef>
              <a:spcAft>
                <a:spcPts val="1200"/>
              </a:spcAft>
              <a:buNone/>
            </a:pPr>
            <a:endParaRPr sz="1700">
              <a:solidFill>
                <a:srgbClr val="202124"/>
              </a:solidFill>
              <a:highlight>
                <a:srgbClr val="FFFFFF"/>
              </a:highlight>
            </a:endParaRPr>
          </a:p>
        </p:txBody>
      </p:sp>
      <p:sp>
        <p:nvSpPr>
          <p:cNvPr id="605" name="Google Shape;605;p102"/>
          <p:cNvSpPr txBox="1"/>
          <p:nvPr/>
        </p:nvSpPr>
        <p:spPr>
          <a:xfrm>
            <a:off x="7007725" y="4417275"/>
            <a:ext cx="140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Types of Classification</a:t>
            </a:r>
            <a:endParaRPr/>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4">
                                            <p:txEl>
                                              <p:pRg st="2" end="2"/>
                                            </p:txEl>
                                          </p:spTgt>
                                        </p:tgtEl>
                                        <p:attrNameLst>
                                          <p:attrName>style.visibility</p:attrName>
                                        </p:attrNameLst>
                                      </p:cBhvr>
                                      <p:to>
                                        <p:strVal val="visible"/>
                                      </p:to>
                                    </p:set>
                                    <p:animEffect transition="in" filter="fade">
                                      <p:cBhvr>
                                        <p:cTn id="22" dur="1000"/>
                                        <p:tgtEl>
                                          <p:spTgt spid="6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4">
                                            <p:txEl>
                                              <p:pRg st="3" end="3"/>
                                            </p:txEl>
                                          </p:spTgt>
                                        </p:tgtEl>
                                        <p:attrNameLst>
                                          <p:attrName>style.visibility</p:attrName>
                                        </p:attrNameLst>
                                      </p:cBhvr>
                                      <p:to>
                                        <p:strVal val="visible"/>
                                      </p:to>
                                    </p:set>
                                    <p:animEffect transition="in" filter="fade">
                                      <p:cBhvr>
                                        <p:cTn id="27" dur="1000"/>
                                        <p:tgtEl>
                                          <p:spTgt spid="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a:t>
            </a:r>
            <a:r>
              <a:rPr lang="en-US" sz="2400" dirty="0" smtClean="0">
                <a:solidFill>
                  <a:srgbClr val="2C363A"/>
                </a:solidFill>
              </a:rPr>
              <a:t>Pre-processing</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107</a:t>
            </a:fld>
            <a:endParaRPr dirty="0"/>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199198" y="420579"/>
            <a:ext cx="9105484" cy="798300"/>
          </a:xfrm>
          <a:prstGeom prst="rect">
            <a:avLst/>
          </a:prstGeom>
        </p:spPr>
        <p:txBody>
          <a:bodyPr spcFirstLastPara="1" wrap="square" lIns="91425" tIns="91425" rIns="91425" bIns="91425" anchor="ctr" anchorCtr="0">
            <a:noAutofit/>
          </a:bodyPr>
          <a:lstStyle/>
          <a:p>
            <a:r>
              <a:rPr lang="en-US" sz="2400" dirty="0">
                <a:solidFill>
                  <a:srgbClr val="2C363A"/>
                </a:solidFill>
              </a:rPr>
              <a:t>Feature Engineering ( Feature Extraction and Normalization) Assignments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108</a:t>
            </a:fld>
            <a:endParaRPr dirty="0"/>
          </a:p>
        </p:txBody>
      </p:sp>
    </p:spTree>
    <p:extLst>
      <p:ext uri="{BB962C8B-B14F-4D97-AF65-F5344CB8AC3E}">
        <p14:creationId xmlns:p14="http://schemas.microsoft.com/office/powerpoint/2010/main" val="27282198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94944" y="1304300"/>
            <a:ext cx="8138160" cy="456535"/>
          </a:xfrm>
          <a:prstGeom prst="rect">
            <a:avLst/>
          </a:prstGeom>
        </p:spPr>
        <p:txBody>
          <a:bodyPr wrap="square">
            <a:spAutoFit/>
          </a:bodyPr>
          <a:lstStyle/>
          <a:p>
            <a:pPr>
              <a:lnSpc>
                <a:spcPct val="150000"/>
              </a:lnSpc>
            </a:pPr>
            <a:r>
              <a:rPr lang="en-US" sz="1800" dirty="0" smtClean="0"/>
              <a:t>Test</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110</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4524315"/>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sz="1600" dirty="0"/>
              <a:t>Statistics simply means numerical data, and is field of math that generally deals with collection of data, tabulation, and interpretation of numerical data</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is actually a form of mathematical analysis that uses different quantitative models to produce a set of experimental data or studies of real </a:t>
            </a:r>
            <a:r>
              <a:rPr lang="en-US" sz="1600" dirty="0" smtClean="0"/>
              <a:t>life.</a:t>
            </a:r>
          </a:p>
          <a:p>
            <a:pPr marL="285750" indent="-285750" algn="just">
              <a:lnSpc>
                <a:spcPct val="150000"/>
              </a:lnSpc>
              <a:buFont typeface="Arial" panose="020B0604020202020204" pitchFamily="34" charset="0"/>
              <a:buChar char="•"/>
            </a:pPr>
            <a:r>
              <a:rPr lang="en-US" sz="1600" dirty="0" smtClean="0"/>
              <a:t>It </a:t>
            </a:r>
            <a:r>
              <a:rPr lang="en-US" sz="1600" dirty="0"/>
              <a:t>is an area of applied mathematics concern with data collection analysis, interpretation, and presentation. Statistics deals with how data can be used to solve complex problems</a:t>
            </a:r>
            <a:r>
              <a:rPr lang="en-US" sz="1600" dirty="0" smtClean="0"/>
              <a:t>.</a:t>
            </a:r>
          </a:p>
          <a:p>
            <a:pPr marL="285750" indent="-285750" algn="just">
              <a:lnSpc>
                <a:spcPct val="150000"/>
              </a:lnSpc>
              <a:buFont typeface="Arial" panose="020B0604020202020204" pitchFamily="34" charset="0"/>
              <a:buChar char="•"/>
            </a:pPr>
            <a:r>
              <a:rPr lang="en-US" sz="1600" dirty="0"/>
              <a:t>Basic terminology of Statistics : </a:t>
            </a:r>
            <a:endParaRPr lang="en-US" sz="1600" dirty="0" smtClean="0"/>
          </a:p>
          <a:p>
            <a:pPr algn="just">
              <a:lnSpc>
                <a:spcPct val="150000"/>
              </a:lnSpc>
            </a:pPr>
            <a:r>
              <a:rPr lang="en-US" sz="1600" b="1" dirty="0" smtClean="0"/>
              <a:t>Population</a:t>
            </a:r>
            <a:r>
              <a:rPr lang="en-US" sz="1600" dirty="0" smtClean="0"/>
              <a:t> –It </a:t>
            </a:r>
            <a:r>
              <a:rPr lang="en-US" sz="1600" dirty="0"/>
              <a:t>is actually a collection of set of individuals or objects or events whose properties are to be </a:t>
            </a:r>
            <a:r>
              <a:rPr lang="en-US" sz="1600" dirty="0" smtClean="0"/>
              <a:t>analyzed.</a:t>
            </a:r>
          </a:p>
          <a:p>
            <a:pPr algn="just">
              <a:lnSpc>
                <a:spcPct val="150000"/>
              </a:lnSpc>
            </a:pPr>
            <a:r>
              <a:rPr lang="en-US" sz="1600" b="1" dirty="0" smtClean="0"/>
              <a:t>Sample</a:t>
            </a:r>
            <a:r>
              <a:rPr lang="en-US" sz="1600" dirty="0" smtClean="0"/>
              <a:t> –It </a:t>
            </a:r>
            <a:r>
              <a:rPr lang="en-US" sz="1600"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36250" y="69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141" name="Google Shape;141;p26"/>
          <p:cNvSpPr txBox="1">
            <a:spLocks noGrp="1"/>
          </p:cNvSpPr>
          <p:nvPr>
            <p:ph type="body" idx="1"/>
          </p:nvPr>
        </p:nvSpPr>
        <p:spPr>
          <a:xfrm>
            <a:off x="195950" y="657900"/>
            <a:ext cx="8874600" cy="44856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763975" y="76200"/>
            <a:ext cx="3241225" cy="2473775"/>
          </a:xfrm>
          <a:prstGeom prst="rect">
            <a:avLst/>
          </a:prstGeom>
          <a:noFill/>
          <a:ln>
            <a:noFill/>
          </a:ln>
        </p:spPr>
      </p:pic>
      <p:sp>
        <p:nvSpPr>
          <p:cNvPr id="147" name="Google Shape;147;p27"/>
          <p:cNvSpPr txBox="1"/>
          <p:nvPr/>
        </p:nvSpPr>
        <p:spPr>
          <a:xfrm>
            <a:off x="487679" y="398563"/>
            <a:ext cx="5276295" cy="21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dirty="0">
                <a:solidFill>
                  <a:srgbClr val="202124"/>
                </a:solidFill>
                <a:highlight>
                  <a:srgbClr val="FFFFFF"/>
                </a:highlight>
              </a:rPr>
              <a:t>What is the importance of understanding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763975" y="2634350"/>
            <a:ext cx="3192250" cy="2394850"/>
          </a:xfrm>
          <a:prstGeom prst="rect">
            <a:avLst/>
          </a:prstGeom>
          <a:noFill/>
          <a:ln>
            <a:noFill/>
          </a:ln>
        </p:spPr>
      </p:pic>
      <p:sp>
        <p:nvSpPr>
          <p:cNvPr id="149" name="Google Shape;149;p27"/>
          <p:cNvSpPr txBox="1"/>
          <p:nvPr/>
        </p:nvSpPr>
        <p:spPr>
          <a:xfrm>
            <a:off x="487680" y="1615439"/>
            <a:ext cx="5201920" cy="332383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dirty="0">
                <a:solidFill>
                  <a:srgbClr val="202124"/>
                </a:solidFill>
                <a:highlight>
                  <a:srgbClr val="FFFFFF"/>
                </a:highlight>
              </a:rPr>
              <a:t>What is an example of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None/>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the benefit of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weights</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2" end="2"/>
                                            </p:txEl>
                                          </p:spTgt>
                                        </p:tgtEl>
                                        <p:attrNameLst>
                                          <p:attrName>style.visibility</p:attrName>
                                        </p:attrNameLst>
                                      </p:cBhvr>
                                      <p:to>
                                        <p:strVal val="visible"/>
                                      </p:to>
                                    </p:set>
                                    <p:animEffect transition="in" filter="fade">
                                      <p:cBhvr>
                                        <p:cTn id="42" dur="1000"/>
                                        <p:tgtEl>
                                          <p:spTgt spid="14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3" end="3"/>
                                            </p:txEl>
                                          </p:spTgt>
                                        </p:tgtEl>
                                        <p:attrNameLst>
                                          <p:attrName>style.visibility</p:attrName>
                                        </p:attrNameLst>
                                      </p:cBhvr>
                                      <p:to>
                                        <p:strVal val="visible"/>
                                      </p:to>
                                    </p:set>
                                    <p:animEffect transition="in" filter="fade">
                                      <p:cBhvr>
                                        <p:cTn id="47" dur="1000"/>
                                        <p:tgtEl>
                                          <p:spTgt spid="149">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9">
                                            <p:txEl>
                                              <p:pRg st="4" end="4"/>
                                            </p:txEl>
                                          </p:spTgt>
                                        </p:tgtEl>
                                        <p:attrNameLst>
                                          <p:attrName>style.visibility</p:attrName>
                                        </p:attrNameLst>
                                      </p:cBhvr>
                                      <p:to>
                                        <p:strVal val="visible"/>
                                      </p:to>
                                    </p:set>
                                    <p:animEffect transition="in" filter="fade">
                                      <p:cBhvr>
                                        <p:cTn id="52" dur="1000"/>
                                        <p:tgtEl>
                                          <p:spTgt spid="149">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9">
                                            <p:txEl>
                                              <p:pRg st="5" end="5"/>
                                            </p:txEl>
                                          </p:spTgt>
                                        </p:tgtEl>
                                        <p:attrNameLst>
                                          <p:attrName>style.visibility</p:attrName>
                                        </p:attrNameLst>
                                      </p:cBhvr>
                                      <p:to>
                                        <p:strVal val="visible"/>
                                      </p:to>
                                    </p:set>
                                    <p:animEffect transition="in" filter="fade">
                                      <p:cBhvr>
                                        <p:cTn id="57" dur="1000"/>
                                        <p:tgtEl>
                                          <p:spTgt spid="149">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8"/>
                                        </p:tgtEl>
                                        <p:attrNameLst>
                                          <p:attrName>style.visibility</p:attrName>
                                        </p:attrNameLst>
                                      </p:cBhvr>
                                      <p:to>
                                        <p:strVal val="visible"/>
                                      </p:to>
                                    </p:set>
                                    <p:animEffect transition="in" filter="fade">
                                      <p:cBhvr>
                                        <p:cTn id="6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477520" y="475540"/>
            <a:ext cx="8049075" cy="1190700"/>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102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pic>
        <p:nvPicPr>
          <p:cNvPr id="169" name="Google Shape;169;p30"/>
          <p:cNvPicPr preferRelativeResize="0"/>
          <p:nvPr/>
        </p:nvPicPr>
        <p:blipFill>
          <a:blip r:embed="rId3">
            <a:alphaModFix/>
          </a:blip>
          <a:stretch>
            <a:fillRect/>
          </a:stretch>
        </p:blipFill>
        <p:spPr>
          <a:xfrm>
            <a:off x="4650925" y="707525"/>
            <a:ext cx="4267201" cy="3982800"/>
          </a:xfrm>
          <a:prstGeom prst="rect">
            <a:avLst/>
          </a:prstGeom>
          <a:noFill/>
          <a:ln>
            <a:noFill/>
          </a:ln>
        </p:spPr>
      </p:pic>
      <p:sp>
        <p:nvSpPr>
          <p:cNvPr id="170" name="Google Shape;170;p30"/>
          <p:cNvSpPr txBox="1">
            <a:spLocks noGrp="1"/>
          </p:cNvSpPr>
          <p:nvPr>
            <p:ph type="body" idx="1"/>
          </p:nvPr>
        </p:nvSpPr>
        <p:spPr>
          <a:xfrm>
            <a:off x="311696" y="707534"/>
            <a:ext cx="4325700" cy="3982800"/>
          </a:xfrm>
          <a:prstGeom prst="rect">
            <a:avLst/>
          </a:prstGeom>
        </p:spPr>
        <p:txBody>
          <a:bodyPr spcFirstLastPara="1" wrap="square" lIns="91425" tIns="91425" rIns="91425" bIns="91425" anchor="t" anchorCtr="0">
            <a:normAutofit fontScale="77500" lnSpcReduction="20000"/>
          </a:bodyPr>
          <a:lstStyle/>
          <a:p>
            <a:pPr marL="0" lvl="0" indent="0" algn="l" rtl="0">
              <a:lnSpc>
                <a:spcPct val="121000"/>
              </a:lnSpc>
              <a:spcBef>
                <a:spcPts val="0"/>
              </a:spcBef>
              <a:spcAft>
                <a:spcPts val="0"/>
              </a:spcAft>
              <a:buClr>
                <a:schemeClr val="dk1"/>
              </a:buClr>
              <a:buSzPct val="73333"/>
              <a:buFont typeface="Arial"/>
              <a:buNone/>
            </a:pPr>
            <a:r>
              <a:rPr lang="en" sz="1500" b="1" dirty="0">
                <a:solidFill>
                  <a:schemeClr val="tx1"/>
                </a:solidFill>
                <a:highlight>
                  <a:srgbClr val="FFFFFF"/>
                </a:highlight>
              </a:rPr>
              <a:t>What is data preprocessing?</a:t>
            </a:r>
            <a:endParaRPr sz="1500" b="1" dirty="0">
              <a:solidFill>
                <a:schemeClr val="tx1"/>
              </a:solidFill>
              <a:highlight>
                <a:srgbClr val="FFFFFF"/>
              </a:highlight>
            </a:endParaRPr>
          </a:p>
          <a:p>
            <a:pPr marL="0" lvl="0" indent="0" algn="l" rtl="0">
              <a:lnSpc>
                <a:spcPct val="167000"/>
              </a:lnSpc>
              <a:spcBef>
                <a:spcPts val="400"/>
              </a:spcBef>
              <a:spcAft>
                <a:spcPts val="0"/>
              </a:spcAft>
              <a:buClr>
                <a:schemeClr val="dk1"/>
              </a:buClr>
              <a:buSzPct val="81481"/>
              <a:buFont typeface="Arial"/>
              <a:buNone/>
            </a:pPr>
            <a:r>
              <a:rPr lang="en" sz="1350" dirty="0">
                <a:solidFill>
                  <a:schemeClr val="tx1"/>
                </a:solidFill>
                <a:highlight>
                  <a:srgbClr val="FFFFFF"/>
                </a:highlight>
              </a:rPr>
              <a:t>Data preprocessing, a component of </a:t>
            </a:r>
            <a:r>
              <a:rPr lang="en" sz="1350" u="sng" dirty="0">
                <a:solidFill>
                  <a:schemeClr val="tx1"/>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preparation</a:t>
            </a:r>
            <a:r>
              <a:rPr lang="en" sz="1350" dirty="0">
                <a:solidFill>
                  <a:schemeClr val="tx1"/>
                </a:solidFill>
                <a:highlight>
                  <a:srgbClr val="FFFFFF"/>
                </a:highlight>
              </a:rPr>
              <a:t>, describes any type of processing performed on </a:t>
            </a:r>
            <a:r>
              <a:rPr lang="en" sz="1350" u="sng" dirty="0">
                <a:solidFill>
                  <a:schemeClr val="tx1"/>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raw data</a:t>
            </a:r>
            <a:r>
              <a:rPr lang="en" sz="1350" dirty="0">
                <a:solidFill>
                  <a:schemeClr val="tx1"/>
                </a:solidFill>
                <a:highlight>
                  <a:srgbClr val="FFFFFF"/>
                </a:highlight>
              </a:rPr>
              <a:t> to prepare it for another data processing procedure. It has traditionally been an important preliminary step for the </a:t>
            </a:r>
            <a:r>
              <a:rPr lang="en" sz="1350" u="sng" dirty="0">
                <a:solidFill>
                  <a:schemeClr val="tx1"/>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mining</a:t>
            </a:r>
            <a:r>
              <a:rPr lang="en" sz="1350" dirty="0">
                <a:solidFill>
                  <a:schemeClr val="tx1"/>
                </a:solidFill>
                <a:highlight>
                  <a:srgbClr val="FFFFFF"/>
                </a:highlight>
              </a:rPr>
              <a:t> process. More recently, data preprocessing techniques have been adapted for training machine learning models and AI models and for running inferences against them.</a:t>
            </a:r>
            <a:endParaRPr sz="1350" dirty="0">
              <a:solidFill>
                <a:schemeClr val="tx1"/>
              </a:solidFill>
              <a:highlight>
                <a:srgbClr val="FFFFFF"/>
              </a:highlight>
            </a:endParaRPr>
          </a:p>
          <a:p>
            <a:pPr marL="0" lvl="0" indent="0" algn="l" rtl="0">
              <a:lnSpc>
                <a:spcPct val="167000"/>
              </a:lnSpc>
              <a:spcBef>
                <a:spcPts val="2000"/>
              </a:spcBef>
              <a:spcAft>
                <a:spcPts val="2000"/>
              </a:spcAft>
              <a:buNone/>
            </a:pPr>
            <a:r>
              <a:rPr lang="en" sz="1350"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sz="1350" u="sng" dirty="0">
                <a:solidFill>
                  <a:schemeClr val="tx1"/>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350" dirty="0">
                <a:solidFill>
                  <a:schemeClr val="tx1"/>
                </a:solidFill>
                <a:highlight>
                  <a:srgbClr val="FFFFFF"/>
                </a:highlight>
              </a:rPr>
              <a:t> and AI development pipeline to ensure accurate results.</a:t>
            </a:r>
            <a:endParaRPr dirty="0">
              <a:solidFill>
                <a:schemeClr val="tx1"/>
              </a:solidFill>
            </a:endParaRPr>
          </a:p>
        </p:txBody>
      </p:sp>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1"/>
          </p:nvPr>
        </p:nvSpPr>
        <p:spPr>
          <a:xfrm>
            <a:off x="383535" y="106679"/>
            <a:ext cx="4147640" cy="4932439"/>
          </a:xfrm>
          <a:prstGeom prst="rect">
            <a:avLst/>
          </a:prstGeom>
        </p:spPr>
        <p:txBody>
          <a:bodyPr spcFirstLastPara="1" wrap="square" lIns="91425" tIns="91425" rIns="91425" bIns="91425" anchor="t" anchorCtr="0">
            <a:normAutofit fontScale="92500" lnSpcReduction="20000"/>
          </a:bodyPr>
          <a:lstStyle/>
          <a:p>
            <a:pPr marL="0" lvl="0" indent="0" algn="l"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l"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93125"/>
            <a:ext cx="8520600" cy="91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8900" y="4348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192" name="Google Shape;192;p33"/>
          <p:cNvSpPr txBox="1">
            <a:spLocks noGrp="1"/>
          </p:cNvSpPr>
          <p:nvPr>
            <p:ph type="body" idx="1"/>
          </p:nvPr>
        </p:nvSpPr>
        <p:spPr>
          <a:xfrm>
            <a:off x="311700" y="1152475"/>
            <a:ext cx="8520600" cy="3751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solidFill>
                  <a:schemeClr val="dk1"/>
                </a:solidFill>
                <a:highlight>
                  <a:srgbClr val="FFFFFF"/>
                </a:highlight>
              </a:rPr>
              <a:t>What is Linear Algebra?</a:t>
            </a:r>
            <a:endParaRPr b="1">
              <a:solidFill>
                <a:schemeClr val="dk1"/>
              </a:solidFill>
              <a:highlight>
                <a:srgbClr val="FFFFFF"/>
              </a:highlight>
            </a:endParaRPr>
          </a:p>
          <a:p>
            <a:pPr marL="0" lvl="0" indent="0" algn="l" rtl="0">
              <a:spcBef>
                <a:spcPts val="1500"/>
              </a:spcBef>
              <a:spcAft>
                <a:spcPts val="0"/>
              </a:spcAft>
              <a:buNone/>
            </a:pPr>
            <a:r>
              <a:rPr lang="en" sz="110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500" b="1">
                <a:solidFill>
                  <a:schemeClr val="dk1"/>
                </a:solidFill>
                <a:highlight>
                  <a:srgbClr val="FFFFFF"/>
                </a:highlight>
              </a:rPr>
              <a:t>Linear Algebra Definition</a:t>
            </a:r>
            <a:endParaRPr sz="1500" b="1">
              <a:solidFill>
                <a:schemeClr val="dk1"/>
              </a:solidFill>
              <a:highlight>
                <a:srgbClr val="FFFFFF"/>
              </a:highlight>
            </a:endParaRPr>
          </a:p>
          <a:p>
            <a:pPr marL="0" lvl="0" indent="0" algn="l" rtl="0">
              <a:spcBef>
                <a:spcPts val="1100"/>
              </a:spcBef>
              <a:spcAft>
                <a:spcPts val="0"/>
              </a:spcAft>
              <a:buNone/>
            </a:pPr>
            <a:r>
              <a:rPr lang="en" sz="110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a:solidFill>
                <a:srgbClr val="333333"/>
              </a:solidFill>
              <a:highlight>
                <a:srgbClr val="FFFFFF"/>
              </a:highlight>
            </a:endParaRPr>
          </a:p>
          <a:p>
            <a:pPr marL="0" lvl="0" indent="0" algn="l" rtl="0">
              <a:spcBef>
                <a:spcPts val="400"/>
              </a:spcBef>
              <a:spcAft>
                <a:spcPts val="0"/>
              </a:spcAft>
              <a:buNone/>
            </a:pPr>
            <a:endParaRPr sz="1100">
              <a:solidFill>
                <a:srgbClr val="333333"/>
              </a:solidFill>
              <a:highlight>
                <a:srgbClr val="FFFFFF"/>
              </a:highlight>
            </a:endParaRPr>
          </a:p>
          <a:p>
            <a:pPr marL="0" lvl="0" indent="0" algn="l" rtl="0">
              <a:lnSpc>
                <a:spcPct val="100000"/>
              </a:lnSpc>
              <a:spcBef>
                <a:spcPts val="400"/>
              </a:spcBef>
              <a:spcAft>
                <a:spcPts val="0"/>
              </a:spcAft>
              <a:buNone/>
            </a:pPr>
            <a:r>
              <a:rPr lang="en" b="1">
                <a:solidFill>
                  <a:schemeClr val="dk1"/>
                </a:solidFill>
                <a:highlight>
                  <a:srgbClr val="FFFFFF"/>
                </a:highlight>
              </a:rPr>
              <a:t>Branches of Linear Algebra</a:t>
            </a:r>
            <a:endParaRPr b="1">
              <a:solidFill>
                <a:schemeClr val="dk1"/>
              </a:solidFill>
              <a:highlight>
                <a:srgbClr val="FFFFFF"/>
              </a:highlight>
            </a:endParaRPr>
          </a:p>
          <a:p>
            <a:pPr marL="0" lvl="0" indent="0" algn="l" rtl="0">
              <a:spcBef>
                <a:spcPts val="1500"/>
              </a:spcBef>
              <a:spcAft>
                <a:spcPts val="400"/>
              </a:spcAft>
              <a:buNone/>
            </a:pPr>
            <a:r>
              <a:rPr lang="en" sz="110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a:solidFill>
                <a:srgbClr val="3A3B4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826105" y="251910"/>
            <a:ext cx="7616855" cy="468585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body" idx="1"/>
          </p:nvPr>
        </p:nvSpPr>
        <p:spPr>
          <a:xfrm>
            <a:off x="508000" y="748135"/>
            <a:ext cx="8345680" cy="3416400"/>
          </a:xfrm>
          <a:prstGeom prst="rect">
            <a:avLst/>
          </a:prstGeom>
        </p:spPr>
        <p:txBody>
          <a:bodyPr spcFirstLastPara="1" wrap="square" lIns="91425" tIns="91425" rIns="91425" bIns="91425" anchor="t" anchorCtr="0">
            <a:normAutofit/>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endParaRPr sz="1100" dirty="0">
              <a:solidFill>
                <a:srgbClr val="333333"/>
              </a:solidFill>
              <a:highlight>
                <a:srgbClr val="FFFFFF"/>
              </a:highlight>
            </a:endParaRPr>
          </a:p>
          <a:p>
            <a:pPr marL="0" lvl="0" indent="0" algn="l" rtl="0">
              <a:lnSpc>
                <a:spcPct val="175000"/>
              </a:lnSpc>
              <a:spcBef>
                <a:spcPts val="400"/>
              </a:spcBef>
              <a:spcAft>
                <a:spcPts val="0"/>
              </a:spcAft>
              <a:buClr>
                <a:schemeClr val="dk1"/>
              </a:buClr>
              <a:buSzPts val="1100"/>
              <a:buFont typeface="Arial"/>
              <a:buNone/>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843279" y="314960"/>
            <a:ext cx="7691121" cy="476104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b="1" dirty="0">
                <a:solidFill>
                  <a:schemeClr val="dk1"/>
                </a:solidFill>
                <a:highlight>
                  <a:srgbClr val="FFFFFF"/>
                </a:highlight>
              </a:rPr>
              <a:t>Linear Algebra Topics</a:t>
            </a:r>
            <a:endParaRPr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Simultaneous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Solving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Solutions 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Graphing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Applications of Linear equations</a:t>
            </a:r>
            <a:endParaRPr sz="1200" u="sng" dirty="0">
              <a:solidFill>
                <a:srgbClr val="01A5F2"/>
              </a:solidFill>
              <a:highlight>
                <a:srgbClr val="FFFFFF"/>
              </a:highlight>
            </a:endParaRPr>
          </a:p>
          <a:p>
            <a:pPr marL="0" lvl="0" indent="0" algn="l" rtl="0">
              <a:lnSpc>
                <a:spcPct val="150000"/>
              </a:lnSpc>
              <a:spcBef>
                <a:spcPts val="0"/>
              </a:spcBef>
              <a:spcAft>
                <a:spcPts val="1200"/>
              </a:spcAft>
              <a:buNone/>
            </a:pPr>
            <a:r>
              <a:rPr lang="en" sz="1200" dirty="0">
                <a:solidFill>
                  <a:srgbClr val="01A5F2"/>
                </a:solidFill>
                <a:highlight>
                  <a:srgbClr val="FFFFFF"/>
                </a:highlight>
              </a:rPr>
              <a:t>                 </a:t>
            </a:r>
            <a:r>
              <a:rPr lang="en" sz="1200" u="sng" dirty="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Straight Line</a:t>
            </a:r>
            <a:endParaRPr dirty="0"/>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body" idx="1"/>
          </p:nvPr>
        </p:nvSpPr>
        <p:spPr>
          <a:xfrm>
            <a:off x="751840" y="0"/>
            <a:ext cx="7172960" cy="5068500"/>
          </a:xfrm>
          <a:prstGeom prst="rect">
            <a:avLst/>
          </a:prstGeom>
        </p:spPr>
        <p:txBody>
          <a:bodyPr spcFirstLastPara="1" wrap="square" lIns="91425" tIns="91425" rIns="91425" bIns="91425" anchor="t" anchorCtr="0">
            <a:normAutofit fontScale="850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l" rtl="0">
              <a:lnSpc>
                <a:spcPct val="175000"/>
              </a:lnSpc>
              <a:spcBef>
                <a:spcPts val="1100"/>
              </a:spcBef>
              <a:spcAft>
                <a:spcPts val="0"/>
              </a:spcAft>
              <a:buClr>
                <a:schemeClr val="dk1"/>
              </a:buClr>
              <a:buSzPct val="100000"/>
              <a:buFont typeface="Arial"/>
              <a:buNone/>
            </a:pPr>
            <a:r>
              <a:rPr lang="en" sz="1100" dirty="0">
                <a:solidFill>
                  <a:srgbClr val="333333"/>
                </a:solidFill>
                <a:highlight>
                  <a:srgbClr val="FFFFFF"/>
                </a:highlight>
              </a:rPr>
              <a:t>In linear algebra, there can be several operations that can be performed on vectors such as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addition, etc. Vectors can be used to describe quantities such as the velocity of moving objects. Some crucial topics encompassed under vectors are as follows:</a:t>
            </a:r>
            <a:endParaRPr sz="11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latin typeface="Times New Roman"/>
                <a:ea typeface="Times New Roman"/>
                <a:cs typeface="Times New Roman"/>
                <a:sym typeface="Times New Roman"/>
              </a:rPr>
              <a:t>Am×n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 Operations</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Determinant</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Transpose of a Matrix</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a Matrix</a:t>
            </a:r>
            <a:endParaRPr sz="1200" u="sng" dirty="0">
              <a:solidFill>
                <a:srgbClr val="01A5F2"/>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5774520" y="4145045"/>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body" idx="1"/>
          </p:nvPr>
        </p:nvSpPr>
        <p:spPr>
          <a:xfrm>
            <a:off x="648465" y="162560"/>
            <a:ext cx="7896095" cy="437182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2000" b="1" dirty="0">
                <a:solidFill>
                  <a:schemeClr val="dk1"/>
                </a:solidFill>
                <a:highlight>
                  <a:srgbClr val="FFFFFF"/>
                </a:highlight>
              </a:rPr>
              <a:t>Linear Algebra and its Applications</a:t>
            </a:r>
            <a:endParaRPr sz="20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b="1" dirty="0">
                <a:solidFill>
                  <a:srgbClr val="333333"/>
                </a:solidFill>
                <a:highlight>
                  <a:srgbClr val="FFFFFF"/>
                </a:highlight>
              </a:rPr>
              <a:t>Signal Processing</a:t>
            </a:r>
            <a:r>
              <a:rPr lang="en" dirty="0">
                <a:solidFill>
                  <a:srgbClr val="333333"/>
                </a:solidFill>
                <a:highlight>
                  <a:srgbClr val="FFFFFF"/>
                </a:highlight>
              </a:rPr>
              <a:t> - Linear algebra is used in encoding and manipulating signals such as audio and video signals. Furthermore, it is required in the analysis of such signals.</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Linear Programming</a:t>
            </a:r>
            <a:r>
              <a:rPr lang="en" dirty="0">
                <a:solidFill>
                  <a:srgbClr val="333333"/>
                </a:solidFill>
                <a:highlight>
                  <a:srgbClr val="FFFFFF"/>
                </a:highlight>
              </a:rPr>
              <a:t> - It is an optimizing technique that is used to determine the best outcome of a linear function.</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Computer Science</a:t>
            </a:r>
            <a:r>
              <a:rPr lang="en" dirty="0">
                <a:solidFill>
                  <a:srgbClr val="333333"/>
                </a:solidFill>
                <a:highlight>
                  <a:srgbClr val="FFFFFF"/>
                </a:highlight>
              </a:rPr>
              <a:t> - Data scientists use several linear algebra algorithms to solve complicated problems.</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Prediction Algorithms</a:t>
            </a:r>
            <a:r>
              <a:rPr lang="en" dirty="0">
                <a:solidFill>
                  <a:srgbClr val="333333"/>
                </a:solidFill>
                <a:highlight>
                  <a:srgbClr val="FFFFFF"/>
                </a:highlight>
              </a:rPr>
              <a:t> - Prediction algorithms use linear models that are developed using concepts of linear algebra.</a:t>
            </a:r>
            <a:endParaRPr sz="2400" dirty="0"/>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55700"/>
            <a:ext cx="85206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24" name="Google Shape;224;p39"/>
          <p:cNvSpPr txBox="1">
            <a:spLocks noGrp="1"/>
          </p:cNvSpPr>
          <p:nvPr>
            <p:ph type="body" idx="1"/>
          </p:nvPr>
        </p:nvSpPr>
        <p:spPr>
          <a:xfrm>
            <a:off x="629920" y="388800"/>
            <a:ext cx="8421780" cy="4724700"/>
          </a:xfrm>
          <a:prstGeom prst="rect">
            <a:avLst/>
          </a:prstGeom>
        </p:spPr>
        <p:txBody>
          <a:bodyPr spcFirstLastPara="1" wrap="square" lIns="91425" tIns="91425" rIns="91425" bIns="91425" anchor="t" anchorCtr="0">
            <a:normAutofit lnSpcReduction="10000"/>
          </a:bodyPr>
          <a:lstStyle/>
          <a:p>
            <a:pPr marL="0" lvl="0" indent="0" algn="l" rtl="0">
              <a:spcBef>
                <a:spcPts val="3400"/>
              </a:spcBef>
              <a:spcAft>
                <a:spcPts val="0"/>
              </a:spcAft>
              <a:buNone/>
            </a:pPr>
            <a:r>
              <a:rPr lang="en" b="1" dirty="0">
                <a:solidFill>
                  <a:srgbClr val="555555"/>
                </a:solidFill>
                <a:highlight>
                  <a:srgbClr val="FFFFFF"/>
                </a:highlight>
              </a:rPr>
              <a:t>What is Linear Combination?</a:t>
            </a:r>
            <a:endParaRPr sz="1050" dirty="0">
              <a:solidFill>
                <a:srgbClr val="555555"/>
              </a:solidFill>
              <a:highlight>
                <a:srgbClr val="FFFFFF"/>
              </a:highlight>
            </a:endParaRPr>
          </a:p>
          <a:p>
            <a:pPr marL="0" lvl="0" indent="0" algn="l" rtl="0">
              <a:lnSpc>
                <a:spcPct val="100000"/>
              </a:lnSpc>
              <a:spcBef>
                <a:spcPts val="11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a:t>
            </a:r>
            <a:r>
              <a:rPr lang="en" sz="1050" dirty="0">
                <a:solidFill>
                  <a:srgbClr val="555555"/>
                </a:solidFill>
                <a:highlight>
                  <a:srgbClr val="FFFFFF"/>
                </a:highlight>
              </a:rPr>
              <a:t> is an equation where the highest power of a variable is always 1.</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means we can use x and y as variables, but not </a:t>
            </a:r>
            <a:r>
              <a:rPr lang="en" sz="1250" dirty="0">
                <a:solidFill>
                  <a:srgbClr val="555555"/>
                </a:solidFill>
                <a:highlight>
                  <a:srgbClr val="FFFFFF"/>
                </a:highlight>
                <a:latin typeface="Times New Roman"/>
                <a:ea typeface="Times New Roman"/>
                <a:cs typeface="Times New Roman"/>
                <a:sym typeface="Times New Roman"/>
              </a:rPr>
              <a:t>x</a:t>
            </a:r>
            <a:r>
              <a:rPr lang="en" sz="900" dirty="0">
                <a:solidFill>
                  <a:srgbClr val="555555"/>
                </a:solidFill>
                <a:highlight>
                  <a:srgbClr val="FFFFFF"/>
                </a:highlight>
                <a:latin typeface="Times New Roman"/>
                <a:ea typeface="Times New Roman"/>
                <a:cs typeface="Times New Roman"/>
                <a:sym typeface="Times New Roman"/>
              </a:rPr>
              <a:t>2</a:t>
            </a:r>
            <a:r>
              <a:rPr lang="en" sz="1100" dirty="0">
                <a:solidFill>
                  <a:schemeClr val="dk1"/>
                </a:solidFill>
                <a:highlight>
                  <a:srgbClr val="FFFFFF"/>
                </a:highlight>
              </a:rPr>
              <a:t>ory</a:t>
            </a:r>
            <a:r>
              <a:rPr lang="en" sz="900" dirty="0">
                <a:solidFill>
                  <a:srgbClr val="555555"/>
                </a:solidFill>
                <a:highlight>
                  <a:srgbClr val="FFFFFF"/>
                </a:highlight>
                <a:latin typeface="Times New Roman"/>
                <a:ea typeface="Times New Roman"/>
                <a:cs typeface="Times New Roman"/>
                <a:sym typeface="Times New Roman"/>
              </a:rPr>
              <a:t>3</a:t>
            </a:r>
            <a:r>
              <a:rPr lang="en" sz="1100" dirty="0">
                <a:solidFill>
                  <a:schemeClr val="dk1"/>
                </a:solidFill>
                <a:highlight>
                  <a:srgbClr val="FFFFFF"/>
                </a:highlight>
              </a:rPr>
              <a:t>x2ory3</a:t>
            </a:r>
            <a:r>
              <a:rPr lang="en" sz="1050" dirty="0">
                <a:solidFill>
                  <a:srgbClr val="555555"/>
                </a:solidFill>
                <a:highlight>
                  <a:srgbClr val="FFFFFF"/>
                </a:highlight>
              </a:rPr>
              <a:t>.</a:t>
            </a:r>
            <a:endParaRPr sz="1050" dirty="0">
              <a:solidFill>
                <a:srgbClr val="555555"/>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050" dirty="0">
                <a:solidFill>
                  <a:srgbClr val="555555"/>
                </a:solidFill>
                <a:highlight>
                  <a:srgbClr val="FFFFFF"/>
                </a:highlight>
              </a:rPr>
              <a:t> </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 with one variable</a:t>
            </a:r>
            <a:r>
              <a:rPr lang="en" sz="1050" dirty="0">
                <a:solidFill>
                  <a:srgbClr val="555555"/>
                </a:solidFill>
                <a:highlight>
                  <a:srgbClr val="FFFFFF"/>
                </a:highlight>
              </a:rPr>
              <a:t> is an equation with only one variable, e.g., x+3=6.</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is very simple to solve.</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 </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 with two variables</a:t>
            </a:r>
            <a:r>
              <a:rPr lang="en" sz="1050" dirty="0">
                <a:solidFill>
                  <a:srgbClr val="555555"/>
                </a:solidFill>
                <a:highlight>
                  <a:srgbClr val="FFFFFF"/>
                </a:highlight>
              </a:rPr>
              <a:t> is something like x+2y=3, where there are two unknowns (x and y).</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There is often a need to solve two of these equations simultaneously, e.g., 5x+y=17 and 3x+y=15.</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There is more than one way of solving a system with two linear equations.</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Many people know the way where one variable from one equation is expressed in terms of the other one, e.g., y=17-5x, and then substituted into the other equation.</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is not the linear combination method.</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 </a:t>
            </a:r>
            <a:r>
              <a:rPr lang="en" sz="1050" b="1" dirty="0">
                <a:solidFill>
                  <a:srgbClr val="555555"/>
                </a:solidFill>
                <a:highlight>
                  <a:srgbClr val="FFFFFF"/>
                </a:highlight>
              </a:rPr>
              <a:t>linear combination method</a:t>
            </a:r>
            <a:r>
              <a:rPr lang="en" sz="1050" dirty="0">
                <a:solidFill>
                  <a:srgbClr val="555555"/>
                </a:solidFill>
                <a:highlight>
                  <a:srgbClr val="FFFFFF"/>
                </a:highlight>
              </a:rPr>
              <a:t> is a precise way of solving these kinds of equations.</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b="1" dirty="0">
                <a:solidFill>
                  <a:srgbClr val="555555"/>
                </a:solidFill>
                <a:highlight>
                  <a:srgbClr val="FFFFFF"/>
                </a:highlight>
              </a:rPr>
              <a:t>Linear combination definition:</a:t>
            </a:r>
            <a:endParaRPr sz="1050" b="1" dirty="0">
              <a:solidFill>
                <a:srgbClr val="555555"/>
              </a:solidFill>
              <a:highlight>
                <a:srgbClr val="FFFFFF"/>
              </a:highlight>
            </a:endParaRPr>
          </a:p>
          <a:p>
            <a:pPr marL="0" lvl="0" indent="0" algn="l" rtl="0">
              <a:lnSpc>
                <a:spcPct val="100000"/>
              </a:lnSpc>
              <a:spcBef>
                <a:spcPts val="800"/>
              </a:spcBef>
              <a:spcAft>
                <a:spcPts val="800"/>
              </a:spcAft>
              <a:buNone/>
            </a:pPr>
            <a:r>
              <a:rPr lang="en" sz="1050" dirty="0">
                <a:solidFill>
                  <a:srgbClr val="555555"/>
                </a:solidFill>
                <a:highlight>
                  <a:srgbClr val="FFFFFF"/>
                </a:highlight>
              </a:rPr>
              <a:t>Using the linear combination method, a system of two linear equations is solved by </a:t>
            </a:r>
            <a:r>
              <a:rPr lang="en" sz="1050" i="1" dirty="0">
                <a:solidFill>
                  <a:srgbClr val="555555"/>
                </a:solidFill>
                <a:highlight>
                  <a:srgbClr val="FFFFFF"/>
                </a:highlight>
              </a:rPr>
              <a:t>combining the two equations</a:t>
            </a:r>
            <a:r>
              <a:rPr lang="en" sz="1050" dirty="0">
                <a:solidFill>
                  <a:srgbClr val="555555"/>
                </a:solidFill>
                <a:highlight>
                  <a:srgbClr val="FFFFFF"/>
                </a:highlight>
              </a:rPr>
              <a:t> to eliminate one of the variables.</a:t>
            </a:r>
            <a:endParaRPr b="1" dirty="0">
              <a:solidFill>
                <a:srgbClr val="555555"/>
              </a:solidFill>
              <a:highlight>
                <a:srgbClr val="FFFFFF"/>
              </a:highlight>
            </a:endParaRPr>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1"/>
          </p:nvPr>
        </p:nvSpPr>
        <p:spPr>
          <a:xfrm>
            <a:off x="619759" y="538480"/>
            <a:ext cx="8379565" cy="4410320"/>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a:off x="1016000" y="520885"/>
            <a:ext cx="7755860" cy="34164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701040" y="445025"/>
            <a:ext cx="81312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40" name="Google Shape;240;p42"/>
          <p:cNvSpPr txBox="1">
            <a:spLocks noGrp="1"/>
          </p:cNvSpPr>
          <p:nvPr>
            <p:ph type="body" idx="1"/>
          </p:nvPr>
        </p:nvSpPr>
        <p:spPr>
          <a:xfrm>
            <a:off x="589280" y="1228675"/>
            <a:ext cx="824302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spcBef>
                <a:spcPts val="0"/>
              </a:spcBef>
              <a:spcAft>
                <a:spcPts val="0"/>
              </a:spcAft>
              <a:buNone/>
            </a:pPr>
            <a:endParaRPr sz="1400" dirty="0">
              <a:solidFill>
                <a:srgbClr val="313131"/>
              </a:solidFill>
              <a:highlight>
                <a:srgbClr val="FFFFFF"/>
              </a:highlight>
            </a:endParaRPr>
          </a:p>
          <a:p>
            <a:pPr marL="0" lvl="0" indent="0" algn="just" rtl="0">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spcBef>
                <a:spcPts val="0"/>
              </a:spcBef>
              <a:spcAft>
                <a:spcPts val="0"/>
              </a:spcAft>
              <a:buNone/>
            </a:pPr>
            <a:endParaRPr sz="1400" dirty="0">
              <a:solidFill>
                <a:srgbClr val="313131"/>
              </a:solidFill>
              <a:highlight>
                <a:srgbClr val="FFFFFF"/>
              </a:highlight>
            </a:endParaRPr>
          </a:p>
          <a:p>
            <a:pPr marL="0" lvl="0" indent="0" algn="just" rtl="0">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50825" y="5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085600"/>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numpy</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np</a:t>
            </a:r>
            <a:endParaRPr sz="1050" dirty="0">
              <a:solidFill>
                <a:srgbClr val="333333"/>
              </a:solidFill>
              <a:highlight>
                <a:srgbClr val="F7F7F7"/>
              </a:highlight>
            </a:endParaRPr>
          </a:p>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scipy</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sp</a:t>
            </a:r>
            <a:endParaRPr sz="1050" dirty="0">
              <a:solidFill>
                <a:srgbClr val="333333"/>
              </a:solidFill>
              <a:highlight>
                <a:srgbClr val="F7F7F7"/>
              </a:highlight>
            </a:endParaRPr>
          </a:p>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matplotlib.pyplot</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plt</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666666"/>
                </a:solidFill>
                <a:highlight>
                  <a:srgbClr val="F7F7F7"/>
                </a:highlight>
              </a:rPr>
              <a:t>%</a:t>
            </a:r>
            <a:r>
              <a:rPr lang="en" sz="1050" b="1" dirty="0">
                <a:solidFill>
                  <a:srgbClr val="008000"/>
                </a:solidFill>
                <a:highlight>
                  <a:srgbClr val="F7F7F7"/>
                </a:highlight>
              </a:rPr>
              <a:t>matplotlib</a:t>
            </a:r>
            <a:r>
              <a:rPr lang="en" sz="1050" dirty="0">
                <a:solidFill>
                  <a:srgbClr val="333333"/>
                </a:solidFill>
                <a:highlight>
                  <a:srgbClr val="F7F7F7"/>
                </a:highlight>
              </a:rPr>
              <a:t> inline</a:t>
            </a:r>
            <a:endParaRPr sz="105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05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050" dirty="0">
                <a:solidFill>
                  <a:srgbClr val="303F9F"/>
                </a:solidFill>
                <a:latin typeface="Courier New"/>
                <a:ea typeface="Courier New"/>
                <a:cs typeface="Courier New"/>
                <a:sym typeface="Courier New"/>
              </a:rPr>
              <a:t>In [2]:</a:t>
            </a:r>
            <a:endParaRPr sz="105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050" i="1" dirty="0">
                <a:solidFill>
                  <a:srgbClr val="408080"/>
                </a:solidFill>
                <a:highlight>
                  <a:srgbClr val="F7F7F7"/>
                </a:highlight>
              </a:rPr>
              <a:t># A toy example shows how a sequence of samples from</a:t>
            </a:r>
            <a:endParaRPr sz="1050" dirty="0">
              <a:solidFill>
                <a:srgbClr val="333333"/>
              </a:solidFill>
              <a:highlight>
                <a:srgbClr val="F7F7F7"/>
              </a:highlight>
            </a:endParaRPr>
          </a:p>
          <a:p>
            <a:pPr marL="0" lvl="0" indent="0" algn="l" rtl="0">
              <a:spcBef>
                <a:spcPts val="0"/>
              </a:spcBef>
              <a:spcAft>
                <a:spcPts val="0"/>
              </a:spcAft>
              <a:buNone/>
            </a:pPr>
            <a:r>
              <a:rPr lang="en" sz="1050" i="1" dirty="0">
                <a:solidFill>
                  <a:srgbClr val="408080"/>
                </a:solidFill>
                <a:highlight>
                  <a:srgbClr val="F7F7F7"/>
                </a:highlight>
              </a:rPr>
              <a:t># a time domain is mapped into a frequency domain using</a:t>
            </a:r>
            <a:endParaRPr sz="1050" dirty="0">
              <a:solidFill>
                <a:srgbClr val="333333"/>
              </a:solidFill>
              <a:highlight>
                <a:srgbClr val="F7F7F7"/>
              </a:highlight>
            </a:endParaRPr>
          </a:p>
          <a:p>
            <a:pPr marL="0" lvl="0" indent="0" algn="l" rtl="0">
              <a:spcBef>
                <a:spcPts val="0"/>
              </a:spcBef>
              <a:spcAft>
                <a:spcPts val="0"/>
              </a:spcAft>
              <a:buNone/>
            </a:pPr>
            <a:r>
              <a:rPr lang="en" sz="1050" i="1" dirty="0">
                <a:solidFill>
                  <a:srgbClr val="408080"/>
                </a:solidFill>
                <a:highlight>
                  <a:srgbClr val="F7F7F7"/>
                </a:highlight>
              </a:rPr>
              <a:t># a Discrete Fourier Transformation.</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k </a:t>
            </a:r>
            <a:r>
              <a:rPr lang="en" sz="1050" dirty="0">
                <a:solidFill>
                  <a:srgbClr val="666666"/>
                </a:solidFill>
                <a:highlight>
                  <a:srgbClr val="F7F7F7"/>
                </a:highlight>
              </a:rPr>
              <a:t>=</a:t>
            </a:r>
            <a:r>
              <a:rPr lang="en" sz="1050" dirty="0">
                <a:solidFill>
                  <a:srgbClr val="333333"/>
                </a:solidFill>
                <a:highlight>
                  <a:srgbClr val="F7F7F7"/>
                </a:highlight>
              </a:rPr>
              <a:t> np</a:t>
            </a:r>
            <a:r>
              <a:rPr lang="en" sz="1050" dirty="0">
                <a:solidFill>
                  <a:srgbClr val="666666"/>
                </a:solidFill>
                <a:highlight>
                  <a:srgbClr val="F7F7F7"/>
                </a:highlight>
              </a:rPr>
              <a:t>.</a:t>
            </a:r>
            <a:r>
              <a:rPr lang="en" sz="1050" dirty="0">
                <a:solidFill>
                  <a:srgbClr val="333333"/>
                </a:solidFill>
                <a:highlight>
                  <a:srgbClr val="F7F7F7"/>
                </a:highlight>
              </a:rPr>
              <a:t>arange(</a:t>
            </a:r>
            <a:r>
              <a:rPr lang="en" sz="1050" dirty="0">
                <a:solidFill>
                  <a:srgbClr val="666666"/>
                </a:solidFill>
                <a:highlight>
                  <a:srgbClr val="F7F7F7"/>
                </a:highlight>
              </a:rPr>
              <a:t>0</a:t>
            </a:r>
            <a:r>
              <a:rPr lang="en" sz="1050" dirty="0">
                <a:solidFill>
                  <a:srgbClr val="333333"/>
                </a:solidFill>
                <a:highlight>
                  <a:srgbClr val="F7F7F7"/>
                </a:highlight>
              </a:rPr>
              <a:t>,</a:t>
            </a:r>
            <a:r>
              <a:rPr lang="en" sz="1050" dirty="0">
                <a:solidFill>
                  <a:srgbClr val="666666"/>
                </a:solidFill>
                <a:highlight>
                  <a:srgbClr val="F7F7F7"/>
                </a:highlight>
              </a:rPr>
              <a:t>8</a:t>
            </a:r>
            <a:r>
              <a:rPr lang="en" sz="1050" dirty="0">
                <a:solidFill>
                  <a:srgbClr val="333333"/>
                </a:solidFill>
                <a:highlight>
                  <a:srgbClr val="F7F7F7"/>
                </a:highlight>
              </a:rPr>
              <a:t>)</a:t>
            </a: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x </a:t>
            </a:r>
            <a:r>
              <a:rPr lang="en" sz="1050" dirty="0">
                <a:solidFill>
                  <a:srgbClr val="666666"/>
                </a:solidFill>
                <a:highlight>
                  <a:srgbClr val="F7F7F7"/>
                </a:highlight>
              </a:rPr>
              <a:t>=</a:t>
            </a:r>
            <a:r>
              <a:rPr lang="en" sz="1050" dirty="0">
                <a:solidFill>
                  <a:srgbClr val="333333"/>
                </a:solidFill>
                <a:highlight>
                  <a:srgbClr val="F7F7F7"/>
                </a:highlight>
              </a:rPr>
              <a:t> np</a:t>
            </a:r>
            <a:r>
              <a:rPr lang="en" sz="1050" dirty="0">
                <a:solidFill>
                  <a:srgbClr val="666666"/>
                </a:solidFill>
                <a:highlight>
                  <a:srgbClr val="F7F7F7"/>
                </a:highlight>
              </a:rPr>
              <a:t>.</a:t>
            </a:r>
            <a:r>
              <a:rPr lang="en" sz="1050" dirty="0">
                <a:solidFill>
                  <a:srgbClr val="333333"/>
                </a:solidFill>
                <a:highlight>
                  <a:srgbClr val="F7F7F7"/>
                </a:highlight>
              </a:rPr>
              <a:t>cos(</a:t>
            </a:r>
            <a:r>
              <a:rPr lang="en" sz="1050" dirty="0">
                <a:solidFill>
                  <a:srgbClr val="666666"/>
                </a:solidFill>
                <a:highlight>
                  <a:srgbClr val="F7F7F7"/>
                </a:highlight>
              </a:rPr>
              <a:t>2*</a:t>
            </a:r>
            <a:r>
              <a:rPr lang="en" sz="1050" dirty="0">
                <a:solidFill>
                  <a:srgbClr val="333333"/>
                </a:solidFill>
                <a:highlight>
                  <a:srgbClr val="F7F7F7"/>
                </a:highlight>
              </a:rPr>
              <a:t>k</a:t>
            </a:r>
            <a:r>
              <a:rPr lang="en" sz="1050" dirty="0">
                <a:solidFill>
                  <a:srgbClr val="666666"/>
                </a:solidFill>
                <a:highlight>
                  <a:srgbClr val="F7F7F7"/>
                </a:highlight>
              </a:rPr>
              <a:t>*</a:t>
            </a:r>
            <a:r>
              <a:rPr lang="en" sz="1050" dirty="0">
                <a:solidFill>
                  <a:srgbClr val="333333"/>
                </a:solidFill>
                <a:highlight>
                  <a:srgbClr val="F7F7F7"/>
                </a:highlight>
              </a:rPr>
              <a:t>np</a:t>
            </a:r>
            <a:r>
              <a:rPr lang="en" sz="1050" dirty="0">
                <a:solidFill>
                  <a:srgbClr val="666666"/>
                </a:solidFill>
                <a:highlight>
                  <a:srgbClr val="F7F7F7"/>
                </a:highlight>
              </a:rPr>
              <a:t>.</a:t>
            </a:r>
            <a:r>
              <a:rPr lang="en" sz="1050" dirty="0">
                <a:solidFill>
                  <a:srgbClr val="333333"/>
                </a:solidFill>
                <a:highlight>
                  <a:srgbClr val="F7F7F7"/>
                </a:highlight>
              </a:rPr>
              <a:t>pi</a:t>
            </a:r>
            <a:r>
              <a:rPr lang="en" sz="1050" dirty="0">
                <a:solidFill>
                  <a:srgbClr val="666666"/>
                </a:solidFill>
                <a:highlight>
                  <a:srgbClr val="F7F7F7"/>
                </a:highlight>
              </a:rPr>
              <a:t>/4</a:t>
            </a:r>
            <a:r>
              <a:rPr lang="en" sz="1050" dirty="0">
                <a:solidFill>
                  <a:srgbClr val="333333"/>
                </a:solidFill>
                <a:highlight>
                  <a:srgbClr val="F7F7F7"/>
                </a:highlight>
              </a:rPr>
              <a:t>) </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plt</a:t>
            </a:r>
            <a:r>
              <a:rPr lang="en" sz="1050" dirty="0">
                <a:solidFill>
                  <a:srgbClr val="666666"/>
                </a:solidFill>
                <a:highlight>
                  <a:srgbClr val="F7F7F7"/>
                </a:highlight>
              </a:rPr>
              <a:t>.</a:t>
            </a:r>
            <a:r>
              <a:rPr lang="en" sz="1050" dirty="0">
                <a:solidFill>
                  <a:srgbClr val="333333"/>
                </a:solidFill>
                <a:highlight>
                  <a:srgbClr val="F7F7F7"/>
                </a:highlight>
              </a:rPr>
              <a:t>stem(k, x, use_line_collection</a:t>
            </a:r>
            <a:r>
              <a:rPr lang="en" sz="1050" dirty="0">
                <a:solidFill>
                  <a:srgbClr val="666666"/>
                </a:solidFill>
                <a:highlight>
                  <a:srgbClr val="F7F7F7"/>
                </a:highlight>
              </a:rPr>
              <a:t>=</a:t>
            </a:r>
            <a:r>
              <a:rPr lang="en" sz="1050" b="1" dirty="0">
                <a:solidFill>
                  <a:srgbClr val="008000"/>
                </a:solidFill>
                <a:highlight>
                  <a:srgbClr val="F7F7F7"/>
                </a:highlight>
              </a:rPr>
              <a:t>True</a:t>
            </a:r>
            <a:r>
              <a:rPr lang="en" sz="1050" dirty="0">
                <a:solidFill>
                  <a:srgbClr val="333333"/>
                </a:solidFill>
                <a:highlight>
                  <a:srgbClr val="F7F7F7"/>
                </a:highlight>
              </a:rPr>
              <a:t>)</a:t>
            </a:r>
            <a:endParaRPr sz="105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05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050" dirty="0">
                <a:solidFill>
                  <a:srgbClr val="D84315"/>
                </a:solidFill>
                <a:latin typeface="Courier New"/>
                <a:ea typeface="Courier New"/>
                <a:cs typeface="Courier New"/>
                <a:sym typeface="Courier New"/>
              </a:rPr>
              <a:t>Out[2]:</a:t>
            </a:r>
            <a:endParaRPr sz="1050" dirty="0">
              <a:solidFill>
                <a:srgbClr val="D84315"/>
              </a:solidFill>
              <a:latin typeface="Courier New"/>
              <a:ea typeface="Courier New"/>
              <a:cs typeface="Courier New"/>
              <a:sym typeface="Courier New"/>
            </a:endParaRPr>
          </a:p>
          <a:p>
            <a:pPr marL="101600" marR="101600" lvl="0" indent="0" algn="l" rtl="0">
              <a:lnSpc>
                <a:spcPct val="121429"/>
              </a:lnSpc>
              <a:spcBef>
                <a:spcPts val="0"/>
              </a:spcBef>
              <a:spcAft>
                <a:spcPts val="0"/>
              </a:spcAft>
              <a:buNone/>
            </a:pPr>
            <a:r>
              <a:rPr lang="en" sz="1050" dirty="0"/>
              <a:t>&lt;StemContainer object of 3 artists&gt;</a:t>
            </a:r>
            <a:endParaRPr sz="1050" dirty="0"/>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1876550"/>
          </a:xfrm>
          <a:prstGeom prst="rect">
            <a:avLst/>
          </a:prstGeom>
          <a:noFill/>
          <a:ln>
            <a:noFill/>
          </a:ln>
        </p:spPr>
      </p:pic>
      <p:sp>
        <p:nvSpPr>
          <p:cNvPr id="254" name="Google Shape;254;p44"/>
          <p:cNvSpPr txBox="1"/>
          <p:nvPr/>
        </p:nvSpPr>
        <p:spPr>
          <a:xfrm>
            <a:off x="373800" y="1939100"/>
            <a:ext cx="8520600" cy="308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i="1" dirty="0">
                <a:solidFill>
                  <a:srgbClr val="313131"/>
                </a:solidFill>
                <a:highlight>
                  <a:srgbClr val="FFFFFF"/>
                </a:highlight>
              </a:rPr>
              <a:t>x</a:t>
            </a:r>
            <a:r>
              <a:rPr lang="en" dirty="0">
                <a:solidFill>
                  <a:srgbClr val="313131"/>
                </a:solidFill>
                <a:highlight>
                  <a:srgbClr val="FFFFFF"/>
                </a:highlight>
              </a:rPr>
              <a:t>, </a:t>
            </a:r>
            <a:r>
              <a:rPr lang="en" i="1" dirty="0">
                <a:solidFill>
                  <a:srgbClr val="313131"/>
                </a:solidFill>
                <a:highlight>
                  <a:srgbClr val="FFFFFF"/>
                </a:highlight>
              </a:rPr>
              <a:t>y</a:t>
            </a:r>
            <a:r>
              <a:rPr lang="en"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dirty="0">
              <a:solidFill>
                <a:srgbClr val="313131"/>
              </a:solidFill>
              <a:highlight>
                <a:srgbClr val="FFFFFF"/>
              </a:highlight>
            </a:endParaRPr>
          </a:p>
          <a:p>
            <a:pPr marL="0" lvl="0" indent="0" algn="l" rtl="0">
              <a:lnSpc>
                <a:spcPct val="115000"/>
              </a:lnSpc>
              <a:spcBef>
                <a:spcPts val="1200"/>
              </a:spcBef>
              <a:spcAft>
                <a:spcPts val="1200"/>
              </a:spcAft>
              <a:buNone/>
            </a:pPr>
            <a:r>
              <a:rPr lang="en" i="1" dirty="0">
                <a:solidFill>
                  <a:srgbClr val="313131"/>
                </a:solidFill>
                <a:highlight>
                  <a:srgbClr val="FFFFFF"/>
                </a:highlight>
              </a:rPr>
              <a:t>The word “transformation” suggests an association with the movement</a:t>
            </a:r>
            <a:r>
              <a:rPr lang="en" i="1" dirty="0">
                <a:solidFill>
                  <a:srgbClr val="9DAAB9"/>
                </a:solidFill>
                <a:highlight>
                  <a:srgbClr val="FFFFFF"/>
                </a:highlight>
              </a:rPr>
              <a:t>.</a:t>
            </a:r>
            <a:endParaRPr sz="1600" dirty="0">
              <a:solidFill>
                <a:srgbClr val="313131"/>
              </a:solidFill>
              <a:highlight>
                <a:srgbClr val="FFFFFF"/>
              </a:highlight>
            </a:endParaRPr>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4769150" y="214925"/>
            <a:ext cx="4124525" cy="4359575"/>
          </a:xfrm>
          <a:prstGeom prst="rect">
            <a:avLst/>
          </a:prstGeom>
          <a:noFill/>
          <a:ln>
            <a:noFill/>
          </a:ln>
        </p:spPr>
      </p:pic>
      <p:sp>
        <p:nvSpPr>
          <p:cNvPr id="260" name="Google Shape;260;p45"/>
          <p:cNvSpPr txBox="1"/>
          <p:nvPr/>
        </p:nvSpPr>
        <p:spPr>
          <a:xfrm>
            <a:off x="579120" y="646725"/>
            <a:ext cx="3906180" cy="42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50" dirty="0">
                <a:solidFill>
                  <a:srgbClr val="333333"/>
                </a:solidFill>
                <a:highlight>
                  <a:srgbClr val="F7F7F7"/>
                </a:highlight>
              </a:rPr>
              <a:t>vec </a:t>
            </a:r>
            <a:r>
              <a:rPr lang="en" sz="1650" dirty="0">
                <a:solidFill>
                  <a:srgbClr val="666666"/>
                </a:solidFill>
                <a:highlight>
                  <a:srgbClr val="F7F7F7"/>
                </a:highlight>
              </a:rPr>
              <a:t>=</a:t>
            </a:r>
            <a:r>
              <a:rPr lang="en" sz="1650" dirty="0">
                <a:solidFill>
                  <a:srgbClr val="333333"/>
                </a:solidFill>
                <a:highlight>
                  <a:srgbClr val="F7F7F7"/>
                </a:highlight>
              </a:rPr>
              <a:t> np</a:t>
            </a:r>
            <a:r>
              <a:rPr lang="en" sz="1650" dirty="0">
                <a:solidFill>
                  <a:srgbClr val="666666"/>
                </a:solidFill>
                <a:highlight>
                  <a:srgbClr val="F7F7F7"/>
                </a:highlight>
              </a:rPr>
              <a:t>.</a:t>
            </a:r>
            <a:r>
              <a:rPr lang="en" sz="1650" dirty="0">
                <a:solidFill>
                  <a:srgbClr val="333333"/>
                </a:solidFill>
                <a:highlight>
                  <a:srgbClr val="F7F7F7"/>
                </a:highlight>
              </a:rPr>
              <a:t>array([[</a:t>
            </a:r>
            <a:r>
              <a:rPr lang="en" sz="1650" dirty="0">
                <a:solidFill>
                  <a:srgbClr val="666666"/>
                </a:solidFill>
                <a:highlight>
                  <a:srgbClr val="F7F7F7"/>
                </a:highlight>
              </a:rPr>
              <a:t>-3</a:t>
            </a:r>
            <a:r>
              <a:rPr lang="en" sz="1650" dirty="0">
                <a:solidFill>
                  <a:srgbClr val="333333"/>
                </a:solidFill>
                <a:highlight>
                  <a:srgbClr val="F7F7F7"/>
                </a:highlight>
              </a:rPr>
              <a:t>],[</a:t>
            </a:r>
            <a:r>
              <a:rPr lang="en" sz="1650" dirty="0">
                <a:solidFill>
                  <a:srgbClr val="666666"/>
                </a:solidFill>
                <a:highlight>
                  <a:srgbClr val="F7F7F7"/>
                </a:highlight>
              </a:rPr>
              <a:t>2</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origin </a:t>
            </a:r>
            <a:r>
              <a:rPr lang="en" sz="1650" dirty="0">
                <a:solidFill>
                  <a:srgbClr val="666666"/>
                </a:solidFill>
                <a:highlight>
                  <a:srgbClr val="F7F7F7"/>
                </a:highlight>
              </a:rPr>
              <a:t>=</a:t>
            </a:r>
            <a:r>
              <a:rPr lang="en" sz="1650" dirty="0">
                <a:solidFill>
                  <a:srgbClr val="333333"/>
                </a:solidFill>
                <a:highlight>
                  <a:srgbClr val="F7F7F7"/>
                </a:highlight>
              </a:rPr>
              <a:t> np</a:t>
            </a:r>
            <a:r>
              <a:rPr lang="en" sz="1650" dirty="0">
                <a:solidFill>
                  <a:srgbClr val="666666"/>
                </a:solidFill>
                <a:highlight>
                  <a:srgbClr val="F7F7F7"/>
                </a:highlight>
              </a:rPr>
              <a:t>.</a:t>
            </a:r>
            <a:r>
              <a:rPr lang="en" sz="1650" dirty="0">
                <a:solidFill>
                  <a:srgbClr val="333333"/>
                </a:solidFill>
                <a:highlight>
                  <a:srgbClr val="F7F7F7"/>
                </a:highlight>
              </a:rPr>
              <a:t>zeros(vec</a:t>
            </a:r>
            <a:r>
              <a:rPr lang="en" sz="1650" dirty="0">
                <a:solidFill>
                  <a:srgbClr val="666666"/>
                </a:solidFill>
                <a:highlight>
                  <a:srgbClr val="F7F7F7"/>
                </a:highlight>
              </a:rPr>
              <a:t>.</a:t>
            </a:r>
            <a:r>
              <a:rPr lang="en" sz="1650" dirty="0">
                <a:solidFill>
                  <a:srgbClr val="333333"/>
                </a:solidFill>
                <a:highlight>
                  <a:srgbClr val="F7F7F7"/>
                </a:highlight>
              </a:rPr>
              <a:t>shape) </a:t>
            </a:r>
            <a:r>
              <a:rPr lang="en" sz="1650" i="1" dirty="0">
                <a:solidFill>
                  <a:srgbClr val="408080"/>
                </a:solidFill>
                <a:highlight>
                  <a:srgbClr val="F7F7F7"/>
                </a:highlight>
              </a:rPr>
              <a:t># origin point</a:t>
            </a:r>
            <a:endParaRPr sz="1650" dirty="0">
              <a:solidFill>
                <a:srgbClr val="333333"/>
              </a:solidFill>
              <a:highlight>
                <a:srgbClr val="F7F7F7"/>
              </a:highlight>
            </a:endParaRPr>
          </a:p>
          <a:p>
            <a:pPr marL="0" lvl="0" indent="0" algn="l" rtl="0">
              <a:spcBef>
                <a:spcPts val="0"/>
              </a:spcBef>
              <a:spcAft>
                <a:spcPts val="0"/>
              </a:spcAft>
              <a:buNone/>
            </a:pP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figure(figsize</a:t>
            </a:r>
            <a:r>
              <a:rPr lang="en" sz="1650" dirty="0">
                <a:solidFill>
                  <a:srgbClr val="666666"/>
                </a:solidFill>
                <a:highlight>
                  <a:srgbClr val="F7F7F7"/>
                </a:highlight>
              </a:rPr>
              <a:t>=</a:t>
            </a:r>
            <a:r>
              <a:rPr lang="en" sz="1650" dirty="0">
                <a:solidFill>
                  <a:srgbClr val="333333"/>
                </a:solidFill>
                <a:highlight>
                  <a:srgbClr val="F7F7F7"/>
                </a:highlight>
              </a:rPr>
              <a:t>(</a:t>
            </a:r>
            <a:r>
              <a:rPr lang="en" sz="1650" dirty="0">
                <a:solidFill>
                  <a:srgbClr val="666666"/>
                </a:solidFill>
                <a:highlight>
                  <a:srgbClr val="F7F7F7"/>
                </a:highlight>
              </a:rPr>
              <a:t>6</a:t>
            </a:r>
            <a:r>
              <a:rPr lang="en" sz="1650" dirty="0">
                <a:solidFill>
                  <a:srgbClr val="333333"/>
                </a:solidFill>
                <a:highlight>
                  <a:srgbClr val="F7F7F7"/>
                </a:highlight>
              </a:rPr>
              <a:t>,</a:t>
            </a:r>
            <a:r>
              <a:rPr lang="en" sz="1650" dirty="0">
                <a:solidFill>
                  <a:srgbClr val="666666"/>
                </a:solidFill>
                <a:highlight>
                  <a:srgbClr val="F7F7F7"/>
                </a:highlight>
              </a:rPr>
              <a:t>6</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quiver(</a:t>
            </a:r>
            <a:r>
              <a:rPr lang="en" sz="1650" dirty="0">
                <a:solidFill>
                  <a:srgbClr val="666666"/>
                </a:solidFill>
                <a:highlight>
                  <a:srgbClr val="F7F7F7"/>
                </a:highlight>
              </a:rPr>
              <a:t>*</a:t>
            </a:r>
            <a:r>
              <a:rPr lang="en" sz="1650" dirty="0">
                <a:solidFill>
                  <a:srgbClr val="333333"/>
                </a:solidFill>
                <a:highlight>
                  <a:srgbClr val="F7F7F7"/>
                </a:highlight>
              </a:rPr>
              <a:t>origin, </a:t>
            </a:r>
            <a:r>
              <a:rPr lang="en" sz="1650" dirty="0">
                <a:solidFill>
                  <a:srgbClr val="666666"/>
                </a:solidFill>
                <a:highlight>
                  <a:srgbClr val="F7F7F7"/>
                </a:highlight>
              </a:rPr>
              <a:t>*</a:t>
            </a:r>
            <a:r>
              <a:rPr lang="en" sz="1650" dirty="0">
                <a:solidFill>
                  <a:srgbClr val="333333"/>
                </a:solidFill>
                <a:highlight>
                  <a:srgbClr val="F7F7F7"/>
                </a:highlight>
              </a:rPr>
              <a:t>vec, color</a:t>
            </a:r>
            <a:r>
              <a:rPr lang="en" sz="1650" dirty="0">
                <a:solidFill>
                  <a:srgbClr val="666666"/>
                </a:solidFill>
                <a:highlight>
                  <a:srgbClr val="F7F7F7"/>
                </a:highlight>
              </a:rPr>
              <a:t>=</a:t>
            </a:r>
            <a:r>
              <a:rPr lang="en" sz="1650" dirty="0">
                <a:solidFill>
                  <a:srgbClr val="333333"/>
                </a:solidFill>
                <a:highlight>
                  <a:srgbClr val="F7F7F7"/>
                </a:highlight>
              </a:rPr>
              <a:t>[</a:t>
            </a:r>
            <a:r>
              <a:rPr lang="en" sz="1650" dirty="0">
                <a:solidFill>
                  <a:srgbClr val="BA2121"/>
                </a:solidFill>
                <a:highlight>
                  <a:srgbClr val="F7F7F7"/>
                </a:highlight>
              </a:rPr>
              <a:t>'b'</a:t>
            </a:r>
            <a:r>
              <a:rPr lang="en" sz="1650" dirty="0">
                <a:solidFill>
                  <a:srgbClr val="333333"/>
                </a:solidFill>
                <a:highlight>
                  <a:srgbClr val="F7F7F7"/>
                </a:highlight>
              </a:rPr>
              <a:t>], scale</a:t>
            </a:r>
            <a:r>
              <a:rPr lang="en" sz="1650" dirty="0">
                <a:solidFill>
                  <a:srgbClr val="666666"/>
                </a:solidFill>
                <a:highlight>
                  <a:srgbClr val="F7F7F7"/>
                </a:highlight>
              </a:rPr>
              <a:t>=1</a:t>
            </a:r>
            <a:r>
              <a:rPr lang="en" sz="1650" dirty="0">
                <a:solidFill>
                  <a:srgbClr val="333333"/>
                </a:solidFill>
                <a:highlight>
                  <a:srgbClr val="F7F7F7"/>
                </a:highlight>
              </a:rPr>
              <a:t>, units</a:t>
            </a:r>
            <a:r>
              <a:rPr lang="en" sz="1650" dirty="0">
                <a:solidFill>
                  <a:srgbClr val="666666"/>
                </a:solidFill>
                <a:highlight>
                  <a:srgbClr val="F7F7F7"/>
                </a:highlight>
              </a:rPr>
              <a:t>=</a:t>
            </a:r>
            <a:r>
              <a:rPr lang="en" sz="1650" dirty="0">
                <a:solidFill>
                  <a:srgbClr val="BA2121"/>
                </a:solidFill>
                <a:highlight>
                  <a:srgbClr val="F7F7F7"/>
                </a:highlight>
              </a:rPr>
              <a:t>'xy'</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grid()</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xlim(</a:t>
            </a:r>
            <a:r>
              <a:rPr lang="en" sz="1650" dirty="0">
                <a:solidFill>
                  <a:srgbClr val="666666"/>
                </a:solidFill>
                <a:highlight>
                  <a:srgbClr val="F7F7F7"/>
                </a:highlight>
              </a:rPr>
              <a:t>-5</a:t>
            </a:r>
            <a:r>
              <a:rPr lang="en" sz="1650" dirty="0">
                <a:solidFill>
                  <a:srgbClr val="333333"/>
                </a:solidFill>
                <a:highlight>
                  <a:srgbClr val="F7F7F7"/>
                </a:highlight>
              </a:rPr>
              <a:t>,</a:t>
            </a:r>
            <a:r>
              <a:rPr lang="en" sz="1650" dirty="0">
                <a:solidFill>
                  <a:srgbClr val="666666"/>
                </a:solidFill>
                <a:highlight>
                  <a:srgbClr val="F7F7F7"/>
                </a:highlight>
              </a:rPr>
              <a:t>5</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ylim(</a:t>
            </a:r>
            <a:r>
              <a:rPr lang="en" sz="1650" dirty="0">
                <a:solidFill>
                  <a:srgbClr val="666666"/>
                </a:solidFill>
                <a:highlight>
                  <a:srgbClr val="F7F7F7"/>
                </a:highlight>
              </a:rPr>
              <a:t>-5</a:t>
            </a:r>
            <a:r>
              <a:rPr lang="en" sz="1650" dirty="0">
                <a:solidFill>
                  <a:srgbClr val="333333"/>
                </a:solidFill>
                <a:highlight>
                  <a:srgbClr val="F7F7F7"/>
                </a:highlight>
              </a:rPr>
              <a:t>,</a:t>
            </a:r>
            <a:r>
              <a:rPr lang="en" sz="1650" dirty="0">
                <a:solidFill>
                  <a:srgbClr val="666666"/>
                </a:solidFill>
                <a:highlight>
                  <a:srgbClr val="F7F7F7"/>
                </a:highlight>
              </a:rPr>
              <a:t>5</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gca()</a:t>
            </a:r>
            <a:r>
              <a:rPr lang="en" sz="1650" dirty="0">
                <a:solidFill>
                  <a:srgbClr val="666666"/>
                </a:solidFill>
                <a:highlight>
                  <a:srgbClr val="F7F7F7"/>
                </a:highlight>
              </a:rPr>
              <a:t>.</a:t>
            </a:r>
            <a:r>
              <a:rPr lang="en" sz="1650" dirty="0">
                <a:solidFill>
                  <a:srgbClr val="333333"/>
                </a:solidFill>
                <a:highlight>
                  <a:srgbClr val="F7F7F7"/>
                </a:highlight>
              </a:rPr>
              <a:t>set_aspect(</a:t>
            </a:r>
            <a:r>
              <a:rPr lang="en" sz="1650" dirty="0">
                <a:solidFill>
                  <a:srgbClr val="BA2121"/>
                </a:solidFill>
                <a:highlight>
                  <a:srgbClr val="F7F7F7"/>
                </a:highlight>
              </a:rPr>
              <a:t>'equal'</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show()</a:t>
            </a:r>
            <a:endParaRPr sz="1650" dirty="0">
              <a:solidFill>
                <a:srgbClr val="333333"/>
              </a:solidFill>
              <a:highlight>
                <a:srgbClr val="F7F7F7"/>
              </a:highlight>
            </a:endParaRPr>
          </a:p>
          <a:p>
            <a:pPr marL="50800" marR="50800" lvl="0" indent="0" algn="l" rtl="0">
              <a:lnSpc>
                <a:spcPct val="121429"/>
              </a:lnSpc>
              <a:spcBef>
                <a:spcPts val="400"/>
              </a:spcBef>
              <a:spcAft>
                <a:spcPts val="400"/>
              </a:spcAft>
              <a:buNone/>
            </a:pPr>
            <a:endParaRPr sz="1050" dirty="0">
              <a:solidFill>
                <a:srgbClr val="333333"/>
              </a:solidFill>
              <a:highlight>
                <a:srgbClr val="F7F7F7"/>
              </a:highlight>
            </a:endParaRPr>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233681" y="893225"/>
            <a:ext cx="3870960" cy="3838575"/>
          </a:xfrm>
          <a:prstGeom prst="rect">
            <a:avLst/>
          </a:prstGeom>
          <a:noFill/>
          <a:ln>
            <a:noFill/>
          </a:ln>
        </p:spPr>
      </p:pic>
      <p:sp>
        <p:nvSpPr>
          <p:cNvPr id="266" name="Google Shape;266;p46"/>
          <p:cNvSpPr txBox="1"/>
          <p:nvPr/>
        </p:nvSpPr>
        <p:spPr>
          <a:xfrm>
            <a:off x="4104641" y="192500"/>
            <a:ext cx="431799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2" name="Google Shape;272;p47"/>
          <p:cNvSpPr txBox="1"/>
          <p:nvPr/>
        </p:nvSpPr>
        <p:spPr>
          <a:xfrm>
            <a:off x="351875" y="1744450"/>
            <a:ext cx="8580000" cy="3063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t>A 2×2 Matrix as a linear transformation</a:t>
            </a:r>
            <a:endParaRPr sz="1700"/>
          </a:p>
          <a:p>
            <a:pPr marL="0" lvl="0" indent="0" algn="just" rtl="0">
              <a:spcBef>
                <a:spcPts val="0"/>
              </a:spcBef>
              <a:spcAft>
                <a:spcPts val="0"/>
              </a:spcAft>
              <a:buNone/>
            </a:pPr>
            <a:r>
              <a:rPr lang="en" sz="1700"/>
              <a:t>Now, it’s interesting that actually the whole transformation is defined with two transformed basis vectors, and then, we can map the whole 2-D plane if we know the transformed basis vectors. Each of these vectors is specified with just two numbers: in this case [1−230]. Then, using these two vectors we can put them into a 2×2 matrix in a such a way that we stack these vectors along the columns and now this 2×2 matrix actually represent a useful matrix that we can use for further vector processing.</a:t>
            </a:r>
            <a:endParaRPr sz="1700"/>
          </a:p>
          <a:p>
            <a:pPr marL="0" lvl="0" indent="0" algn="just" rtl="0">
              <a:spcBef>
                <a:spcPts val="0"/>
              </a:spcBef>
              <a:spcAft>
                <a:spcPts val="0"/>
              </a:spcAft>
              <a:buNone/>
            </a:pPr>
            <a:endParaRPr sz="1700"/>
          </a:p>
          <a:p>
            <a:pPr marL="0" lvl="0" indent="0" algn="just" rtl="0">
              <a:spcBef>
                <a:spcPts val="0"/>
              </a:spcBef>
              <a:spcAft>
                <a:spcPts val="0"/>
              </a:spcAft>
              <a:buNone/>
            </a:pPr>
            <a:r>
              <a:rPr lang="en" sz="1700"/>
              <a:t>Actually, it’s just the scaling two column vectors and then summing them and this is what we get as the resulting output. This can be more intuitive way to think about the matrix-vector multiplication.</a:t>
            </a:r>
            <a:endParaRPr sz="1700"/>
          </a:p>
        </p:txBody>
      </p:sp>
      <p:pic>
        <p:nvPicPr>
          <p:cNvPr id="273" name="Google Shape;273;p47" descr="Matrix as a linear transformation"/>
          <p:cNvPicPr preferRelativeResize="0"/>
          <p:nvPr/>
        </p:nvPicPr>
        <p:blipFill>
          <a:blip r:embed="rId3">
            <a:alphaModFix/>
          </a:blip>
          <a:stretch>
            <a:fillRect/>
          </a:stretch>
        </p:blipFill>
        <p:spPr>
          <a:xfrm>
            <a:off x="351875" y="152400"/>
            <a:ext cx="8480424"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762000" y="78150"/>
            <a:ext cx="807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80" name="Google Shape;280;p48"/>
          <p:cNvSpPr txBox="1"/>
          <p:nvPr/>
        </p:nvSpPr>
        <p:spPr>
          <a:xfrm>
            <a:off x="762000" y="706750"/>
            <a:ext cx="7569200" cy="4515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rgbClr val="202124"/>
                </a:solidFill>
                <a:highlight>
                  <a:srgbClr val="FFFFFF"/>
                </a:highlight>
              </a:rPr>
              <a:t>A neural network is a powerful mathematical model combining linear algebra, biology and statistics to solve a problem in a unique way</a:t>
            </a:r>
            <a:r>
              <a:rPr lang="en" sz="1200" dirty="0">
                <a:solidFill>
                  <a:srgbClr val="202124"/>
                </a:solidFill>
                <a:highlight>
                  <a:srgbClr val="FFFFFF"/>
                </a:highlight>
              </a:rPr>
              <a:t>. The network takes a given amount of inputs and then calculates a specified number of outputs aimed at targeting the actual result.</a:t>
            </a:r>
            <a:endParaRPr sz="1200" dirty="0">
              <a:solidFill>
                <a:srgbClr val="202124"/>
              </a:solidFill>
              <a:highlight>
                <a:srgbClr val="FFFFFF"/>
              </a:highlight>
            </a:endParaRPr>
          </a:p>
          <a:p>
            <a:pPr marL="0" lvl="0" indent="0" algn="l" rtl="0">
              <a:spcBef>
                <a:spcPts val="0"/>
              </a:spcBef>
              <a:spcAft>
                <a:spcPts val="0"/>
              </a:spcAft>
              <a:buNone/>
            </a:pPr>
            <a:endParaRPr sz="1200" dirty="0">
              <a:solidFill>
                <a:srgbClr val="202124"/>
              </a:solidFill>
              <a:highlight>
                <a:srgbClr val="FFFFFF"/>
              </a:highlight>
            </a:endParaRPr>
          </a:p>
          <a:p>
            <a:pPr marL="0" lvl="0" indent="0" algn="l" rtl="0">
              <a:lnSpc>
                <a:spcPct val="117000"/>
              </a:lnSpc>
              <a:spcBef>
                <a:spcPts val="0"/>
              </a:spcBef>
              <a:spcAft>
                <a:spcPts val="0"/>
              </a:spcAft>
              <a:buNone/>
            </a:pPr>
            <a:r>
              <a:rPr lang="en" sz="1600" b="1" dirty="0">
                <a:solidFill>
                  <a:srgbClr val="323232"/>
                </a:solidFill>
                <a:highlight>
                  <a:srgbClr val="FFFFFF"/>
                </a:highlight>
              </a:rPr>
              <a:t>Neural Networks</a:t>
            </a:r>
            <a:endParaRPr sz="1600" b="1" dirty="0">
              <a:solidFill>
                <a:srgbClr val="323232"/>
              </a:solidFill>
              <a:highlight>
                <a:srgbClr val="FFFFFF"/>
              </a:highlight>
            </a:endParaRPr>
          </a:p>
          <a:p>
            <a:pPr marL="0" lvl="0" indent="0" algn="l" rtl="0">
              <a:lnSpc>
                <a:spcPct val="128572"/>
              </a:lnSpc>
              <a:spcBef>
                <a:spcPts val="600"/>
              </a:spcBef>
              <a:spcAft>
                <a:spcPts val="0"/>
              </a:spcAft>
              <a:buNone/>
            </a:pPr>
            <a:r>
              <a:rPr lang="en" sz="12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200" dirty="0">
              <a:solidFill>
                <a:srgbClr val="262626"/>
              </a:solidFill>
              <a:highlight>
                <a:srgbClr val="FFFFFF"/>
              </a:highlight>
            </a:endParaRPr>
          </a:p>
          <a:p>
            <a:pPr marL="0" lvl="0" indent="0" algn="l" rtl="0">
              <a:lnSpc>
                <a:spcPct val="125000"/>
              </a:lnSpc>
              <a:spcBef>
                <a:spcPts val="1800"/>
              </a:spcBef>
              <a:spcAft>
                <a:spcPts val="0"/>
              </a:spcAft>
              <a:buNone/>
            </a:pPr>
            <a:r>
              <a:rPr lang="en" sz="1600" b="1" dirty="0">
                <a:solidFill>
                  <a:srgbClr val="262626"/>
                </a:solidFill>
                <a:highlight>
                  <a:srgbClr val="FFFFFF"/>
                </a:highlight>
              </a:rPr>
              <a:t>What are neural networks?</a:t>
            </a:r>
            <a:endParaRPr sz="1600" b="1" dirty="0">
              <a:solidFill>
                <a:srgbClr val="262626"/>
              </a:solidFill>
              <a:highlight>
                <a:srgbClr val="FFFFFF"/>
              </a:highlight>
            </a:endParaRPr>
          </a:p>
          <a:p>
            <a:pPr marL="0" lvl="0" indent="0" algn="l" rtl="0">
              <a:lnSpc>
                <a:spcPct val="115000"/>
              </a:lnSpc>
              <a:spcBef>
                <a:spcPts val="400"/>
              </a:spcBef>
              <a:spcAft>
                <a:spcPts val="0"/>
              </a:spcAft>
              <a:buNone/>
            </a:pPr>
            <a:r>
              <a:rPr lang="en" sz="1200" dirty="0">
                <a:solidFill>
                  <a:srgbClr val="525252"/>
                </a:solidFill>
                <a:highlight>
                  <a:srgbClr val="FFFFFF"/>
                </a:highlight>
              </a:rPr>
              <a:t>Neural networks, also known as artificial neural networks (ANNs) or simulated neural networks (SNNs), are a subset of </a:t>
            </a:r>
            <a:r>
              <a:rPr lang="en" sz="12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200" dirty="0">
                <a:solidFill>
                  <a:srgbClr val="525252"/>
                </a:solidFill>
                <a:highlight>
                  <a:srgbClr val="FFFFFF"/>
                </a:highlight>
              </a:rPr>
              <a:t> and are at the heart of </a:t>
            </a:r>
            <a:r>
              <a:rPr lang="en" sz="1200" dirty="0">
                <a:solidFill>
                  <a:srgbClr val="0062FF"/>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 learning</a:t>
            </a:r>
            <a:r>
              <a:rPr lang="en" sz="1200" dirty="0">
                <a:solidFill>
                  <a:srgbClr val="525252"/>
                </a:solidFill>
                <a:highlight>
                  <a:srgbClr val="FFFFFF"/>
                </a:highlight>
              </a:rPr>
              <a:t> algorithms. Their name and structure are inspired by the human brain, mimicking the way that biological neurons signal to one another.</a:t>
            </a:r>
            <a:endParaRPr sz="1200" dirty="0">
              <a:solidFill>
                <a:srgbClr val="525252"/>
              </a:solidFill>
              <a:highlight>
                <a:srgbClr val="FFFFFF"/>
              </a:highlight>
            </a:endParaRPr>
          </a:p>
          <a:p>
            <a:pPr marL="0" lvl="0" indent="0" algn="l" rtl="0">
              <a:lnSpc>
                <a:spcPct val="115000"/>
              </a:lnSpc>
              <a:spcBef>
                <a:spcPts val="1800"/>
              </a:spcBef>
              <a:spcAft>
                <a:spcPts val="1800"/>
              </a:spcAft>
              <a:buNone/>
            </a:pPr>
            <a:r>
              <a:rPr lang="en" sz="12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200" dirty="0">
              <a:solidFill>
                <a:srgbClr val="202124"/>
              </a:solidFill>
              <a:highlight>
                <a:srgbClr val="FFFFFF"/>
              </a:highlight>
            </a:endParaRPr>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4464000" y="364550"/>
            <a:ext cx="4375200" cy="3569100"/>
          </a:xfrm>
          <a:prstGeom prst="rect">
            <a:avLst/>
          </a:prstGeom>
        </p:spPr>
        <p:txBody>
          <a:bodyPr spcFirstLastPara="1" wrap="square" lIns="91425" tIns="91425" rIns="91425" bIns="91425" anchor="t" anchorCtr="0">
            <a:normAutofit lnSpcReduction="10000"/>
          </a:bodyPr>
          <a:lstStyle/>
          <a:p>
            <a:pPr marL="285750" indent="-285750" algn="just"/>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364550"/>
            <a:ext cx="3955826" cy="4314751"/>
          </a:xfrm>
          <a:prstGeom prst="rect">
            <a:avLst/>
          </a:prstGeom>
          <a:noFill/>
          <a:ln>
            <a:noFill/>
          </a:ln>
        </p:spPr>
      </p:pic>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145874" y="96825"/>
            <a:ext cx="8571406" cy="4698695"/>
          </a:xfrm>
          <a:prstGeom prst="rect">
            <a:avLst/>
          </a:prstGeom>
        </p:spPr>
        <p:txBody>
          <a:bodyPr spcFirstLastPara="1" wrap="square" lIns="91425" tIns="91425" rIns="91425" bIns="91425" anchor="t" anchorCtr="0">
            <a:noAutofit/>
          </a:bodyPr>
          <a:lstStyle/>
          <a:p>
            <a:pPr marL="0" lvl="0" indent="0">
              <a:lnSpc>
                <a:spcPct val="170000"/>
              </a:lnSpc>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171450" indent="-171450">
              <a:lnSpc>
                <a:spcPct val="120000"/>
              </a:lnSpc>
              <a:spcBef>
                <a:spcPts val="1800"/>
              </a:spcBef>
              <a:buClr>
                <a:schemeClr val="dk1"/>
              </a:buClr>
              <a:buSzPct val="64705"/>
            </a:pPr>
            <a:r>
              <a:rPr lang="en-US" sz="1000" dirty="0" smtClean="0">
                <a:solidFill>
                  <a:srgbClr val="525252"/>
                </a:solidFill>
                <a:highlight>
                  <a:srgbClr val="FFFFFF"/>
                </a:highlight>
              </a:rPr>
              <a:t>Neural </a:t>
            </a:r>
            <a:r>
              <a:rPr lang="en-US" sz="1000"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cases:</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The perceptron is the oldest neural network, created by Frank Rosenblatt in 1958. It has a single neuron and is the simplest form of a neural network:</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Feedforward neural networks, or multi-layer </a:t>
            </a:r>
            <a:r>
              <a:rPr lang="en-US" sz="1000" dirty="0" smtClean="0">
                <a:solidFill>
                  <a:srgbClr val="525252"/>
                </a:solidFill>
                <a:highlight>
                  <a:srgbClr val="FFFFFF"/>
                </a:highlight>
              </a:rPr>
              <a:t>perceptron's </a:t>
            </a:r>
            <a:r>
              <a:rPr lang="en-US" sz="1000"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sz="1000" dirty="0" err="1">
                <a:solidFill>
                  <a:srgbClr val="525252"/>
                </a:solidFill>
                <a:highlight>
                  <a:srgbClr val="FFFFFF"/>
                </a:highlight>
              </a:rPr>
              <a:t>perceptrons</a:t>
            </a:r>
            <a:r>
              <a:rPr lang="en-US" sz="1000"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r>
              <a:rPr lang="en-US" sz="1000" dirty="0" smtClean="0">
                <a:solidFill>
                  <a:srgbClr val="525252"/>
                </a:solidFill>
                <a:highlight>
                  <a:srgbClr val="FFFFFF"/>
                </a:highlight>
              </a:rPr>
              <a:t>.</a:t>
            </a:r>
            <a:endParaRPr sz="1000"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3273600" y="4216400"/>
            <a:ext cx="2741120" cy="947420"/>
          </a:xfrm>
          <a:prstGeom prst="rect">
            <a:avLst/>
          </a:prstGeom>
          <a:noFill/>
          <a:ln>
            <a:noFill/>
          </a:ln>
        </p:spPr>
      </p:pic>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426719" y="478675"/>
            <a:ext cx="8338205" cy="3416400"/>
          </a:xfrm>
          <a:prstGeom prst="rect">
            <a:avLst/>
          </a:prstGeom>
        </p:spPr>
        <p:txBody>
          <a:bodyPr spcFirstLastPara="1" wrap="square" lIns="91425" tIns="91425" rIns="91425" bIns="91425" anchor="t" anchorCtr="0">
            <a:normAutofit/>
          </a:bodyPr>
          <a:lstStyle/>
          <a:p>
            <a:pPr marL="0" lvl="0" indent="0" algn="just" rtl="0">
              <a:lnSpc>
                <a:spcPct val="125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0" lvl="0" indent="0" algn="just" rtl="0">
              <a:spcBef>
                <a:spcPts val="400"/>
              </a:spcBef>
              <a:spcAft>
                <a:spcPts val="1800"/>
              </a:spcAft>
              <a:buNone/>
            </a:pPr>
            <a:r>
              <a:rPr lang="en" sz="1700" dirty="0">
                <a:solidFill>
                  <a:srgbClr val="525252"/>
                </a:solidFill>
                <a:highlight>
                  <a:srgbClr val="FFFFFF"/>
                </a:highlight>
              </a:rPr>
              <a:t>Deep Learning and neural networks tend to be used interchangeably in conversation, which can be confusing. As a result, it’s worth noting that the “deep” in deep learning is just referring to the depth of layers in a neural network. A neural network that consists of more than three layers—which would be inclusive of the inputs and the output—can be considered a deep learning algorithm. A neural network that only has two or three layers is just a basic neural network.</a:t>
            </a:r>
            <a:endParaRPr sz="2300" dirty="0"/>
          </a:p>
        </p:txBody>
      </p:sp>
    </p:spTree>
    <p:extLst>
      <p:ext uri="{BB962C8B-B14F-4D97-AF65-F5344CB8AC3E}">
        <p14:creationId xmlns:p14="http://schemas.microsoft.com/office/powerpoint/2010/main" val="3231024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33120" y="140225"/>
            <a:ext cx="79991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303" name="Google Shape;303;p52"/>
          <p:cNvSpPr txBox="1">
            <a:spLocks noGrp="1"/>
          </p:cNvSpPr>
          <p:nvPr>
            <p:ph type="body" idx="1"/>
          </p:nvPr>
        </p:nvSpPr>
        <p:spPr>
          <a:xfrm>
            <a:off x="709300" y="611325"/>
            <a:ext cx="8246820" cy="4325700"/>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Tree>
    <p:extLst>
      <p:ext uri="{BB962C8B-B14F-4D97-AF65-F5344CB8AC3E}">
        <p14:creationId xmlns:p14="http://schemas.microsoft.com/office/powerpoint/2010/main" val="4084660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934719" y="104825"/>
            <a:ext cx="7132321" cy="4919100"/>
          </a:xfrm>
          <a:prstGeom prst="rect">
            <a:avLst/>
          </a:prstGeom>
        </p:spPr>
        <p:txBody>
          <a:bodyPr spcFirstLastPara="1" wrap="square" lIns="91425" tIns="91425" rIns="91425" bIns="91425" anchor="t" anchorCtr="0">
            <a:normAutofit fontScale="40000" lnSpcReduction="20000"/>
          </a:bodyPr>
          <a:lstStyle/>
          <a:p>
            <a:pPr marL="0" lvl="0" indent="0" algn="just" rtl="0">
              <a:lnSpc>
                <a:spcPct val="13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b="1" dirty="0">
                <a:solidFill>
                  <a:srgbClr val="333333"/>
                </a:solidFill>
                <a:highlight>
                  <a:srgbClr val="FFFFFF"/>
                </a:highlight>
                <a:latin typeface="Roboto"/>
                <a:ea typeface="Roboto"/>
                <a:cs typeface="Roboto"/>
                <a:sym typeface="Roboto"/>
              </a:rPr>
              <a:t>Need of probabilistic reasoning in AI:</a:t>
            </a:r>
            <a:endParaRPr sz="2867" b="1" dirty="0">
              <a:solidFill>
                <a:srgbClr val="333333"/>
              </a:solidFill>
              <a:highlight>
                <a:srgbClr val="FFFFFF"/>
              </a:highlight>
              <a:latin typeface="Roboto"/>
              <a:ea typeface="Roboto"/>
              <a:cs typeface="Roboto"/>
              <a:sym typeface="Roboto"/>
            </a:endParaRPr>
          </a:p>
          <a:p>
            <a:pPr marL="457200" marR="25400" lvl="0" indent="-301440" algn="l" rtl="0">
              <a:lnSpc>
                <a:spcPct val="156250"/>
              </a:lnSpc>
              <a:spcBef>
                <a:spcPts val="150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there are unpredictable outcomes.</a:t>
            </a:r>
            <a:endParaRPr sz="2867"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specifications or possibilities of predicates becomes too large to handle.</a:t>
            </a:r>
            <a:endParaRPr sz="2867"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an unknown error occurs during an experiment.</a:t>
            </a:r>
            <a:endParaRPr sz="2867" dirty="0">
              <a:solidFill>
                <a:schemeClr val="dk1"/>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2867" dirty="0">
              <a:solidFill>
                <a:srgbClr val="333333"/>
              </a:solidFill>
              <a:highlight>
                <a:srgbClr val="FFFFFF"/>
              </a:highlight>
              <a:latin typeface="Roboto"/>
              <a:ea typeface="Roboto"/>
              <a:cs typeface="Roboto"/>
              <a:sym typeface="Roboto"/>
            </a:endParaRPr>
          </a:p>
          <a:p>
            <a:pPr marL="457200" marR="25400" lvl="0" indent="-301440" algn="l" rtl="0">
              <a:lnSpc>
                <a:spcPct val="156250"/>
              </a:lnSpc>
              <a:spcBef>
                <a:spcPts val="1500"/>
              </a:spcBef>
              <a:spcAft>
                <a:spcPts val="0"/>
              </a:spcAft>
              <a:buClr>
                <a:schemeClr val="dk1"/>
              </a:buClr>
              <a:buSzPct val="100000"/>
              <a:buFont typeface="Roboto"/>
              <a:buChar char="●"/>
            </a:pPr>
            <a:r>
              <a:rPr lang="en" sz="2867" b="1" dirty="0">
                <a:solidFill>
                  <a:schemeClr val="dk1"/>
                </a:solidFill>
                <a:highlight>
                  <a:srgbClr val="FFFFFF"/>
                </a:highlight>
                <a:latin typeface="Roboto"/>
                <a:ea typeface="Roboto"/>
                <a:cs typeface="Roboto"/>
                <a:sym typeface="Roboto"/>
              </a:rPr>
              <a:t>Bayes' rule</a:t>
            </a:r>
            <a:endParaRPr sz="2867" b="1"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b="1" dirty="0">
                <a:solidFill>
                  <a:schemeClr val="dk1"/>
                </a:solidFill>
                <a:highlight>
                  <a:srgbClr val="FFFFFF"/>
                </a:highlight>
                <a:latin typeface="Roboto"/>
                <a:ea typeface="Roboto"/>
                <a:cs typeface="Roboto"/>
                <a:sym typeface="Roboto"/>
              </a:rPr>
              <a:t>Bayesian Statistics</a:t>
            </a:r>
            <a:endParaRPr dirty="0"/>
          </a:p>
        </p:txBody>
      </p:sp>
    </p:spTree>
    <p:extLst>
      <p:ext uri="{BB962C8B-B14F-4D97-AF65-F5344CB8AC3E}">
        <p14:creationId xmlns:p14="http://schemas.microsoft.com/office/powerpoint/2010/main" val="1394517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376000" y="3054650"/>
            <a:ext cx="7899025" cy="711250"/>
          </a:xfrm>
          <a:prstGeom prst="rect">
            <a:avLst/>
          </a:prstGeom>
          <a:noFill/>
          <a:ln>
            <a:noFill/>
          </a:ln>
        </p:spPr>
      </p:pic>
      <p:sp>
        <p:nvSpPr>
          <p:cNvPr id="314" name="Google Shape;314;p54"/>
          <p:cNvSpPr txBox="1"/>
          <p:nvPr/>
        </p:nvSpPr>
        <p:spPr>
          <a:xfrm>
            <a:off x="142250" y="43600"/>
            <a:ext cx="8909400" cy="5023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a:solidFill>
                  <a:srgbClr val="333333"/>
                </a:solidFill>
                <a:highlight>
                  <a:srgbClr val="FFFFFF"/>
                </a:highlight>
                <a:latin typeface="Roboto"/>
                <a:ea typeface="Roboto"/>
                <a:cs typeface="Roboto"/>
                <a:sym typeface="Roboto"/>
              </a:rPr>
              <a:t>Probability:</a:t>
            </a:r>
            <a:r>
              <a:rPr lang="en" sz="130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a:solidFill>
                  <a:srgbClr val="C00000"/>
                </a:solidFill>
                <a:latin typeface="Roboto"/>
                <a:ea typeface="Roboto"/>
                <a:cs typeface="Roboto"/>
                <a:sym typeface="Roboto"/>
              </a:rPr>
              <a:t>0</a:t>
            </a:r>
            <a:r>
              <a:rPr lang="en" sz="1300">
                <a:latin typeface="Roboto"/>
                <a:ea typeface="Roboto"/>
                <a:cs typeface="Roboto"/>
                <a:sym typeface="Roboto"/>
              </a:rPr>
              <a:t> ≤ P(A) ≤ </a:t>
            </a:r>
            <a:r>
              <a:rPr lang="en" sz="1300">
                <a:solidFill>
                  <a:srgbClr val="C00000"/>
                </a:solidFill>
                <a:latin typeface="Roboto"/>
                <a:ea typeface="Roboto"/>
                <a:cs typeface="Roboto"/>
                <a:sym typeface="Roboto"/>
              </a:rPr>
              <a:t>1</a:t>
            </a:r>
            <a:r>
              <a:rPr lang="en" sz="1300">
                <a:latin typeface="Roboto"/>
                <a:ea typeface="Roboto"/>
                <a:cs typeface="Roboto"/>
                <a:sym typeface="Roboto"/>
              </a:rPr>
              <a:t>,   where P(A) is the probability of an event A.  </a:t>
            </a:r>
            <a:endParaRPr sz="130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a:latin typeface="Roboto"/>
                <a:ea typeface="Roboto"/>
                <a:cs typeface="Roboto"/>
                <a:sym typeface="Roboto"/>
              </a:rPr>
              <a:t>P(A) = </a:t>
            </a:r>
            <a:r>
              <a:rPr lang="en" sz="1300">
                <a:solidFill>
                  <a:srgbClr val="C00000"/>
                </a:solidFill>
                <a:latin typeface="Roboto"/>
                <a:ea typeface="Roboto"/>
                <a:cs typeface="Roboto"/>
                <a:sym typeface="Roboto"/>
              </a:rPr>
              <a:t>0</a:t>
            </a:r>
            <a:r>
              <a:rPr lang="en" sz="1300">
                <a:latin typeface="Roboto"/>
                <a:ea typeface="Roboto"/>
                <a:cs typeface="Roboto"/>
                <a:sym typeface="Roboto"/>
              </a:rPr>
              <a:t>,  indicates total uncertainty in an event A.   </a:t>
            </a:r>
            <a:endParaRPr sz="130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a:latin typeface="Roboto"/>
                <a:ea typeface="Roboto"/>
                <a:cs typeface="Roboto"/>
                <a:sym typeface="Roboto"/>
              </a:rPr>
              <a:t>P(A) =</a:t>
            </a:r>
            <a:r>
              <a:rPr lang="en" sz="1300">
                <a:solidFill>
                  <a:srgbClr val="C00000"/>
                </a:solidFill>
                <a:latin typeface="Roboto"/>
                <a:ea typeface="Roboto"/>
                <a:cs typeface="Roboto"/>
                <a:sym typeface="Roboto"/>
              </a:rPr>
              <a:t>1</a:t>
            </a:r>
            <a:r>
              <a:rPr lang="en" sz="1300">
                <a:latin typeface="Roboto"/>
                <a:ea typeface="Roboto"/>
                <a:cs typeface="Roboto"/>
                <a:sym typeface="Roboto"/>
              </a:rPr>
              <a:t>, indicates total certainty in an event A.    </a:t>
            </a:r>
            <a:endParaRPr sz="1300">
              <a:latin typeface="Roboto"/>
              <a:ea typeface="Roboto"/>
              <a:cs typeface="Roboto"/>
              <a:sym typeface="Roboto"/>
            </a:endParaRPr>
          </a:p>
          <a:p>
            <a:pPr marL="0" lvl="0" indent="0" algn="just" rtl="0">
              <a:lnSpc>
                <a:spcPct val="115000"/>
              </a:lnSpc>
              <a:spcBef>
                <a:spcPts val="1200"/>
              </a:spcBef>
              <a:spcAft>
                <a:spcPts val="0"/>
              </a:spcAft>
              <a:buNone/>
            </a:pPr>
            <a:r>
              <a:rPr lang="en" sz="1300">
                <a:solidFill>
                  <a:srgbClr val="333333"/>
                </a:solidFill>
                <a:highlight>
                  <a:srgbClr val="FFFFFF"/>
                </a:highlight>
                <a:latin typeface="Roboto"/>
                <a:ea typeface="Roboto"/>
                <a:cs typeface="Roboto"/>
                <a:sym typeface="Roboto"/>
              </a:rPr>
              <a:t>We can find the probability of an uncertain event by using the below formula.</a:t>
            </a:r>
            <a:endParaRPr sz="13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a:highlight>
                  <a:srgbClr val="FFFFFF"/>
                </a:highlight>
                <a:latin typeface="Roboto"/>
                <a:ea typeface="Roboto"/>
                <a:cs typeface="Roboto"/>
                <a:sym typeface="Roboto"/>
              </a:rPr>
              <a:t>P(¬A) = probability of a not happening event.</a:t>
            </a:r>
            <a:endParaRPr sz="130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a:highlight>
                  <a:srgbClr val="FFFFFF"/>
                </a:highlight>
                <a:latin typeface="Roboto"/>
                <a:ea typeface="Roboto"/>
                <a:cs typeface="Roboto"/>
                <a:sym typeface="Roboto"/>
              </a:rPr>
              <a:t>P(¬A) + P(A) = 1.</a:t>
            </a:r>
            <a:endParaRPr sz="130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21419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154475" y="179175"/>
            <a:ext cx="8807400" cy="47247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300" b="1">
                <a:solidFill>
                  <a:srgbClr val="333333"/>
                </a:solidFill>
                <a:highlight>
                  <a:srgbClr val="FFFFFF"/>
                </a:highlight>
                <a:latin typeface="Roboto"/>
                <a:ea typeface="Roboto"/>
                <a:cs typeface="Roboto"/>
                <a:sym typeface="Roboto"/>
              </a:rPr>
              <a:t>Event:</a:t>
            </a:r>
            <a:r>
              <a:rPr lang="en" sz="1300">
                <a:solidFill>
                  <a:srgbClr val="333333"/>
                </a:solidFill>
                <a:highlight>
                  <a:srgbClr val="FFFFFF"/>
                </a:highlight>
                <a:latin typeface="Roboto"/>
                <a:ea typeface="Roboto"/>
                <a:cs typeface="Roboto"/>
                <a:sym typeface="Roboto"/>
              </a:rPr>
              <a:t> Each possible outcome of a variable is called an event.</a:t>
            </a:r>
            <a:endParaRPr sz="13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Sample space:</a:t>
            </a:r>
            <a:r>
              <a:rPr lang="en" sz="1200">
                <a:solidFill>
                  <a:srgbClr val="333333"/>
                </a:solidFill>
                <a:highlight>
                  <a:srgbClr val="FFFFFF"/>
                </a:highlight>
                <a:latin typeface="Roboto"/>
                <a:ea typeface="Roboto"/>
                <a:cs typeface="Roboto"/>
                <a:sym typeface="Roboto"/>
              </a:rPr>
              <a:t> The collection of all possible events is called sample space.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Random variables:</a:t>
            </a:r>
            <a:r>
              <a:rPr lang="en" sz="1200">
                <a:solidFill>
                  <a:srgbClr val="333333"/>
                </a:solidFill>
                <a:highlight>
                  <a:srgbClr val="FFFFFF"/>
                </a:highlight>
                <a:latin typeface="Roboto"/>
                <a:ea typeface="Roboto"/>
                <a:cs typeface="Roboto"/>
                <a:sym typeface="Roboto"/>
              </a:rPr>
              <a:t> Random variables are used to represent the events and objects in the real world.</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Prior probability:</a:t>
            </a:r>
            <a:r>
              <a:rPr lang="en" sz="120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Posterior Probability:</a:t>
            </a:r>
            <a:r>
              <a:rPr lang="en" sz="120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spTree>
    <p:extLst>
      <p:ext uri="{BB962C8B-B14F-4D97-AF65-F5344CB8AC3E}">
        <p14:creationId xmlns:p14="http://schemas.microsoft.com/office/powerpoint/2010/main" val="255726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body" idx="1"/>
          </p:nvPr>
        </p:nvSpPr>
        <p:spPr>
          <a:xfrm>
            <a:off x="139500" y="111800"/>
            <a:ext cx="8837400" cy="34164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a:solidFill>
                  <a:srgbClr val="610B4B"/>
                </a:solidFill>
                <a:highlight>
                  <a:srgbClr val="FFFFFF"/>
                </a:highlight>
              </a:rPr>
              <a:t>Conditional probability:</a:t>
            </a:r>
            <a:endParaRPr sz="160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232100" y="935850"/>
            <a:ext cx="87447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a:solidFill>
                  <a:srgbClr val="333333"/>
                </a:solidFill>
                <a:highlight>
                  <a:srgbClr val="FFFFFF"/>
                </a:highlight>
                <a:latin typeface="Roboto"/>
                <a:ea typeface="Roboto"/>
                <a:cs typeface="Roboto"/>
                <a:sym typeface="Roboto"/>
              </a:rPr>
              <a:t>Where P(</a:t>
            </a:r>
            <a:r>
              <a:rPr lang="en" sz="1200" b="1" i="1">
                <a:solidFill>
                  <a:srgbClr val="333333"/>
                </a:solidFill>
                <a:highlight>
                  <a:srgbClr val="FFFFFF"/>
                </a:highlight>
                <a:latin typeface="Roboto"/>
                <a:ea typeface="Roboto"/>
                <a:cs typeface="Roboto"/>
                <a:sym typeface="Roboto"/>
              </a:rPr>
              <a:t>A</a:t>
            </a:r>
            <a:r>
              <a:rPr lang="en" sz="1200" b="1">
                <a:solidFill>
                  <a:srgbClr val="333333"/>
                </a:solidFill>
                <a:highlight>
                  <a:srgbClr val="FFFFFF"/>
                </a:highlight>
                <a:latin typeface="Roboto"/>
                <a:ea typeface="Roboto"/>
                <a:cs typeface="Roboto"/>
                <a:sym typeface="Roboto"/>
              </a:rPr>
              <a:t>⋀</a:t>
            </a:r>
            <a:r>
              <a:rPr lang="en" sz="1200" b="1" i="1">
                <a:solidFill>
                  <a:srgbClr val="333333"/>
                </a:solidFill>
                <a:highlight>
                  <a:srgbClr val="FFFFFF"/>
                </a:highlight>
                <a:latin typeface="Roboto"/>
                <a:ea typeface="Roboto"/>
                <a:cs typeface="Roboto"/>
                <a:sym typeface="Roboto"/>
              </a:rPr>
              <a:t>B</a:t>
            </a:r>
            <a:r>
              <a:rPr lang="en" sz="1200" b="1">
                <a:solidFill>
                  <a:srgbClr val="333333"/>
                </a:solidFill>
                <a:highlight>
                  <a:srgbClr val="FFFFFF"/>
                </a:highlight>
                <a:latin typeface="Roboto"/>
                <a:ea typeface="Roboto"/>
                <a:cs typeface="Roboto"/>
                <a:sym typeface="Roboto"/>
              </a:rPr>
              <a:t>)= Joint probability of a and B</a:t>
            </a: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a:solidFill>
                  <a:srgbClr val="333333"/>
                </a:solidFill>
                <a:highlight>
                  <a:srgbClr val="FFFFFF"/>
                </a:highlight>
                <a:latin typeface="Roboto"/>
                <a:ea typeface="Roboto"/>
                <a:cs typeface="Roboto"/>
                <a:sym typeface="Roboto"/>
              </a:rPr>
              <a:t>P(B)= Marginal probability of B.</a:t>
            </a:r>
            <a:endParaRPr sz="1200" b="1">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172200" y="3099575"/>
            <a:ext cx="8837400" cy="428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394625" y="3473750"/>
            <a:ext cx="2704950" cy="703950"/>
          </a:xfrm>
          <a:prstGeom prst="rect">
            <a:avLst/>
          </a:prstGeom>
          <a:noFill/>
          <a:ln>
            <a:noFill/>
          </a:ln>
        </p:spPr>
      </p:pic>
      <p:sp>
        <p:nvSpPr>
          <p:cNvPr id="329" name="Google Shape;329;p56"/>
          <p:cNvSpPr txBox="1"/>
          <p:nvPr/>
        </p:nvSpPr>
        <p:spPr>
          <a:xfrm>
            <a:off x="139500" y="42301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a:solidFill>
                  <a:srgbClr val="333333"/>
                </a:solidFill>
                <a:highlight>
                  <a:srgbClr val="FFFFFF"/>
                </a:highlight>
                <a:latin typeface="Roboto"/>
                <a:ea typeface="Roboto"/>
                <a:cs typeface="Roboto"/>
                <a:sym typeface="Roboto"/>
              </a:rPr>
              <a:t>P(A⋀</a:t>
            </a:r>
            <a:r>
              <a:rPr lang="en" sz="1200" b="1" i="1">
                <a:solidFill>
                  <a:srgbClr val="333333"/>
                </a:solidFill>
                <a:highlight>
                  <a:srgbClr val="FFFFFF"/>
                </a:highlight>
                <a:latin typeface="Roboto"/>
                <a:ea typeface="Roboto"/>
                <a:cs typeface="Roboto"/>
                <a:sym typeface="Roboto"/>
              </a:rPr>
              <a:t>B</a:t>
            </a:r>
            <a:r>
              <a:rPr lang="en" sz="1200" b="1">
                <a:solidFill>
                  <a:srgbClr val="333333"/>
                </a:solidFill>
                <a:highlight>
                  <a:srgbClr val="FFFFFF"/>
                </a:highlight>
                <a:latin typeface="Roboto"/>
                <a:ea typeface="Roboto"/>
                <a:cs typeface="Roboto"/>
                <a:sym typeface="Roboto"/>
              </a:rPr>
              <a:t>) by P( B )</a:t>
            </a:r>
            <a:r>
              <a:rPr lang="en" sz="1200">
                <a:solidFill>
                  <a:srgbClr val="333333"/>
                </a:solidFill>
                <a:highlight>
                  <a:srgbClr val="FFFFFF"/>
                </a:highlight>
                <a:latin typeface="Roboto"/>
                <a:ea typeface="Roboto"/>
                <a:cs typeface="Roboto"/>
                <a:sym typeface="Roboto"/>
              </a:rPr>
              <a:t>.</a:t>
            </a:r>
            <a:endParaRPr sz="110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Tree>
    <p:extLst>
      <p:ext uri="{BB962C8B-B14F-4D97-AF65-F5344CB8AC3E}">
        <p14:creationId xmlns:p14="http://schemas.microsoft.com/office/powerpoint/2010/main" val="125533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404300" y="2643025"/>
            <a:ext cx="3533800" cy="591325"/>
          </a:xfrm>
          <a:prstGeom prst="rect">
            <a:avLst/>
          </a:prstGeom>
          <a:noFill/>
          <a:ln>
            <a:noFill/>
          </a:ln>
        </p:spPr>
      </p:pic>
      <p:sp>
        <p:nvSpPr>
          <p:cNvPr id="336" name="Google Shape;336;p57"/>
          <p:cNvSpPr txBox="1"/>
          <p:nvPr/>
        </p:nvSpPr>
        <p:spPr>
          <a:xfrm>
            <a:off x="82350" y="315375"/>
            <a:ext cx="881970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a:solidFill>
                  <a:srgbClr val="333333"/>
                </a:solidFill>
                <a:highlight>
                  <a:srgbClr val="FFFFFF"/>
                </a:highlight>
                <a:latin typeface="Roboto"/>
                <a:ea typeface="Roboto"/>
                <a:cs typeface="Roboto"/>
                <a:sym typeface="Roboto"/>
              </a:rPr>
              <a:t>Example:</a:t>
            </a:r>
            <a:endParaRPr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a:solidFill>
                  <a:srgbClr val="333333"/>
                </a:solidFill>
                <a:highlight>
                  <a:srgbClr val="FFFFFF"/>
                </a:highlight>
                <a:latin typeface="Roboto"/>
                <a:ea typeface="Roboto"/>
                <a:cs typeface="Roboto"/>
                <a:sym typeface="Roboto"/>
              </a:rPr>
              <a:t>Solution:</a:t>
            </a:r>
            <a:endParaRPr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a:solidFill>
                  <a:srgbClr val="333333"/>
                </a:solidFill>
                <a:highlight>
                  <a:srgbClr val="FFFFFF"/>
                </a:highlight>
                <a:latin typeface="Roboto"/>
                <a:ea typeface="Roboto"/>
                <a:cs typeface="Roboto"/>
                <a:sym typeface="Roboto"/>
              </a:rPr>
              <a:t>Let, A is an event that a student likes Mathematics</a:t>
            </a: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a:solidFill>
                  <a:srgbClr val="333333"/>
                </a:solidFill>
                <a:highlight>
                  <a:srgbClr val="FFFFFF"/>
                </a:highlight>
                <a:latin typeface="Roboto"/>
                <a:ea typeface="Roboto"/>
                <a:cs typeface="Roboto"/>
                <a:sym typeface="Roboto"/>
              </a:rPr>
              <a:t>B is an event that a student likes English.</a:t>
            </a: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a:solidFill>
                  <a:srgbClr val="333333"/>
                </a:solidFill>
                <a:highlight>
                  <a:srgbClr val="FFFFFF"/>
                </a:highlight>
                <a:latin typeface="Roboto"/>
                <a:ea typeface="Roboto"/>
                <a:cs typeface="Roboto"/>
                <a:sym typeface="Roboto"/>
              </a:rPr>
              <a:t>Hence, 57% are the students who like English also like Mathematics.</a:t>
            </a:r>
            <a:endParaRPr b="1">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989944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311700" y="64025"/>
            <a:ext cx="861270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a:solidFill>
                  <a:srgbClr val="610B38"/>
                </a:solidFill>
                <a:highlight>
                  <a:srgbClr val="FFFFFF"/>
                </a:highlight>
              </a:rPr>
              <a:t>Bayes' theorem in Artificial intelligence</a:t>
            </a:r>
            <a:endParaRPr/>
          </a:p>
        </p:txBody>
      </p:sp>
      <p:sp>
        <p:nvSpPr>
          <p:cNvPr id="342" name="Google Shape;342;p58"/>
          <p:cNvSpPr txBox="1">
            <a:spLocks noGrp="1"/>
          </p:cNvSpPr>
          <p:nvPr>
            <p:ph type="body" idx="1"/>
          </p:nvPr>
        </p:nvSpPr>
        <p:spPr>
          <a:xfrm>
            <a:off x="311700" y="542875"/>
            <a:ext cx="8520600" cy="4458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a:solidFill>
                  <a:srgbClr val="610B38"/>
                </a:solidFill>
                <a:highlight>
                  <a:srgbClr val="FFFFFF"/>
                </a:highlight>
              </a:rPr>
              <a:t>Bayes' theorem:</a:t>
            </a:r>
            <a:endParaRPr sz="190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Bayes' theorem is also known as </a:t>
            </a:r>
            <a:r>
              <a:rPr lang="en" sz="1200" b="1">
                <a:solidFill>
                  <a:srgbClr val="333333"/>
                </a:solidFill>
                <a:highlight>
                  <a:srgbClr val="FFFFFF"/>
                </a:highlight>
                <a:latin typeface="Roboto"/>
                <a:ea typeface="Roboto"/>
                <a:cs typeface="Roboto"/>
                <a:sym typeface="Roboto"/>
              </a:rPr>
              <a:t>Bayes' rule, Bayes' law</a:t>
            </a:r>
            <a:r>
              <a:rPr lang="en" sz="1200">
                <a:solidFill>
                  <a:srgbClr val="333333"/>
                </a:solidFill>
                <a:highlight>
                  <a:srgbClr val="FFFFFF"/>
                </a:highlight>
                <a:latin typeface="Roboto"/>
                <a:ea typeface="Roboto"/>
                <a:cs typeface="Roboto"/>
                <a:sym typeface="Roboto"/>
              </a:rPr>
              <a:t>, or </a:t>
            </a:r>
            <a:r>
              <a:rPr lang="en" sz="1200" b="1">
                <a:solidFill>
                  <a:srgbClr val="333333"/>
                </a:solidFill>
                <a:highlight>
                  <a:srgbClr val="FFFFFF"/>
                </a:highlight>
                <a:latin typeface="Roboto"/>
                <a:ea typeface="Roboto"/>
                <a:cs typeface="Roboto"/>
                <a:sym typeface="Roboto"/>
              </a:rPr>
              <a:t>Bayesian reasoning</a:t>
            </a:r>
            <a:r>
              <a:rPr lang="en" sz="1200">
                <a:solidFill>
                  <a:srgbClr val="333333"/>
                </a:solidFill>
                <a:highlight>
                  <a:srgbClr val="FFFFFF"/>
                </a:highlight>
                <a:latin typeface="Roboto"/>
                <a:ea typeface="Roboto"/>
                <a:cs typeface="Roboto"/>
                <a:sym typeface="Roboto"/>
              </a:rPr>
              <a:t>, which determines the probability of an event with uncertain knowledge.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Bayes' theorem was named after the British mathematician </a:t>
            </a:r>
            <a:r>
              <a:rPr lang="en" sz="1200" b="1">
                <a:solidFill>
                  <a:srgbClr val="333333"/>
                </a:solidFill>
                <a:highlight>
                  <a:srgbClr val="FFFFFF"/>
                </a:highlight>
                <a:latin typeface="Roboto"/>
                <a:ea typeface="Roboto"/>
                <a:cs typeface="Roboto"/>
                <a:sym typeface="Roboto"/>
              </a:rPr>
              <a:t>Thomas Bayes</a:t>
            </a:r>
            <a:r>
              <a:rPr lang="en" sz="1200">
                <a:solidFill>
                  <a:srgbClr val="333333"/>
                </a:solidFill>
                <a:highlight>
                  <a:srgbClr val="FFFFFF"/>
                </a:highlight>
                <a:latin typeface="Roboto"/>
                <a:ea typeface="Roboto"/>
                <a:cs typeface="Roboto"/>
                <a:sym typeface="Roboto"/>
              </a:rPr>
              <a:t>. The </a:t>
            </a:r>
            <a:r>
              <a:rPr lang="en" sz="1200" b="1">
                <a:solidFill>
                  <a:srgbClr val="333333"/>
                </a:solidFill>
                <a:highlight>
                  <a:srgbClr val="FFFFFF"/>
                </a:highlight>
                <a:latin typeface="Roboto"/>
                <a:ea typeface="Roboto"/>
                <a:cs typeface="Roboto"/>
                <a:sym typeface="Roboto"/>
              </a:rPr>
              <a:t>Bayesian inference</a:t>
            </a:r>
            <a:r>
              <a:rPr lang="en" sz="1200">
                <a:solidFill>
                  <a:srgbClr val="333333"/>
                </a:solidFill>
                <a:highlight>
                  <a:srgbClr val="FFFFFF"/>
                </a:highlight>
                <a:latin typeface="Roboto"/>
                <a:ea typeface="Roboto"/>
                <a:cs typeface="Roboto"/>
                <a:sym typeface="Roboto"/>
              </a:rPr>
              <a:t> is an application of Bayes' theorem, which is fundamental to Bayesian statistics.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is a way to calculate the value of P(B|A) with the knowledge of P(A|B).</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333333"/>
                </a:solidFill>
                <a:highlight>
                  <a:srgbClr val="FFFFFF"/>
                </a:highlight>
                <a:latin typeface="Roboto"/>
                <a:ea typeface="Roboto"/>
                <a:cs typeface="Roboto"/>
                <a:sym typeface="Roboto"/>
              </a:rPr>
              <a:t>Bayes' theorem allows updating the probability prediction of an event by observing new information of the real world.</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74236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44925" y="67375"/>
            <a:ext cx="89844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Example: If cancer corresponds to one's age then by using Bayes' theorem, we can determine the probability of cancer more accurately with the help of age.</a:t>
            </a:r>
            <a:endParaRPr/>
          </a:p>
          <a:p>
            <a:pPr marL="0" lvl="0" indent="0" algn="l" rtl="0">
              <a:spcBef>
                <a:spcPts val="0"/>
              </a:spcBef>
              <a:spcAft>
                <a:spcPts val="0"/>
              </a:spcAft>
              <a:buNone/>
            </a:pPr>
            <a:r>
              <a:rPr lang="en"/>
              <a:t>Bayes' theorem can be derived using product rule and conditional probability of event A with known event B:</a:t>
            </a:r>
            <a:endParaRPr/>
          </a:p>
          <a:p>
            <a:pPr marL="0" lvl="0" indent="0" algn="l" rtl="0">
              <a:spcBef>
                <a:spcPts val="0"/>
              </a:spcBef>
              <a:spcAft>
                <a:spcPts val="0"/>
              </a:spcAft>
              <a:buNone/>
            </a:pPr>
            <a:r>
              <a:rPr lang="en"/>
              <a:t>As from product rule we can write:</a:t>
            </a:r>
            <a:endParaRPr/>
          </a:p>
          <a:p>
            <a:pPr marL="0" lvl="0" indent="0" algn="l" rtl="0">
              <a:spcBef>
                <a:spcPts val="0"/>
              </a:spcBef>
              <a:spcAft>
                <a:spcPts val="0"/>
              </a:spcAft>
              <a:buNone/>
            </a:pPr>
            <a:r>
              <a:rPr lang="en"/>
              <a:t>       P(A ⋀ B)= P(A|B) P(B) or  </a:t>
            </a:r>
            <a:endParaRPr/>
          </a:p>
          <a:p>
            <a:pPr marL="0" lvl="0" indent="0" algn="l" rtl="0">
              <a:spcBef>
                <a:spcPts val="0"/>
              </a:spcBef>
              <a:spcAft>
                <a:spcPts val="0"/>
              </a:spcAft>
              <a:buNone/>
            </a:pPr>
            <a:r>
              <a:rPr lang="en"/>
              <a:t>Similarly, the probability of event B with known event A:</a:t>
            </a:r>
            <a:endParaRPr/>
          </a:p>
          <a:p>
            <a:pPr marL="0" lvl="0" indent="0" algn="l" rtl="0">
              <a:spcBef>
                <a:spcPts val="0"/>
              </a:spcBef>
              <a:spcAft>
                <a:spcPts val="0"/>
              </a:spcAft>
              <a:buNone/>
            </a:pPr>
            <a:r>
              <a:rPr lang="en"/>
              <a:t>       P(A ⋀ B)= P(B|A) P(A)  </a:t>
            </a:r>
            <a:endParaRPr/>
          </a:p>
          <a:p>
            <a:pPr marL="0" lvl="0" indent="0" algn="l" rtl="0">
              <a:spcBef>
                <a:spcPts val="0"/>
              </a:spcBef>
              <a:spcAft>
                <a:spcPts val="0"/>
              </a:spcAft>
              <a:buNone/>
            </a:pPr>
            <a:r>
              <a:rPr lang="en"/>
              <a:t>Equating right hand side of both the equations, we will get: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The above equation (a) is called as Bayes' rule or Bayes' theorem. This equation is basic of most modern AI systems for probabilistic inference.</a:t>
            </a:r>
            <a:endParaRPr/>
          </a:p>
          <a:p>
            <a:pPr marL="0" lvl="0" indent="0" algn="l" rtl="0">
              <a:spcBef>
                <a:spcPts val="0"/>
              </a:spcBef>
              <a:spcAft>
                <a:spcPts val="0"/>
              </a:spcAft>
              <a:buNone/>
            </a:pPr>
            <a:r>
              <a:rPr lang="en"/>
              <a:t>I</a:t>
            </a:r>
            <a:endParaRPr/>
          </a:p>
        </p:txBody>
      </p:sp>
      <p:pic>
        <p:nvPicPr>
          <p:cNvPr id="348" name="Google Shape;348;p59"/>
          <p:cNvPicPr preferRelativeResize="0"/>
          <p:nvPr/>
        </p:nvPicPr>
        <p:blipFill>
          <a:blip r:embed="rId3">
            <a:alphaModFix/>
          </a:blip>
          <a:stretch>
            <a:fillRect/>
          </a:stretch>
        </p:blipFill>
        <p:spPr>
          <a:xfrm>
            <a:off x="172200" y="1928825"/>
            <a:ext cx="8722225" cy="642925"/>
          </a:xfrm>
          <a:prstGeom prst="rect">
            <a:avLst/>
          </a:prstGeom>
          <a:noFill/>
          <a:ln>
            <a:noFill/>
          </a:ln>
        </p:spPr>
      </p:pic>
    </p:spTree>
    <p:extLst>
      <p:ext uri="{BB962C8B-B14F-4D97-AF65-F5344CB8AC3E}">
        <p14:creationId xmlns:p14="http://schemas.microsoft.com/office/powerpoint/2010/main" val="4106955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body" idx="1"/>
          </p:nvPr>
        </p:nvSpPr>
        <p:spPr>
          <a:xfrm>
            <a:off x="191900" y="81850"/>
            <a:ext cx="8859900" cy="4073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It shows the simple relationship between joint and conditional probabilities. Here,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P(A|B) is known as </a:t>
            </a:r>
            <a:r>
              <a:rPr lang="en" sz="1200" b="1">
                <a:solidFill>
                  <a:srgbClr val="333333"/>
                </a:solidFill>
                <a:highlight>
                  <a:srgbClr val="FFFFFF"/>
                </a:highlight>
                <a:latin typeface="Roboto"/>
                <a:ea typeface="Roboto"/>
                <a:cs typeface="Roboto"/>
                <a:sym typeface="Roboto"/>
              </a:rPr>
              <a:t>posterior</a:t>
            </a:r>
            <a:r>
              <a:rPr lang="en" sz="120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P(A) is called the </a:t>
            </a:r>
            <a:r>
              <a:rPr lang="en" sz="1200" b="1">
                <a:solidFill>
                  <a:srgbClr val="333333"/>
                </a:solidFill>
                <a:highlight>
                  <a:srgbClr val="FFFFFF"/>
                </a:highlight>
                <a:latin typeface="Roboto"/>
                <a:ea typeface="Roboto"/>
                <a:cs typeface="Roboto"/>
                <a:sym typeface="Roboto"/>
              </a:rPr>
              <a:t>prior probability</a:t>
            </a:r>
            <a:r>
              <a:rPr lang="en" sz="1200">
                <a:solidFill>
                  <a:srgbClr val="333333"/>
                </a:solidFill>
                <a:highlight>
                  <a:srgbClr val="FFFFFF"/>
                </a:highlight>
                <a:latin typeface="Roboto"/>
                <a:ea typeface="Roboto"/>
                <a:cs typeface="Roboto"/>
                <a:sym typeface="Roboto"/>
              </a:rPr>
              <a:t>, probability of hypothesis before considering the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P(B) is called </a:t>
            </a:r>
            <a:r>
              <a:rPr lang="en" sz="1200" b="1">
                <a:solidFill>
                  <a:srgbClr val="333333"/>
                </a:solidFill>
                <a:highlight>
                  <a:srgbClr val="FFFFFF"/>
                </a:highlight>
                <a:latin typeface="Roboto"/>
                <a:ea typeface="Roboto"/>
                <a:cs typeface="Roboto"/>
                <a:sym typeface="Roboto"/>
              </a:rPr>
              <a:t>marginal probability</a:t>
            </a:r>
            <a:r>
              <a:rPr lang="en" sz="1200">
                <a:solidFill>
                  <a:srgbClr val="333333"/>
                </a:solidFill>
                <a:highlight>
                  <a:srgbClr val="FFFFFF"/>
                </a:highlight>
                <a:latin typeface="Roboto"/>
                <a:ea typeface="Roboto"/>
                <a:cs typeface="Roboto"/>
                <a:sym typeface="Roboto"/>
              </a:rPr>
              <a:t>, pure probability of an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1200"/>
              </a:spcAft>
              <a:buNone/>
            </a:pPr>
            <a:endParaRPr sz="120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327175" y="3002725"/>
            <a:ext cx="8567250" cy="1077625"/>
          </a:xfrm>
          <a:prstGeom prst="rect">
            <a:avLst/>
          </a:prstGeom>
          <a:noFill/>
          <a:ln>
            <a:noFill/>
          </a:ln>
        </p:spPr>
      </p:pic>
      <p:sp>
        <p:nvSpPr>
          <p:cNvPr id="355" name="Google Shape;355;p60"/>
          <p:cNvSpPr txBox="1"/>
          <p:nvPr/>
        </p:nvSpPr>
        <p:spPr>
          <a:xfrm>
            <a:off x="321925" y="4275025"/>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a:solidFill>
                  <a:srgbClr val="333333"/>
                </a:solidFill>
                <a:highlight>
                  <a:srgbClr val="FFFFFF"/>
                </a:highlight>
              </a:rPr>
              <a:t>Where A</a:t>
            </a:r>
            <a:r>
              <a:rPr lang="en" sz="1500" baseline="-25000">
                <a:solidFill>
                  <a:srgbClr val="333333"/>
                </a:solidFill>
                <a:highlight>
                  <a:srgbClr val="FFFFFF"/>
                </a:highlight>
              </a:rPr>
              <a:t>1</a:t>
            </a:r>
            <a:r>
              <a:rPr lang="en" sz="1500">
                <a:solidFill>
                  <a:srgbClr val="333333"/>
                </a:solidFill>
                <a:highlight>
                  <a:srgbClr val="FFFFFF"/>
                </a:highlight>
              </a:rPr>
              <a:t>, A</a:t>
            </a:r>
            <a:r>
              <a:rPr lang="en" sz="1500" baseline="-25000">
                <a:solidFill>
                  <a:srgbClr val="333333"/>
                </a:solidFill>
                <a:highlight>
                  <a:srgbClr val="FFFFFF"/>
                </a:highlight>
              </a:rPr>
              <a:t>2</a:t>
            </a:r>
            <a:r>
              <a:rPr lang="en" sz="1500">
                <a:solidFill>
                  <a:srgbClr val="333333"/>
                </a:solidFill>
                <a:highlight>
                  <a:srgbClr val="FFFFFF"/>
                </a:highlight>
              </a:rPr>
              <a:t>, A</a:t>
            </a:r>
            <a:r>
              <a:rPr lang="en" sz="1500" baseline="-25000">
                <a:solidFill>
                  <a:srgbClr val="333333"/>
                </a:solidFill>
                <a:highlight>
                  <a:srgbClr val="FFFFFF"/>
                </a:highlight>
              </a:rPr>
              <a:t>3</a:t>
            </a:r>
            <a:r>
              <a:rPr lang="en" sz="1500">
                <a:solidFill>
                  <a:srgbClr val="333333"/>
                </a:solidFill>
                <a:highlight>
                  <a:srgbClr val="FFFFFF"/>
                </a:highlight>
              </a:rPr>
              <a:t>,........, A</a:t>
            </a:r>
            <a:r>
              <a:rPr lang="en" sz="1500" baseline="-25000">
                <a:solidFill>
                  <a:srgbClr val="333333"/>
                </a:solidFill>
                <a:highlight>
                  <a:srgbClr val="FFFFFF"/>
                </a:highlight>
              </a:rPr>
              <a:t>n</a:t>
            </a:r>
            <a:r>
              <a:rPr lang="en" sz="1500">
                <a:solidFill>
                  <a:srgbClr val="333333"/>
                </a:solidFill>
                <a:highlight>
                  <a:srgbClr val="FFFFFF"/>
                </a:highlight>
              </a:rPr>
              <a:t> is a set of mutually exclusive and exhaustive events.</a:t>
            </a:r>
            <a:endParaRPr sz="1700"/>
          </a:p>
        </p:txBody>
      </p:sp>
    </p:spTree>
    <p:extLst>
      <p:ext uri="{BB962C8B-B14F-4D97-AF65-F5344CB8AC3E}">
        <p14:creationId xmlns:p14="http://schemas.microsoft.com/office/powerpoint/2010/main" val="3188424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811250" y="1732150"/>
            <a:ext cx="4459525" cy="523875"/>
          </a:xfrm>
          <a:prstGeom prst="rect">
            <a:avLst/>
          </a:prstGeom>
          <a:noFill/>
          <a:ln>
            <a:noFill/>
          </a:ln>
        </p:spPr>
      </p:pic>
      <p:sp>
        <p:nvSpPr>
          <p:cNvPr id="361" name="Google Shape;361;p61"/>
          <p:cNvSpPr txBox="1"/>
          <p:nvPr/>
        </p:nvSpPr>
        <p:spPr>
          <a:xfrm>
            <a:off x="342225" y="132600"/>
            <a:ext cx="8522400"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a:solidFill>
                  <a:srgbClr val="610B38"/>
                </a:solidFill>
                <a:highlight>
                  <a:srgbClr val="FFFFFF"/>
                </a:highlight>
              </a:rPr>
              <a:t>Applying Bayes' rule:</a:t>
            </a:r>
            <a:endParaRPr sz="1900">
              <a:solidFill>
                <a:srgbClr val="610B38"/>
              </a:solidFill>
              <a:highlight>
                <a:srgbClr val="FFFFFF"/>
              </a:highlight>
            </a:endParaRPr>
          </a:p>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Bayes' rule allows us to compute the single term P(B|A) in terms of P(A|B), P(</a:t>
            </a:r>
            <a:r>
              <a:rPr lang="en" sz="1200" i="1">
                <a:solidFill>
                  <a:srgbClr val="333333"/>
                </a:solidFill>
                <a:highlight>
                  <a:srgbClr val="FFFFFF"/>
                </a:highlight>
                <a:latin typeface="Roboto"/>
                <a:ea typeface="Roboto"/>
                <a:cs typeface="Roboto"/>
                <a:sym typeface="Roboto"/>
              </a:rPr>
              <a:t>B</a:t>
            </a:r>
            <a:r>
              <a:rPr lang="en" sz="120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Suppose we want to perceive the effect of some unknown cause, and want to compute that cause, then the Bayes' rule becomes:</a:t>
            </a:r>
            <a:endParaRPr sz="120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890763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2"/>
          <p:cNvSpPr txBox="1">
            <a:spLocks noGrp="1"/>
          </p:cNvSpPr>
          <p:nvPr>
            <p:ph type="body" idx="1"/>
          </p:nvPr>
        </p:nvSpPr>
        <p:spPr>
          <a:xfrm>
            <a:off x="184400" y="81850"/>
            <a:ext cx="8807400" cy="4896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a:solidFill>
                  <a:srgbClr val="333333"/>
                </a:solidFill>
                <a:highlight>
                  <a:srgbClr val="FFFFFF"/>
                </a:highlight>
                <a:latin typeface="Roboto"/>
                <a:ea typeface="Roboto"/>
                <a:cs typeface="Roboto"/>
                <a:sym typeface="Roboto"/>
              </a:rPr>
              <a:t>Example-1: </a:t>
            </a:r>
            <a:r>
              <a:rPr lang="en" sz="1200" b="1">
                <a:solidFill>
                  <a:srgbClr val="333333"/>
                </a:solidFill>
                <a:highlight>
                  <a:srgbClr val="FFFFFF"/>
                </a:highlight>
              </a:rPr>
              <a:t>Question: what is the probability that a patient has diseases meningitis with a stiff neck?</a:t>
            </a:r>
            <a:endParaRPr sz="1200" b="1">
              <a:solidFill>
                <a:srgbClr val="333333"/>
              </a:solidFill>
              <a:highlight>
                <a:srgbClr val="FFFFFF"/>
              </a:highlight>
            </a:endParaRPr>
          </a:p>
          <a:p>
            <a:pPr marL="0" lvl="0" indent="0" algn="just" rtl="0">
              <a:spcBef>
                <a:spcPts val="1200"/>
              </a:spcBef>
              <a:spcAft>
                <a:spcPts val="0"/>
              </a:spcAft>
              <a:buNone/>
            </a:pPr>
            <a:r>
              <a:rPr lang="en" sz="1200" b="1">
                <a:solidFill>
                  <a:srgbClr val="333333"/>
                </a:solidFill>
                <a:highlight>
                  <a:srgbClr val="FFFFFF"/>
                </a:highlight>
              </a:rPr>
              <a:t>Given Data:</a:t>
            </a:r>
            <a:endParaRPr sz="1200" b="1">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a:solidFill>
                  <a:schemeClr val="dk1"/>
                </a:solidFill>
                <a:highlight>
                  <a:srgbClr val="FFFFFF"/>
                </a:highlight>
              </a:rPr>
              <a:t>The Known probability that a patient has meningitis disease is 1/30,000.</a:t>
            </a:r>
            <a:endParaRPr sz="120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a:solidFill>
                  <a:schemeClr val="dk1"/>
                </a:solidFill>
                <a:highlight>
                  <a:srgbClr val="FFFFFF"/>
                </a:highlight>
              </a:rPr>
              <a:t>The Known probability that a patient has a stiff neck is 2%.</a:t>
            </a:r>
            <a:endParaRPr sz="1200">
              <a:solidFill>
                <a:schemeClr val="dk1"/>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Let a be the proposition that patient has stiff neck and b be the proposition that patient has meningitis. , so we can calculate the following as:</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P(a|b) = 0.8</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P(b) = 1/30000</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P(a)= .02</a:t>
            </a:r>
            <a:endParaRPr sz="1200">
              <a:solidFill>
                <a:srgbClr val="333333"/>
              </a:solidFill>
              <a:highlight>
                <a:srgbClr val="FFFFFF"/>
              </a:highlight>
            </a:endParaRPr>
          </a:p>
          <a:p>
            <a:pPr marL="0" lvl="0" indent="0" algn="just" rtl="0">
              <a:spcBef>
                <a:spcPts val="1200"/>
              </a:spcBef>
              <a:spcAft>
                <a:spcPts val="0"/>
              </a:spcAft>
              <a:buNone/>
            </a:pPr>
            <a:endParaRPr sz="1200">
              <a:solidFill>
                <a:srgbClr val="333333"/>
              </a:solidFill>
              <a:highlight>
                <a:srgbClr val="FFFFFF"/>
              </a:highlight>
            </a:endParaRPr>
          </a:p>
          <a:p>
            <a:pPr marL="0" lvl="0" indent="0" algn="just" rtl="0">
              <a:spcBef>
                <a:spcPts val="1200"/>
              </a:spcBef>
              <a:spcAft>
                <a:spcPts val="1200"/>
              </a:spcAft>
              <a:buNone/>
            </a:pPr>
            <a:r>
              <a:rPr lang="en" sz="1200">
                <a:solidFill>
                  <a:srgbClr val="333333"/>
                </a:solidFill>
                <a:highlight>
                  <a:srgbClr val="FFFFFF"/>
                </a:highlight>
              </a:rPr>
              <a:t>Hence, we can assume that 1 patient out of 750 patients has meningitis disease with a stiff neck.</a:t>
            </a:r>
            <a:endParaRPr/>
          </a:p>
        </p:txBody>
      </p:sp>
      <p:pic>
        <p:nvPicPr>
          <p:cNvPr id="367" name="Google Shape;367;p62"/>
          <p:cNvPicPr preferRelativeResize="0"/>
          <p:nvPr/>
        </p:nvPicPr>
        <p:blipFill>
          <a:blip r:embed="rId3">
            <a:alphaModFix/>
          </a:blip>
          <a:stretch>
            <a:fillRect/>
          </a:stretch>
        </p:blipFill>
        <p:spPr>
          <a:xfrm>
            <a:off x="2277000" y="2815275"/>
            <a:ext cx="5638800" cy="914400"/>
          </a:xfrm>
          <a:prstGeom prst="rect">
            <a:avLst/>
          </a:prstGeom>
          <a:noFill/>
          <a:ln>
            <a:noFill/>
          </a:ln>
        </p:spPr>
      </p:pic>
    </p:spTree>
    <p:extLst>
      <p:ext uri="{BB962C8B-B14F-4D97-AF65-F5344CB8AC3E}">
        <p14:creationId xmlns:p14="http://schemas.microsoft.com/office/powerpoint/2010/main" val="34010192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3"/>
          <p:cNvSpPr txBox="1">
            <a:spLocks noGrp="1"/>
          </p:cNvSpPr>
          <p:nvPr>
            <p:ph type="body" idx="1"/>
          </p:nvPr>
        </p:nvSpPr>
        <p:spPr>
          <a:xfrm>
            <a:off x="132025" y="81850"/>
            <a:ext cx="8837400" cy="232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200" b="1">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b="1">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666000" y="1198925"/>
            <a:ext cx="6244400" cy="1204375"/>
          </a:xfrm>
          <a:prstGeom prst="rect">
            <a:avLst/>
          </a:prstGeom>
          <a:noFill/>
          <a:ln>
            <a:noFill/>
          </a:ln>
        </p:spPr>
      </p:pic>
      <p:sp>
        <p:nvSpPr>
          <p:cNvPr id="374" name="Google Shape;374;p63"/>
          <p:cNvSpPr txBox="1"/>
          <p:nvPr/>
        </p:nvSpPr>
        <p:spPr>
          <a:xfrm>
            <a:off x="183900" y="765550"/>
            <a:ext cx="8104200" cy="896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500"/>
              </a:spcBef>
              <a:spcAft>
                <a:spcPts val="500"/>
              </a:spcAft>
              <a:buNone/>
            </a:pPr>
            <a:r>
              <a:rPr lang="en" sz="1200" b="1">
                <a:solidFill>
                  <a:srgbClr val="333333"/>
                </a:solidFill>
                <a:highlight>
                  <a:srgbClr val="FFFFFF"/>
                </a:highlight>
                <a:latin typeface="Roboto"/>
                <a:ea typeface="Roboto"/>
                <a:cs typeface="Roboto"/>
                <a:sym typeface="Roboto"/>
              </a:rPr>
              <a:t>Solution:</a:t>
            </a:r>
            <a:endParaRPr sz="1200" b="1">
              <a:solidFill>
                <a:srgbClr val="333333"/>
              </a:solidFill>
              <a:highlight>
                <a:srgbClr val="FFFFFF"/>
              </a:highlight>
              <a:latin typeface="Roboto"/>
              <a:ea typeface="Roboto"/>
              <a:cs typeface="Roboto"/>
              <a:sym typeface="Roboto"/>
            </a:endParaRPr>
          </a:p>
        </p:txBody>
      </p:sp>
      <p:pic>
        <p:nvPicPr>
          <p:cNvPr id="375" name="Google Shape;375;p63" descr="Bayes theorem in Artificial intelligence"/>
          <p:cNvPicPr preferRelativeResize="0"/>
          <p:nvPr/>
        </p:nvPicPr>
        <p:blipFill>
          <a:blip r:embed="rId4">
            <a:alphaModFix/>
          </a:blip>
          <a:stretch>
            <a:fillRect/>
          </a:stretch>
        </p:blipFill>
        <p:spPr>
          <a:xfrm>
            <a:off x="132025" y="4217800"/>
            <a:ext cx="8710000" cy="695325"/>
          </a:xfrm>
          <a:prstGeom prst="rect">
            <a:avLst/>
          </a:prstGeom>
          <a:noFill/>
          <a:ln>
            <a:noFill/>
          </a:ln>
        </p:spPr>
      </p:pic>
      <p:sp>
        <p:nvSpPr>
          <p:cNvPr id="376" name="Google Shape;376;p63"/>
          <p:cNvSpPr txBox="1"/>
          <p:nvPr/>
        </p:nvSpPr>
        <p:spPr>
          <a:xfrm>
            <a:off x="183900" y="1966900"/>
            <a:ext cx="870990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P(king): probability that the card is King= 4/52= 1/13</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P(face): probability that a card is a face card= 3/13</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P(Face|King): probability of face card when we assume it is a king = 1</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Putting all values in equation (i) we will get:</a:t>
            </a:r>
            <a:endParaRPr sz="120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2965883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4"/>
          <p:cNvSpPr txBox="1">
            <a:spLocks noGrp="1"/>
          </p:cNvSpPr>
          <p:nvPr>
            <p:ph type="body" idx="1"/>
          </p:nvPr>
        </p:nvSpPr>
        <p:spPr>
          <a:xfrm>
            <a:off x="124550" y="81850"/>
            <a:ext cx="8852100" cy="2164200"/>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a:solidFill>
                  <a:srgbClr val="610B38"/>
                </a:solidFill>
                <a:highlight>
                  <a:srgbClr val="FFFFFF"/>
                </a:highlight>
              </a:rPr>
              <a:t>Application of Bayes' theorem in Artificial intelligence:</a:t>
            </a:r>
            <a:endParaRPr sz="190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Following are some applications of Bayes' theorem:</a:t>
            </a:r>
            <a:endParaRPr sz="1200" b="1">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Bayes' theorem is helpful in weather forecasting.</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can solve the Monty Hall problem.</a:t>
            </a:r>
            <a:endParaRPr/>
          </a:p>
        </p:txBody>
      </p:sp>
      <p:sp>
        <p:nvSpPr>
          <p:cNvPr id="382" name="Google Shape;382;p64"/>
          <p:cNvSpPr txBox="1"/>
          <p:nvPr/>
        </p:nvSpPr>
        <p:spPr>
          <a:xfrm>
            <a:off x="254550" y="2051400"/>
            <a:ext cx="8684700" cy="2262600"/>
          </a:xfrm>
          <a:prstGeom prst="rect">
            <a:avLst/>
          </a:prstGeom>
          <a:noFill/>
          <a:ln>
            <a:noFill/>
          </a:ln>
        </p:spPr>
        <p:txBody>
          <a:bodyPr spcFirstLastPara="1" wrap="square" lIns="91425" tIns="91425" rIns="91425" bIns="91425" anchor="t" anchorCtr="0">
            <a:spAutoFit/>
          </a:bodyPr>
          <a:lstStyle/>
          <a:p>
            <a:pPr marL="0" lvl="0" indent="0" algn="just" rtl="0">
              <a:lnSpc>
                <a:spcPct val="80000"/>
              </a:lnSpc>
              <a:spcBef>
                <a:spcPts val="400"/>
              </a:spcBef>
              <a:spcAft>
                <a:spcPts val="0"/>
              </a:spcAft>
              <a:buClr>
                <a:schemeClr val="dk1"/>
              </a:buClr>
              <a:buSzPts val="1100"/>
              <a:buFont typeface="Arial"/>
              <a:buNone/>
            </a:pPr>
            <a:r>
              <a:rPr lang="en" sz="2200">
                <a:solidFill>
                  <a:srgbClr val="610B38"/>
                </a:solidFill>
                <a:highlight>
                  <a:srgbClr val="FFFFFF"/>
                </a:highlight>
              </a:rPr>
              <a:t>Bayesian Belief Network in artificial intelligence</a:t>
            </a:r>
            <a:endParaRPr sz="2200">
              <a:solidFill>
                <a:srgbClr val="610B38"/>
              </a:solidFill>
              <a:highlight>
                <a:srgbClr val="FFFFFF"/>
              </a:highlight>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It is also called a </a:t>
            </a:r>
            <a:r>
              <a:rPr lang="en" b="1">
                <a:solidFill>
                  <a:srgbClr val="333333"/>
                </a:solidFill>
                <a:highlight>
                  <a:srgbClr val="FFFFFF"/>
                </a:highlight>
                <a:latin typeface="Roboto"/>
                <a:ea typeface="Roboto"/>
                <a:cs typeface="Roboto"/>
                <a:sym typeface="Roboto"/>
              </a:rPr>
              <a:t>Bayes network, belief network, decision network</a:t>
            </a:r>
            <a:r>
              <a:rPr lang="en">
                <a:solidFill>
                  <a:srgbClr val="333333"/>
                </a:solidFill>
                <a:highlight>
                  <a:srgbClr val="FFFFFF"/>
                </a:highlight>
                <a:latin typeface="Roboto"/>
                <a:ea typeface="Roboto"/>
                <a:cs typeface="Roboto"/>
                <a:sym typeface="Roboto"/>
              </a:rPr>
              <a:t>, or </a:t>
            </a:r>
            <a:r>
              <a:rPr lang="en" b="1">
                <a:solidFill>
                  <a:srgbClr val="333333"/>
                </a:solidFill>
                <a:highlight>
                  <a:srgbClr val="FFFFFF"/>
                </a:highlight>
                <a:latin typeface="Roboto"/>
                <a:ea typeface="Roboto"/>
                <a:cs typeface="Roboto"/>
                <a:sym typeface="Roboto"/>
              </a:rPr>
              <a:t>Bayesian model</a:t>
            </a:r>
            <a:r>
              <a:rPr lang="en">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Bayesian networks are probabilistic, because these networks are built from a </a:t>
            </a:r>
            <a:r>
              <a:rPr lang="en" b="1">
                <a:solidFill>
                  <a:srgbClr val="333333"/>
                </a:solidFill>
                <a:highlight>
                  <a:srgbClr val="FFFFFF"/>
                </a:highlight>
                <a:latin typeface="Roboto"/>
                <a:ea typeface="Roboto"/>
                <a:cs typeface="Roboto"/>
                <a:sym typeface="Roboto"/>
              </a:rPr>
              <a:t>probability distribution</a:t>
            </a:r>
            <a:r>
              <a:rPr lang="en">
                <a:solidFill>
                  <a:srgbClr val="333333"/>
                </a:solidFill>
                <a:highlight>
                  <a:srgbClr val="FFFFFF"/>
                </a:highlight>
                <a:latin typeface="Roboto"/>
                <a:ea typeface="Roboto"/>
                <a:cs typeface="Roboto"/>
                <a:sym typeface="Roboto"/>
              </a:rPr>
              <a:t>, and also use probability theory for prediction and anomaly detection.</a:t>
            </a:r>
            <a:endParaRPr>
              <a:solidFill>
                <a:srgbClr val="333333"/>
              </a:solidFill>
              <a:highlight>
                <a:srgbClr val="FFFFFF"/>
              </a:highlight>
              <a:latin typeface="Roboto"/>
              <a:ea typeface="Roboto"/>
              <a:cs typeface="Roboto"/>
              <a:sym typeface="Roboto"/>
            </a:endParaRPr>
          </a:p>
          <a:p>
            <a:pPr marL="0" lvl="0" indent="0" algn="l" rtl="0">
              <a:lnSpc>
                <a:spcPct val="100000"/>
              </a:lnSpc>
              <a:spcBef>
                <a:spcPts val="600"/>
              </a:spcBef>
              <a:spcAft>
                <a:spcPts val="0"/>
              </a:spcAft>
              <a:buNone/>
            </a:pPr>
            <a:endParaRPr/>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Tree>
    <p:extLst>
      <p:ext uri="{BB962C8B-B14F-4D97-AF65-F5344CB8AC3E}">
        <p14:creationId xmlns:p14="http://schemas.microsoft.com/office/powerpoint/2010/main" val="10502141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Joint and Marginal Probabilities</a:t>
            </a:r>
            <a:endParaRPr/>
          </a:p>
        </p:txBody>
      </p:sp>
      <p:sp>
        <p:nvSpPr>
          <p:cNvPr id="389" name="Google Shape;389;p65"/>
          <p:cNvSpPr txBox="1">
            <a:spLocks noGrp="1"/>
          </p:cNvSpPr>
          <p:nvPr>
            <p:ph type="body" idx="1"/>
          </p:nvPr>
        </p:nvSpPr>
        <p:spPr>
          <a:xfrm>
            <a:off x="311700" y="1152475"/>
            <a:ext cx="8520600" cy="3863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b="1">
                <a:solidFill>
                  <a:srgbClr val="222222"/>
                </a:solidFill>
                <a:highlight>
                  <a:srgbClr val="FFFFFF"/>
                </a:highlight>
              </a:rPr>
              <a:t>Probability of One Random Variable</a:t>
            </a:r>
            <a:endParaRPr b="1">
              <a:solidFill>
                <a:srgbClr val="222222"/>
              </a:solidFill>
              <a:highlight>
                <a:srgbClr val="FFFFFF"/>
              </a:highlight>
            </a:endParaRPr>
          </a:p>
          <a:p>
            <a:pPr marL="0" lvl="0" indent="0" algn="l" rtl="0">
              <a:lnSpc>
                <a:spcPct val="80000"/>
              </a:lnSpc>
              <a:spcBef>
                <a:spcPts val="900"/>
              </a:spcBef>
              <a:spcAft>
                <a:spcPts val="0"/>
              </a:spcAft>
              <a:buClr>
                <a:schemeClr val="dk1"/>
              </a:buClr>
              <a:buSzPts val="1100"/>
              <a:buFont typeface="Arial"/>
              <a:buNone/>
            </a:pPr>
            <a:r>
              <a:rPr lang="en" sz="1350">
                <a:solidFill>
                  <a:srgbClr val="555555"/>
                </a:solidFill>
                <a:highlight>
                  <a:srgbClr val="FFFFFF"/>
                </a:highlight>
              </a:rPr>
              <a:t>Probability quantifies the likelihood of an event.</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For a random variable </a:t>
            </a:r>
            <a:r>
              <a:rPr lang="en" sz="1350" i="1">
                <a:solidFill>
                  <a:srgbClr val="555555"/>
                </a:solidFill>
                <a:highlight>
                  <a:srgbClr val="FFFFFF"/>
                </a:highlight>
              </a:rPr>
              <a:t>x</a:t>
            </a:r>
            <a:r>
              <a:rPr lang="en" sz="1350">
                <a:solidFill>
                  <a:srgbClr val="555555"/>
                </a:solidFill>
                <a:highlight>
                  <a:srgbClr val="FFFFFF"/>
                </a:highlight>
              </a:rPr>
              <a:t>, </a:t>
            </a:r>
            <a:r>
              <a:rPr lang="en" sz="1350" i="1">
                <a:solidFill>
                  <a:srgbClr val="555555"/>
                </a:solidFill>
                <a:highlight>
                  <a:srgbClr val="FFFFFF"/>
                </a:highlight>
              </a:rPr>
              <a:t>P(x)</a:t>
            </a:r>
            <a:r>
              <a:rPr lang="en" sz="1350">
                <a:solidFill>
                  <a:srgbClr val="555555"/>
                </a:solidFill>
                <a:highlight>
                  <a:srgbClr val="FFFFFF"/>
                </a:highlight>
              </a:rPr>
              <a:t> is a function that assigns a probability to all values of </a:t>
            </a:r>
            <a:r>
              <a:rPr lang="en" sz="1350" i="1">
                <a:solidFill>
                  <a:srgbClr val="555555"/>
                </a:solidFill>
                <a:highlight>
                  <a:srgbClr val="FFFFFF"/>
                </a:highlight>
              </a:rPr>
              <a:t>x</a:t>
            </a:r>
            <a:r>
              <a:rPr lang="en" sz="1350">
                <a:solidFill>
                  <a:srgbClr val="555555"/>
                </a:solidFill>
                <a:highlight>
                  <a:srgbClr val="FFFFFF"/>
                </a:highlight>
              </a:rPr>
              <a:t>.</a:t>
            </a:r>
            <a:endParaRPr sz="1350">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Density of x = P(x)</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The probability of a specific event </a:t>
            </a:r>
            <a:r>
              <a:rPr lang="en" sz="1350" i="1">
                <a:solidFill>
                  <a:srgbClr val="555555"/>
                </a:solidFill>
                <a:highlight>
                  <a:srgbClr val="FFFFFF"/>
                </a:highlight>
              </a:rPr>
              <a:t>A</a:t>
            </a:r>
            <a:r>
              <a:rPr lang="en" sz="1350">
                <a:solidFill>
                  <a:srgbClr val="555555"/>
                </a:solidFill>
                <a:highlight>
                  <a:srgbClr val="FFFFFF"/>
                </a:highlight>
              </a:rPr>
              <a:t> for a random variable x is denoted as </a:t>
            </a:r>
            <a:r>
              <a:rPr lang="en" sz="1350" i="1">
                <a:solidFill>
                  <a:srgbClr val="555555"/>
                </a:solidFill>
                <a:highlight>
                  <a:srgbClr val="FFFFFF"/>
                </a:highlight>
              </a:rPr>
              <a:t>P(x=A)</a:t>
            </a:r>
            <a:r>
              <a:rPr lang="en" sz="1350">
                <a:solidFill>
                  <a:srgbClr val="555555"/>
                </a:solidFill>
                <a:highlight>
                  <a:srgbClr val="FFFFFF"/>
                </a:highlight>
              </a:rPr>
              <a:t>, or simply as </a:t>
            </a:r>
            <a:r>
              <a:rPr lang="en" sz="1350" i="1">
                <a:solidFill>
                  <a:srgbClr val="555555"/>
                </a:solidFill>
                <a:highlight>
                  <a:srgbClr val="FFFFFF"/>
                </a:highlight>
              </a:rPr>
              <a:t>P(A).</a:t>
            </a:r>
            <a:endParaRPr sz="1350" i="1">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of Event A = P(A)</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Probability is calculated as the number of desired outcomes divided by the total possible outcomes, in the case where all outcomes are equally likely.</a:t>
            </a:r>
            <a:endParaRPr sz="1350">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 (number of desired outcomes) / (total number of possible outcomes)</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endParaRPr sz="1350">
              <a:solidFill>
                <a:srgbClr val="555555"/>
              </a:solidFill>
              <a:highlight>
                <a:srgbClr val="FFFFFF"/>
              </a:highlight>
            </a:endParaRPr>
          </a:p>
          <a:p>
            <a:pPr marL="0" lvl="0" indent="0" algn="l" rtl="0">
              <a:spcBef>
                <a:spcPts val="600"/>
              </a:spcBef>
              <a:spcAft>
                <a:spcPts val="1200"/>
              </a:spcAft>
              <a:buNone/>
            </a:pPr>
            <a:endParaRPr/>
          </a:p>
        </p:txBody>
      </p:sp>
    </p:spTree>
    <p:extLst>
      <p:ext uri="{BB962C8B-B14F-4D97-AF65-F5344CB8AC3E}">
        <p14:creationId xmlns:p14="http://schemas.microsoft.com/office/powerpoint/2010/main" val="148577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6"/>
          <p:cNvSpPr txBox="1">
            <a:spLocks noGrp="1"/>
          </p:cNvSpPr>
          <p:nvPr>
            <p:ph type="body" idx="1"/>
          </p:nvPr>
        </p:nvSpPr>
        <p:spPr>
          <a:xfrm>
            <a:off x="147000" y="119300"/>
            <a:ext cx="8829900" cy="4822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450">
                <a:solidFill>
                  <a:srgbClr val="555555"/>
                </a:solidFill>
                <a:highlight>
                  <a:srgbClr val="FFFFFF"/>
                </a:highlight>
              </a:rPr>
              <a:t>The sum of the probabilities of all outcomes must equal one. If not, we do not have valid probabilities.</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Sum of the Probabilities for All Outcomes = 1.0.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an impossible outcome is zero. For example, it is impossible to roll a 7 with a standard six-sided die.</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Impossible Outcome = 0.0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 certain outcome is one. For example, it is certain that a value between 1 and 6 will occur when rolling a six-sided die.</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Certain Outcome = 1.0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an event not occurring, called the complement.</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This can be calculated by one minus the probability of the event, or </a:t>
            </a:r>
            <a:r>
              <a:rPr lang="en" sz="1450" i="1">
                <a:solidFill>
                  <a:srgbClr val="555555"/>
                </a:solidFill>
                <a:highlight>
                  <a:srgbClr val="FFFFFF"/>
                </a:highlight>
              </a:rPr>
              <a:t>1 – P(A)</a:t>
            </a:r>
            <a:r>
              <a:rPr lang="en" sz="1450">
                <a:solidFill>
                  <a:srgbClr val="555555"/>
                </a:solidFill>
                <a:highlight>
                  <a:srgbClr val="FFFFFF"/>
                </a:highlight>
              </a:rPr>
              <a:t>. For example, the probability of not rolling a 5 would be 1 – P(5) or 1 – 0.166 or about 0.833 or about 83.333%.</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Not Event A = 1 – P(A)</a:t>
            </a:r>
            <a:endParaRPr sz="145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450">
                <a:solidFill>
                  <a:srgbClr val="555555"/>
                </a:solidFill>
                <a:highlight>
                  <a:srgbClr val="FFFFFF"/>
                </a:highlight>
              </a:rPr>
              <a:t>Now that we are familiar with the probability of one random variable, let’s consider probability for multiple random variables.</a:t>
            </a:r>
            <a:endParaRPr sz="1450">
              <a:solidFill>
                <a:srgbClr val="555555"/>
              </a:solidFill>
              <a:highlight>
                <a:srgbClr val="FFFFFF"/>
              </a:highlight>
            </a:endParaRPr>
          </a:p>
        </p:txBody>
      </p:sp>
    </p:spTree>
    <p:extLst>
      <p:ext uri="{BB962C8B-B14F-4D97-AF65-F5344CB8AC3E}">
        <p14:creationId xmlns:p14="http://schemas.microsoft.com/office/powerpoint/2010/main" val="4595738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body" idx="1"/>
          </p:nvPr>
        </p:nvSpPr>
        <p:spPr>
          <a:xfrm>
            <a:off x="232100" y="85675"/>
            <a:ext cx="8722200" cy="4915500"/>
          </a:xfrm>
          <a:prstGeom prst="rect">
            <a:avLst/>
          </a:prstGeom>
        </p:spPr>
        <p:txBody>
          <a:bodyPr spcFirstLastPara="1" wrap="square" lIns="91425" tIns="91425" rIns="91425" bIns="91425" anchor="t" anchorCtr="0">
            <a:normAutofit fontScale="55000" lnSpcReduction="20000"/>
          </a:bodyPr>
          <a:lstStyle/>
          <a:p>
            <a:pPr marL="0" lvl="0" indent="0" algn="l" rtl="0">
              <a:lnSpc>
                <a:spcPct val="150000"/>
              </a:lnSpc>
              <a:spcBef>
                <a:spcPts val="0"/>
              </a:spcBef>
              <a:spcAft>
                <a:spcPts val="0"/>
              </a:spcAft>
              <a:buClr>
                <a:schemeClr val="dk1"/>
              </a:buClr>
              <a:buSzPct val="40604"/>
              <a:buFont typeface="Arial"/>
              <a:buNone/>
            </a:pPr>
            <a:r>
              <a:rPr lang="en" sz="2709" b="1">
                <a:solidFill>
                  <a:srgbClr val="222222"/>
                </a:solidFill>
                <a:highlight>
                  <a:srgbClr val="FFFFFF"/>
                </a:highlight>
              </a:rPr>
              <a:t>Probability of Multiple Random Variables</a:t>
            </a:r>
            <a:endParaRPr sz="2709" b="1">
              <a:solidFill>
                <a:srgbClr val="222222"/>
              </a:solidFill>
              <a:highlight>
                <a:srgbClr val="FFFFFF"/>
              </a:highlight>
            </a:endParaRPr>
          </a:p>
          <a:p>
            <a:pPr marL="0" lvl="0" indent="0" algn="l" rtl="0">
              <a:lnSpc>
                <a:spcPct val="100000"/>
              </a:lnSpc>
              <a:spcBef>
                <a:spcPts val="900"/>
              </a:spcBef>
              <a:spcAft>
                <a:spcPts val="0"/>
              </a:spcAft>
              <a:buClr>
                <a:schemeClr val="dk1"/>
              </a:buClr>
              <a:buSzPct val="43586"/>
              <a:buFont typeface="Arial"/>
              <a:buNone/>
            </a:pPr>
            <a:r>
              <a:rPr lang="en" sz="2523">
                <a:solidFill>
                  <a:srgbClr val="555555"/>
                </a:solidFill>
                <a:highlight>
                  <a:srgbClr val="FFFFFF"/>
                </a:highlight>
              </a:rPr>
              <a:t>In machine learning, we are likely to work with many random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For example, given a table of data, such as in excel, each row represents a separate observation or event, and each column represents a separate random variable.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Variables may be either discrete, meaning that they take on a finite set of values, or continuous, meaning they take on a real or numerical value.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As such, we are interested in the probability across two or more random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This is complicated as there are many ways that random variables can interact, which, in turn, impacts their probabilities.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This can be simplified by reducing the discussion to just two random variables (</a:t>
            </a:r>
            <a:r>
              <a:rPr lang="en" sz="2523" i="1">
                <a:solidFill>
                  <a:srgbClr val="555555"/>
                </a:solidFill>
                <a:highlight>
                  <a:srgbClr val="FFFFFF"/>
                </a:highlight>
              </a:rPr>
              <a:t>X, Y</a:t>
            </a:r>
            <a:r>
              <a:rPr lang="en" sz="2523">
                <a:solidFill>
                  <a:srgbClr val="555555"/>
                </a:solidFill>
                <a:highlight>
                  <a:srgbClr val="FFFFFF"/>
                </a:highlight>
              </a:rPr>
              <a:t>), although the principles generalize to multiple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And further, to discuss the probability of just two events, one for each variable (</a:t>
            </a:r>
            <a:r>
              <a:rPr lang="en" sz="2523" i="1">
                <a:solidFill>
                  <a:srgbClr val="555555"/>
                </a:solidFill>
                <a:highlight>
                  <a:srgbClr val="FFFFFF"/>
                </a:highlight>
              </a:rPr>
              <a:t>X=A, Y=B</a:t>
            </a:r>
            <a:r>
              <a:rPr lang="en" sz="2523">
                <a:solidFill>
                  <a:srgbClr val="555555"/>
                </a:solidFill>
                <a:highlight>
                  <a:srgbClr val="FFFFFF"/>
                </a:highlight>
              </a:rPr>
              <a:t>), although we could just as easily be discussing groups of events for each variable.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Therefore, we will introduce the probability of multiple random variables as the probability of event </a:t>
            </a:r>
            <a:r>
              <a:rPr lang="en" sz="2523" i="1">
                <a:solidFill>
                  <a:srgbClr val="555555"/>
                </a:solidFill>
                <a:highlight>
                  <a:srgbClr val="FFFFFF"/>
                </a:highlight>
              </a:rPr>
              <a:t>A</a:t>
            </a:r>
            <a:r>
              <a:rPr lang="en" sz="2523">
                <a:solidFill>
                  <a:srgbClr val="555555"/>
                </a:solidFill>
                <a:highlight>
                  <a:srgbClr val="FFFFFF"/>
                </a:highlight>
              </a:rPr>
              <a:t> and event </a:t>
            </a:r>
            <a:r>
              <a:rPr lang="en" sz="2523" i="1">
                <a:solidFill>
                  <a:srgbClr val="555555"/>
                </a:solidFill>
                <a:highlight>
                  <a:srgbClr val="FFFFFF"/>
                </a:highlight>
              </a:rPr>
              <a:t>B</a:t>
            </a:r>
            <a:r>
              <a:rPr lang="en" sz="2523">
                <a:solidFill>
                  <a:srgbClr val="555555"/>
                </a:solidFill>
                <a:highlight>
                  <a:srgbClr val="FFFFFF"/>
                </a:highlight>
              </a:rPr>
              <a:t>, which in shorthand is </a:t>
            </a:r>
            <a:r>
              <a:rPr lang="en" sz="2523" i="1">
                <a:solidFill>
                  <a:srgbClr val="555555"/>
                </a:solidFill>
                <a:highlight>
                  <a:srgbClr val="FFFFFF"/>
                </a:highlight>
              </a:rPr>
              <a:t>X=A</a:t>
            </a:r>
            <a:r>
              <a:rPr lang="en" sz="2523">
                <a:solidFill>
                  <a:srgbClr val="555555"/>
                </a:solidFill>
                <a:highlight>
                  <a:srgbClr val="FFFFFF"/>
                </a:highlight>
              </a:rPr>
              <a:t> and </a:t>
            </a:r>
            <a:r>
              <a:rPr lang="en" sz="2523" i="1">
                <a:solidFill>
                  <a:srgbClr val="555555"/>
                </a:solidFill>
                <a:highlight>
                  <a:srgbClr val="FFFFFF"/>
                </a:highlight>
              </a:rPr>
              <a:t>Y=B</a:t>
            </a:r>
            <a:r>
              <a:rPr lang="en" sz="2523">
                <a:solidFill>
                  <a:srgbClr val="555555"/>
                </a:solidFill>
                <a:highlight>
                  <a:srgbClr val="FFFFFF"/>
                </a:highlight>
              </a:rPr>
              <a:t>.</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We assume that the two variables are related or dependent in some way.</a:t>
            </a:r>
            <a:endParaRPr sz="2523">
              <a:solidFill>
                <a:srgbClr val="555555"/>
              </a:solidFill>
              <a:highlight>
                <a:srgbClr val="FFFFFF"/>
              </a:highlight>
            </a:endParaRPr>
          </a:p>
          <a:p>
            <a:pPr marL="0" lvl="0" indent="0" algn="l" rtl="0">
              <a:spcBef>
                <a:spcPts val="1400"/>
              </a:spcBef>
              <a:spcAft>
                <a:spcPts val="1200"/>
              </a:spcAft>
              <a:buNone/>
            </a:pPr>
            <a:endParaRPr/>
          </a:p>
        </p:txBody>
      </p:sp>
    </p:spTree>
    <p:extLst>
      <p:ext uri="{BB962C8B-B14F-4D97-AF65-F5344CB8AC3E}">
        <p14:creationId xmlns:p14="http://schemas.microsoft.com/office/powerpoint/2010/main" val="3903450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body" idx="1"/>
          </p:nvPr>
        </p:nvSpPr>
        <p:spPr>
          <a:xfrm>
            <a:off x="184425" y="104300"/>
            <a:ext cx="8754900" cy="48594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ct val="61945"/>
              <a:buFont typeface="Arial"/>
              <a:buNone/>
            </a:pPr>
            <a:r>
              <a:rPr lang="en" sz="1775">
                <a:solidFill>
                  <a:srgbClr val="555555"/>
                </a:solidFill>
                <a:highlight>
                  <a:srgbClr val="FFFFFF"/>
                </a:highlight>
              </a:rPr>
              <a:t>There are three main types of probability we might want to consider; they are:</a:t>
            </a:r>
            <a:endParaRPr sz="1775">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b="1">
                <a:solidFill>
                  <a:srgbClr val="555555"/>
                </a:solidFill>
                <a:highlight>
                  <a:srgbClr val="FFFFFF"/>
                </a:highlight>
              </a:rPr>
              <a:t>Joint Probability</a:t>
            </a:r>
            <a:r>
              <a:rPr lang="en" sz="1775">
                <a:solidFill>
                  <a:srgbClr val="555555"/>
                </a:solidFill>
                <a:highlight>
                  <a:srgbClr val="FFFFFF"/>
                </a:highlight>
              </a:rPr>
              <a:t>: Probability of events </a:t>
            </a:r>
            <a:r>
              <a:rPr lang="en" sz="1775" i="1">
                <a:solidFill>
                  <a:srgbClr val="555555"/>
                </a:solidFill>
                <a:highlight>
                  <a:srgbClr val="FFFFFF"/>
                </a:highlight>
              </a:rPr>
              <a:t>A</a:t>
            </a:r>
            <a:r>
              <a:rPr lang="en" sz="1775">
                <a:solidFill>
                  <a:srgbClr val="555555"/>
                </a:solidFill>
                <a:highlight>
                  <a:srgbClr val="FFFFFF"/>
                </a:highlight>
              </a:rPr>
              <a:t> and </a:t>
            </a:r>
            <a:r>
              <a:rPr lang="en" sz="1775" i="1">
                <a:solidFill>
                  <a:srgbClr val="555555"/>
                </a:solidFill>
                <a:highlight>
                  <a:srgbClr val="FFFFFF"/>
                </a:highlight>
              </a:rPr>
              <a:t>B</a:t>
            </a:r>
            <a:r>
              <a:rPr lang="en" sz="1775">
                <a:solidFill>
                  <a:srgbClr val="555555"/>
                </a:solidFill>
                <a:highlight>
                  <a:srgbClr val="FFFFFF"/>
                </a:highlight>
              </a:rPr>
              <a:t>.</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a:solidFill>
                  <a:srgbClr val="555555"/>
                </a:solidFill>
                <a:highlight>
                  <a:srgbClr val="FFFFFF"/>
                </a:highlight>
              </a:rPr>
              <a:t>Marginal Probability</a:t>
            </a:r>
            <a:r>
              <a:rPr lang="en" sz="1775">
                <a:solidFill>
                  <a:srgbClr val="555555"/>
                </a:solidFill>
                <a:highlight>
                  <a:srgbClr val="FFFFFF"/>
                </a:highlight>
              </a:rPr>
              <a:t>: Probability of event X=</a:t>
            </a:r>
            <a:r>
              <a:rPr lang="en" sz="1775" i="1">
                <a:solidFill>
                  <a:srgbClr val="555555"/>
                </a:solidFill>
                <a:highlight>
                  <a:srgbClr val="FFFFFF"/>
                </a:highlight>
              </a:rPr>
              <a:t>A</a:t>
            </a:r>
            <a:r>
              <a:rPr lang="en" sz="1775">
                <a:solidFill>
                  <a:srgbClr val="555555"/>
                </a:solidFill>
                <a:highlight>
                  <a:srgbClr val="FFFFFF"/>
                </a:highlight>
              </a:rPr>
              <a:t> given variable </a:t>
            </a:r>
            <a:r>
              <a:rPr lang="en" sz="1775" i="1">
                <a:solidFill>
                  <a:srgbClr val="555555"/>
                </a:solidFill>
                <a:highlight>
                  <a:srgbClr val="FFFFFF"/>
                </a:highlight>
              </a:rPr>
              <a:t>Y</a:t>
            </a:r>
            <a:r>
              <a:rPr lang="en" sz="1775">
                <a:solidFill>
                  <a:srgbClr val="555555"/>
                </a:solidFill>
                <a:highlight>
                  <a:srgbClr val="FFFFFF"/>
                </a:highlight>
              </a:rPr>
              <a:t>.</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a:solidFill>
                  <a:srgbClr val="555555"/>
                </a:solidFill>
                <a:highlight>
                  <a:srgbClr val="FFFFFF"/>
                </a:highlight>
              </a:rPr>
              <a:t>Conditional Probability</a:t>
            </a:r>
            <a:r>
              <a:rPr lang="en" sz="1775">
                <a:solidFill>
                  <a:srgbClr val="555555"/>
                </a:solidFill>
                <a:highlight>
                  <a:srgbClr val="FFFFFF"/>
                </a:highlight>
              </a:rPr>
              <a:t>: Probability of event </a:t>
            </a:r>
            <a:r>
              <a:rPr lang="en" sz="1775" i="1">
                <a:solidFill>
                  <a:srgbClr val="555555"/>
                </a:solidFill>
                <a:highlight>
                  <a:srgbClr val="FFFFFF"/>
                </a:highlight>
              </a:rPr>
              <a:t>A</a:t>
            </a:r>
            <a:r>
              <a:rPr lang="en" sz="1775">
                <a:solidFill>
                  <a:srgbClr val="555555"/>
                </a:solidFill>
                <a:highlight>
                  <a:srgbClr val="FFFFFF"/>
                </a:highlight>
              </a:rPr>
              <a:t> given event </a:t>
            </a:r>
            <a:r>
              <a:rPr lang="en" sz="1775" i="1">
                <a:solidFill>
                  <a:srgbClr val="555555"/>
                </a:solidFill>
                <a:highlight>
                  <a:srgbClr val="FFFFFF"/>
                </a:highlight>
              </a:rPr>
              <a:t>B</a:t>
            </a:r>
            <a:r>
              <a:rPr lang="en" sz="1775">
                <a:solidFill>
                  <a:srgbClr val="555555"/>
                </a:solidFill>
                <a:highlight>
                  <a:srgbClr val="FFFFFF"/>
                </a:highlight>
              </a:rPr>
              <a:t>.</a:t>
            </a:r>
            <a:endParaRPr sz="1775">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a:solidFill>
                  <a:srgbClr val="555555"/>
                </a:solidFill>
                <a:highlight>
                  <a:srgbClr val="FFFFFF"/>
                </a:highlight>
              </a:rPr>
              <a:t>These types of probability form the basis of much of predictive modeling with problems such as classification and regression. For example:</a:t>
            </a:r>
            <a:endParaRPr sz="1775">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a:solidFill>
                  <a:srgbClr val="555555"/>
                </a:solidFill>
                <a:highlight>
                  <a:srgbClr val="FFFFFF"/>
                </a:highlight>
              </a:rPr>
              <a:t>The probability of a row of data is the joint probability across each input variable.</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a:solidFill>
                  <a:srgbClr val="555555"/>
                </a:solidFill>
                <a:highlight>
                  <a:srgbClr val="FFFFFF"/>
                </a:highlight>
              </a:rPr>
              <a:t>The probability of a specific value of one input variable is the marginal probability across the values of the other input variables.</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a:solidFill>
                  <a:srgbClr val="555555"/>
                </a:solidFill>
                <a:highlight>
                  <a:srgbClr val="FFFFFF"/>
                </a:highlight>
              </a:rPr>
              <a:t>The predictive model itself is an estimate of the conditional probability of an output given an input example.</a:t>
            </a:r>
            <a:endParaRPr sz="1775">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a:solidFill>
                  <a:srgbClr val="555555"/>
                </a:solidFill>
                <a:highlight>
                  <a:srgbClr val="FFFFFF"/>
                </a:highlight>
              </a:rPr>
              <a:t>Joint, marginal, and conditional probability are foundational in machine learning.</a:t>
            </a:r>
            <a:endParaRPr sz="1775">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150">
              <a:solidFill>
                <a:srgbClr val="555555"/>
              </a:solidFill>
              <a:highlight>
                <a:srgbClr val="FFFFFF"/>
              </a:highlight>
            </a:endParaRPr>
          </a:p>
          <a:p>
            <a:pPr marL="0" lvl="0" indent="0" algn="l" rtl="0">
              <a:spcBef>
                <a:spcPts val="1400"/>
              </a:spcBef>
              <a:spcAft>
                <a:spcPts val="1200"/>
              </a:spcAft>
              <a:buNone/>
            </a:pPr>
            <a:endParaRPr/>
          </a:p>
        </p:txBody>
      </p:sp>
    </p:spTree>
    <p:extLst>
      <p:ext uri="{BB962C8B-B14F-4D97-AF65-F5344CB8AC3E}">
        <p14:creationId xmlns:p14="http://schemas.microsoft.com/office/powerpoint/2010/main" val="38233554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body" idx="1"/>
          </p:nvPr>
        </p:nvSpPr>
        <p:spPr>
          <a:xfrm>
            <a:off x="147000" y="59400"/>
            <a:ext cx="8852100" cy="49719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Clr>
                <a:schemeClr val="dk1"/>
              </a:buClr>
              <a:buSzPts val="1100"/>
              <a:buFont typeface="Arial"/>
              <a:buNone/>
            </a:pPr>
            <a:r>
              <a:rPr lang="en" sz="1500" b="1">
                <a:solidFill>
                  <a:srgbClr val="222222"/>
                </a:solidFill>
                <a:highlight>
                  <a:srgbClr val="FFFFFF"/>
                </a:highlight>
              </a:rPr>
              <a:t>Joint Probability of Two Variables</a:t>
            </a:r>
            <a:endParaRPr sz="15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We may be interested in the probability of two simultaneous events, e.g. the outcomes of two different random variables.</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probability of two (or more) events is called the </a:t>
            </a:r>
            <a:r>
              <a:rPr lang="en" sz="12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joint probability</a:t>
            </a:r>
            <a:r>
              <a:rPr lang="en" sz="1250">
                <a:solidFill>
                  <a:srgbClr val="555555"/>
                </a:solidFill>
                <a:highlight>
                  <a:srgbClr val="FFFFFF"/>
                </a:highlight>
              </a:rPr>
              <a:t>. The joint probability of two or more random variables is referred to as the joint probability distribution.</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For example, the joint probability of event </a:t>
            </a:r>
            <a:r>
              <a:rPr lang="en" sz="1250" i="1">
                <a:solidFill>
                  <a:srgbClr val="555555"/>
                </a:solidFill>
                <a:highlight>
                  <a:srgbClr val="FFFFFF"/>
                </a:highlight>
              </a:rPr>
              <a:t>A</a:t>
            </a:r>
            <a:r>
              <a:rPr lang="en" sz="1250">
                <a:solidFill>
                  <a:srgbClr val="555555"/>
                </a:solidFill>
                <a:highlight>
                  <a:srgbClr val="FFFFFF"/>
                </a:highlight>
              </a:rPr>
              <a:t> and event </a:t>
            </a:r>
            <a:r>
              <a:rPr lang="en" sz="1250" i="1">
                <a:solidFill>
                  <a:srgbClr val="555555"/>
                </a:solidFill>
                <a:highlight>
                  <a:srgbClr val="FFFFFF"/>
                </a:highlight>
              </a:rPr>
              <a:t>B</a:t>
            </a:r>
            <a:r>
              <a:rPr lang="en" sz="1250">
                <a:solidFill>
                  <a:srgbClr val="555555"/>
                </a:solidFill>
                <a:highlight>
                  <a:srgbClr val="FFFFFF"/>
                </a:highlight>
              </a:rPr>
              <a:t> is written formally as:</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and 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a:t>
            </a:r>
            <a:r>
              <a:rPr lang="en" sz="1250" i="1">
                <a:solidFill>
                  <a:srgbClr val="555555"/>
                </a:solidFill>
                <a:highlight>
                  <a:srgbClr val="FFFFFF"/>
                </a:highlight>
              </a:rPr>
              <a:t>and</a:t>
            </a:r>
            <a:r>
              <a:rPr lang="en" sz="1250">
                <a:solidFill>
                  <a:srgbClr val="555555"/>
                </a:solidFill>
                <a:highlight>
                  <a:srgbClr val="FFFFFF"/>
                </a:highlight>
              </a:rPr>
              <a:t>” or conjunction is denoted using the upside down capital “</a:t>
            </a:r>
            <a:r>
              <a:rPr lang="en" sz="1250" i="1">
                <a:solidFill>
                  <a:srgbClr val="555555"/>
                </a:solidFill>
                <a:highlight>
                  <a:srgbClr val="FFFFFF"/>
                </a:highlight>
              </a:rPr>
              <a:t>U</a:t>
            </a:r>
            <a:r>
              <a:rPr lang="en" sz="1250">
                <a:solidFill>
                  <a:srgbClr val="555555"/>
                </a:solidFill>
                <a:highlight>
                  <a:srgbClr val="FFFFFF"/>
                </a:highlight>
              </a:rPr>
              <a:t>” operator “</a:t>
            </a:r>
            <a:r>
              <a:rPr lang="en" sz="1250" i="1">
                <a:solidFill>
                  <a:srgbClr val="555555"/>
                </a:solidFill>
                <a:highlight>
                  <a:srgbClr val="FFFFFF"/>
                </a:highlight>
              </a:rPr>
              <a:t>^</a:t>
            </a:r>
            <a:r>
              <a:rPr lang="en" sz="1250">
                <a:solidFill>
                  <a:srgbClr val="555555"/>
                </a:solidFill>
                <a:highlight>
                  <a:srgbClr val="FFFFFF"/>
                </a:highlight>
              </a:rPr>
              <a:t>” or sometimes a comma “,”.</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 B)</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joint probability for events </a:t>
            </a:r>
            <a:r>
              <a:rPr lang="en" sz="1250" i="1">
                <a:solidFill>
                  <a:srgbClr val="555555"/>
                </a:solidFill>
                <a:highlight>
                  <a:srgbClr val="FFFFFF"/>
                </a:highlight>
              </a:rPr>
              <a:t>A</a:t>
            </a:r>
            <a:r>
              <a:rPr lang="en" sz="1250">
                <a:solidFill>
                  <a:srgbClr val="555555"/>
                </a:solidFill>
                <a:highlight>
                  <a:srgbClr val="FFFFFF"/>
                </a:highlight>
              </a:rPr>
              <a:t> and </a:t>
            </a:r>
            <a:r>
              <a:rPr lang="en" sz="1250" i="1">
                <a:solidFill>
                  <a:srgbClr val="555555"/>
                </a:solidFill>
                <a:highlight>
                  <a:srgbClr val="FFFFFF"/>
                </a:highlight>
              </a:rPr>
              <a:t>B</a:t>
            </a:r>
            <a:r>
              <a:rPr lang="en" sz="1250">
                <a:solidFill>
                  <a:srgbClr val="555555"/>
                </a:solidFill>
                <a:highlight>
                  <a:srgbClr val="FFFFFF"/>
                </a:highlight>
              </a:rPr>
              <a:t> is calculated as the probability of event </a:t>
            </a:r>
            <a:r>
              <a:rPr lang="en" sz="1250" i="1">
                <a:solidFill>
                  <a:srgbClr val="555555"/>
                </a:solidFill>
                <a:highlight>
                  <a:srgbClr val="FFFFFF"/>
                </a:highlight>
              </a:rPr>
              <a:t>A</a:t>
            </a:r>
            <a:r>
              <a:rPr lang="en" sz="1250">
                <a:solidFill>
                  <a:srgbClr val="555555"/>
                </a:solidFill>
                <a:highlight>
                  <a:srgbClr val="FFFFFF"/>
                </a:highlight>
              </a:rPr>
              <a:t> given event </a:t>
            </a:r>
            <a:r>
              <a:rPr lang="en" sz="1250" i="1">
                <a:solidFill>
                  <a:srgbClr val="555555"/>
                </a:solidFill>
                <a:highlight>
                  <a:srgbClr val="FFFFFF"/>
                </a:highlight>
              </a:rPr>
              <a:t>B</a:t>
            </a:r>
            <a:r>
              <a:rPr lang="en" sz="1250">
                <a:solidFill>
                  <a:srgbClr val="555555"/>
                </a:solidFill>
                <a:highlight>
                  <a:srgbClr val="FFFFFF"/>
                </a:highlight>
              </a:rPr>
              <a:t> multiplied by the probability of event </a:t>
            </a:r>
            <a:r>
              <a:rPr lang="en" sz="1250" i="1">
                <a:solidFill>
                  <a:srgbClr val="555555"/>
                </a:solidFill>
                <a:highlight>
                  <a:srgbClr val="FFFFFF"/>
                </a:highlight>
              </a:rPr>
              <a:t>B</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This can be stated formally as follows:</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and B) = P(A given B) * P(B)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calculation of the joint probability is sometimes called the fundamental rule of probability or the “</a:t>
            </a:r>
            <a:r>
              <a:rPr lang="en" sz="1250" i="1">
                <a:solidFill>
                  <a:srgbClr val="555555"/>
                </a:solidFill>
                <a:highlight>
                  <a:srgbClr val="FFFFFF"/>
                </a:highlight>
              </a:rPr>
              <a:t>product rule</a:t>
            </a:r>
            <a:r>
              <a:rPr lang="en" sz="1250">
                <a:solidFill>
                  <a:srgbClr val="555555"/>
                </a:solidFill>
                <a:highlight>
                  <a:srgbClr val="FFFFFF"/>
                </a:highlight>
              </a:rPr>
              <a:t>” of probability or the </a:t>
            </a:r>
            <a:r>
              <a:rPr lang="en" sz="125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“chain rule” of probability</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Here, </a:t>
            </a:r>
            <a:r>
              <a:rPr lang="en" sz="1250" i="1">
                <a:solidFill>
                  <a:srgbClr val="555555"/>
                </a:solidFill>
                <a:highlight>
                  <a:srgbClr val="FFFFFF"/>
                </a:highlight>
              </a:rPr>
              <a:t>P(A given B)</a:t>
            </a:r>
            <a:r>
              <a:rPr lang="en" sz="1250">
                <a:solidFill>
                  <a:srgbClr val="555555"/>
                </a:solidFill>
                <a:highlight>
                  <a:srgbClr val="FFFFFF"/>
                </a:highlight>
              </a:rPr>
              <a:t> is the probability of event A given that event B has occurred, called the conditional probability, described below.</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joint probability is symmetrical, meaning that </a:t>
            </a:r>
            <a:r>
              <a:rPr lang="en" sz="1250" i="1">
                <a:solidFill>
                  <a:srgbClr val="555555"/>
                </a:solidFill>
                <a:highlight>
                  <a:srgbClr val="FFFFFF"/>
                </a:highlight>
              </a:rPr>
              <a:t>P(A and B)</a:t>
            </a:r>
            <a:r>
              <a:rPr lang="en" sz="1250">
                <a:solidFill>
                  <a:srgbClr val="555555"/>
                </a:solidFill>
                <a:highlight>
                  <a:srgbClr val="FFFFFF"/>
                </a:highlight>
              </a:rPr>
              <a:t> is the same as </a:t>
            </a:r>
            <a:r>
              <a:rPr lang="en" sz="1250" i="1">
                <a:solidFill>
                  <a:srgbClr val="555555"/>
                </a:solidFill>
                <a:highlight>
                  <a:srgbClr val="FFFFFF"/>
                </a:highlight>
              </a:rPr>
              <a:t>P(B and A)</a:t>
            </a:r>
            <a:r>
              <a:rPr lang="en" sz="1250">
                <a:solidFill>
                  <a:srgbClr val="555555"/>
                </a:solidFill>
                <a:highlight>
                  <a:srgbClr val="FFFFFF"/>
                </a:highlight>
              </a:rPr>
              <a:t>. The calculation using the conditional probability is also symmetrical, for example:</a:t>
            </a:r>
            <a:endParaRPr sz="1250">
              <a:solidFill>
                <a:srgbClr val="555555"/>
              </a:solidFill>
              <a:highlight>
                <a:srgbClr val="FFFFFF"/>
              </a:highlight>
            </a:endParaRPr>
          </a:p>
          <a:p>
            <a:pPr marL="457200" lvl="0" indent="-307975" algn="l" rtl="0">
              <a:lnSpc>
                <a:spcPct val="100000"/>
              </a:lnSpc>
              <a:spcBef>
                <a:spcPts val="500"/>
              </a:spcBef>
              <a:spcAft>
                <a:spcPts val="500"/>
              </a:spcAft>
              <a:buClr>
                <a:srgbClr val="555555"/>
              </a:buClr>
              <a:buSzPts val="1250"/>
              <a:buChar char="●"/>
            </a:pPr>
            <a:r>
              <a:rPr lang="en" sz="1250">
                <a:solidFill>
                  <a:srgbClr val="555555"/>
                </a:solidFill>
                <a:highlight>
                  <a:srgbClr val="FFFFFF"/>
                </a:highlight>
              </a:rPr>
              <a:t>P(A and B) = P(A given B) * P(B) = P(B given A) * P(A)</a:t>
            </a:r>
            <a:endParaRPr/>
          </a:p>
        </p:txBody>
      </p:sp>
    </p:spTree>
    <p:extLst>
      <p:ext uri="{BB962C8B-B14F-4D97-AF65-F5344CB8AC3E}">
        <p14:creationId xmlns:p14="http://schemas.microsoft.com/office/powerpoint/2010/main" val="26038603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0"/>
          <p:cNvSpPr txBox="1">
            <a:spLocks noGrp="1"/>
          </p:cNvSpPr>
          <p:nvPr>
            <p:ph type="body" idx="1"/>
          </p:nvPr>
        </p:nvSpPr>
        <p:spPr>
          <a:xfrm>
            <a:off x="172200" y="161875"/>
            <a:ext cx="8804700" cy="4854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500" b="1">
                <a:solidFill>
                  <a:srgbClr val="222222"/>
                </a:solidFill>
                <a:highlight>
                  <a:srgbClr val="FFFFFF"/>
                </a:highlight>
              </a:rPr>
              <a:t>Marginal Probability</a:t>
            </a:r>
            <a:endParaRPr sz="1500" b="1">
              <a:solidFill>
                <a:srgbClr val="222222"/>
              </a:solidFill>
              <a:highlight>
                <a:srgbClr val="FFFFFF"/>
              </a:highlight>
            </a:endParaRPr>
          </a:p>
          <a:p>
            <a:pPr marL="0" lvl="0" indent="0" algn="l" rtl="0">
              <a:lnSpc>
                <a:spcPct val="100000"/>
              </a:lnSpc>
              <a:spcBef>
                <a:spcPts val="700"/>
              </a:spcBef>
              <a:spcAft>
                <a:spcPts val="0"/>
              </a:spcAft>
              <a:buClr>
                <a:schemeClr val="dk1"/>
              </a:buClr>
              <a:buSzPts val="1100"/>
              <a:buFont typeface="Arial"/>
              <a:buNone/>
            </a:pPr>
            <a:r>
              <a:rPr lang="en" sz="1150">
                <a:solidFill>
                  <a:srgbClr val="555555"/>
                </a:solidFill>
                <a:highlight>
                  <a:srgbClr val="FFFFFF"/>
                </a:highlight>
              </a:rPr>
              <a:t>We may be interested in the probability of an event for one random variable, irrespective of the outcome of another random variable.</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For example, the probability of </a:t>
            </a:r>
            <a:r>
              <a:rPr lang="en" sz="1150" i="1">
                <a:solidFill>
                  <a:srgbClr val="555555"/>
                </a:solidFill>
                <a:highlight>
                  <a:srgbClr val="FFFFFF"/>
                </a:highlight>
              </a:rPr>
              <a:t>X=A</a:t>
            </a:r>
            <a:r>
              <a:rPr lang="en" sz="1150">
                <a:solidFill>
                  <a:srgbClr val="555555"/>
                </a:solidFill>
                <a:highlight>
                  <a:srgbClr val="FFFFFF"/>
                </a:highlight>
              </a:rPr>
              <a:t> for all outcomes of </a:t>
            </a:r>
            <a:r>
              <a:rPr lang="en" sz="1150" i="1">
                <a:solidFill>
                  <a:srgbClr val="555555"/>
                </a:solidFill>
                <a:highlight>
                  <a:srgbClr val="FFFFFF"/>
                </a:highlight>
              </a:rPr>
              <a:t>Y</a:t>
            </a:r>
            <a:r>
              <a:rPr lang="en" sz="1150">
                <a:solidFill>
                  <a:srgbClr val="555555"/>
                </a:solidFill>
                <a:highlight>
                  <a:srgbClr val="FFFFFF"/>
                </a:highlight>
              </a:rPr>
              <a:t>.</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 probability of one event in the presence of all (or a subset of) outcomes of the other random variable is called the </a:t>
            </a:r>
            <a:r>
              <a:rPr lang="en" sz="11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marginal probability</a:t>
            </a:r>
            <a:r>
              <a:rPr lang="en" sz="115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It is called the marginal probability because if all outcomes and probabilities for the two variables were laid out together in a table (</a:t>
            </a:r>
            <a:r>
              <a:rPr lang="en" sz="1150" i="1">
                <a:solidFill>
                  <a:srgbClr val="555555"/>
                </a:solidFill>
                <a:highlight>
                  <a:srgbClr val="FFFFFF"/>
                </a:highlight>
              </a:rPr>
              <a:t>X</a:t>
            </a:r>
            <a:r>
              <a:rPr lang="en" sz="1150">
                <a:solidFill>
                  <a:srgbClr val="555555"/>
                </a:solidFill>
                <a:highlight>
                  <a:srgbClr val="FFFFFF"/>
                </a:highlight>
              </a:rPr>
              <a:t> as columns, </a:t>
            </a:r>
            <a:r>
              <a:rPr lang="en" sz="1150" i="1">
                <a:solidFill>
                  <a:srgbClr val="555555"/>
                </a:solidFill>
                <a:highlight>
                  <a:srgbClr val="FFFFFF"/>
                </a:highlight>
              </a:rPr>
              <a:t>Y</a:t>
            </a:r>
            <a:r>
              <a:rPr lang="en" sz="1150">
                <a:solidFill>
                  <a:srgbClr val="555555"/>
                </a:solidFill>
                <a:highlight>
                  <a:srgbClr val="FFFFFF"/>
                </a:highlight>
              </a:rPr>
              <a:t> as rows), then the marginal probability of one variable (</a:t>
            </a:r>
            <a:r>
              <a:rPr lang="en" sz="1150" i="1">
                <a:solidFill>
                  <a:srgbClr val="555555"/>
                </a:solidFill>
                <a:highlight>
                  <a:srgbClr val="FFFFFF"/>
                </a:highlight>
              </a:rPr>
              <a:t>X</a:t>
            </a:r>
            <a:r>
              <a:rPr lang="en" sz="1150">
                <a:solidFill>
                  <a:srgbClr val="555555"/>
                </a:solidFill>
                <a:highlight>
                  <a:srgbClr val="FFFFFF"/>
                </a:highlight>
              </a:rPr>
              <a:t>) would be the sum of probabilities for the other variable (Y rows) on the margin of the table.</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a:solidFill>
                <a:srgbClr val="555555"/>
              </a:solidFill>
              <a:highlight>
                <a:srgbClr val="FFFFFF"/>
              </a:highlight>
            </a:endParaRPr>
          </a:p>
          <a:p>
            <a:pPr marL="457200" lvl="0" indent="-301625" algn="l" rtl="0">
              <a:lnSpc>
                <a:spcPct val="100000"/>
              </a:lnSpc>
              <a:spcBef>
                <a:spcPts val="1000"/>
              </a:spcBef>
              <a:spcAft>
                <a:spcPts val="0"/>
              </a:spcAft>
              <a:buClr>
                <a:srgbClr val="555555"/>
              </a:buClr>
              <a:buSzPts val="1150"/>
              <a:buChar char="●"/>
            </a:pPr>
            <a:r>
              <a:rPr lang="en" sz="1150">
                <a:solidFill>
                  <a:srgbClr val="555555"/>
                </a:solidFill>
                <a:highlight>
                  <a:srgbClr val="FFFFFF"/>
                </a:highlight>
              </a:rPr>
              <a:t>P(X=A) = sum P(X=A, Y=yi) for all y</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This is another important foundational rule in probability, referred to as the “</a:t>
            </a:r>
            <a:r>
              <a:rPr lang="en" sz="1150" i="1">
                <a:solidFill>
                  <a:srgbClr val="555555"/>
                </a:solidFill>
                <a:highlight>
                  <a:srgbClr val="FFFFFF"/>
                </a:highlight>
              </a:rPr>
              <a:t>sum rule</a:t>
            </a:r>
            <a:r>
              <a:rPr lang="en" sz="1150">
                <a:solidFill>
                  <a:srgbClr val="555555"/>
                </a:solidFill>
                <a:highlight>
                  <a:srgbClr val="FFFFFF"/>
                </a:highlight>
              </a:rPr>
              <a:t>.”</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a:solidFill>
                <a:srgbClr val="555555"/>
              </a:solidFill>
              <a:highlight>
                <a:srgbClr val="FFFFFF"/>
              </a:highlight>
            </a:endParaRPr>
          </a:p>
          <a:p>
            <a:pPr marL="0" lvl="0" indent="0" algn="l" rtl="0">
              <a:spcBef>
                <a:spcPts val="1000"/>
              </a:spcBef>
              <a:spcAft>
                <a:spcPts val="1200"/>
              </a:spcAft>
              <a:buNone/>
            </a:pPr>
            <a:endParaRPr/>
          </a:p>
        </p:txBody>
      </p:sp>
    </p:spTree>
    <p:extLst>
      <p:ext uri="{BB962C8B-B14F-4D97-AF65-F5344CB8AC3E}">
        <p14:creationId xmlns:p14="http://schemas.microsoft.com/office/powerpoint/2010/main" val="1718131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1"/>
          <p:cNvSpPr txBox="1">
            <a:spLocks noGrp="1"/>
          </p:cNvSpPr>
          <p:nvPr>
            <p:ph type="body" idx="1"/>
          </p:nvPr>
        </p:nvSpPr>
        <p:spPr>
          <a:xfrm>
            <a:off x="132025" y="111800"/>
            <a:ext cx="8799900" cy="491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22222"/>
                </a:solidFill>
                <a:highlight>
                  <a:srgbClr val="FFFFFF"/>
                </a:highlight>
              </a:rPr>
              <a:t>Conditional Probability</a:t>
            </a:r>
            <a:endParaRPr sz="20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We may be interested in the probability of an event given the occurrence of another event.</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probability of one event given the occurrence of another event is called the </a:t>
            </a:r>
            <a:r>
              <a:rPr lang="en" sz="16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conditional probability</a:t>
            </a:r>
            <a:r>
              <a:rPr lang="en" sz="1650">
                <a:solidFill>
                  <a:srgbClr val="555555"/>
                </a:solidFill>
                <a:highlight>
                  <a:srgbClr val="FFFFFF"/>
                </a:highlight>
              </a:rPr>
              <a:t>. The conditional probability of one to one or more random variables is referred to as the conditional probability distribution.</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For example, the conditional probability of event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is written formally as:</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given 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a:t>
            </a:r>
            <a:r>
              <a:rPr lang="en" sz="1650" i="1">
                <a:solidFill>
                  <a:srgbClr val="555555"/>
                </a:solidFill>
                <a:highlight>
                  <a:srgbClr val="FFFFFF"/>
                </a:highlight>
              </a:rPr>
              <a:t>given</a:t>
            </a:r>
            <a:r>
              <a:rPr lang="en" sz="1650">
                <a:solidFill>
                  <a:srgbClr val="555555"/>
                </a:solidFill>
                <a:highlight>
                  <a:srgbClr val="FFFFFF"/>
                </a:highlight>
              </a:rPr>
              <a:t>” is denoted using the pipe “|” operator; for example:</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 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conditional probability for events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is calculated as follows:</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given B) = P(A and B) / P(B)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This calculation assumes that the probability of event </a:t>
            </a:r>
            <a:r>
              <a:rPr lang="en" sz="1650" i="1">
                <a:solidFill>
                  <a:srgbClr val="555555"/>
                </a:solidFill>
                <a:highlight>
                  <a:srgbClr val="FFFFFF"/>
                </a:highlight>
              </a:rPr>
              <a:t>B</a:t>
            </a:r>
            <a:r>
              <a:rPr lang="en" sz="1650">
                <a:solidFill>
                  <a:srgbClr val="555555"/>
                </a:solidFill>
                <a:highlight>
                  <a:srgbClr val="FFFFFF"/>
                </a:highlight>
              </a:rPr>
              <a:t> is not zero, e.g. is not impossible.</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notion of event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does not mean that event </a:t>
            </a:r>
            <a:r>
              <a:rPr lang="en" sz="1650" i="1">
                <a:solidFill>
                  <a:srgbClr val="555555"/>
                </a:solidFill>
                <a:highlight>
                  <a:srgbClr val="FFFFFF"/>
                </a:highlight>
              </a:rPr>
              <a:t>B</a:t>
            </a:r>
            <a:r>
              <a:rPr lang="en" sz="1650">
                <a:solidFill>
                  <a:srgbClr val="555555"/>
                </a:solidFill>
                <a:highlight>
                  <a:srgbClr val="FFFFFF"/>
                </a:highlight>
              </a:rPr>
              <a:t> has occurred (e.g. is certain); instead, it is the probability of event </a:t>
            </a:r>
            <a:r>
              <a:rPr lang="en" sz="1650" i="1">
                <a:solidFill>
                  <a:srgbClr val="555555"/>
                </a:solidFill>
                <a:highlight>
                  <a:srgbClr val="FFFFFF"/>
                </a:highlight>
              </a:rPr>
              <a:t>A</a:t>
            </a:r>
            <a:r>
              <a:rPr lang="en" sz="1650">
                <a:solidFill>
                  <a:srgbClr val="555555"/>
                </a:solidFill>
                <a:highlight>
                  <a:srgbClr val="FFFFFF"/>
                </a:highlight>
              </a:rPr>
              <a:t> occurring after or in the presence of event </a:t>
            </a:r>
            <a:r>
              <a:rPr lang="en" sz="1650" i="1">
                <a:solidFill>
                  <a:srgbClr val="555555"/>
                </a:solidFill>
                <a:highlight>
                  <a:srgbClr val="FFFFFF"/>
                </a:highlight>
              </a:rPr>
              <a:t>B</a:t>
            </a:r>
            <a:r>
              <a:rPr lang="en" sz="1650">
                <a:solidFill>
                  <a:srgbClr val="555555"/>
                </a:solidFill>
                <a:highlight>
                  <a:srgbClr val="FFFFFF"/>
                </a:highlight>
              </a:rPr>
              <a:t> for a given trial.</a:t>
            </a:r>
            <a:endParaRPr sz="1650">
              <a:solidFill>
                <a:srgbClr val="555555"/>
              </a:solidFill>
              <a:highlight>
                <a:srgbClr val="FFFFFF"/>
              </a:highlight>
            </a:endParaRPr>
          </a:p>
          <a:p>
            <a:pPr marL="0" lvl="0" indent="0" algn="l" rtl="0">
              <a:spcBef>
                <a:spcPts val="500"/>
              </a:spcBef>
              <a:spcAft>
                <a:spcPts val="1200"/>
              </a:spcAft>
              <a:buNone/>
            </a:pPr>
            <a:endParaRPr sz="2100"/>
          </a:p>
        </p:txBody>
      </p:sp>
    </p:spTree>
    <p:extLst>
      <p:ext uri="{BB962C8B-B14F-4D97-AF65-F5344CB8AC3E}">
        <p14:creationId xmlns:p14="http://schemas.microsoft.com/office/powerpoint/2010/main" val="579439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body" idx="1"/>
          </p:nvPr>
        </p:nvSpPr>
        <p:spPr>
          <a:xfrm>
            <a:off x="236850" y="231575"/>
            <a:ext cx="8635200" cy="457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a:solidFill>
                  <a:srgbClr val="222222"/>
                </a:solidFill>
                <a:highlight>
                  <a:srgbClr val="FFFFFF"/>
                </a:highlight>
              </a:rPr>
              <a:t>Probability of Independence and Exclusivity</a:t>
            </a:r>
            <a:endParaRPr sz="2100" b="1">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a:solidFill>
                  <a:srgbClr val="555555"/>
                </a:solidFill>
                <a:highlight>
                  <a:srgbClr val="FFFFFF"/>
                </a:highlight>
              </a:rPr>
              <a:t>When considering multiple random variables, it is possible that they do not interact.</a:t>
            </a:r>
            <a:endParaRPr sz="145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a:solidFill>
                  <a:srgbClr val="555555"/>
                </a:solidFill>
                <a:highlight>
                  <a:srgbClr val="FFFFFF"/>
                </a:highlight>
              </a:rPr>
              <a:t>We may know or assume that two variables are not dependent upon each other instead are independent.</a:t>
            </a:r>
            <a:endParaRPr sz="145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a:solidFill>
                  <a:srgbClr val="555555"/>
                </a:solidFill>
                <a:highlight>
                  <a:srgbClr val="FFFFFF"/>
                </a:highlight>
              </a:rPr>
              <a:t>Alternately, the variables may interact but their events may not occur simultaneously, referred to as exclusivity.</a:t>
            </a:r>
            <a:endParaRPr sz="1450">
              <a:solidFill>
                <a:srgbClr val="555555"/>
              </a:solidFill>
              <a:highlight>
                <a:srgbClr val="FFFFFF"/>
              </a:highlight>
            </a:endParaRPr>
          </a:p>
          <a:p>
            <a:pPr marL="0" lvl="0" indent="0" algn="l" rtl="0">
              <a:lnSpc>
                <a:spcPct val="150000"/>
              </a:lnSpc>
              <a:spcBef>
                <a:spcPts val="1400"/>
              </a:spcBef>
              <a:spcAft>
                <a:spcPts val="1400"/>
              </a:spcAft>
              <a:buNone/>
            </a:pPr>
            <a:endParaRPr sz="2100"/>
          </a:p>
        </p:txBody>
      </p:sp>
    </p:spTree>
    <p:extLst>
      <p:ext uri="{BB962C8B-B14F-4D97-AF65-F5344CB8AC3E}">
        <p14:creationId xmlns:p14="http://schemas.microsoft.com/office/powerpoint/2010/main" val="36044646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3"/>
          <p:cNvSpPr txBox="1">
            <a:spLocks noGrp="1"/>
          </p:cNvSpPr>
          <p:nvPr>
            <p:ph type="body" idx="1"/>
          </p:nvPr>
        </p:nvSpPr>
        <p:spPr>
          <a:xfrm>
            <a:off x="232100" y="85675"/>
            <a:ext cx="8600100" cy="4893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a:solidFill>
                  <a:srgbClr val="222222"/>
                </a:solidFill>
                <a:highlight>
                  <a:srgbClr val="FFFFFF"/>
                </a:highlight>
              </a:rPr>
              <a:t>Independence</a:t>
            </a:r>
            <a:endParaRPr sz="1600" b="1">
              <a:solidFill>
                <a:srgbClr val="222222"/>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If one variable is not dependent on a second variable, this is called </a:t>
            </a:r>
            <a:r>
              <a:rPr lang="en" sz="12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independence</a:t>
            </a:r>
            <a:r>
              <a:rPr lang="en" sz="1250">
                <a:solidFill>
                  <a:srgbClr val="555555"/>
                </a:solidFill>
                <a:highlight>
                  <a:srgbClr val="FFFFFF"/>
                </a:highlight>
              </a:rPr>
              <a:t> or statistical independence.</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This has an impact on calculating the probabilities of the two variables.</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For example, we may be interested in the joint probability of independent events </a:t>
            </a:r>
            <a:r>
              <a:rPr lang="en" sz="1250" i="1">
                <a:solidFill>
                  <a:srgbClr val="555555"/>
                </a:solidFill>
                <a:highlight>
                  <a:srgbClr val="FFFFFF"/>
                </a:highlight>
              </a:rPr>
              <a:t>A</a:t>
            </a:r>
            <a:r>
              <a:rPr lang="en" sz="1250">
                <a:solidFill>
                  <a:srgbClr val="555555"/>
                </a:solidFill>
                <a:highlight>
                  <a:srgbClr val="FFFFFF"/>
                </a:highlight>
              </a:rPr>
              <a:t> and </a:t>
            </a:r>
            <a:r>
              <a:rPr lang="en" sz="1250" i="1">
                <a:solidFill>
                  <a:srgbClr val="555555"/>
                </a:solidFill>
                <a:highlight>
                  <a:srgbClr val="FFFFFF"/>
                </a:highlight>
              </a:rPr>
              <a:t>B</a:t>
            </a:r>
            <a:r>
              <a:rPr lang="en" sz="1250">
                <a:solidFill>
                  <a:srgbClr val="555555"/>
                </a:solidFill>
                <a:highlight>
                  <a:srgbClr val="FFFFFF"/>
                </a:highlight>
              </a:rPr>
              <a:t>, which is the same as the probability of </a:t>
            </a:r>
            <a:r>
              <a:rPr lang="en" sz="1250" i="1">
                <a:solidFill>
                  <a:srgbClr val="555555"/>
                </a:solidFill>
                <a:highlight>
                  <a:srgbClr val="FFFFFF"/>
                </a:highlight>
              </a:rPr>
              <a:t>A</a:t>
            </a:r>
            <a:r>
              <a:rPr lang="en" sz="1250">
                <a:solidFill>
                  <a:srgbClr val="555555"/>
                </a:solidFill>
                <a:highlight>
                  <a:srgbClr val="FFFFFF"/>
                </a:highlight>
              </a:rPr>
              <a:t> and the probability of </a:t>
            </a:r>
            <a:r>
              <a:rPr lang="en" sz="1250" i="1">
                <a:solidFill>
                  <a:srgbClr val="555555"/>
                </a:solidFill>
                <a:highlight>
                  <a:srgbClr val="FFFFFF"/>
                </a:highlight>
              </a:rPr>
              <a:t>B.</a:t>
            </a:r>
            <a:endParaRPr sz="1250" i="1">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Probabilities are combined using multiplication, therefore the joint probability of independent events is calculated as the probability of event </a:t>
            </a:r>
            <a:r>
              <a:rPr lang="en" sz="1250" i="1">
                <a:solidFill>
                  <a:srgbClr val="555555"/>
                </a:solidFill>
                <a:highlight>
                  <a:srgbClr val="FFFFFF"/>
                </a:highlight>
              </a:rPr>
              <a:t>A</a:t>
            </a:r>
            <a:r>
              <a:rPr lang="en" sz="1250">
                <a:solidFill>
                  <a:srgbClr val="555555"/>
                </a:solidFill>
                <a:highlight>
                  <a:srgbClr val="FFFFFF"/>
                </a:highlight>
              </a:rPr>
              <a:t> multiplied by the probability of event </a:t>
            </a:r>
            <a:r>
              <a:rPr lang="en" sz="1250" i="1">
                <a:solidFill>
                  <a:srgbClr val="555555"/>
                </a:solidFill>
                <a:highlight>
                  <a:srgbClr val="FFFFFF"/>
                </a:highlight>
              </a:rPr>
              <a:t>B</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This can be stated formally as follows:</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Joint Probability</a:t>
            </a:r>
            <a:r>
              <a:rPr lang="en" sz="1250">
                <a:solidFill>
                  <a:srgbClr val="555555"/>
                </a:solidFill>
                <a:highlight>
                  <a:srgbClr val="FFFFFF"/>
                </a:highlight>
              </a:rPr>
              <a:t>: P(A and B) = P(A) * P(B)</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As we might intuit, the marginal probability for an event for an independent random variable is simply the probability of the event.</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It is the idea of probability of a single random variable that are familiar with:</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Marginal Probability</a:t>
            </a:r>
            <a:r>
              <a:rPr lang="en" sz="1250">
                <a:solidFill>
                  <a:srgbClr val="555555"/>
                </a:solidFill>
                <a:highlight>
                  <a:srgbClr val="FFFFFF"/>
                </a:highlight>
              </a:rPr>
              <a:t>: P(A)</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We refer to the marginal probability of an independent probability as simply the probability.</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Similarly, the conditional probability of </a:t>
            </a:r>
            <a:r>
              <a:rPr lang="en" sz="1250" i="1">
                <a:solidFill>
                  <a:srgbClr val="555555"/>
                </a:solidFill>
                <a:highlight>
                  <a:srgbClr val="FFFFFF"/>
                </a:highlight>
              </a:rPr>
              <a:t>A</a:t>
            </a:r>
            <a:r>
              <a:rPr lang="en" sz="1250">
                <a:solidFill>
                  <a:srgbClr val="555555"/>
                </a:solidFill>
                <a:highlight>
                  <a:srgbClr val="FFFFFF"/>
                </a:highlight>
              </a:rPr>
              <a:t> given </a:t>
            </a:r>
            <a:r>
              <a:rPr lang="en" sz="1250" i="1">
                <a:solidFill>
                  <a:srgbClr val="555555"/>
                </a:solidFill>
                <a:highlight>
                  <a:srgbClr val="FFFFFF"/>
                </a:highlight>
              </a:rPr>
              <a:t>B</a:t>
            </a:r>
            <a:r>
              <a:rPr lang="en" sz="1250">
                <a:solidFill>
                  <a:srgbClr val="555555"/>
                </a:solidFill>
                <a:highlight>
                  <a:srgbClr val="FFFFFF"/>
                </a:highlight>
              </a:rPr>
              <a:t> when the variables are independent is simply the probability of </a:t>
            </a:r>
            <a:r>
              <a:rPr lang="en" sz="1250" i="1">
                <a:solidFill>
                  <a:srgbClr val="555555"/>
                </a:solidFill>
                <a:highlight>
                  <a:srgbClr val="FFFFFF"/>
                </a:highlight>
              </a:rPr>
              <a:t>A</a:t>
            </a:r>
            <a:r>
              <a:rPr lang="en" sz="1250">
                <a:solidFill>
                  <a:srgbClr val="555555"/>
                </a:solidFill>
                <a:highlight>
                  <a:srgbClr val="FFFFFF"/>
                </a:highlight>
              </a:rPr>
              <a:t> as the probability of </a:t>
            </a:r>
            <a:r>
              <a:rPr lang="en" sz="1250" i="1">
                <a:solidFill>
                  <a:srgbClr val="555555"/>
                </a:solidFill>
                <a:highlight>
                  <a:srgbClr val="FFFFFF"/>
                </a:highlight>
              </a:rPr>
              <a:t>B</a:t>
            </a:r>
            <a:r>
              <a:rPr lang="en" sz="1250">
                <a:solidFill>
                  <a:srgbClr val="555555"/>
                </a:solidFill>
                <a:highlight>
                  <a:srgbClr val="FFFFFF"/>
                </a:highlight>
              </a:rPr>
              <a:t> has no effect. For example:</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Conditional Probability</a:t>
            </a:r>
            <a:r>
              <a:rPr lang="en" sz="1250">
                <a:solidFill>
                  <a:srgbClr val="555555"/>
                </a:solidFill>
                <a:highlight>
                  <a:srgbClr val="FFFFFF"/>
                </a:highlight>
              </a:rPr>
              <a:t>: P(A given B) = P(A)</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Many machine learning algorithms assume that samples from a domain are independent to each other and come from the same probability distribution, referred to as </a:t>
            </a:r>
            <a:r>
              <a:rPr lang="en" sz="125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independent and identically distributed</a:t>
            </a:r>
            <a:r>
              <a:rPr lang="en" sz="1250">
                <a:solidFill>
                  <a:srgbClr val="555555"/>
                </a:solidFill>
                <a:highlight>
                  <a:srgbClr val="FFFFFF"/>
                </a:highlight>
              </a:rPr>
              <a:t>, or i.i.d. for short.</a:t>
            </a:r>
            <a:endParaRPr sz="1250">
              <a:solidFill>
                <a:srgbClr val="555555"/>
              </a:solidFill>
              <a:highlight>
                <a:srgbClr val="FFFFFF"/>
              </a:highlight>
            </a:endParaRPr>
          </a:p>
          <a:p>
            <a:pPr marL="0" lvl="0" indent="0" algn="l" rtl="0">
              <a:lnSpc>
                <a:spcPct val="105000"/>
              </a:lnSpc>
              <a:spcBef>
                <a:spcPts val="500"/>
              </a:spcBef>
              <a:spcAft>
                <a:spcPts val="1200"/>
              </a:spcAft>
              <a:buNone/>
            </a:pPr>
            <a:endParaRPr/>
          </a:p>
        </p:txBody>
      </p:sp>
    </p:spTree>
    <p:extLst>
      <p:ext uri="{BB962C8B-B14F-4D97-AF65-F5344CB8AC3E}">
        <p14:creationId xmlns:p14="http://schemas.microsoft.com/office/powerpoint/2010/main" val="3132261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4"/>
          <p:cNvSpPr txBox="1">
            <a:spLocks noGrp="1"/>
          </p:cNvSpPr>
          <p:nvPr>
            <p:ph type="body" idx="1"/>
          </p:nvPr>
        </p:nvSpPr>
        <p:spPr>
          <a:xfrm>
            <a:off x="184425" y="89350"/>
            <a:ext cx="8807400" cy="4829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a:solidFill>
                  <a:srgbClr val="222222"/>
                </a:solidFill>
                <a:highlight>
                  <a:srgbClr val="FFFFFF"/>
                </a:highlight>
              </a:rPr>
              <a:t>Exclusivity</a:t>
            </a:r>
            <a:endParaRPr sz="17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occurrence of one event excludes the occurrence of other events, then the events are said to be </a:t>
            </a:r>
            <a:r>
              <a:rPr lang="en" sz="13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mutually exclusive</a:t>
            </a:r>
            <a:r>
              <a:rPr lang="en" sz="1350">
                <a:solidFill>
                  <a:srgbClr val="555555"/>
                </a:solidFill>
                <a:highlight>
                  <a:srgbClr val="FFFFFF"/>
                </a:highlight>
              </a:rPr>
              <a: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probability of the events are said to be disjoint, meaning that they cannot interact, are strictly independent.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probability of event </a:t>
            </a:r>
            <a:r>
              <a:rPr lang="en" sz="1350" i="1">
                <a:solidFill>
                  <a:srgbClr val="555555"/>
                </a:solidFill>
                <a:highlight>
                  <a:srgbClr val="FFFFFF"/>
                </a:highlight>
              </a:rPr>
              <a:t>A</a:t>
            </a:r>
            <a:r>
              <a:rPr lang="en" sz="1350">
                <a:solidFill>
                  <a:srgbClr val="555555"/>
                </a:solidFill>
                <a:highlight>
                  <a:srgbClr val="FFFFFF"/>
                </a:highlight>
              </a:rPr>
              <a:t> is mutually exclusive with event </a:t>
            </a:r>
            <a:r>
              <a:rPr lang="en" sz="1350" i="1">
                <a:solidFill>
                  <a:srgbClr val="555555"/>
                </a:solidFill>
                <a:highlight>
                  <a:srgbClr val="FFFFFF"/>
                </a:highlight>
              </a:rPr>
              <a:t>B</a:t>
            </a:r>
            <a:r>
              <a:rPr lang="en" sz="1350">
                <a:solidFill>
                  <a:srgbClr val="555555"/>
                </a:solidFill>
                <a:highlight>
                  <a:srgbClr val="FFFFFF"/>
                </a:highlight>
              </a:rPr>
              <a:t>, then the joint probability of event </a:t>
            </a:r>
            <a:r>
              <a:rPr lang="en" sz="1350" i="1">
                <a:solidFill>
                  <a:srgbClr val="555555"/>
                </a:solidFill>
                <a:highlight>
                  <a:srgbClr val="FFFFFF"/>
                </a:highlight>
              </a:rPr>
              <a:t>A</a:t>
            </a:r>
            <a:r>
              <a:rPr lang="en" sz="1350">
                <a:solidFill>
                  <a:srgbClr val="555555"/>
                </a:solidFill>
                <a:highlight>
                  <a:srgbClr val="FFFFFF"/>
                </a:highlight>
              </a:rPr>
              <a:t> and event </a:t>
            </a:r>
            <a:r>
              <a:rPr lang="en" sz="1350" i="1">
                <a:solidFill>
                  <a:srgbClr val="555555"/>
                </a:solidFill>
                <a:highlight>
                  <a:srgbClr val="FFFFFF"/>
                </a:highlight>
              </a:rPr>
              <a:t>B</a:t>
            </a:r>
            <a:r>
              <a:rPr lang="en" sz="1350">
                <a:solidFill>
                  <a:srgbClr val="555555"/>
                </a:solidFill>
                <a:highlight>
                  <a:srgbClr val="FFFFFF"/>
                </a:highlight>
              </a:rPr>
              <a:t> is zero.</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and B) = 0.0</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Instead, the probability of an outcome can be described as event </a:t>
            </a:r>
            <a:r>
              <a:rPr lang="en" sz="1350" i="1">
                <a:solidFill>
                  <a:srgbClr val="555555"/>
                </a:solidFill>
                <a:highlight>
                  <a:srgbClr val="FFFFFF"/>
                </a:highlight>
              </a:rPr>
              <a:t>A</a:t>
            </a:r>
            <a:r>
              <a:rPr lang="en" sz="1350">
                <a:solidFill>
                  <a:srgbClr val="555555"/>
                </a:solidFill>
                <a:highlight>
                  <a:srgbClr val="FFFFFF"/>
                </a:highlight>
              </a:rPr>
              <a:t> or event </a:t>
            </a:r>
            <a:r>
              <a:rPr lang="en" sz="1350" i="1">
                <a:solidFill>
                  <a:srgbClr val="555555"/>
                </a:solidFill>
                <a:highlight>
                  <a:srgbClr val="FFFFFF"/>
                </a:highlight>
              </a:rPr>
              <a:t>B</a:t>
            </a:r>
            <a:r>
              <a:rPr lang="en" sz="1350">
                <a:solidFill>
                  <a:srgbClr val="555555"/>
                </a:solidFill>
                <a:highlight>
                  <a:srgbClr val="FFFFFF"/>
                </a:highlight>
              </a:rPr>
              <a:t>, stated formally as follows:</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or B) = P(A) + P(B)</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“or” is also called a union and is denoted as a capital “</a:t>
            </a:r>
            <a:r>
              <a:rPr lang="en" sz="1350" i="1">
                <a:solidFill>
                  <a:srgbClr val="555555"/>
                </a:solidFill>
                <a:highlight>
                  <a:srgbClr val="FFFFFF"/>
                </a:highlight>
              </a:rPr>
              <a:t>U</a:t>
            </a:r>
            <a:r>
              <a:rPr lang="en" sz="1350">
                <a:solidFill>
                  <a:srgbClr val="555555"/>
                </a:solidFill>
                <a:highlight>
                  <a:srgbClr val="FFFFFF"/>
                </a:highlight>
              </a:rPr>
              <a:t>” letter; for example:</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or B) = P(A U B)</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events are not mutually exclusive, we may be interested in the outcome of either event.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probability of non-mutually exclusive events is calculated as the probability of event </a:t>
            </a:r>
            <a:r>
              <a:rPr lang="en" sz="1350" i="1">
                <a:solidFill>
                  <a:srgbClr val="555555"/>
                </a:solidFill>
                <a:highlight>
                  <a:srgbClr val="FFFFFF"/>
                </a:highlight>
              </a:rPr>
              <a:t>A</a:t>
            </a:r>
            <a:r>
              <a:rPr lang="en" sz="1350">
                <a:solidFill>
                  <a:srgbClr val="555555"/>
                </a:solidFill>
                <a:highlight>
                  <a:srgbClr val="FFFFFF"/>
                </a:highlight>
              </a:rPr>
              <a:t> and the probability of event </a:t>
            </a:r>
            <a:r>
              <a:rPr lang="en" sz="1350" i="1">
                <a:solidFill>
                  <a:srgbClr val="555555"/>
                </a:solidFill>
                <a:highlight>
                  <a:srgbClr val="FFFFFF"/>
                </a:highlight>
              </a:rPr>
              <a:t>B</a:t>
            </a:r>
            <a:r>
              <a:rPr lang="en" sz="1350">
                <a:solidFill>
                  <a:srgbClr val="555555"/>
                </a:solidFill>
                <a:highlight>
                  <a:srgbClr val="FFFFFF"/>
                </a:highlight>
              </a:rPr>
              <a:t> minus the probability of both events occurring simultaneously.</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This can be stated formally as follows:</a:t>
            </a:r>
            <a:endParaRPr sz="135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a:solidFill>
                  <a:srgbClr val="555555"/>
                </a:solidFill>
                <a:highlight>
                  <a:srgbClr val="FFFFFF"/>
                </a:highlight>
              </a:rPr>
              <a:t>P(A or B) = P(A) + P(B) – P(A and B)</a:t>
            </a:r>
            <a:endParaRPr/>
          </a:p>
        </p:txBody>
      </p:sp>
    </p:spTree>
    <p:extLst>
      <p:ext uri="{BB962C8B-B14F-4D97-AF65-F5344CB8AC3E}">
        <p14:creationId xmlns:p14="http://schemas.microsoft.com/office/powerpoint/2010/main" val="34015063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311700" y="98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Probability Distribution</a:t>
            </a:r>
            <a:endParaRPr/>
          </a:p>
        </p:txBody>
      </p:sp>
      <p:sp>
        <p:nvSpPr>
          <p:cNvPr id="440" name="Google Shape;440;p7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a:solidFill>
                <a:schemeClr val="dk1"/>
              </a:solidFill>
              <a:highlight>
                <a:srgbClr val="FFFFFF"/>
              </a:highlight>
            </a:endParaRPr>
          </a:p>
          <a:p>
            <a:pPr marL="0" lvl="0" indent="0" algn="l" rtl="0">
              <a:spcBef>
                <a:spcPts val="2300"/>
              </a:spcBef>
              <a:spcAft>
                <a:spcPts val="1200"/>
              </a:spcAft>
              <a:buSzPts val="770"/>
              <a:buNone/>
            </a:pPr>
            <a:endParaRPr sz="1460"/>
          </a:p>
        </p:txBody>
      </p:sp>
    </p:spTree>
    <p:extLst>
      <p:ext uri="{BB962C8B-B14F-4D97-AF65-F5344CB8AC3E}">
        <p14:creationId xmlns:p14="http://schemas.microsoft.com/office/powerpoint/2010/main" val="242250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body" idx="1"/>
          </p:nvPr>
        </p:nvSpPr>
        <p:spPr>
          <a:xfrm>
            <a:off x="169450" y="111800"/>
            <a:ext cx="8837400" cy="3416400"/>
          </a:xfrm>
          <a:prstGeom prst="rect">
            <a:avLst/>
          </a:prstGeom>
        </p:spPr>
        <p:txBody>
          <a:bodyPr spcFirstLastPara="1" wrap="square" lIns="91425" tIns="91425" rIns="91425" bIns="91425" anchor="t" anchorCtr="0">
            <a:normAutofit fontScale="85000" lnSpcReduction="10000"/>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Continuous and Discrete Distributions</a:t>
            </a:r>
            <a:endParaRPr sz="2200"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a:p>
        </p:txBody>
      </p:sp>
    </p:spTree>
    <p:extLst>
      <p:ext uri="{BB962C8B-B14F-4D97-AF65-F5344CB8AC3E}">
        <p14:creationId xmlns:p14="http://schemas.microsoft.com/office/powerpoint/2010/main" val="20044764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7"/>
          <p:cNvSpPr txBox="1">
            <a:spLocks noGrp="1"/>
          </p:cNvSpPr>
          <p:nvPr>
            <p:ph type="body" idx="1"/>
          </p:nvPr>
        </p:nvSpPr>
        <p:spPr>
          <a:xfrm>
            <a:off x="236825" y="179175"/>
            <a:ext cx="8665200" cy="47247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Types of Distributions – Discrete Distribution</a:t>
            </a:r>
            <a:endParaRPr sz="2200" b="1">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Binomial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a:p>
        </p:txBody>
      </p:sp>
    </p:spTree>
    <p:extLst>
      <p:ext uri="{BB962C8B-B14F-4D97-AF65-F5344CB8AC3E}">
        <p14:creationId xmlns:p14="http://schemas.microsoft.com/office/powerpoint/2010/main" val="2775221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8"/>
          <p:cNvSpPr txBox="1">
            <a:spLocks noGrp="1"/>
          </p:cNvSpPr>
          <p:nvPr>
            <p:ph type="body" idx="1"/>
          </p:nvPr>
        </p:nvSpPr>
        <p:spPr>
          <a:xfrm>
            <a:off x="191900" y="179175"/>
            <a:ext cx="8520600" cy="4058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100" b="1">
                <a:solidFill>
                  <a:srgbClr val="303133"/>
                </a:solidFill>
                <a:highlight>
                  <a:srgbClr val="FFFFFF"/>
                </a:highlight>
                <a:latin typeface="Roboto"/>
                <a:ea typeface="Roboto"/>
                <a:cs typeface="Roboto"/>
                <a:sym typeface="Roboto"/>
              </a:rPr>
              <a:t>Multi nominal Distribution</a:t>
            </a:r>
            <a:endParaRPr sz="2100"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2300"/>
              </a:spcAft>
              <a:buNone/>
            </a:pPr>
            <a:r>
              <a:rPr lang="en">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2100"/>
          </a:p>
        </p:txBody>
      </p:sp>
    </p:spTree>
    <p:extLst>
      <p:ext uri="{BB962C8B-B14F-4D97-AF65-F5344CB8AC3E}">
        <p14:creationId xmlns:p14="http://schemas.microsoft.com/office/powerpoint/2010/main" val="6069952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9"/>
          <p:cNvSpPr txBox="1">
            <a:spLocks noGrp="1"/>
          </p:cNvSpPr>
          <p:nvPr>
            <p:ph type="body" idx="1"/>
          </p:nvPr>
        </p:nvSpPr>
        <p:spPr>
          <a:xfrm>
            <a:off x="199400" y="171700"/>
            <a:ext cx="8520600" cy="4928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b="1">
                <a:solidFill>
                  <a:srgbClr val="303133"/>
                </a:solidFill>
                <a:highlight>
                  <a:srgbClr val="FFFFFF"/>
                </a:highlight>
                <a:latin typeface="Times New Roman"/>
                <a:ea typeface="Times New Roman"/>
                <a:cs typeface="Times New Roman"/>
                <a:sym typeface="Times New Roman"/>
              </a:rPr>
              <a:t>Bernoulli’s Distribution</a:t>
            </a:r>
            <a:endParaRPr b="1">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15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0"/>
              </a:spcAft>
              <a:buClr>
                <a:schemeClr val="dk1"/>
              </a:buClr>
              <a:buSzPts val="1100"/>
              <a:buFont typeface="Arial"/>
              <a:buNone/>
            </a:pPr>
            <a:r>
              <a:rPr lang="en">
                <a:solidFill>
                  <a:srgbClr val="202124"/>
                </a:solidFill>
                <a:highlight>
                  <a:srgbClr val="FFFFFF"/>
                </a:highlight>
                <a:latin typeface="Times New Roman"/>
                <a:ea typeface="Times New Roman"/>
                <a:cs typeface="Times New Roman"/>
                <a:sym typeface="Times New Roman"/>
              </a:rPr>
              <a:t>Some examples of such events are as follows: </a:t>
            </a:r>
            <a:r>
              <a:rPr lang="en" b="1">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a:solidFill>
                  <a:srgbClr val="202124"/>
                </a:solidFill>
                <a:highlight>
                  <a:srgbClr val="FFFFFF"/>
                </a:highlight>
                <a:latin typeface="Times New Roman"/>
                <a:ea typeface="Times New Roman"/>
                <a:cs typeface="Times New Roman"/>
                <a:sym typeface="Times New Roman"/>
              </a:rPr>
              <a:t>. </a:t>
            </a: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0"/>
              </a:spcAft>
              <a:buClr>
                <a:schemeClr val="dk1"/>
              </a:buClr>
              <a:buSzPts val="1100"/>
              <a:buFont typeface="Arial"/>
              <a:buNone/>
            </a:pPr>
            <a:r>
              <a:rPr lang="en">
                <a:solidFill>
                  <a:srgbClr val="202124"/>
                </a:solidFill>
                <a:highlight>
                  <a:srgbClr val="FFFFFF"/>
                </a:highlight>
                <a:latin typeface="Times New Roman"/>
                <a:ea typeface="Times New Roman"/>
                <a:cs typeface="Times New Roman"/>
                <a:sym typeface="Times New Roman"/>
              </a:rPr>
              <a:t>A Bernoulli trial is </a:t>
            </a:r>
            <a:r>
              <a:rPr lang="en" b="1">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120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9234062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0"/>
          <p:cNvSpPr txBox="1">
            <a:spLocks noGrp="1"/>
          </p:cNvSpPr>
          <p:nvPr>
            <p:ph type="body" idx="1"/>
          </p:nvPr>
        </p:nvSpPr>
        <p:spPr>
          <a:xfrm>
            <a:off x="169450" y="141750"/>
            <a:ext cx="8777400" cy="4575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a:solidFill>
                  <a:srgbClr val="303133"/>
                </a:solidFill>
                <a:highlight>
                  <a:srgbClr val="FFFFFF"/>
                </a:highlight>
                <a:latin typeface="Times New Roman"/>
                <a:ea typeface="Times New Roman"/>
                <a:cs typeface="Times New Roman"/>
                <a:sym typeface="Times New Roman"/>
              </a:rPr>
              <a:t>Negative Binomial Distribution</a:t>
            </a:r>
            <a:endParaRPr sz="1600" b="1">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lnSpc>
                <a:spcPct val="100000"/>
              </a:lnSpc>
              <a:spcBef>
                <a:spcPts val="800"/>
              </a:spcBef>
              <a:spcAft>
                <a:spcPts val="0"/>
              </a:spcAft>
              <a:buClr>
                <a:srgbClr val="303133"/>
              </a:buClr>
              <a:buSzPts val="1600"/>
              <a:buFont typeface="Times New Roman"/>
              <a:buChar char="○"/>
            </a:pPr>
            <a:r>
              <a:rPr lang="en" sz="160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a:solidFill>
                <a:srgbClr val="303133"/>
              </a:solidFill>
              <a:highlight>
                <a:srgbClr val="FFFFFF"/>
              </a:highlight>
              <a:latin typeface="Times New Roman"/>
              <a:ea typeface="Times New Roman"/>
              <a:cs typeface="Times New Roman"/>
              <a:sym typeface="Times New Roman"/>
            </a:endParaRPr>
          </a:p>
          <a:p>
            <a:pPr marL="914400" lvl="1" indent="-330200" algn="l" rtl="0">
              <a:lnSpc>
                <a:spcPct val="100000"/>
              </a:lnSpc>
              <a:spcBef>
                <a:spcPts val="800"/>
              </a:spcBef>
              <a:spcAft>
                <a:spcPts val="0"/>
              </a:spcAft>
              <a:buClr>
                <a:srgbClr val="303133"/>
              </a:buClr>
              <a:buSzPts val="1600"/>
              <a:buFont typeface="Times New Roman"/>
              <a:buChar char="○"/>
            </a:pPr>
            <a:r>
              <a:rPr lang="en" sz="160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r>
              <a:rPr lang="en" sz="160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71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1"/>
          <p:cNvSpPr txBox="1">
            <a:spLocks noGrp="1"/>
          </p:cNvSpPr>
          <p:nvPr>
            <p:ph type="body" idx="1"/>
          </p:nvPr>
        </p:nvSpPr>
        <p:spPr>
          <a:xfrm>
            <a:off x="109550" y="111800"/>
            <a:ext cx="8867400" cy="48801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1700" b="1">
                <a:solidFill>
                  <a:srgbClr val="303133"/>
                </a:solidFill>
                <a:highlight>
                  <a:srgbClr val="FFFFFF"/>
                </a:highlight>
                <a:latin typeface="Times New Roman"/>
                <a:ea typeface="Times New Roman"/>
                <a:cs typeface="Times New Roman"/>
                <a:sym typeface="Times New Roman"/>
              </a:rPr>
              <a:t>Poisson Distribution</a:t>
            </a:r>
            <a:endParaRPr sz="1700" b="1">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a:solidFill>
                  <a:srgbClr val="202124"/>
                </a:solidFill>
                <a:highlight>
                  <a:srgbClr val="FFFFFF"/>
                </a:highlight>
                <a:latin typeface="Times New Roman"/>
                <a:ea typeface="Times New Roman"/>
                <a:cs typeface="Times New Roman"/>
                <a:sym typeface="Times New Roman"/>
              </a:rPr>
              <a:t>Examples of Poisson distributions</a:t>
            </a:r>
            <a:endParaRPr sz="1700" b="1">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A death by horse kick is an “event.”</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time interval is one year.</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a:latin typeface="Times New Roman"/>
              <a:ea typeface="Times New Roman"/>
              <a:cs typeface="Times New Roman"/>
              <a:sym typeface="Times New Roman"/>
            </a:endParaRPr>
          </a:p>
        </p:txBody>
      </p:sp>
    </p:spTree>
    <p:extLst>
      <p:ext uri="{BB962C8B-B14F-4D97-AF65-F5344CB8AC3E}">
        <p14:creationId xmlns:p14="http://schemas.microsoft.com/office/powerpoint/2010/main" val="22146559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2"/>
          <p:cNvSpPr txBox="1">
            <a:spLocks noGrp="1"/>
          </p:cNvSpPr>
          <p:nvPr>
            <p:ph type="body" idx="1"/>
          </p:nvPr>
        </p:nvSpPr>
        <p:spPr>
          <a:xfrm>
            <a:off x="169450" y="134275"/>
            <a:ext cx="8837400" cy="48345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Times New Roman"/>
                <a:ea typeface="Times New Roman"/>
                <a:cs typeface="Times New Roman"/>
                <a:sym typeface="Times New Roman"/>
              </a:rPr>
              <a:t>Discrete Uniform Distribution</a:t>
            </a:r>
            <a:endParaRPr b="1">
              <a:solidFill>
                <a:srgbClr val="303133"/>
              </a:solidFill>
              <a:highlight>
                <a:srgbClr val="FFFFFF"/>
              </a:highlight>
              <a:latin typeface="Times New Roman"/>
              <a:ea typeface="Times New Roman"/>
              <a:cs typeface="Times New Roman"/>
              <a:sym typeface="Times New Roman"/>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1200"/>
              </a:spcAft>
              <a:buNone/>
            </a:pPr>
            <a:r>
              <a:rPr lang="en" b="1">
                <a:solidFill>
                  <a:srgbClr val="202124"/>
                </a:solidFill>
                <a:highlight>
                  <a:srgbClr val="FFFFFF"/>
                </a:highlight>
              </a:rPr>
              <a:t>A deck of cards</a:t>
            </a:r>
            <a:r>
              <a:rPr lang="en">
                <a:solidFill>
                  <a:srgbClr val="202124"/>
                </a:solidFill>
                <a:highlight>
                  <a:srgbClr val="FFFFFF"/>
                </a:highlight>
              </a:rPr>
              <a:t> has within it uniform distributions because the likelihood of drawing a heart, a club, a diamond, or a spade is equally likely. A coin also has a uniform distribution because the probability of getting either heads or tails in a coin toss is the same.</a:t>
            </a:r>
            <a:endParaRPr sz="2400">
              <a:latin typeface="Times New Roman"/>
              <a:ea typeface="Times New Roman"/>
              <a:cs typeface="Times New Roman"/>
              <a:sym typeface="Times New Roman"/>
            </a:endParaRPr>
          </a:p>
        </p:txBody>
      </p:sp>
    </p:spTree>
    <p:extLst>
      <p:ext uri="{BB962C8B-B14F-4D97-AF65-F5344CB8AC3E}">
        <p14:creationId xmlns:p14="http://schemas.microsoft.com/office/powerpoint/2010/main" val="3698028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3"/>
          <p:cNvSpPr txBox="1">
            <a:spLocks noGrp="1"/>
          </p:cNvSpPr>
          <p:nvPr>
            <p:ph type="body" idx="1"/>
          </p:nvPr>
        </p:nvSpPr>
        <p:spPr>
          <a:xfrm>
            <a:off x="147000" y="59400"/>
            <a:ext cx="88074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Types of Distributions – Continuous Distribution</a:t>
            </a:r>
            <a:endParaRPr sz="2200" b="1">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Continuous Uniform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a:solidFill>
                <a:schemeClr val="dk1"/>
              </a:solidFill>
              <a:highlight>
                <a:srgbClr val="FFFFFF"/>
              </a:highlight>
            </a:endParaRPr>
          </a:p>
          <a:p>
            <a:pPr marL="0" lvl="0" indent="0" algn="l" rtl="0">
              <a:spcBef>
                <a:spcPts val="2300"/>
              </a:spcBef>
              <a:spcAft>
                <a:spcPts val="1200"/>
              </a:spcAft>
              <a:buNone/>
            </a:pPr>
            <a:endParaRPr/>
          </a:p>
        </p:txBody>
      </p:sp>
      <p:pic>
        <p:nvPicPr>
          <p:cNvPr id="481" name="Google Shape;481;p83"/>
          <p:cNvPicPr preferRelativeResize="0"/>
          <p:nvPr/>
        </p:nvPicPr>
        <p:blipFill>
          <a:blip r:embed="rId3">
            <a:alphaModFix/>
          </a:blip>
          <a:stretch>
            <a:fillRect/>
          </a:stretch>
        </p:blipFill>
        <p:spPr>
          <a:xfrm>
            <a:off x="3405875" y="2471500"/>
            <a:ext cx="5548525" cy="2281300"/>
          </a:xfrm>
          <a:prstGeom prst="rect">
            <a:avLst/>
          </a:prstGeom>
          <a:noFill/>
          <a:ln>
            <a:noFill/>
          </a:ln>
        </p:spPr>
      </p:pic>
    </p:spTree>
    <p:extLst>
      <p:ext uri="{BB962C8B-B14F-4D97-AF65-F5344CB8AC3E}">
        <p14:creationId xmlns:p14="http://schemas.microsoft.com/office/powerpoint/2010/main" val="22032121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4"/>
          <p:cNvSpPr txBox="1">
            <a:spLocks noGrp="1"/>
          </p:cNvSpPr>
          <p:nvPr>
            <p:ph type="body" idx="1"/>
          </p:nvPr>
        </p:nvSpPr>
        <p:spPr>
          <a:xfrm>
            <a:off x="154475" y="81850"/>
            <a:ext cx="8844900" cy="4851900"/>
          </a:xfrm>
          <a:prstGeom prst="rect">
            <a:avLst/>
          </a:prstGeom>
        </p:spPr>
        <p:txBody>
          <a:bodyPr spcFirstLastPara="1" wrap="square" lIns="91425" tIns="91425" rIns="91425" bIns="91425" anchor="t" anchorCtr="0">
            <a:normAutofit fontScale="92500" lnSpcReduction="20000"/>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Normal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a:solidFill>
                <a:schemeClr val="dk1"/>
              </a:solidFill>
              <a:highlight>
                <a:srgbClr val="FFFFFF"/>
              </a:highlight>
            </a:endParaRPr>
          </a:p>
          <a:p>
            <a:pPr marL="0" lvl="0" indent="0" algn="l" rtl="0">
              <a:lnSpc>
                <a:spcPct val="175000"/>
              </a:lnSpc>
              <a:spcBef>
                <a:spcPts val="2300"/>
              </a:spcBef>
              <a:spcAft>
                <a:spcPts val="0"/>
              </a:spcAft>
              <a:buClr>
                <a:schemeClr val="dk1"/>
              </a:buClr>
              <a:buSzPts val="1100"/>
              <a:buFont typeface="Arial"/>
              <a:buNone/>
            </a:pPr>
            <a:r>
              <a:rPr lang="en" sz="1500">
                <a:solidFill>
                  <a:schemeClr val="dk1"/>
                </a:solidFill>
                <a:highlight>
                  <a:srgbClr val="FFFFFF"/>
                </a:highlight>
              </a:rPr>
              <a:t>Normally distributed data generally follow the empirical rule. The empirical rule shows the spread of the data in terms of standard deviation and mean as follows: –</a:t>
            </a:r>
            <a:endParaRPr sz="1500">
              <a:solidFill>
                <a:schemeClr val="dk1"/>
              </a:solidFill>
              <a:highlight>
                <a:srgbClr val="FFFFFF"/>
              </a:highlight>
            </a:endParaRPr>
          </a:p>
          <a:p>
            <a:pPr marL="914400" lvl="1" indent="-323850" algn="l" rtl="0">
              <a:lnSpc>
                <a:spcPct val="175000"/>
              </a:lnSpc>
              <a:spcBef>
                <a:spcPts val="2300"/>
              </a:spcBef>
              <a:spcAft>
                <a:spcPts val="0"/>
              </a:spcAft>
              <a:buClr>
                <a:srgbClr val="303133"/>
              </a:buClr>
              <a:buSzPts val="1500"/>
              <a:buChar char="○"/>
            </a:pPr>
            <a:r>
              <a:rPr lang="en" sz="1500">
                <a:solidFill>
                  <a:srgbClr val="303133"/>
                </a:solidFill>
                <a:highlight>
                  <a:srgbClr val="FFFFFF"/>
                </a:highlight>
              </a:rPr>
              <a:t>68% probability that the random variable falls within 1 standard deviation of the mean.</a:t>
            </a:r>
            <a:endParaRPr sz="150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95% probability that the random variable falls within 2 standard deviations of the mean.</a:t>
            </a:r>
            <a:endParaRPr sz="150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99.7% probability that the random variable falls within 3 standard deviations of the mean.</a:t>
            </a:r>
            <a:endParaRPr/>
          </a:p>
        </p:txBody>
      </p:sp>
    </p:spTree>
    <p:extLst>
      <p:ext uri="{BB962C8B-B14F-4D97-AF65-F5344CB8AC3E}">
        <p14:creationId xmlns:p14="http://schemas.microsoft.com/office/powerpoint/2010/main" val="757116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body" idx="1"/>
          </p:nvPr>
        </p:nvSpPr>
        <p:spPr>
          <a:xfrm>
            <a:off x="259300" y="96825"/>
            <a:ext cx="8642700" cy="4477800"/>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T –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a:p>
        </p:txBody>
      </p:sp>
      <p:pic>
        <p:nvPicPr>
          <p:cNvPr id="492" name="Google Shape;492;p85"/>
          <p:cNvPicPr preferRelativeResize="0"/>
          <p:nvPr/>
        </p:nvPicPr>
        <p:blipFill>
          <a:blip r:embed="rId3">
            <a:alphaModFix/>
          </a:blip>
          <a:stretch>
            <a:fillRect/>
          </a:stretch>
        </p:blipFill>
        <p:spPr>
          <a:xfrm>
            <a:off x="5364548" y="3283200"/>
            <a:ext cx="3779450" cy="1860300"/>
          </a:xfrm>
          <a:prstGeom prst="rect">
            <a:avLst/>
          </a:prstGeom>
          <a:noFill/>
          <a:ln>
            <a:noFill/>
          </a:ln>
        </p:spPr>
      </p:pic>
    </p:spTree>
    <p:extLst>
      <p:ext uri="{BB962C8B-B14F-4D97-AF65-F5344CB8AC3E}">
        <p14:creationId xmlns:p14="http://schemas.microsoft.com/office/powerpoint/2010/main" val="47769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body" idx="1"/>
          </p:nvPr>
        </p:nvSpPr>
        <p:spPr>
          <a:xfrm>
            <a:off x="206875" y="156725"/>
            <a:ext cx="8732400" cy="44928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Chi – Square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a:solidFill>
                <a:schemeClr val="dk1"/>
              </a:solidFill>
              <a:highlight>
                <a:srgbClr val="FFFFFF"/>
              </a:highlight>
            </a:endParaRPr>
          </a:p>
          <a:p>
            <a:pPr marL="0" lvl="0" indent="0" algn="l" rtl="0">
              <a:spcBef>
                <a:spcPts val="2300"/>
              </a:spcBef>
              <a:spcAft>
                <a:spcPts val="1200"/>
              </a:spcAft>
              <a:buNone/>
            </a:pPr>
            <a:r>
              <a:rPr lang="en" sz="150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8918704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Degree of Freedom</a:t>
            </a:r>
            <a:endParaRPr/>
          </a:p>
        </p:txBody>
      </p:sp>
      <p:sp>
        <p:nvSpPr>
          <p:cNvPr id="504" name="Google Shape;504;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02124"/>
                </a:solidFill>
                <a:highlight>
                  <a:srgbClr val="FFFFFF"/>
                </a:highlight>
              </a:rPr>
              <a:t>Degrees of freedom refers to </a:t>
            </a:r>
            <a:r>
              <a:rPr lang="en" sz="1600" b="1">
                <a:solidFill>
                  <a:srgbClr val="202124"/>
                </a:solidFill>
                <a:highlight>
                  <a:srgbClr val="FFFFFF"/>
                </a:highlight>
              </a:rPr>
              <a:t>the maximum number of logically independent values, which are values that have the freedom to vary, in the data sample</a:t>
            </a:r>
            <a:r>
              <a:rPr lang="en" sz="1600">
                <a:solidFill>
                  <a:srgbClr val="202124"/>
                </a:solidFill>
                <a:highlight>
                  <a:srgbClr val="FFFFFF"/>
                </a:highlight>
              </a:rPr>
              <a:t>. Degrees of freedom are commonly discussed in relation to various forms of hypothesis testing in statistics, such as a chi-square.</a:t>
            </a:r>
            <a:endParaRPr sz="1600">
              <a:solidFill>
                <a:srgbClr val="202124"/>
              </a:solidFill>
              <a:highlight>
                <a:srgbClr val="FFFFFF"/>
              </a:highlight>
            </a:endParaRPr>
          </a:p>
          <a:p>
            <a:pPr marL="0" lvl="0" indent="0" algn="l" rtl="0">
              <a:spcBef>
                <a:spcPts val="1200"/>
              </a:spcBef>
              <a:spcAft>
                <a:spcPts val="0"/>
              </a:spcAft>
              <a:buNone/>
            </a:pPr>
            <a:r>
              <a:rPr lang="en" sz="1600">
                <a:solidFill>
                  <a:srgbClr val="202124"/>
                </a:solidFill>
                <a:highlight>
                  <a:srgbClr val="FFFFFF"/>
                </a:highlight>
              </a:rPr>
              <a:t>To calculate degrees of freedom, </a:t>
            </a:r>
            <a:r>
              <a:rPr lang="en" sz="1600" b="1">
                <a:solidFill>
                  <a:srgbClr val="202124"/>
                </a:solidFill>
                <a:highlight>
                  <a:srgbClr val="FFFFFF"/>
                </a:highlight>
              </a:rPr>
              <a:t>subtract the number of relations from the number of observations</a:t>
            </a:r>
            <a:r>
              <a:rPr lang="en" sz="1600">
                <a:solidFill>
                  <a:srgbClr val="202124"/>
                </a:solidFill>
                <a:highlight>
                  <a:srgbClr val="FFFFFF"/>
                </a:highlight>
              </a:rPr>
              <a:t>. For determining the degrees of freedom for a sample mean or average, you need to subtract one (1) from the number of observations, n.</a:t>
            </a:r>
            <a:endParaRPr sz="1600">
              <a:solidFill>
                <a:srgbClr val="202124"/>
              </a:solidFill>
              <a:highlight>
                <a:srgbClr val="FFFFFF"/>
              </a:highlight>
            </a:endParaRPr>
          </a:p>
          <a:p>
            <a:pPr marL="0" lvl="0" indent="0" algn="l" rtl="0">
              <a:spcBef>
                <a:spcPts val="1200"/>
              </a:spcBef>
              <a:spcAft>
                <a:spcPts val="0"/>
              </a:spcAft>
              <a:buNone/>
            </a:pPr>
            <a:r>
              <a:rPr lang="en" sz="1600">
                <a:solidFill>
                  <a:srgbClr val="202124"/>
                </a:solidFill>
                <a:highlight>
                  <a:srgbClr val="FFFFFF"/>
                </a:highlight>
              </a:rPr>
              <a:t>Degrees of freedom are important </a:t>
            </a:r>
            <a:r>
              <a:rPr lang="en" sz="1600" b="1">
                <a:solidFill>
                  <a:srgbClr val="202124"/>
                </a:solidFill>
                <a:highlight>
                  <a:srgbClr val="FFFFFF"/>
                </a:highlight>
              </a:rPr>
              <a:t>for finding critical cutoff values for inferential statistical tests</a:t>
            </a:r>
            <a:r>
              <a:rPr lang="en" sz="1600">
                <a:solidFill>
                  <a:srgbClr val="202124"/>
                </a:solidFill>
                <a:highlight>
                  <a:srgbClr val="FFFFFF"/>
                </a:highlight>
              </a:rPr>
              <a:t>. Depending on the type of the analysis you run, degrees of freedom typically (but not always) relate the size of the sample.</a:t>
            </a:r>
            <a:endParaRPr sz="1600">
              <a:solidFill>
                <a:srgbClr val="202124"/>
              </a:solidFill>
              <a:highlight>
                <a:srgbClr val="FFFFFF"/>
              </a:highlight>
            </a:endParaRPr>
          </a:p>
          <a:p>
            <a:pPr marL="0" lvl="0" indent="0" algn="l" rtl="0">
              <a:spcBef>
                <a:spcPts val="1200"/>
              </a:spcBef>
              <a:spcAft>
                <a:spcPts val="1200"/>
              </a:spcAft>
              <a:buNone/>
            </a:pPr>
            <a:endParaRPr sz="1600">
              <a:solidFill>
                <a:srgbClr val="202124"/>
              </a:solidFill>
              <a:highlight>
                <a:srgbClr val="FFFFFF"/>
              </a:highlight>
            </a:endParaRPr>
          </a:p>
        </p:txBody>
      </p:sp>
      <p:sp>
        <p:nvSpPr>
          <p:cNvPr id="505" name="Google Shape;505;p87"/>
          <p:cNvSpPr txBox="1"/>
          <p:nvPr/>
        </p:nvSpPr>
        <p:spPr>
          <a:xfrm>
            <a:off x="7015225" y="4619425"/>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1116429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311700" y="142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Variables</a:t>
            </a:r>
            <a:endParaRPr/>
          </a:p>
        </p:txBody>
      </p:sp>
      <p:sp>
        <p:nvSpPr>
          <p:cNvPr id="511" name="Google Shape;511;p88"/>
          <p:cNvSpPr txBox="1">
            <a:spLocks noGrp="1"/>
          </p:cNvSpPr>
          <p:nvPr>
            <p:ph type="body" idx="1"/>
          </p:nvPr>
        </p:nvSpPr>
        <p:spPr>
          <a:xfrm>
            <a:off x="138800" y="715650"/>
            <a:ext cx="8866500" cy="43137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a:solidFill>
                  <a:srgbClr val="1D2129"/>
                </a:solidFill>
                <a:highlight>
                  <a:srgbClr val="FFFFFF"/>
                </a:highlight>
                <a:latin typeface="Roboto"/>
                <a:ea typeface="Roboto"/>
                <a:cs typeface="Roboto"/>
                <a:sym typeface="Roboto"/>
              </a:rPr>
              <a:t>What is a Random Variable?</a:t>
            </a:r>
            <a:endParaRPr sz="1900" b="1">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a:solidFill>
                  <a:srgbClr val="1D2129"/>
                </a:solidFill>
                <a:highlight>
                  <a:srgbClr val="FFFFFF"/>
                </a:highlight>
                <a:latin typeface="Roboto"/>
                <a:ea typeface="Roboto"/>
                <a:cs typeface="Roboto"/>
                <a:sym typeface="Roboto"/>
              </a:rPr>
              <a:t>The term "Random Variable" is used extremely often within the realm of </a:t>
            </a:r>
            <a:r>
              <a:rPr lang="en" sz="1300">
                <a:solidFill>
                  <a:schemeClr val="hlink"/>
                </a:solidFill>
                <a:highlight>
                  <a:srgbClr val="FFFFFF"/>
                </a:highlight>
                <a:uFill>
                  <a:noFill/>
                </a:uFill>
                <a:latin typeface="Roboto"/>
                <a:ea typeface="Roboto"/>
                <a:cs typeface="Roboto"/>
                <a:sym typeface="Roboto"/>
                <a:hlinkClick r:id="rId3"/>
              </a:rPr>
              <a:t>probability</a:t>
            </a:r>
            <a:r>
              <a:rPr lang="en" sz="130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a:solidFill>
                  <a:schemeClr val="hlink"/>
                </a:solidFill>
                <a:highlight>
                  <a:srgbClr val="FFFFFF"/>
                </a:highlight>
                <a:uFill>
                  <a:noFill/>
                </a:uFill>
                <a:latin typeface="Roboto"/>
                <a:ea typeface="Roboto"/>
                <a:cs typeface="Roboto"/>
                <a:sym typeface="Roboto"/>
                <a:hlinkClick r:id="rId4"/>
              </a:rPr>
              <a:t>probability distribution</a:t>
            </a:r>
            <a:r>
              <a:rPr lang="en" sz="130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a:solidFill>
                  <a:schemeClr val="hlink"/>
                </a:solidFill>
                <a:highlight>
                  <a:srgbClr val="FFFFFF"/>
                </a:highlight>
                <a:uFill>
                  <a:noFill/>
                </a:uFill>
                <a:latin typeface="Roboto"/>
                <a:ea typeface="Roboto"/>
                <a:cs typeface="Roboto"/>
                <a:sym typeface="Roboto"/>
                <a:hlinkClick r:id="rId5"/>
              </a:rPr>
              <a:t>probability theory</a:t>
            </a:r>
            <a:r>
              <a:rPr lang="en" sz="130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txBox="1">
            <a:spLocks noGrp="1"/>
          </p:cNvSpPr>
          <p:nvPr>
            <p:ph type="body" idx="1"/>
          </p:nvPr>
        </p:nvSpPr>
        <p:spPr>
          <a:xfrm>
            <a:off x="139500" y="66875"/>
            <a:ext cx="8520600" cy="4837200"/>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b="1">
                <a:solidFill>
                  <a:schemeClr val="dk1"/>
                </a:solidFill>
                <a:latin typeface="Roboto"/>
                <a:ea typeface="Roboto"/>
                <a:cs typeface="Roboto"/>
                <a:sym typeface="Roboto"/>
              </a:rPr>
              <a:t>Applications of Random Variables</a:t>
            </a:r>
            <a:endParaRPr b="1">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Discrete - Coin Toss</a:t>
            </a:r>
            <a:endParaRPr sz="1400" b="1">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Continuous - Height</a:t>
            </a:r>
            <a:endParaRPr sz="1400" b="1">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a:solidFill>
                  <a:schemeClr val="hlink"/>
                </a:solidFill>
                <a:uFill>
                  <a:noFill/>
                </a:uFill>
                <a:latin typeface="Roboto"/>
                <a:ea typeface="Roboto"/>
                <a:cs typeface="Roboto"/>
                <a:sym typeface="Roboto"/>
                <a:hlinkClick r:id="rId3"/>
              </a:rPr>
              <a:t>continuous random variable</a:t>
            </a:r>
            <a:r>
              <a:rPr lang="en" sz="1200">
                <a:solidFill>
                  <a:schemeClr val="dk1"/>
                </a:solidFill>
                <a:latin typeface="Roboto"/>
                <a:ea typeface="Roboto"/>
                <a:cs typeface="Roboto"/>
                <a:sym typeface="Roboto"/>
              </a:rPr>
              <a:t> as it is unknown before the completion of the experiment, and its value is taken from measuring within a range.</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Random Variables in Machine Learning</a:t>
            </a:r>
            <a:endParaRPr sz="1400" b="1">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a:solidFill>
                  <a:schemeClr val="dk1"/>
                </a:solidFill>
                <a:latin typeface="Roboto"/>
                <a:ea typeface="Roboto"/>
                <a:cs typeface="Roboto"/>
                <a:sym typeface="Roboto"/>
              </a:rPr>
              <a:t>Random variables are an invaluable tool within applications of </a:t>
            </a:r>
            <a:r>
              <a:rPr lang="en" sz="1200">
                <a:solidFill>
                  <a:schemeClr val="hlink"/>
                </a:solidFill>
                <a:uFill>
                  <a:noFill/>
                </a:uFill>
                <a:latin typeface="Roboto"/>
                <a:ea typeface="Roboto"/>
                <a:cs typeface="Roboto"/>
                <a:sym typeface="Roboto"/>
                <a:hlinkClick r:id="rId4"/>
              </a:rPr>
              <a:t>machine learning</a:t>
            </a:r>
            <a:r>
              <a:rPr lang="en" sz="1200">
                <a:solidFill>
                  <a:schemeClr val="dk1"/>
                </a:solidFill>
                <a:latin typeface="Roboto"/>
                <a:ea typeface="Roboto"/>
                <a:cs typeface="Roboto"/>
                <a:sym typeface="Roboto"/>
              </a:rPr>
              <a:t>. As a </a:t>
            </a:r>
            <a:r>
              <a:rPr lang="en" sz="1200">
                <a:solidFill>
                  <a:schemeClr val="hlink"/>
                </a:solidFill>
                <a:uFill>
                  <a:noFill/>
                </a:uFill>
                <a:latin typeface="Roboto"/>
                <a:ea typeface="Roboto"/>
                <a:cs typeface="Roboto"/>
                <a:sym typeface="Roboto"/>
                <a:hlinkClick r:id="rId5"/>
              </a:rPr>
              <a:t>neural network</a:t>
            </a:r>
            <a:r>
              <a:rPr lang="en" sz="120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138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Theory of Estimation, Estimation Process, Statistical Inference</a:t>
            </a:r>
            <a:endParaRPr sz="2320"/>
          </a:p>
        </p:txBody>
      </p:sp>
      <p:sp>
        <p:nvSpPr>
          <p:cNvPr id="522" name="Google Shape;522;p90"/>
          <p:cNvSpPr txBox="1">
            <a:spLocks noGrp="1"/>
          </p:cNvSpPr>
          <p:nvPr>
            <p:ph type="body" idx="1"/>
          </p:nvPr>
        </p:nvSpPr>
        <p:spPr>
          <a:xfrm>
            <a:off x="311700" y="771475"/>
            <a:ext cx="8520600" cy="411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a:solidFill>
                  <a:schemeClr val="dk1"/>
                </a:solidFill>
                <a:highlight>
                  <a:srgbClr val="FFFFFF"/>
                </a:highlight>
              </a:rPr>
              <a:t>The characteristics of estimators are – (i) </a:t>
            </a:r>
            <a:r>
              <a:rPr lang="en" sz="1550" b="1">
                <a:solidFill>
                  <a:schemeClr val="dk1"/>
                </a:solidFill>
                <a:highlight>
                  <a:srgbClr val="FFFFFF"/>
                </a:highlight>
              </a:rPr>
              <a:t>Unbiasedness</a:t>
            </a:r>
            <a:r>
              <a:rPr lang="en" sz="1550">
                <a:solidFill>
                  <a:schemeClr val="dk1"/>
                </a:solidFill>
                <a:highlight>
                  <a:srgbClr val="FFFFFF"/>
                </a:highlight>
              </a:rPr>
              <a:t> – This is desirable property of a good estimator. (ii) </a:t>
            </a:r>
            <a:r>
              <a:rPr lang="en" sz="1550" b="1">
                <a:solidFill>
                  <a:schemeClr val="dk1"/>
                </a:solidFill>
                <a:highlight>
                  <a:srgbClr val="FFFFFF"/>
                </a:highlight>
              </a:rPr>
              <a:t>Consistency</a:t>
            </a:r>
            <a:r>
              <a:rPr lang="en" sz="1550">
                <a:solidFill>
                  <a:schemeClr val="dk1"/>
                </a:solidFill>
                <a:highlight>
                  <a:srgbClr val="FFFFFF"/>
                </a:highlight>
              </a:rPr>
              <a:t> – An estimator is said to be consistent if increasing the sample size produces an estimate with smaller standard error. (iii) </a:t>
            </a:r>
            <a:r>
              <a:rPr lang="en" sz="1550" b="1">
                <a:solidFill>
                  <a:schemeClr val="dk1"/>
                </a:solidFill>
                <a:highlight>
                  <a:srgbClr val="FFFFFF"/>
                </a:highlight>
              </a:rPr>
              <a:t>Efficiency</a:t>
            </a:r>
            <a:r>
              <a:rPr lang="en" sz="1550">
                <a:solidFill>
                  <a:schemeClr val="dk1"/>
                </a:solidFill>
                <a:highlight>
                  <a:srgbClr val="FFFFFF"/>
                </a:highlight>
              </a:rPr>
              <a:t> – An estimator should be an efficient estimator. (iv) </a:t>
            </a:r>
            <a:r>
              <a:rPr lang="en" sz="1550" b="1">
                <a:solidFill>
                  <a:schemeClr val="dk1"/>
                </a:solidFill>
                <a:highlight>
                  <a:srgbClr val="FFFFFF"/>
                </a:highlight>
              </a:rPr>
              <a:t>Sufficiency</a:t>
            </a:r>
            <a:r>
              <a:rPr lang="en" sz="1550">
                <a:solidFill>
                  <a:schemeClr val="dk1"/>
                </a:solidFill>
                <a:highlight>
                  <a:srgbClr val="FFFFFF"/>
                </a:highlight>
              </a:rPr>
              <a:t> – An estimator is said to be sufficient for a parameter, if it contains all the information in the sample regarding the parameter.</a:t>
            </a:r>
            <a:endParaRPr sz="15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a:solidFill>
                  <a:schemeClr val="dk1"/>
                </a:solidFill>
                <a:highlight>
                  <a:srgbClr val="FFFFFF"/>
                </a:highlight>
              </a:rPr>
              <a:t>The methods of estimation are– (i) </a:t>
            </a:r>
            <a:r>
              <a:rPr lang="en" sz="1550" b="1">
                <a:solidFill>
                  <a:schemeClr val="dk1"/>
                </a:solidFill>
                <a:highlight>
                  <a:srgbClr val="FFFFFF"/>
                </a:highlight>
              </a:rPr>
              <a:t>Method of maximum likelihood</a:t>
            </a:r>
            <a:r>
              <a:rPr lang="en" sz="1550">
                <a:solidFill>
                  <a:schemeClr val="dk1"/>
                </a:solidFill>
                <a:highlight>
                  <a:srgbClr val="FFFFFF"/>
                </a:highlight>
              </a:rPr>
              <a:t>, (ii) </a:t>
            </a:r>
            <a:r>
              <a:rPr lang="en" sz="1550" b="1">
                <a:solidFill>
                  <a:schemeClr val="dk1"/>
                </a:solidFill>
                <a:highlight>
                  <a:srgbClr val="FFFFFF"/>
                </a:highlight>
              </a:rPr>
              <a:t>Method of least square</a:t>
            </a:r>
            <a:r>
              <a:rPr lang="en" sz="1550">
                <a:solidFill>
                  <a:schemeClr val="dk1"/>
                </a:solidFill>
                <a:highlight>
                  <a:srgbClr val="FFFFFF"/>
                </a:highlight>
              </a:rPr>
              <a:t>, (iii) </a:t>
            </a:r>
            <a:r>
              <a:rPr lang="en" sz="1550" b="1">
                <a:solidFill>
                  <a:schemeClr val="dk1"/>
                </a:solidFill>
                <a:highlight>
                  <a:srgbClr val="FFFFFF"/>
                </a:highlight>
              </a:rPr>
              <a:t>Method of minimum variance</a:t>
            </a:r>
            <a:r>
              <a:rPr lang="en" sz="1550">
                <a:solidFill>
                  <a:schemeClr val="dk1"/>
                </a:solidFill>
                <a:highlight>
                  <a:srgbClr val="FFFFFF"/>
                </a:highlight>
              </a:rPr>
              <a:t>, (iv) </a:t>
            </a:r>
            <a:r>
              <a:rPr lang="en" sz="1550" b="1">
                <a:solidFill>
                  <a:schemeClr val="dk1"/>
                </a:solidFill>
                <a:highlight>
                  <a:srgbClr val="FFFFFF"/>
                </a:highlight>
              </a:rPr>
              <a:t>Method of moments</a:t>
            </a:r>
            <a:r>
              <a:rPr lang="en" sz="1550">
                <a:solidFill>
                  <a:schemeClr val="dk1"/>
                </a:solidFill>
                <a:highlight>
                  <a:srgbClr val="FFFFFF"/>
                </a:highlight>
              </a:rPr>
              <a:t>.</a:t>
            </a:r>
            <a:endParaRPr sz="1550">
              <a:solidFill>
                <a:schemeClr val="dk1"/>
              </a:solidFill>
              <a:highlight>
                <a:srgbClr val="FFFFFF"/>
              </a:highlight>
            </a:endParaRPr>
          </a:p>
          <a:p>
            <a:pPr marL="0" lvl="0" indent="0" algn="l" rtl="0">
              <a:spcBef>
                <a:spcPts val="800"/>
              </a:spcBef>
              <a:spcAft>
                <a:spcPts val="1200"/>
              </a:spcAft>
              <a:buNone/>
            </a:pPr>
            <a:endParaRPr sz="2300"/>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3" end="3"/>
                                            </p:txEl>
                                          </p:spTgt>
                                        </p:tgtEl>
                                        <p:attrNameLst>
                                          <p:attrName>style.visibility</p:attrName>
                                        </p:attrNameLst>
                                      </p:cBhvr>
                                      <p:to>
                                        <p:strVal val="visible"/>
                                      </p:to>
                                    </p:set>
                                    <p:animEffect transition="in" filter="fade">
                                      <p:cBhvr>
                                        <p:cTn id="27" dur="1000"/>
                                        <p:tgtEl>
                                          <p:spTgt spid="5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281750" y="216600"/>
            <a:ext cx="8627700" cy="4751100"/>
          </a:xfrm>
          <a:prstGeom prst="rect">
            <a:avLst/>
          </a:prstGeom>
        </p:spPr>
        <p:txBody>
          <a:bodyPr spcFirstLastPara="1" wrap="square" lIns="91425" tIns="91425" rIns="91425" bIns="91425" anchor="t" anchorCtr="0">
            <a:noAutofit/>
          </a:bodyPr>
          <a:lstStyle/>
          <a:p>
            <a:pPr marL="0" lvl="0" indent="0" algn="just" rtl="0">
              <a:lnSpc>
                <a:spcPct val="90000"/>
              </a:lnSpc>
              <a:spcBef>
                <a:spcPts val="800"/>
              </a:spcBef>
              <a:spcAft>
                <a:spcPts val="0"/>
              </a:spcAft>
              <a:buClr>
                <a:schemeClr val="dk1"/>
              </a:buClr>
              <a:buSzPts val="1100"/>
              <a:buFont typeface="Arial"/>
              <a:buNone/>
            </a:pPr>
            <a:r>
              <a:rPr lang="en" sz="1450">
                <a:solidFill>
                  <a:srgbClr val="000080"/>
                </a:solidFill>
                <a:highlight>
                  <a:srgbClr val="FFFFFF"/>
                </a:highlight>
              </a:rPr>
              <a:t>Element For Estimation</a:t>
            </a:r>
            <a:endParaRPr sz="1450">
              <a:solidFill>
                <a:srgbClr val="000080"/>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Parameter</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Statistic</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Estimator</a:t>
            </a:r>
            <a:r>
              <a:rPr lang="en" sz="1150">
                <a:solidFill>
                  <a:srgbClr val="333333"/>
                </a:solidFill>
                <a:highlight>
                  <a:srgbClr val="FFFFFF"/>
                </a:highlight>
              </a:rPr>
              <a:t> </a:t>
            </a:r>
            <a:r>
              <a:rPr lang="en" sz="1150">
                <a:solidFill>
                  <a:schemeClr val="dk1"/>
                </a:solidFill>
                <a:highlight>
                  <a:srgbClr val="FFFFFF"/>
                </a:highlight>
              </a:rPr>
              <a:t>An estimator is a measure computed on the basis of sample values. It is a functional from of all sample observe prorating a representative value of the collected sample.</a:t>
            </a:r>
            <a:r>
              <a:rPr lang="en" sz="1150">
                <a:solidFill>
                  <a:srgbClr val="333333"/>
                </a:solidFill>
                <a:highlight>
                  <a:srgbClr val="FFFFFF"/>
                </a:highlight>
              </a:rPr>
              <a:t> </a:t>
            </a:r>
            <a:r>
              <a:rPr lang="en" sz="1150" b="1">
                <a:solidFill>
                  <a:schemeClr val="dk1"/>
                </a:solidFill>
                <a:highlight>
                  <a:srgbClr val="FFFFFF"/>
                </a:highlight>
              </a:rPr>
              <a:t>Relation Between Parameter And Statistic</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σx̄ represents Standard error of mean, σ/µ represents Coefficient of variation, (X-µ)/σ represents standardized variate (z), and σp represents standard error of proportion.</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In sample statistics, mean is represented by x̄(x-bar), sample proportion is represented by p̂(p-hat), s represents standard deviation, s2 represents variance, sample size is represented by n, sx̄ represents Standard error of mean, sp represents standard error of proportion, s/(x̄) represents Coefficient of variation, and (x-x)/s ̄ represents standardized variate (z).</a:t>
            </a:r>
            <a:endParaRPr sz="1150">
              <a:solidFill>
                <a:schemeClr val="dk1"/>
              </a:solidFill>
              <a:highlight>
                <a:srgbClr val="FFFFFF"/>
              </a:highlight>
            </a:endParaRPr>
          </a:p>
          <a:p>
            <a:pPr marL="0" lvl="0" indent="0" algn="l" rtl="0">
              <a:lnSpc>
                <a:spcPct val="95000"/>
              </a:lnSpc>
              <a:spcBef>
                <a:spcPts val="800"/>
              </a:spcBef>
              <a:spcAft>
                <a:spcPts val="1200"/>
              </a:spcAft>
              <a:buNone/>
            </a:pPr>
            <a:endParaRPr/>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7">
                                            <p:txEl>
                                              <p:pRg st="5" end="5"/>
                                            </p:txEl>
                                          </p:spTgt>
                                        </p:tgtEl>
                                        <p:attrNameLst>
                                          <p:attrName>style.visibility</p:attrName>
                                        </p:attrNameLst>
                                      </p:cBhvr>
                                      <p:to>
                                        <p:strVal val="visible"/>
                                      </p:to>
                                    </p:set>
                                    <p:animEffect transition="in" filter="fade">
                                      <p:cBhvr>
                                        <p:cTn id="32" dur="1000"/>
                                        <p:tgtEl>
                                          <p:spTgt spid="5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7">
                                            <p:txEl>
                                              <p:pRg st="6" end="6"/>
                                            </p:txEl>
                                          </p:spTgt>
                                        </p:tgtEl>
                                        <p:attrNameLst>
                                          <p:attrName>style.visibility</p:attrName>
                                        </p:attrNameLst>
                                      </p:cBhvr>
                                      <p:to>
                                        <p:strVal val="visible"/>
                                      </p:to>
                                    </p:set>
                                    <p:animEffect transition="in" filter="fade">
                                      <p:cBhvr>
                                        <p:cTn id="37" dur="1000"/>
                                        <p:tgtEl>
                                          <p:spTgt spid="5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7">
                                            <p:txEl>
                                              <p:pRg st="7" end="7"/>
                                            </p:txEl>
                                          </p:spTgt>
                                        </p:tgtEl>
                                        <p:attrNameLst>
                                          <p:attrName>style.visibility</p:attrName>
                                        </p:attrNameLst>
                                      </p:cBhvr>
                                      <p:to>
                                        <p:strVal val="visible"/>
                                      </p:to>
                                    </p:set>
                                    <p:animEffect transition="in" filter="fade">
                                      <p:cBhvr>
                                        <p:cTn id="42" dur="1000"/>
                                        <p:tgtEl>
                                          <p:spTgt spid="5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7">
                                            <p:txEl>
                                              <p:pRg st="8" end="8"/>
                                            </p:txEl>
                                          </p:spTgt>
                                        </p:tgtEl>
                                        <p:attrNameLst>
                                          <p:attrName>style.visibility</p:attrName>
                                        </p:attrNameLst>
                                      </p:cBhvr>
                                      <p:to>
                                        <p:strVal val="visible"/>
                                      </p:to>
                                    </p:set>
                                    <p:animEffect transition="in" filter="fade">
                                      <p:cBhvr>
                                        <p:cTn id="47" dur="1000"/>
                                        <p:tgtEl>
                                          <p:spTgt spid="5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2"/>
          <p:cNvSpPr txBox="1">
            <a:spLocks noGrp="1"/>
          </p:cNvSpPr>
          <p:nvPr>
            <p:ph type="body" idx="1"/>
          </p:nvPr>
        </p:nvSpPr>
        <p:spPr>
          <a:xfrm>
            <a:off x="191900" y="81850"/>
            <a:ext cx="8635200" cy="4980000"/>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a:solidFill>
                  <a:srgbClr val="000080"/>
                </a:solidFill>
                <a:highlight>
                  <a:srgbClr val="FFFFFF"/>
                </a:highlight>
              </a:rPr>
              <a:t>What Is Estimation?</a:t>
            </a:r>
            <a:endParaRPr sz="145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Estimation refers to the process by which one makes an idea about a population, based on information obtained from a sample.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rgbClr val="333333"/>
                </a:solidFill>
                <a:highlight>
                  <a:srgbClr val="FFFFFF"/>
                </a:highlight>
              </a:rPr>
              <a:t> </a:t>
            </a:r>
            <a:endParaRPr sz="115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a:solidFill>
                  <a:srgbClr val="000080"/>
                </a:solidFill>
                <a:highlight>
                  <a:srgbClr val="FFFFFF"/>
                </a:highlight>
              </a:rPr>
              <a:t>Point Estimation</a:t>
            </a:r>
            <a:endParaRPr sz="1150" b="1">
              <a:solidFill>
                <a:srgbClr val="000080"/>
              </a:solidFill>
              <a:highlight>
                <a:srgbClr val="FFFFFF"/>
              </a:highlight>
            </a:endParaRPr>
          </a:p>
          <a:p>
            <a:pPr marL="0" lvl="0" indent="0" algn="just" rtl="0">
              <a:spcBef>
                <a:spcPts val="800"/>
              </a:spcBef>
              <a:spcAft>
                <a:spcPts val="800"/>
              </a:spcAft>
              <a:buNone/>
            </a:pPr>
            <a:r>
              <a:rPr lang="en" sz="115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a:p>
        </p:txBody>
      </p:sp>
      <p:pic>
        <p:nvPicPr>
          <p:cNvPr id="533" name="Google Shape;533;p92"/>
          <p:cNvPicPr preferRelativeResize="0"/>
          <p:nvPr/>
        </p:nvPicPr>
        <p:blipFill>
          <a:blip r:embed="rId3">
            <a:alphaModFix/>
          </a:blip>
          <a:stretch>
            <a:fillRect/>
          </a:stretch>
        </p:blipFill>
        <p:spPr>
          <a:xfrm>
            <a:off x="2500625" y="4236025"/>
            <a:ext cx="3092100" cy="609600"/>
          </a:xfrm>
          <a:prstGeom prst="rect">
            <a:avLst/>
          </a:prstGeom>
          <a:noFill/>
          <a:ln>
            <a:noFill/>
          </a:ln>
        </p:spPr>
      </p:pic>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3"/>
          <p:cNvSpPr txBox="1">
            <a:spLocks noGrp="1"/>
          </p:cNvSpPr>
          <p:nvPr>
            <p:ph type="body" idx="1"/>
          </p:nvPr>
        </p:nvSpPr>
        <p:spPr>
          <a:xfrm>
            <a:off x="161950" y="164200"/>
            <a:ext cx="8739900" cy="4447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050" b="1">
                <a:solidFill>
                  <a:srgbClr val="000080"/>
                </a:solidFill>
                <a:highlight>
                  <a:srgbClr val="FFFFFF"/>
                </a:highlight>
              </a:rPr>
              <a:t>Interval Estimation</a:t>
            </a:r>
            <a:endParaRPr sz="1050" b="1">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b="1">
                <a:solidFill>
                  <a:srgbClr val="000080"/>
                </a:solidFill>
                <a:highlight>
                  <a:srgbClr val="FFFFFF"/>
                </a:highlight>
              </a:rPr>
              <a:t>Confidence Interval</a:t>
            </a:r>
            <a:endParaRPr sz="1050" b="1">
              <a:solidFill>
                <a:srgbClr val="000080"/>
              </a:solidFill>
              <a:highlight>
                <a:srgbClr val="FFFFFF"/>
              </a:highlight>
            </a:endParaRPr>
          </a:p>
          <a:p>
            <a:pPr marL="0" lvl="0" indent="0" algn="just" rtl="0">
              <a:spcBef>
                <a:spcPts val="800"/>
              </a:spcBef>
              <a:spcAft>
                <a:spcPts val="0"/>
              </a:spcAft>
              <a:buNone/>
            </a:pPr>
            <a:r>
              <a:rPr lang="en" sz="105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050">
              <a:solidFill>
                <a:schemeClr val="dk1"/>
              </a:solidFill>
              <a:highlight>
                <a:srgbClr val="FFFFFF"/>
              </a:highlight>
            </a:endParaRPr>
          </a:p>
          <a:p>
            <a:pPr marL="0" lvl="0" indent="0" algn="l" rtl="0">
              <a:spcBef>
                <a:spcPts val="800"/>
              </a:spcBef>
              <a:spcAft>
                <a:spcPts val="1200"/>
              </a:spcAft>
              <a:buNone/>
            </a:pPr>
            <a:endParaRPr/>
          </a:p>
        </p:txBody>
      </p:sp>
      <p:pic>
        <p:nvPicPr>
          <p:cNvPr id="539" name="Google Shape;539;p93"/>
          <p:cNvPicPr preferRelativeResize="0"/>
          <p:nvPr/>
        </p:nvPicPr>
        <p:blipFill>
          <a:blip r:embed="rId3">
            <a:alphaModFix/>
          </a:blip>
          <a:stretch>
            <a:fillRect/>
          </a:stretch>
        </p:blipFill>
        <p:spPr>
          <a:xfrm>
            <a:off x="2538050" y="253365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4" end="4"/>
                                            </p:txEl>
                                          </p:spTgt>
                                        </p:tgtEl>
                                        <p:attrNameLst>
                                          <p:attrName>style.visibility</p:attrName>
                                        </p:attrNameLst>
                                      </p:cBhvr>
                                      <p:to>
                                        <p:strVal val="visible"/>
                                      </p:to>
                                    </p:set>
                                    <p:animEffect transition="in" filter="fade">
                                      <p:cBhvr>
                                        <p:cTn id="27" dur="1000"/>
                                        <p:tgtEl>
                                          <p:spTgt spid="5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8">
                                            <p:txEl>
                                              <p:pRg st="5" end="5"/>
                                            </p:txEl>
                                          </p:spTgt>
                                        </p:tgtEl>
                                        <p:attrNameLst>
                                          <p:attrName>style.visibility</p:attrName>
                                        </p:attrNameLst>
                                      </p:cBhvr>
                                      <p:to>
                                        <p:strVal val="visible"/>
                                      </p:to>
                                    </p:set>
                                    <p:animEffect transition="in" filter="fade">
                                      <p:cBhvr>
                                        <p:cTn id="32" dur="1000"/>
                                        <p:tgtEl>
                                          <p:spTgt spid="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8">
                                            <p:txEl>
                                              <p:pRg st="6" end="6"/>
                                            </p:txEl>
                                          </p:spTgt>
                                        </p:tgtEl>
                                        <p:attrNameLst>
                                          <p:attrName>style.visibility</p:attrName>
                                        </p:attrNameLst>
                                      </p:cBhvr>
                                      <p:to>
                                        <p:strVal val="visible"/>
                                      </p:to>
                                    </p:set>
                                    <p:animEffect transition="in" filter="fade">
                                      <p:cBhvr>
                                        <p:cTn id="37" dur="1000"/>
                                        <p:tgtEl>
                                          <p:spTgt spid="5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8">
                                            <p:txEl>
                                              <p:pRg st="7" end="7"/>
                                            </p:txEl>
                                          </p:spTgt>
                                        </p:tgtEl>
                                        <p:attrNameLst>
                                          <p:attrName>style.visibility</p:attrName>
                                        </p:attrNameLst>
                                      </p:cBhvr>
                                      <p:to>
                                        <p:strVal val="visible"/>
                                      </p:to>
                                    </p:set>
                                    <p:animEffect transition="in" filter="fade">
                                      <p:cBhvr>
                                        <p:cTn id="42" dur="1000"/>
                                        <p:tgtEl>
                                          <p:spTgt spid="5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8">
                                            <p:txEl>
                                              <p:pRg st="8" end="8"/>
                                            </p:txEl>
                                          </p:spTgt>
                                        </p:tgtEl>
                                        <p:attrNameLst>
                                          <p:attrName>style.visibility</p:attrName>
                                        </p:attrNameLst>
                                      </p:cBhvr>
                                      <p:to>
                                        <p:strVal val="visible"/>
                                      </p:to>
                                    </p:set>
                                    <p:animEffect transition="in" filter="fade">
                                      <p:cBhvr>
                                        <p:cTn id="47" dur="1000"/>
                                        <p:tgtEl>
                                          <p:spTgt spid="5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8">
                                            <p:txEl>
                                              <p:pRg st="9" end="9"/>
                                            </p:txEl>
                                          </p:spTgt>
                                        </p:tgtEl>
                                        <p:attrNameLst>
                                          <p:attrName>style.visibility</p:attrName>
                                        </p:attrNameLst>
                                      </p:cBhvr>
                                      <p:to>
                                        <p:strVal val="visible"/>
                                      </p:to>
                                    </p:set>
                                    <p:animEffect transition="in" filter="fade">
                                      <p:cBhvr>
                                        <p:cTn id="52" dur="1000"/>
                                        <p:tgtEl>
                                          <p:spTgt spid="5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8">
                                            <p:txEl>
                                              <p:pRg st="10" end="10"/>
                                            </p:txEl>
                                          </p:spTgt>
                                        </p:tgtEl>
                                        <p:attrNameLst>
                                          <p:attrName>style.visibility</p:attrName>
                                        </p:attrNameLst>
                                      </p:cBhvr>
                                      <p:to>
                                        <p:strVal val="visible"/>
                                      </p:to>
                                    </p:set>
                                    <p:animEffect transition="in" filter="fade">
                                      <p:cBhvr>
                                        <p:cTn id="57" dur="1000"/>
                                        <p:tgtEl>
                                          <p:spTgt spid="53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Statistical Inference</a:t>
            </a:r>
            <a:endParaRPr/>
          </a:p>
        </p:txBody>
      </p:sp>
      <p:sp>
        <p:nvSpPr>
          <p:cNvPr id="546" name="Google Shape;546;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02124"/>
                </a:solidFill>
                <a:highlight>
                  <a:srgbClr val="FFFFFF"/>
                </a:highlight>
              </a:rPr>
              <a:t>Statistical inference is </a:t>
            </a:r>
            <a:r>
              <a:rPr lang="en" b="1">
                <a:solidFill>
                  <a:srgbClr val="202124"/>
                </a:solidFill>
                <a:highlight>
                  <a:srgbClr val="FFFFFF"/>
                </a:highlight>
              </a:rPr>
              <a:t>the process of drawing conclusions about populations or scientific truths from data</a:t>
            </a:r>
            <a:r>
              <a:rPr lang="en">
                <a:solidFill>
                  <a:srgbClr val="202124"/>
                </a:solidFill>
                <a:highlight>
                  <a:srgbClr val="FFFFFF"/>
                </a:highlight>
              </a:rPr>
              <a:t>. There are many modes of performing inference including statistical modeling, data oriented strategies and explicit use of designs and randomization in analyses.</a:t>
            </a:r>
            <a:endParaRPr>
              <a:solidFill>
                <a:srgbClr val="202124"/>
              </a:solidFill>
              <a:highlight>
                <a:srgbClr val="FFFFFF"/>
              </a:highlight>
            </a:endParaRPr>
          </a:p>
          <a:p>
            <a:pPr marL="0" lvl="0" indent="0" algn="l" rtl="0">
              <a:spcBef>
                <a:spcPts val="1200"/>
              </a:spcBef>
              <a:spcAft>
                <a:spcPts val="0"/>
              </a:spcAft>
              <a:buNone/>
            </a:pPr>
            <a:r>
              <a:rPr lang="en">
                <a:solidFill>
                  <a:srgbClr val="202124"/>
                </a:solidFill>
                <a:highlight>
                  <a:srgbClr val="FFFFFF"/>
                </a:highlight>
              </a:rPr>
              <a:t>There are two broad areas of statistical inference: statistical estimation and statistical hypothesis testing.</a:t>
            </a:r>
            <a:endParaRPr>
              <a:solidFill>
                <a:srgbClr val="202124"/>
              </a:solidFill>
              <a:highlight>
                <a:srgbClr val="FFFFFF"/>
              </a:highlight>
            </a:endParaRPr>
          </a:p>
          <a:p>
            <a:pPr marL="0" lvl="0" indent="0" algn="l" rtl="0">
              <a:spcBef>
                <a:spcPts val="1200"/>
              </a:spcBef>
              <a:spcAft>
                <a:spcPts val="1200"/>
              </a:spcAft>
              <a:buNone/>
            </a:pPr>
            <a:endParaRPr>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352525" y="208275"/>
            <a:ext cx="8520600" cy="94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of Hypothesis, Decision Errors, One Level of Significance</a:t>
            </a:r>
            <a:endParaRPr/>
          </a:p>
        </p:txBody>
      </p:sp>
      <p:sp>
        <p:nvSpPr>
          <p:cNvPr id="553" name="Google Shape;553;p95"/>
          <p:cNvSpPr txBox="1">
            <a:spLocks noGrp="1"/>
          </p:cNvSpPr>
          <p:nvPr>
            <p:ph type="body" idx="1"/>
          </p:nvPr>
        </p:nvSpPr>
        <p:spPr>
          <a:xfrm>
            <a:off x="311700" y="1362625"/>
            <a:ext cx="8520600" cy="32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Hypothesis testing is </a:t>
            </a:r>
            <a:r>
              <a:rPr lang="en" sz="1200" b="1">
                <a:solidFill>
                  <a:srgbClr val="202124"/>
                </a:solidFill>
                <a:highlight>
                  <a:srgbClr val="FFFFFF"/>
                </a:highlight>
              </a:rPr>
              <a:t>an act in statistics whereby an analyst tests an assumption regarding a population parameter</a:t>
            </a:r>
            <a:r>
              <a:rPr lang="en" sz="120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Decisions Errors refer to </a:t>
            </a:r>
            <a:r>
              <a:rPr lang="en" sz="1200" b="1">
                <a:solidFill>
                  <a:srgbClr val="202124"/>
                </a:solidFill>
                <a:highlight>
                  <a:srgbClr val="FFFFFF"/>
                </a:highlight>
              </a:rPr>
              <a:t>the probability of making a wrong conclusion when doing hypothesis testing</a:t>
            </a:r>
            <a:r>
              <a:rPr lang="en" sz="1200">
                <a:solidFill>
                  <a:srgbClr val="202124"/>
                </a:solidFill>
                <a:highlight>
                  <a:srgbClr val="FFFFFF"/>
                </a:highlight>
              </a:rPr>
              <a:t>. When a researcher sets out to do a study, she typically has a hypothesis, or a prediction of what she thinks the results will be.</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The level of significance is defined as </a:t>
            </a:r>
            <a:r>
              <a:rPr lang="en" sz="1200" b="1">
                <a:solidFill>
                  <a:srgbClr val="202124"/>
                </a:solidFill>
                <a:highlight>
                  <a:srgbClr val="FFFFFF"/>
                </a:highlight>
              </a:rPr>
              <a:t>the fixed probability of wrong elimination of null hypothesis when in fact, it is true</a:t>
            </a:r>
            <a:r>
              <a:rPr lang="en" sz="1200">
                <a:solidFill>
                  <a:srgbClr val="202124"/>
                </a:solidFill>
                <a:highlight>
                  <a:srgbClr val="FFFFFF"/>
                </a:highlight>
              </a:rPr>
              <a:t>. The level of significance is stated to be the probability of type I error and is preset by the researcher with the outcomes of error.</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3">
                                            <p:txEl>
                                              <p:pRg st="4" end="4"/>
                                            </p:txEl>
                                          </p:spTgt>
                                        </p:tgtEl>
                                        <p:attrNameLst>
                                          <p:attrName>style.visibility</p:attrName>
                                        </p:attrNameLst>
                                      </p:cBhvr>
                                      <p:to>
                                        <p:strVal val="visible"/>
                                      </p:to>
                                    </p:set>
                                    <p:animEffect transition="in" filter="fade">
                                      <p:cBhvr>
                                        <p:cTn id="32" dur="1000"/>
                                        <p:tgtEl>
                                          <p:spTgt spid="5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7154</TotalTime>
  <Words>14117</Words>
  <Application>Microsoft Office PowerPoint</Application>
  <PresentationFormat>On-screen Show (16:9)</PresentationFormat>
  <Paragraphs>809</Paragraphs>
  <Slides>111</Slides>
  <Notes>110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111</vt:i4>
      </vt:variant>
    </vt:vector>
  </HeadingPairs>
  <TitlesOfParts>
    <vt:vector size="123" baseType="lpstr">
      <vt:lpstr>Sarala</vt:lpstr>
      <vt:lpstr>Lato</vt:lpstr>
      <vt:lpstr>Microsoft YaHei</vt:lpstr>
      <vt:lpstr>Merriweather</vt:lpstr>
      <vt:lpstr>Roboto</vt:lpstr>
      <vt:lpstr>Courier New</vt:lpstr>
      <vt:lpstr>Work Sans ExtraBold</vt:lpstr>
      <vt:lpstr>Arial</vt:lpstr>
      <vt:lpstr>Lora</vt:lpstr>
      <vt:lpstr>Montserrat</vt:lpstr>
      <vt:lpstr>Times New Roman</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Data Pre-processing</vt:lpstr>
      <vt:lpstr>Feature Engineering ( Feature Extraction and Normalization) Assignments</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385</cp:revision>
  <dcterms:modified xsi:type="dcterms:W3CDTF">2022-09-08T02:40:40Z</dcterms:modified>
</cp:coreProperties>
</file>