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4">
  <p:sldMasterIdLst>
    <p:sldMasterId id="2147483670" r:id="rId1"/>
  </p:sldMasterIdLst>
  <p:notesMasterIdLst>
    <p:notesMasterId r:id="rId112"/>
  </p:notesMasterIdLst>
  <p:sldIdLst>
    <p:sldId id="256" r:id="rId2"/>
    <p:sldId id="257" r:id="rId3"/>
    <p:sldId id="258" r:id="rId4"/>
    <p:sldId id="419" r:id="rId5"/>
    <p:sldId id="421" r:id="rId6"/>
    <p:sldId id="425" r:id="rId7"/>
    <p:sldId id="422" r:id="rId8"/>
    <p:sldId id="431" r:id="rId9"/>
    <p:sldId id="423" r:id="rId10"/>
    <p:sldId id="426" r:id="rId11"/>
    <p:sldId id="427" r:id="rId12"/>
    <p:sldId id="428" r:id="rId13"/>
    <p:sldId id="429" r:id="rId14"/>
    <p:sldId id="430" r:id="rId15"/>
    <p:sldId id="415" r:id="rId16"/>
    <p:sldId id="432" r:id="rId17"/>
    <p:sldId id="336" r:id="rId18"/>
    <p:sldId id="433" r:id="rId19"/>
    <p:sldId id="435" r:id="rId20"/>
    <p:sldId id="434" r:id="rId21"/>
    <p:sldId id="436" r:id="rId22"/>
    <p:sldId id="437" r:id="rId23"/>
    <p:sldId id="438" r:id="rId24"/>
    <p:sldId id="439" r:id="rId25"/>
    <p:sldId id="440" r:id="rId26"/>
    <p:sldId id="441" r:id="rId27"/>
    <p:sldId id="442" r:id="rId28"/>
    <p:sldId id="443" r:id="rId29"/>
    <p:sldId id="416" r:id="rId30"/>
    <p:sldId id="517" r:id="rId31"/>
    <p:sldId id="518" r:id="rId32"/>
    <p:sldId id="519" r:id="rId33"/>
    <p:sldId id="520" r:id="rId34"/>
    <p:sldId id="444" r:id="rId35"/>
    <p:sldId id="445" r:id="rId36"/>
    <p:sldId id="446" r:id="rId37"/>
    <p:sldId id="447" r:id="rId38"/>
    <p:sldId id="448" r:id="rId39"/>
    <p:sldId id="449" r:id="rId40"/>
    <p:sldId id="450" r:id="rId41"/>
    <p:sldId id="451" r:id="rId42"/>
    <p:sldId id="452" r:id="rId43"/>
    <p:sldId id="453" r:id="rId44"/>
    <p:sldId id="454" r:id="rId45"/>
    <p:sldId id="455" r:id="rId46"/>
    <p:sldId id="456" r:id="rId47"/>
    <p:sldId id="457" r:id="rId48"/>
    <p:sldId id="458" r:id="rId49"/>
    <p:sldId id="459" r:id="rId50"/>
    <p:sldId id="460" r:id="rId51"/>
    <p:sldId id="461" r:id="rId52"/>
    <p:sldId id="462" r:id="rId53"/>
    <p:sldId id="463" r:id="rId54"/>
    <p:sldId id="464" r:id="rId55"/>
    <p:sldId id="521" r:id="rId56"/>
    <p:sldId id="465" r:id="rId57"/>
    <p:sldId id="466" r:id="rId58"/>
    <p:sldId id="467" r:id="rId59"/>
    <p:sldId id="468" r:id="rId60"/>
    <p:sldId id="469" r:id="rId61"/>
    <p:sldId id="470" r:id="rId62"/>
    <p:sldId id="471" r:id="rId63"/>
    <p:sldId id="472" r:id="rId64"/>
    <p:sldId id="473" r:id="rId65"/>
    <p:sldId id="474" r:id="rId66"/>
    <p:sldId id="475" r:id="rId67"/>
    <p:sldId id="476" r:id="rId68"/>
    <p:sldId id="477" r:id="rId69"/>
    <p:sldId id="478" r:id="rId70"/>
    <p:sldId id="479" r:id="rId71"/>
    <p:sldId id="480" r:id="rId72"/>
    <p:sldId id="481" r:id="rId73"/>
    <p:sldId id="482" r:id="rId74"/>
    <p:sldId id="483" r:id="rId75"/>
    <p:sldId id="484" r:id="rId76"/>
    <p:sldId id="485" r:id="rId77"/>
    <p:sldId id="486" r:id="rId78"/>
    <p:sldId id="487" r:id="rId79"/>
    <p:sldId id="488" r:id="rId80"/>
    <p:sldId id="489" r:id="rId81"/>
    <p:sldId id="490" r:id="rId82"/>
    <p:sldId id="491" r:id="rId83"/>
    <p:sldId id="492" r:id="rId84"/>
    <p:sldId id="493" r:id="rId85"/>
    <p:sldId id="494" r:id="rId86"/>
    <p:sldId id="495" r:id="rId87"/>
    <p:sldId id="496" r:id="rId88"/>
    <p:sldId id="497" r:id="rId89"/>
    <p:sldId id="498" r:id="rId90"/>
    <p:sldId id="499" r:id="rId91"/>
    <p:sldId id="500" r:id="rId92"/>
    <p:sldId id="501" r:id="rId93"/>
    <p:sldId id="502" r:id="rId94"/>
    <p:sldId id="503" r:id="rId95"/>
    <p:sldId id="504" r:id="rId96"/>
    <p:sldId id="505" r:id="rId97"/>
    <p:sldId id="506" r:id="rId98"/>
    <p:sldId id="507" r:id="rId99"/>
    <p:sldId id="508" r:id="rId100"/>
    <p:sldId id="509" r:id="rId101"/>
    <p:sldId id="510" r:id="rId102"/>
    <p:sldId id="511" r:id="rId103"/>
    <p:sldId id="512" r:id="rId104"/>
    <p:sldId id="513" r:id="rId105"/>
    <p:sldId id="514" r:id="rId106"/>
    <p:sldId id="515" r:id="rId107"/>
    <p:sldId id="516" r:id="rId108"/>
    <p:sldId id="271" r:id="rId109"/>
    <p:sldId id="327" r:id="rId110"/>
    <p:sldId id="308" r:id="rId111"/>
  </p:sldIdLst>
  <p:sldSz cx="9144000" cy="5143500" type="screen16x9"/>
  <p:notesSz cx="6858000" cy="9144000"/>
  <p:embeddedFontLst>
    <p:embeddedFont>
      <p:font typeface="Merriweather" panose="020B0604020202020204" charset="0"/>
      <p:regular r:id="rId113"/>
      <p:bold r:id="rId114"/>
      <p:italic r:id="rId115"/>
      <p:boldItalic r:id="rId116"/>
    </p:embeddedFont>
    <p:embeddedFont>
      <p:font typeface="Microsoft YaHei" panose="020B0503020204020204" pitchFamily="34" charset="-122"/>
      <p:regular r:id="rId117"/>
      <p:bold r:id="rId118"/>
    </p:embeddedFont>
    <p:embeddedFont>
      <p:font typeface="Lora" panose="02000503000000020004" pitchFamily="2" charset="0"/>
      <p:regular r:id="rId119"/>
      <p:bold r:id="rId120"/>
      <p:italic r:id="rId121"/>
      <p:boldItalic r:id="rId122"/>
    </p:embeddedFont>
    <p:embeddedFont>
      <p:font typeface="Sarala" panose="020B0604020202020204" charset="0"/>
      <p:regular r:id="rId123"/>
      <p:bold r:id="rId124"/>
    </p:embeddedFont>
    <p:embeddedFont>
      <p:font typeface="Montserrat" panose="00000500000000000000" pitchFamily="50" charset="0"/>
      <p:regular r:id="rId125"/>
      <p:bold r:id="rId126"/>
      <p:italic r:id="rId127"/>
      <p:boldItalic r:id="rId128"/>
    </p:embeddedFont>
    <p:embeddedFont>
      <p:font typeface="Roboto" panose="020B0604020202020204" charset="0"/>
      <p:regular r:id="rId129"/>
      <p:bold r:id="rId130"/>
      <p:italic r:id="rId131"/>
      <p:boldItalic r:id="rId1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4" d="100"/>
          <a:sy n="94" d="100"/>
        </p:scale>
        <p:origin x="612"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5.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33"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11.fntdata"/><Relationship Id="rId128" Type="http://schemas.openxmlformats.org/officeDocument/2006/relationships/font" Target="fonts/font16.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font" Target="fonts/font1.fntdata"/><Relationship Id="rId118" Type="http://schemas.openxmlformats.org/officeDocument/2006/relationships/font" Target="fonts/font6.fntdata"/><Relationship Id="rId126" Type="http://schemas.openxmlformats.org/officeDocument/2006/relationships/font" Target="fonts/font14.fntdata"/><Relationship Id="rId13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font" Target="fonts/font4.fntdata"/><Relationship Id="rId124" Type="http://schemas.openxmlformats.org/officeDocument/2006/relationships/font" Target="fonts/font12.fntdata"/><Relationship Id="rId129"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font" Target="fonts/font2.fntdata"/><Relationship Id="rId119" Type="http://schemas.openxmlformats.org/officeDocument/2006/relationships/font" Target="fonts/font7.fntdata"/><Relationship Id="rId127" Type="http://schemas.openxmlformats.org/officeDocument/2006/relationships/font" Target="fonts/font1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10.fntdata"/><Relationship Id="rId130" Type="http://schemas.openxmlformats.org/officeDocument/2006/relationships/font" Target="fonts/font18.fntdata"/><Relationship Id="rId13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8.fntdata"/><Relationship Id="rId125"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3.fntdata"/><Relationship Id="rId131" Type="http://schemas.openxmlformats.org/officeDocument/2006/relationships/font" Target="fonts/font19.fntdata"/><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89fcc27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89fcc27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97934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421f40026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1421f40026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67911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14049eeabf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14049eeabf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427253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4049eeabf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4049eeabf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821726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4049eeabf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4049eeabf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443860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4049eeab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4049eeab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59221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421f4002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421f4002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24938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1421f40026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1421f40026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234074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421f40026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421f40026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23237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36145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951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385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693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3904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291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299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408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538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345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851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9f5cdb342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9f5cdb342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61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7769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577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6610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5472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400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9838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894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5200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776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ee82e160f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ee82e160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073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ee82e160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ee82e160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6086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3ee82e160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3ee82e160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0266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3ee82e160f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3ee82e160f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7874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3ee82e160f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3ee82e160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9371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3ee82e160f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3ee82e160f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9112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ee82e160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3ee82e160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3864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3fdc71ea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3fdc71ea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1570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42fa319aed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42fa319ae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26627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42fa319ae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42fa319ae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541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55150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42fa319ae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42fa319ae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98915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42fa319aed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42fa319aed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9491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42fa319ae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42fa319ae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27908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42fa319aed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42fa319aed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36690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42fa319aed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42fa319aed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4232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42fa319ae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42fa319ae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02720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400b4117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400b4117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4400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400b41174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400b41174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0714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400b41174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400b41174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29792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400b41174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400b41174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610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50944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400b41174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400b41174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2552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400b41174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400b41174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2245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400b41174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400b41174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47062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400b41174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400b41174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8308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00b41174a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00b41174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74863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00b41174a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00b41174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287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400b41174a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400b41174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49332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400b41174a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400b41174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38554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400b41174a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400b41174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8821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400b41174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400b41174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9350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9487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400b41174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400b41174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4003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400b41174a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400b41174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319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400b41174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400b41174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9877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400b41174a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400b41174a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4520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400b41174a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400b41174a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97831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400b41174a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400b41174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83124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400b41174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400b41174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7631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400b41174a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400b41174a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82628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400b41174a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400b41174a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174841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400b41174a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400b41174a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421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978405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400b41174a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400b41174a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01425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400b41174a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400b41174a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865156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400b41174a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400b41174a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47685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400b41174a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400b41174a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5502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400b41174a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400b41174a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6411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00b41174a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00b41174a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6310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400b41174a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400b41174a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0614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400b41174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400b41174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56266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400b41174a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400b41174a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06840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400b41174a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400b41174a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7145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3074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400b41174a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400b41174a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78552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400b41174a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400b41174a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76913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400b41174a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400b41174a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528070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0b41174a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0b41174a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889435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400b41174a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400b41174a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20040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400b41174a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400b41174a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664975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400b41174a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1400b41174a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54793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400b41174a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400b41174a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76970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400b41174a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400b41174a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15254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400b41174a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400b41174a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343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156322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400b41174a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400b41174a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80893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400b41174a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400b41174a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79004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421f40026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421f4002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270565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400b41174a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400b41174a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794923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1400b41174a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1400b41174a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56647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400b41174a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400b41174a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36636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400b41174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400b41174a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264316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1400b41174a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1400b41174a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21289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400b41174a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400b41174a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34294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421f40026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421f4002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591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home"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600663" y="3049987"/>
            <a:ext cx="3771000" cy="41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35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2" name="Google Shape;12;p2"/>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570800" y="980253"/>
            <a:ext cx="3720000" cy="22065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SzPts val="5200"/>
              <a:buFont typeface="Sarala"/>
              <a:buNone/>
              <a:defRPr sz="52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4" name="Google Shape;14;p2"/>
          <p:cNvSpPr/>
          <p:nvPr/>
        </p:nvSpPr>
        <p:spPr>
          <a:xfrm>
            <a:off x="125" y="4063975"/>
            <a:ext cx="2175600" cy="7236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3225" y="0"/>
            <a:ext cx="41784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53800" y="4787100"/>
            <a:ext cx="22905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1"/>
        <p:cNvGrpSpPr/>
        <p:nvPr/>
      </p:nvGrpSpPr>
      <p:grpSpPr>
        <a:xfrm>
          <a:off x="0" y="0"/>
          <a:ext cx="0" cy="0"/>
          <a:chOff x="0" y="0"/>
          <a:chExt cx="0" cy="0"/>
        </a:xfrm>
      </p:grpSpPr>
      <p:sp>
        <p:nvSpPr>
          <p:cNvPr id="72" name="Google Shape;72;p11"/>
          <p:cNvSpPr txBox="1">
            <a:spLocks noGrp="1"/>
          </p:cNvSpPr>
          <p:nvPr>
            <p:ph type="title" hasCustomPrompt="1"/>
          </p:nvPr>
        </p:nvSpPr>
        <p:spPr>
          <a:xfrm>
            <a:off x="1946840" y="1774892"/>
            <a:ext cx="6619800" cy="144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3" name="Google Shape;73;p11"/>
          <p:cNvSpPr txBox="1">
            <a:spLocks noGrp="1"/>
          </p:cNvSpPr>
          <p:nvPr>
            <p:ph type="body" idx="1"/>
          </p:nvPr>
        </p:nvSpPr>
        <p:spPr>
          <a:xfrm>
            <a:off x="1900825" y="3105792"/>
            <a:ext cx="6619800" cy="3753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74" name="Google Shape;74;p11"/>
          <p:cNvSpPr/>
          <p:nvPr/>
        </p:nvSpPr>
        <p:spPr>
          <a:xfrm>
            <a:off x="4572000" y="-10600"/>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4572000" y="4415325"/>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6853800" y="4807300"/>
            <a:ext cx="22902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8136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 name="Google Shape;106;p14"/>
          <p:cNvSpPr txBox="1">
            <a:spLocks noGrp="1"/>
          </p:cNvSpPr>
          <p:nvPr>
            <p:ph type="subTitle" idx="1"/>
          </p:nvPr>
        </p:nvSpPr>
        <p:spPr>
          <a:xfrm>
            <a:off x="8136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7" name="Google Shape;107;p14"/>
          <p:cNvSpPr txBox="1">
            <a:spLocks noGrp="1"/>
          </p:cNvSpPr>
          <p:nvPr>
            <p:ph type="title" idx="2"/>
          </p:nvPr>
        </p:nvSpPr>
        <p:spPr>
          <a:xfrm>
            <a:off x="337170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4"/>
          <p:cNvSpPr txBox="1">
            <a:spLocks noGrp="1"/>
          </p:cNvSpPr>
          <p:nvPr>
            <p:ph type="subTitle" idx="3"/>
          </p:nvPr>
        </p:nvSpPr>
        <p:spPr>
          <a:xfrm>
            <a:off x="337170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9" name="Google Shape;109;p14"/>
          <p:cNvSpPr txBox="1">
            <a:spLocks noGrp="1"/>
          </p:cNvSpPr>
          <p:nvPr>
            <p:ph type="title" idx="4"/>
          </p:nvPr>
        </p:nvSpPr>
        <p:spPr>
          <a:xfrm>
            <a:off x="59297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14"/>
          <p:cNvSpPr txBox="1">
            <a:spLocks noGrp="1"/>
          </p:cNvSpPr>
          <p:nvPr>
            <p:ph type="subTitle" idx="5"/>
          </p:nvPr>
        </p:nvSpPr>
        <p:spPr>
          <a:xfrm>
            <a:off x="59297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1" name="Google Shape;111;p14"/>
          <p:cNvSpPr/>
          <p:nvPr/>
        </p:nvSpPr>
        <p:spPr>
          <a:xfrm>
            <a:off x="0" y="4419900"/>
            <a:ext cx="91440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txBox="1">
            <a:spLocks noGrp="1"/>
          </p:cNvSpPr>
          <p:nvPr>
            <p:ph type="title" idx="6"/>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13" name="Google Shape;113;p14"/>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115"/>
        <p:cNvGrpSpPr/>
        <p:nvPr/>
      </p:nvGrpSpPr>
      <p:grpSpPr>
        <a:xfrm>
          <a:off x="0" y="0"/>
          <a:ext cx="0" cy="0"/>
          <a:chOff x="0" y="0"/>
          <a:chExt cx="0" cy="0"/>
        </a:xfrm>
      </p:grpSpPr>
      <p:sp>
        <p:nvSpPr>
          <p:cNvPr id="116" name="Google Shape;116;p15"/>
          <p:cNvSpPr/>
          <p:nvPr/>
        </p:nvSpPr>
        <p:spPr>
          <a:xfrm>
            <a:off x="712175" y="3051975"/>
            <a:ext cx="7730400" cy="3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5300" y="0"/>
            <a:ext cx="91440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5300" y="4416875"/>
            <a:ext cx="9144000" cy="767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txBox="1">
            <a:spLocks noGrp="1"/>
          </p:cNvSpPr>
          <p:nvPr>
            <p:ph type="title"/>
          </p:nvPr>
        </p:nvSpPr>
        <p:spPr>
          <a:xfrm>
            <a:off x="3277050" y="3007434"/>
            <a:ext cx="25899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20" name="Google Shape;120;p15"/>
          <p:cNvSpPr txBox="1">
            <a:spLocks noGrp="1"/>
          </p:cNvSpPr>
          <p:nvPr>
            <p:ph type="subTitle" idx="1"/>
          </p:nvPr>
        </p:nvSpPr>
        <p:spPr>
          <a:xfrm>
            <a:off x="1551975" y="1688475"/>
            <a:ext cx="6040200" cy="144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200"/>
              <a:buNone/>
              <a:defRPr sz="2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1" name="Google Shape;121;p15"/>
          <p:cNvSpPr/>
          <p:nvPr/>
        </p:nvSpPr>
        <p:spPr>
          <a:xfrm>
            <a:off x="7592175" y="4775700"/>
            <a:ext cx="1557000" cy="36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5300" y="541150"/>
            <a:ext cx="7068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of text 1">
  <p:cSld name="TITLE_ONLY_1">
    <p:spTree>
      <p:nvGrpSpPr>
        <p:cNvPr id="1" name="Shape 124"/>
        <p:cNvGrpSpPr/>
        <p:nvPr/>
      </p:nvGrpSpPr>
      <p:grpSpPr>
        <a:xfrm>
          <a:off x="0" y="0"/>
          <a:ext cx="0" cy="0"/>
          <a:chOff x="0" y="0"/>
          <a:chExt cx="0" cy="0"/>
        </a:xfrm>
      </p:grpSpPr>
      <p:sp>
        <p:nvSpPr>
          <p:cNvPr id="125" name="Google Shape;125;p16"/>
          <p:cNvSpPr/>
          <p:nvPr/>
        </p:nvSpPr>
        <p:spPr>
          <a:xfrm>
            <a:off x="4470525" y="3701400"/>
            <a:ext cx="46734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5111875"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txBox="1">
            <a:spLocks noGrp="1"/>
          </p:cNvSpPr>
          <p:nvPr>
            <p:ph type="title"/>
          </p:nvPr>
        </p:nvSpPr>
        <p:spPr>
          <a:xfrm>
            <a:off x="5462775" y="1331400"/>
            <a:ext cx="23208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28" name="Google Shape;128;p16"/>
          <p:cNvSpPr txBox="1">
            <a:spLocks noGrp="1"/>
          </p:cNvSpPr>
          <p:nvPr>
            <p:ph type="subTitle" idx="1"/>
          </p:nvPr>
        </p:nvSpPr>
        <p:spPr>
          <a:xfrm>
            <a:off x="5449675" y="2549700"/>
            <a:ext cx="234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6"/>
          <p:cNvSpPr/>
          <p:nvPr/>
        </p:nvSpPr>
        <p:spPr>
          <a:xfrm>
            <a:off x="0"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0"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of text 2">
  <p:cSld name="TITLE_ONLY_1_1">
    <p:spTree>
      <p:nvGrpSpPr>
        <p:cNvPr id="1" name="Shape 132"/>
        <p:cNvGrpSpPr/>
        <p:nvPr/>
      </p:nvGrpSpPr>
      <p:grpSpPr>
        <a:xfrm>
          <a:off x="0" y="0"/>
          <a:ext cx="0" cy="0"/>
          <a:chOff x="0" y="0"/>
          <a:chExt cx="0" cy="0"/>
        </a:xfrm>
      </p:grpSpPr>
      <p:sp>
        <p:nvSpPr>
          <p:cNvPr id="133" name="Google Shape;133;p17"/>
          <p:cNvSpPr/>
          <p:nvPr/>
        </p:nvSpPr>
        <p:spPr>
          <a:xfrm flipH="1">
            <a:off x="0" y="3701400"/>
            <a:ext cx="45186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flipH="1">
            <a:off x="50"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flipH="1">
            <a:off x="8430825"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flipH="1">
            <a:off x="7652025"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txBox="1">
            <a:spLocks noGrp="1"/>
          </p:cNvSpPr>
          <p:nvPr>
            <p:ph type="title"/>
          </p:nvPr>
        </p:nvSpPr>
        <p:spPr>
          <a:xfrm>
            <a:off x="1312150" y="1331500"/>
            <a:ext cx="24174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38" name="Google Shape;138;p17"/>
          <p:cNvSpPr txBox="1">
            <a:spLocks noGrp="1"/>
          </p:cNvSpPr>
          <p:nvPr>
            <p:ph type="subTitle" idx="1"/>
          </p:nvPr>
        </p:nvSpPr>
        <p:spPr>
          <a:xfrm>
            <a:off x="1332300" y="2549613"/>
            <a:ext cx="237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2">
    <p:spTree>
      <p:nvGrpSpPr>
        <p:cNvPr id="1" name="Shape 140"/>
        <p:cNvGrpSpPr/>
        <p:nvPr/>
      </p:nvGrpSpPr>
      <p:grpSpPr>
        <a:xfrm>
          <a:off x="0" y="0"/>
          <a:ext cx="0" cy="0"/>
          <a:chOff x="0" y="0"/>
          <a:chExt cx="0" cy="0"/>
        </a:xfrm>
      </p:grpSpPr>
      <p:sp>
        <p:nvSpPr>
          <p:cNvPr id="141" name="Google Shape;141;p18"/>
          <p:cNvSpPr/>
          <p:nvPr/>
        </p:nvSpPr>
        <p:spPr>
          <a:xfrm>
            <a:off x="712550"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5289448"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txBox="1">
            <a:spLocks noGrp="1"/>
          </p:cNvSpPr>
          <p:nvPr>
            <p:ph type="title"/>
          </p:nvPr>
        </p:nvSpPr>
        <p:spPr>
          <a:xfrm>
            <a:off x="1082306"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4" name="Google Shape;144;p18"/>
          <p:cNvSpPr txBox="1">
            <a:spLocks noGrp="1"/>
          </p:cNvSpPr>
          <p:nvPr>
            <p:ph type="subTitle" idx="1"/>
          </p:nvPr>
        </p:nvSpPr>
        <p:spPr>
          <a:xfrm>
            <a:off x="1082306"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5" name="Google Shape;145;p18"/>
          <p:cNvSpPr txBox="1">
            <a:spLocks noGrp="1"/>
          </p:cNvSpPr>
          <p:nvPr>
            <p:ph type="title" idx="2"/>
          </p:nvPr>
        </p:nvSpPr>
        <p:spPr>
          <a:xfrm>
            <a:off x="5653500"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6" name="Google Shape;146;p18"/>
          <p:cNvSpPr txBox="1">
            <a:spLocks noGrp="1"/>
          </p:cNvSpPr>
          <p:nvPr>
            <p:ph type="subTitle" idx="3"/>
          </p:nvPr>
        </p:nvSpPr>
        <p:spPr>
          <a:xfrm>
            <a:off x="5653500"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7" name="Google Shape;147;p18"/>
          <p:cNvSpPr txBox="1">
            <a:spLocks noGrp="1"/>
          </p:cNvSpPr>
          <p:nvPr>
            <p:ph type="title" idx="4"/>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48" name="Google Shape;148;p18"/>
          <p:cNvSpPr/>
          <p:nvPr/>
        </p:nvSpPr>
        <p:spPr>
          <a:xfrm>
            <a:off x="0" y="4772325"/>
            <a:ext cx="9144000" cy="3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flipH="1">
            <a:off x="8433163" y="0"/>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flipH="1">
            <a:off x="3088" y="0"/>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Four Columns ">
  <p:cSld name="SECTION_TITLE_AND_DESCRIPTION_1_1_3">
    <p:spTree>
      <p:nvGrpSpPr>
        <p:cNvPr id="1" name="Shape 152"/>
        <p:cNvGrpSpPr/>
        <p:nvPr/>
      </p:nvGrpSpPr>
      <p:grpSpPr>
        <a:xfrm>
          <a:off x="0" y="0"/>
          <a:ext cx="0" cy="0"/>
          <a:chOff x="0" y="0"/>
          <a:chExt cx="0" cy="0"/>
        </a:xfrm>
      </p:grpSpPr>
      <p:sp>
        <p:nvSpPr>
          <p:cNvPr id="153" name="Google Shape;153;p19"/>
          <p:cNvSpPr txBox="1">
            <a:spLocks noGrp="1"/>
          </p:cNvSpPr>
          <p:nvPr>
            <p:ph type="title"/>
          </p:nvPr>
        </p:nvSpPr>
        <p:spPr>
          <a:xfrm>
            <a:off x="923550" y="2104063"/>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4" name="Google Shape;154;p19"/>
          <p:cNvSpPr txBox="1">
            <a:spLocks noGrp="1"/>
          </p:cNvSpPr>
          <p:nvPr>
            <p:ph type="subTitle" idx="1"/>
          </p:nvPr>
        </p:nvSpPr>
        <p:spPr>
          <a:xfrm>
            <a:off x="923550" y="2475136"/>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5" name="Google Shape;155;p19"/>
          <p:cNvSpPr txBox="1">
            <a:spLocks noGrp="1"/>
          </p:cNvSpPr>
          <p:nvPr>
            <p:ph type="title" idx="2"/>
          </p:nvPr>
        </p:nvSpPr>
        <p:spPr>
          <a:xfrm>
            <a:off x="923550" y="3506341"/>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6" name="Google Shape;156;p19"/>
          <p:cNvSpPr txBox="1">
            <a:spLocks noGrp="1"/>
          </p:cNvSpPr>
          <p:nvPr>
            <p:ph type="subTitle" idx="3"/>
          </p:nvPr>
        </p:nvSpPr>
        <p:spPr>
          <a:xfrm>
            <a:off x="923550" y="3877413"/>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7" name="Google Shape;157;p19"/>
          <p:cNvSpPr txBox="1">
            <a:spLocks noGrp="1"/>
          </p:cNvSpPr>
          <p:nvPr>
            <p:ph type="title" idx="4"/>
          </p:nvPr>
        </p:nvSpPr>
        <p:spPr>
          <a:xfrm>
            <a:off x="6029625" y="210406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8" name="Google Shape;158;p19"/>
          <p:cNvSpPr txBox="1">
            <a:spLocks noGrp="1"/>
          </p:cNvSpPr>
          <p:nvPr>
            <p:ph type="subTitle" idx="5"/>
          </p:nvPr>
        </p:nvSpPr>
        <p:spPr>
          <a:xfrm>
            <a:off x="6029625" y="2475137"/>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 name="Google Shape;159;p19"/>
          <p:cNvSpPr txBox="1">
            <a:spLocks noGrp="1"/>
          </p:cNvSpPr>
          <p:nvPr>
            <p:ph type="title" idx="6"/>
          </p:nvPr>
        </p:nvSpPr>
        <p:spPr>
          <a:xfrm>
            <a:off x="6029625" y="350634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0" name="Google Shape;160;p19"/>
          <p:cNvSpPr txBox="1">
            <a:spLocks noGrp="1"/>
          </p:cNvSpPr>
          <p:nvPr>
            <p:ph type="subTitle" idx="7"/>
          </p:nvPr>
        </p:nvSpPr>
        <p:spPr>
          <a:xfrm>
            <a:off x="6029625" y="3877414"/>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19"/>
          <p:cNvSpPr txBox="1">
            <a:spLocks noGrp="1"/>
          </p:cNvSpPr>
          <p:nvPr>
            <p:ph type="title" idx="8"/>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2" name="Google Shape;162;p19"/>
          <p:cNvSpPr/>
          <p:nvPr/>
        </p:nvSpPr>
        <p:spPr>
          <a:xfrm>
            <a:off x="5575" y="-5125"/>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8435675" y="719350"/>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5575" y="4783500"/>
            <a:ext cx="707700" cy="36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ly Title 1">
  <p:cSld name="SECTION_TITLE_AND_DESCRIPTION_1_1_4">
    <p:spTree>
      <p:nvGrpSpPr>
        <p:cNvPr id="1" name="Shape 166"/>
        <p:cNvGrpSpPr/>
        <p:nvPr/>
      </p:nvGrpSpPr>
      <p:grpSpPr>
        <a:xfrm>
          <a:off x="0" y="0"/>
          <a:ext cx="0" cy="0"/>
          <a:chOff x="0" y="0"/>
          <a:chExt cx="0" cy="0"/>
        </a:xfrm>
      </p:grpSpPr>
      <p:sp>
        <p:nvSpPr>
          <p:cNvPr id="167" name="Google Shape;167;p20"/>
          <p:cNvSpPr/>
          <p:nvPr/>
        </p:nvSpPr>
        <p:spPr>
          <a:xfrm>
            <a:off x="0" y="4776850"/>
            <a:ext cx="91440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9" name="Google Shape;169;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2">
  <p:cSld name="SECTION_TITLE_AND_DESCRIPTION_1_1_4_2">
    <p:spTree>
      <p:nvGrpSpPr>
        <p:cNvPr id="1" name="Shape 170"/>
        <p:cNvGrpSpPr/>
        <p:nvPr/>
      </p:nvGrpSpPr>
      <p:grpSpPr>
        <a:xfrm>
          <a:off x="0" y="0"/>
          <a:ext cx="0" cy="0"/>
          <a:chOff x="0" y="0"/>
          <a:chExt cx="0" cy="0"/>
        </a:xfrm>
      </p:grpSpPr>
      <p:sp>
        <p:nvSpPr>
          <p:cNvPr id="171" name="Google Shape;171;p21"/>
          <p:cNvSpPr/>
          <p:nvPr/>
        </p:nvSpPr>
        <p:spPr>
          <a:xfrm>
            <a:off x="0" y="719350"/>
            <a:ext cx="713100" cy="441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8430775" y="2571750"/>
            <a:ext cx="713100" cy="256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a:off x="8430775" y="-1600"/>
            <a:ext cx="713100" cy="72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75" name="Google Shape;175;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4573925" y="350"/>
            <a:ext cx="457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4836250" y="2931900"/>
            <a:ext cx="4035300" cy="662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Clr>
                <a:schemeClr val="lt1"/>
              </a:buClr>
              <a:buSzPts val="3200"/>
              <a:buNone/>
              <a:defRPr sz="4300">
                <a:solidFill>
                  <a:schemeClr val="lt1"/>
                </a:solidFill>
              </a:defRPr>
            </a:lvl1pPr>
            <a:lvl2pPr lvl="1" algn="ctr" rtl="0">
              <a:lnSpc>
                <a:spcPct val="80000"/>
              </a:lnSpc>
              <a:spcBef>
                <a:spcPts val="0"/>
              </a:spcBef>
              <a:spcAft>
                <a:spcPts val="0"/>
              </a:spcAft>
              <a:buSzPts val="3600"/>
              <a:buNone/>
              <a:defRPr sz="3600"/>
            </a:lvl2pPr>
            <a:lvl3pPr lvl="2" algn="ctr" rtl="0">
              <a:lnSpc>
                <a:spcPct val="80000"/>
              </a:lnSpc>
              <a:spcBef>
                <a:spcPts val="0"/>
              </a:spcBef>
              <a:spcAft>
                <a:spcPts val="0"/>
              </a:spcAft>
              <a:buSzPts val="3600"/>
              <a:buNone/>
              <a:defRPr sz="3600"/>
            </a:lvl3pPr>
            <a:lvl4pPr lvl="3" algn="ctr" rtl="0">
              <a:lnSpc>
                <a:spcPct val="80000"/>
              </a:lnSpc>
              <a:spcBef>
                <a:spcPts val="0"/>
              </a:spcBef>
              <a:spcAft>
                <a:spcPts val="0"/>
              </a:spcAft>
              <a:buSzPts val="3600"/>
              <a:buNone/>
              <a:defRPr sz="3600"/>
            </a:lvl4pPr>
            <a:lvl5pPr lvl="4" algn="ctr" rtl="0">
              <a:lnSpc>
                <a:spcPct val="80000"/>
              </a:lnSpc>
              <a:spcBef>
                <a:spcPts val="0"/>
              </a:spcBef>
              <a:spcAft>
                <a:spcPts val="0"/>
              </a:spcAft>
              <a:buSzPts val="3600"/>
              <a:buNone/>
              <a:defRPr sz="3600"/>
            </a:lvl5pPr>
            <a:lvl6pPr lvl="5" algn="ctr" rtl="0">
              <a:lnSpc>
                <a:spcPct val="80000"/>
              </a:lnSpc>
              <a:spcBef>
                <a:spcPts val="0"/>
              </a:spcBef>
              <a:spcAft>
                <a:spcPts val="0"/>
              </a:spcAft>
              <a:buSzPts val="3600"/>
              <a:buNone/>
              <a:defRPr sz="3600"/>
            </a:lvl6pPr>
            <a:lvl7pPr lvl="6" algn="ctr" rtl="0">
              <a:lnSpc>
                <a:spcPct val="80000"/>
              </a:lnSpc>
              <a:spcBef>
                <a:spcPts val="0"/>
              </a:spcBef>
              <a:spcAft>
                <a:spcPts val="0"/>
              </a:spcAft>
              <a:buSzPts val="3600"/>
              <a:buNone/>
              <a:defRPr sz="3600"/>
            </a:lvl7pPr>
            <a:lvl8pPr lvl="7" algn="ctr" rtl="0">
              <a:lnSpc>
                <a:spcPct val="80000"/>
              </a:lnSpc>
              <a:spcBef>
                <a:spcPts val="0"/>
              </a:spcBef>
              <a:spcAft>
                <a:spcPts val="0"/>
              </a:spcAft>
              <a:buSzPts val="3600"/>
              <a:buNone/>
              <a:defRPr sz="3600"/>
            </a:lvl8pPr>
            <a:lvl9pPr lvl="8" algn="ctr" rtl="0">
              <a:lnSpc>
                <a:spcPct val="80000"/>
              </a:lnSpc>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786125" y="956698"/>
            <a:ext cx="2135400" cy="197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12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2" name="Google Shape;22;p3"/>
          <p:cNvSpPr txBox="1">
            <a:spLocks noGrp="1"/>
          </p:cNvSpPr>
          <p:nvPr>
            <p:ph type="subTitle" idx="1"/>
          </p:nvPr>
        </p:nvSpPr>
        <p:spPr>
          <a:xfrm>
            <a:off x="5277425" y="3594000"/>
            <a:ext cx="3152700" cy="5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 name="Google Shape;23;p3"/>
          <p:cNvSpPr/>
          <p:nvPr/>
        </p:nvSpPr>
        <p:spPr>
          <a:xfrm>
            <a:off x="-10850" y="-5125"/>
            <a:ext cx="7242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853800" y="4776850"/>
            <a:ext cx="2300400" cy="363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0850" y="4776850"/>
            <a:ext cx="724200" cy="36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2">
    <p:spTree>
      <p:nvGrpSpPr>
        <p:cNvPr id="1" name="Shape 176"/>
        <p:cNvGrpSpPr/>
        <p:nvPr/>
      </p:nvGrpSpPr>
      <p:grpSpPr>
        <a:xfrm>
          <a:off x="0" y="0"/>
          <a:ext cx="0" cy="0"/>
          <a:chOff x="0" y="0"/>
          <a:chExt cx="0" cy="0"/>
        </a:xfrm>
      </p:grpSpPr>
      <p:sp>
        <p:nvSpPr>
          <p:cNvPr id="177" name="Google Shape;177;p22"/>
          <p:cNvSpPr/>
          <p:nvPr/>
        </p:nvSpPr>
        <p:spPr>
          <a:xfrm>
            <a:off x="5300" y="2162570"/>
            <a:ext cx="9133500" cy="447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5300" y="3502195"/>
            <a:ext cx="9133500" cy="447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5300" y="0"/>
            <a:ext cx="9133500" cy="175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txBox="1">
            <a:spLocks noGrp="1"/>
          </p:cNvSpPr>
          <p:nvPr>
            <p:ph type="title"/>
          </p:nvPr>
        </p:nvSpPr>
        <p:spPr>
          <a:xfrm>
            <a:off x="9863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1" name="Google Shape;181;p22"/>
          <p:cNvSpPr txBox="1">
            <a:spLocks noGrp="1"/>
          </p:cNvSpPr>
          <p:nvPr>
            <p:ph type="subTitle" idx="1"/>
          </p:nvPr>
        </p:nvSpPr>
        <p:spPr>
          <a:xfrm>
            <a:off x="8136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2" name="Google Shape;182;p22"/>
          <p:cNvSpPr txBox="1">
            <a:spLocks noGrp="1"/>
          </p:cNvSpPr>
          <p:nvPr>
            <p:ph type="title" idx="2"/>
          </p:nvPr>
        </p:nvSpPr>
        <p:spPr>
          <a:xfrm>
            <a:off x="354435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3" name="Google Shape;183;p22"/>
          <p:cNvSpPr txBox="1">
            <a:spLocks noGrp="1"/>
          </p:cNvSpPr>
          <p:nvPr>
            <p:ph type="subTitle" idx="3"/>
          </p:nvPr>
        </p:nvSpPr>
        <p:spPr>
          <a:xfrm>
            <a:off x="337170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22"/>
          <p:cNvSpPr txBox="1">
            <a:spLocks noGrp="1"/>
          </p:cNvSpPr>
          <p:nvPr>
            <p:ph type="title" idx="4"/>
          </p:nvPr>
        </p:nvSpPr>
        <p:spPr>
          <a:xfrm>
            <a:off x="61024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5" name="Google Shape;185;p22"/>
          <p:cNvSpPr txBox="1">
            <a:spLocks noGrp="1"/>
          </p:cNvSpPr>
          <p:nvPr>
            <p:ph type="subTitle" idx="5"/>
          </p:nvPr>
        </p:nvSpPr>
        <p:spPr>
          <a:xfrm>
            <a:off x="59297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6" name="Google Shape;186;p22"/>
          <p:cNvSpPr txBox="1">
            <a:spLocks noGrp="1"/>
          </p:cNvSpPr>
          <p:nvPr>
            <p:ph type="title" idx="6"/>
          </p:nvPr>
        </p:nvSpPr>
        <p:spPr>
          <a:xfrm>
            <a:off x="9863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7" name="Google Shape;187;p22"/>
          <p:cNvSpPr txBox="1">
            <a:spLocks noGrp="1"/>
          </p:cNvSpPr>
          <p:nvPr>
            <p:ph type="subTitle" idx="7"/>
          </p:nvPr>
        </p:nvSpPr>
        <p:spPr>
          <a:xfrm>
            <a:off x="8136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 name="Google Shape;188;p22"/>
          <p:cNvSpPr txBox="1">
            <a:spLocks noGrp="1"/>
          </p:cNvSpPr>
          <p:nvPr>
            <p:ph type="title" idx="8"/>
          </p:nvPr>
        </p:nvSpPr>
        <p:spPr>
          <a:xfrm>
            <a:off x="354435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9" name="Google Shape;189;p22"/>
          <p:cNvSpPr txBox="1">
            <a:spLocks noGrp="1"/>
          </p:cNvSpPr>
          <p:nvPr>
            <p:ph type="subTitle" idx="9"/>
          </p:nvPr>
        </p:nvSpPr>
        <p:spPr>
          <a:xfrm>
            <a:off x="337170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0" name="Google Shape;190;p22"/>
          <p:cNvSpPr txBox="1">
            <a:spLocks noGrp="1"/>
          </p:cNvSpPr>
          <p:nvPr>
            <p:ph type="title" idx="13"/>
          </p:nvPr>
        </p:nvSpPr>
        <p:spPr>
          <a:xfrm>
            <a:off x="61024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1" name="Google Shape;191;p22"/>
          <p:cNvSpPr txBox="1">
            <a:spLocks noGrp="1"/>
          </p:cNvSpPr>
          <p:nvPr>
            <p:ph type="subTitle" idx="14"/>
          </p:nvPr>
        </p:nvSpPr>
        <p:spPr>
          <a:xfrm>
            <a:off x="59297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2" name="Google Shape;192;p22"/>
          <p:cNvSpPr txBox="1">
            <a:spLocks noGrp="1"/>
          </p:cNvSpPr>
          <p:nvPr>
            <p:ph type="title" idx="15"/>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93" name="Google Shape;193;p22"/>
          <p:cNvSpPr/>
          <p:nvPr/>
        </p:nvSpPr>
        <p:spPr>
          <a:xfrm>
            <a:off x="7926175" y="0"/>
            <a:ext cx="12177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0" y="1028700"/>
            <a:ext cx="7131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 credits">
  <p:cSld name="TITLE_1">
    <p:spTree>
      <p:nvGrpSpPr>
        <p:cNvPr id="1" name="Shape 196"/>
        <p:cNvGrpSpPr/>
        <p:nvPr/>
      </p:nvGrpSpPr>
      <p:grpSpPr>
        <a:xfrm>
          <a:off x="0" y="0"/>
          <a:ext cx="0" cy="0"/>
          <a:chOff x="0" y="0"/>
          <a:chExt cx="0" cy="0"/>
        </a:xfrm>
      </p:grpSpPr>
      <p:sp>
        <p:nvSpPr>
          <p:cNvPr id="197" name="Google Shape;197;p23"/>
          <p:cNvSpPr/>
          <p:nvPr/>
        </p:nvSpPr>
        <p:spPr>
          <a:xfrm>
            <a:off x="0" y="0"/>
            <a:ext cx="388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txBox="1">
            <a:spLocks noGrp="1"/>
          </p:cNvSpPr>
          <p:nvPr>
            <p:ph type="ctrTitle"/>
          </p:nvPr>
        </p:nvSpPr>
        <p:spPr>
          <a:xfrm>
            <a:off x="592425" y="594400"/>
            <a:ext cx="2691300" cy="1393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Font typeface="Work Sans ExtraBold"/>
              <a:buNone/>
              <a:defRPr sz="50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99" name="Google Shape;199;p23"/>
          <p:cNvSpPr txBox="1">
            <a:spLocks noGrp="1"/>
          </p:cNvSpPr>
          <p:nvPr>
            <p:ph type="subTitle" idx="1"/>
          </p:nvPr>
        </p:nvSpPr>
        <p:spPr>
          <a:xfrm>
            <a:off x="592423" y="1908225"/>
            <a:ext cx="2691300" cy="10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00" name="Google Shape;200;p23"/>
          <p:cNvSpPr txBox="1"/>
          <p:nvPr/>
        </p:nvSpPr>
        <p:spPr>
          <a:xfrm>
            <a:off x="602175" y="3532850"/>
            <a:ext cx="2691300" cy="667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chemeClr val="dk1"/>
                </a:solidFill>
                <a:latin typeface="Montserrat"/>
                <a:ea typeface="Montserrat"/>
                <a:cs typeface="Montserrat"/>
                <a:sym typeface="Montserrat"/>
              </a:rPr>
              <a:t>CREDITS: This presentation template was created by </a:t>
            </a:r>
            <a:r>
              <a:rPr lang="en" sz="900" b="1">
                <a:solidFill>
                  <a:schemeClr val="dk1"/>
                </a:solidFill>
                <a:uFill>
                  <a:noFill/>
                </a:uFill>
                <a:latin typeface="Montserrat"/>
                <a:ea typeface="Montserrat"/>
                <a:cs typeface="Montserrat"/>
                <a:sym typeface="Montserrat"/>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900">
                <a:solidFill>
                  <a:schemeClr val="dk1"/>
                </a:solidFill>
                <a:latin typeface="Montserrat"/>
                <a:ea typeface="Montserrat"/>
                <a:cs typeface="Montserrat"/>
                <a:sym typeface="Montserrat"/>
              </a:rPr>
              <a:t>, including icons by </a:t>
            </a:r>
            <a:r>
              <a:rPr lang="en" sz="9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900">
                <a:solidFill>
                  <a:schemeClr val="dk1"/>
                </a:solidFill>
                <a:latin typeface="Montserrat"/>
                <a:ea typeface="Montserrat"/>
                <a:cs typeface="Montserrat"/>
                <a:sym typeface="Montserrat"/>
              </a:rPr>
              <a:t>, infographics &amp; images by </a:t>
            </a:r>
            <a:r>
              <a:rPr lang="en" sz="9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900">
                <a:solidFill>
                  <a:schemeClr val="dk1"/>
                </a:solidFill>
                <a:latin typeface="Montserrat"/>
                <a:ea typeface="Montserrat"/>
                <a:cs typeface="Montserrat"/>
                <a:sym typeface="Montserrat"/>
              </a:rPr>
              <a:t> and illustrations by </a:t>
            </a:r>
            <a:r>
              <a:rPr lang="en" sz="900" b="1">
                <a:solidFill>
                  <a:schemeClr val="dk1"/>
                </a:solidFill>
                <a:uFill>
                  <a:noFill/>
                </a:uFill>
                <a:latin typeface="Montserrat"/>
                <a:ea typeface="Montserrat"/>
                <a:cs typeface="Montserrat"/>
                <a:sym typeface="Montserrat"/>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Stories</a:t>
            </a:r>
            <a:endParaRPr sz="900">
              <a:solidFill>
                <a:schemeClr val="dk1"/>
              </a:solidFill>
              <a:latin typeface="Montserrat"/>
              <a:ea typeface="Montserrat"/>
              <a:cs typeface="Montserrat"/>
              <a:sym typeface="Montserrat"/>
            </a:endParaRPr>
          </a:p>
          <a:p>
            <a:pPr marL="0" lvl="0" indent="0" algn="ctr" rtl="0">
              <a:lnSpc>
                <a:spcPct val="100000"/>
              </a:lnSpc>
              <a:spcBef>
                <a:spcPts val="300"/>
              </a:spcBef>
              <a:spcAft>
                <a:spcPts val="0"/>
              </a:spcAft>
              <a:buNone/>
            </a:pPr>
            <a:r>
              <a:rPr lang="en" sz="850">
                <a:solidFill>
                  <a:schemeClr val="dk1"/>
                </a:solidFill>
                <a:latin typeface="Montserrat"/>
                <a:ea typeface="Montserrat"/>
                <a:cs typeface="Montserrat"/>
                <a:sym typeface="Montserrat"/>
              </a:rPr>
              <a:t>. </a:t>
            </a:r>
            <a:endParaRPr sz="850">
              <a:solidFill>
                <a:schemeClr val="dk1"/>
              </a:solidFill>
              <a:latin typeface="Montserrat"/>
              <a:ea typeface="Montserrat"/>
              <a:cs typeface="Montserrat"/>
              <a:sym typeface="Montserrat"/>
            </a:endParaRPr>
          </a:p>
          <a:p>
            <a:pPr marL="0" lvl="0" indent="0" algn="ctr" rtl="0">
              <a:lnSpc>
                <a:spcPct val="115000"/>
              </a:lnSpc>
              <a:spcBef>
                <a:spcPts val="300"/>
              </a:spcBef>
              <a:spcAft>
                <a:spcPts val="0"/>
              </a:spcAft>
              <a:buNone/>
            </a:pP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endParaRPr sz="900">
              <a:solidFill>
                <a:schemeClr val="dk1"/>
              </a:solidFill>
              <a:latin typeface="Montserrat"/>
              <a:ea typeface="Montserrat"/>
              <a:cs typeface="Montserrat"/>
              <a:sym typeface="Montserrat"/>
            </a:endParaRPr>
          </a:p>
        </p:txBody>
      </p:sp>
      <p:grpSp>
        <p:nvGrpSpPr>
          <p:cNvPr id="201" name="Google Shape;201;p23"/>
          <p:cNvGrpSpPr/>
          <p:nvPr/>
        </p:nvGrpSpPr>
        <p:grpSpPr>
          <a:xfrm>
            <a:off x="0" y="0"/>
            <a:ext cx="9143975" cy="5143500"/>
            <a:chOff x="0" y="0"/>
            <a:chExt cx="9143975" cy="5143500"/>
          </a:xfrm>
        </p:grpSpPr>
        <p:sp>
          <p:nvSpPr>
            <p:cNvPr id="202" name="Google Shape;202;p23"/>
            <p:cNvSpPr/>
            <p:nvPr/>
          </p:nvSpPr>
          <p:spPr>
            <a:xfrm>
              <a:off x="3538075" y="0"/>
              <a:ext cx="33159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0" y="4787100"/>
              <a:ext cx="7131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7791875" y="4787100"/>
              <a:ext cx="1352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3887725" y="1075800"/>
              <a:ext cx="22932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611275" y="1423030"/>
            <a:ext cx="7921500" cy="316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Font typeface="Lato"/>
              <a:buChar char="●"/>
              <a:defRPr sz="1100"/>
            </a:lvl1pPr>
            <a:lvl2pPr marL="914400" lvl="1" indent="-317500" rtl="0">
              <a:spcBef>
                <a:spcPts val="1600"/>
              </a:spcBef>
              <a:spcAft>
                <a:spcPts val="0"/>
              </a:spcAft>
              <a:buClr>
                <a:srgbClr val="555555"/>
              </a:buClr>
              <a:buSzPts val="1400"/>
              <a:buFont typeface="Lato"/>
              <a:buChar char="○"/>
              <a:defRPr sz="1200"/>
            </a:lvl2pPr>
            <a:lvl3pPr marL="1371600" lvl="2" indent="-317500" rtl="0">
              <a:spcBef>
                <a:spcPts val="1600"/>
              </a:spcBef>
              <a:spcAft>
                <a:spcPts val="0"/>
              </a:spcAft>
              <a:buClr>
                <a:srgbClr val="555555"/>
              </a:buClr>
              <a:buSzPts val="1400"/>
              <a:buFont typeface="Lato"/>
              <a:buChar char="■"/>
              <a:defRPr sz="1200"/>
            </a:lvl3pPr>
            <a:lvl4pPr marL="1828800" lvl="3" indent="-317500" rtl="0">
              <a:spcBef>
                <a:spcPts val="1600"/>
              </a:spcBef>
              <a:spcAft>
                <a:spcPts val="0"/>
              </a:spcAft>
              <a:buClr>
                <a:srgbClr val="555555"/>
              </a:buClr>
              <a:buSzPts val="1400"/>
              <a:buFont typeface="Lato"/>
              <a:buChar char="●"/>
              <a:defRPr sz="1200"/>
            </a:lvl4pPr>
            <a:lvl5pPr marL="2286000" lvl="4" indent="-317500" rtl="0">
              <a:spcBef>
                <a:spcPts val="1600"/>
              </a:spcBef>
              <a:spcAft>
                <a:spcPts val="0"/>
              </a:spcAft>
              <a:buClr>
                <a:srgbClr val="555555"/>
              </a:buClr>
              <a:buSzPts val="1400"/>
              <a:buFont typeface="Lato"/>
              <a:buChar char="○"/>
              <a:defRPr sz="1200"/>
            </a:lvl5pPr>
            <a:lvl6pPr marL="2743200" lvl="5" indent="-317500" rtl="0">
              <a:spcBef>
                <a:spcPts val="1600"/>
              </a:spcBef>
              <a:spcAft>
                <a:spcPts val="0"/>
              </a:spcAft>
              <a:buClr>
                <a:srgbClr val="555555"/>
              </a:buClr>
              <a:buSzPts val="1400"/>
              <a:buFont typeface="Lato"/>
              <a:buChar char="■"/>
              <a:defRPr sz="1200"/>
            </a:lvl6pPr>
            <a:lvl7pPr marL="3200400" lvl="6" indent="-317500" rtl="0">
              <a:spcBef>
                <a:spcPts val="1600"/>
              </a:spcBef>
              <a:spcAft>
                <a:spcPts val="0"/>
              </a:spcAft>
              <a:buClr>
                <a:srgbClr val="555555"/>
              </a:buClr>
              <a:buSzPts val="1400"/>
              <a:buFont typeface="Lato"/>
              <a:buChar char="●"/>
              <a:defRPr sz="1200"/>
            </a:lvl7pPr>
            <a:lvl8pPr marL="3657600" lvl="7" indent="-317500" rtl="0">
              <a:spcBef>
                <a:spcPts val="1600"/>
              </a:spcBef>
              <a:spcAft>
                <a:spcPts val="0"/>
              </a:spcAft>
              <a:buClr>
                <a:srgbClr val="555555"/>
              </a:buClr>
              <a:buSzPts val="1400"/>
              <a:buFont typeface="Lato"/>
              <a:buChar char="○"/>
              <a:defRPr sz="1200"/>
            </a:lvl8pPr>
            <a:lvl9pPr marL="4114800" lvl="8" indent="-317500" rtl="0">
              <a:spcBef>
                <a:spcPts val="1600"/>
              </a:spcBef>
              <a:spcAft>
                <a:spcPts val="1600"/>
              </a:spcAft>
              <a:buClr>
                <a:srgbClr val="555555"/>
              </a:buClr>
              <a:buSzPts val="1400"/>
              <a:buFont typeface="Lato"/>
              <a:buChar char="■"/>
              <a:defRPr sz="1200"/>
            </a:lvl9pPr>
          </a:lstStyle>
          <a:p>
            <a:endParaRPr/>
          </a:p>
        </p:txBody>
      </p:sp>
      <p:sp>
        <p:nvSpPr>
          <p:cNvPr id="29" name="Google Shape;29;p4"/>
          <p:cNvSpPr/>
          <p:nvPr/>
        </p:nvSpPr>
        <p:spPr>
          <a:xfrm>
            <a:off x="0" y="0"/>
            <a:ext cx="713100" cy="723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0" y="4807300"/>
            <a:ext cx="91440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2" name="Google Shape;32;p4"/>
          <p:cNvSpPr/>
          <p:nvPr/>
        </p:nvSpPr>
        <p:spPr>
          <a:xfrm>
            <a:off x="8430900" y="71935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body" idx="1"/>
          </p:nvPr>
        </p:nvSpPr>
        <p:spPr>
          <a:xfrm>
            <a:off x="606475" y="2293394"/>
            <a:ext cx="3365400" cy="230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6" name="Google Shape;36;p5"/>
          <p:cNvSpPr txBox="1">
            <a:spLocks noGrp="1"/>
          </p:cNvSpPr>
          <p:nvPr>
            <p:ph type="body" idx="2"/>
          </p:nvPr>
        </p:nvSpPr>
        <p:spPr>
          <a:xfrm>
            <a:off x="5172150" y="2007458"/>
            <a:ext cx="3365400" cy="253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5"/>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8" name="Google Shape;38;p5"/>
          <p:cNvSpPr/>
          <p:nvPr/>
        </p:nvSpPr>
        <p:spPr>
          <a:xfrm>
            <a:off x="0" y="0"/>
            <a:ext cx="713100" cy="356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8430750" y="4419900"/>
            <a:ext cx="7131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43" name="Google Shape;43;p6"/>
          <p:cNvSpPr/>
          <p:nvPr/>
        </p:nvSpPr>
        <p:spPr>
          <a:xfrm>
            <a:off x="5575" y="4771375"/>
            <a:ext cx="91440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5575" y="-5125"/>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8435650" y="-5125"/>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47"/>
        <p:cNvGrpSpPr/>
        <p:nvPr/>
      </p:nvGrpSpPr>
      <p:grpSpPr>
        <a:xfrm>
          <a:off x="0" y="0"/>
          <a:ext cx="0" cy="0"/>
          <a:chOff x="0" y="0"/>
          <a:chExt cx="0" cy="0"/>
        </a:xfrm>
      </p:grpSpPr>
      <p:sp>
        <p:nvSpPr>
          <p:cNvPr id="48" name="Google Shape;48;p7"/>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txBox="1">
            <a:spLocks noGrp="1"/>
          </p:cNvSpPr>
          <p:nvPr>
            <p:ph type="title"/>
          </p:nvPr>
        </p:nvSpPr>
        <p:spPr>
          <a:xfrm>
            <a:off x="609947" y="564207"/>
            <a:ext cx="24600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 name="Google Shape;50;p7"/>
          <p:cNvSpPr txBox="1">
            <a:spLocks noGrp="1"/>
          </p:cNvSpPr>
          <p:nvPr>
            <p:ph type="subTitle" idx="1"/>
          </p:nvPr>
        </p:nvSpPr>
        <p:spPr>
          <a:xfrm>
            <a:off x="609958" y="1659000"/>
            <a:ext cx="2290200" cy="182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51" name="Google Shape;51;p7"/>
          <p:cNvSpPr/>
          <p:nvPr/>
        </p:nvSpPr>
        <p:spPr>
          <a:xfrm>
            <a:off x="713225" y="4776850"/>
            <a:ext cx="6140700" cy="3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0" y="4050475"/>
            <a:ext cx="7131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5354250" y="533873"/>
            <a:ext cx="2999100" cy="2213100"/>
          </a:xfrm>
          <a:prstGeom prst="rect">
            <a:avLst/>
          </a:prstGeom>
        </p:spPr>
        <p:txBody>
          <a:bodyPr spcFirstLastPara="1" wrap="square" lIns="91425" tIns="91425" rIns="91425" bIns="91425" anchor="b" anchorCtr="0">
            <a:noAutofit/>
          </a:bodyPr>
          <a:lstStyle>
            <a:lvl1pPr lvl="0" algn="ctr" rtl="0">
              <a:lnSpc>
                <a:spcPct val="95000"/>
              </a:lnSpc>
              <a:spcBef>
                <a:spcPts val="0"/>
              </a:spcBef>
              <a:spcAft>
                <a:spcPts val="0"/>
              </a:spcAft>
              <a:buSzPts val="3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6" name="Google Shape;56;p8"/>
          <p:cNvSpPr/>
          <p:nvPr/>
        </p:nvSpPr>
        <p:spPr>
          <a:xfrm>
            <a:off x="0" y="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6853800" y="3696300"/>
            <a:ext cx="22902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body" idx="1"/>
          </p:nvPr>
        </p:nvSpPr>
        <p:spPr>
          <a:xfrm>
            <a:off x="490000" y="1977597"/>
            <a:ext cx="2686500" cy="186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10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9"/>
          <p:cNvSpPr txBox="1">
            <a:spLocks noGrp="1"/>
          </p:cNvSpPr>
          <p:nvPr>
            <p:ph type="title"/>
          </p:nvPr>
        </p:nvSpPr>
        <p:spPr>
          <a:xfrm>
            <a:off x="599000" y="553250"/>
            <a:ext cx="27333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9"/>
          <p:cNvSpPr/>
          <p:nvPr/>
        </p:nvSpPr>
        <p:spPr>
          <a:xfrm>
            <a:off x="11050" y="4424050"/>
            <a:ext cx="22794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8430775" y="4419900"/>
            <a:ext cx="7131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67" name="Google Shape;67;p10"/>
          <p:cNvSpPr/>
          <p:nvPr/>
        </p:nvSpPr>
        <p:spPr>
          <a:xfrm>
            <a:off x="2290350" y="2212200"/>
            <a:ext cx="4563600" cy="719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p:nvPr/>
        </p:nvSpPr>
        <p:spPr>
          <a:xfrm>
            <a:off x="-842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0"/>
          <p:cNvSpPr/>
          <p:nvPr/>
        </p:nvSpPr>
        <p:spPr>
          <a:xfrm>
            <a:off x="842807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arala"/>
              <a:buNone/>
              <a:defRPr sz="3500" b="1">
                <a:solidFill>
                  <a:schemeClr val="dk1"/>
                </a:solidFill>
                <a:latin typeface="Sarala"/>
                <a:ea typeface="Sarala"/>
                <a:cs typeface="Sarala"/>
                <a:sym typeface="Sarala"/>
              </a:defRPr>
            </a:lvl1pPr>
            <a:lvl2pPr lvl="1"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2pPr>
            <a:lvl3pPr lvl="2"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3pPr>
            <a:lvl4pPr lvl="3"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4pPr>
            <a:lvl5pPr lvl="4"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5pPr>
            <a:lvl6pPr lvl="5"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6pPr>
            <a:lvl7pPr lvl="6"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7pPr>
            <a:lvl8pPr lvl="7"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8pPr>
            <a:lvl9pPr lvl="8"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rtl="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1"/>
                </a:solidFill>
                <a:latin typeface="Montserrat"/>
                <a:ea typeface="Montserrat"/>
                <a:cs typeface="Montserrat"/>
                <a:sym typeface="Montserrat"/>
              </a:defRPr>
            </a:lvl1pPr>
            <a:lvl2pPr lvl="1" algn="r" rtl="0">
              <a:buNone/>
              <a:defRPr sz="1300">
                <a:solidFill>
                  <a:schemeClr val="dk1"/>
                </a:solidFill>
                <a:latin typeface="Montserrat"/>
                <a:ea typeface="Montserrat"/>
                <a:cs typeface="Montserrat"/>
                <a:sym typeface="Montserrat"/>
              </a:defRPr>
            </a:lvl2pPr>
            <a:lvl3pPr lvl="2" algn="r" rtl="0">
              <a:buNone/>
              <a:defRPr sz="1300">
                <a:solidFill>
                  <a:schemeClr val="dk1"/>
                </a:solidFill>
                <a:latin typeface="Montserrat"/>
                <a:ea typeface="Montserrat"/>
                <a:cs typeface="Montserrat"/>
                <a:sym typeface="Montserrat"/>
              </a:defRPr>
            </a:lvl3pPr>
            <a:lvl4pPr lvl="3" algn="r" rtl="0">
              <a:buNone/>
              <a:defRPr sz="1300">
                <a:solidFill>
                  <a:schemeClr val="dk1"/>
                </a:solidFill>
                <a:latin typeface="Montserrat"/>
                <a:ea typeface="Montserrat"/>
                <a:cs typeface="Montserrat"/>
                <a:sym typeface="Montserrat"/>
              </a:defRPr>
            </a:lvl4pPr>
            <a:lvl5pPr lvl="4" algn="r" rtl="0">
              <a:buNone/>
              <a:defRPr sz="1300">
                <a:solidFill>
                  <a:schemeClr val="dk1"/>
                </a:solidFill>
                <a:latin typeface="Montserrat"/>
                <a:ea typeface="Montserrat"/>
                <a:cs typeface="Montserrat"/>
                <a:sym typeface="Montserrat"/>
              </a:defRPr>
            </a:lvl5pPr>
            <a:lvl6pPr lvl="5" algn="r" rtl="0">
              <a:buNone/>
              <a:defRPr sz="1300">
                <a:solidFill>
                  <a:schemeClr val="dk1"/>
                </a:solidFill>
                <a:latin typeface="Montserrat"/>
                <a:ea typeface="Montserrat"/>
                <a:cs typeface="Montserrat"/>
                <a:sym typeface="Montserrat"/>
              </a:defRPr>
            </a:lvl6pPr>
            <a:lvl7pPr lvl="6" algn="r" rtl="0">
              <a:buNone/>
              <a:defRPr sz="1300">
                <a:solidFill>
                  <a:schemeClr val="dk1"/>
                </a:solidFill>
                <a:latin typeface="Montserrat"/>
                <a:ea typeface="Montserrat"/>
                <a:cs typeface="Montserrat"/>
                <a:sym typeface="Montserrat"/>
              </a:defRPr>
            </a:lvl7pPr>
            <a:lvl8pPr lvl="7" algn="r" rtl="0">
              <a:buNone/>
              <a:defRPr sz="1300">
                <a:solidFill>
                  <a:schemeClr val="dk1"/>
                </a:solidFill>
                <a:latin typeface="Montserrat"/>
                <a:ea typeface="Montserrat"/>
                <a:cs typeface="Montserrat"/>
                <a:sym typeface="Montserrat"/>
              </a:defRPr>
            </a:lvl8pPr>
            <a:lvl9pPr lvl="8" algn="r" rtl="0">
              <a:buNone/>
              <a:defRPr sz="1300">
                <a:solidFill>
                  <a:schemeClr val="dk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hyperlink" Target="https://statisticsbyjim.com/hypothesis-testing/types-errors-hypothesis-testing/" TargetMode="External"/><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hyperlink" Target="https://www.w3schools.com/ai/ai_regressions.asp" TargetMode="External"/><Relationship Id="rId2" Type="http://schemas.openxmlformats.org/officeDocument/2006/relationships/notesSlide" Target="../notesSlides/notesSlide101.xml"/><Relationship Id="rId1" Type="http://schemas.openxmlformats.org/officeDocument/2006/relationships/slideLayout" Target="../slideLayouts/slideLayout3.xml"/><Relationship Id="rId4" Type="http://schemas.openxmlformats.org/officeDocument/2006/relationships/hyperlink" Target="https://www.w3schools.com/Python/python_ml_multiple_regression.asp" TargetMode="External"/></Relationships>
</file>

<file path=ppt/slides/_rels/slide102.xml.rels><?xml version="1.0" encoding="UTF-8" standalone="yes"?>
<Relationships xmlns="http://schemas.openxmlformats.org/package/2006/relationships"><Relationship Id="rId3" Type="http://schemas.openxmlformats.org/officeDocument/2006/relationships/hyperlink" Target="https://www.w3schools.com/datascience/ds_linear_regression.asp" TargetMode="External"/><Relationship Id="rId2" Type="http://schemas.openxmlformats.org/officeDocument/2006/relationships/notesSlide" Target="../notesSlides/notesSlide102.xml"/><Relationship Id="rId1" Type="http://schemas.openxmlformats.org/officeDocument/2006/relationships/slideLayout" Target="../slideLayouts/slideLayout3.xml"/><Relationship Id="rId4" Type="http://schemas.openxmlformats.org/officeDocument/2006/relationships/hyperlink" Target="https://www.scribbr.com/statistics/coefficient-of-determination/" TargetMode="External"/></Relationships>
</file>

<file path=ppt/slides/_rels/slide103.xml.rels><?xml version="1.0" encoding="UTF-8" standalone="yes"?>
<Relationships xmlns="http://schemas.openxmlformats.org/package/2006/relationships"><Relationship Id="rId3" Type="http://schemas.openxmlformats.org/officeDocument/2006/relationships/hyperlink" Target="https://github.com/microsoft/forecasting/blob/master/examples" TargetMode="External"/><Relationship Id="rId2" Type="http://schemas.openxmlformats.org/officeDocument/2006/relationships/notesSlide" Target="../notesSlides/notesSlide103.xml"/><Relationship Id="rId1" Type="http://schemas.openxmlformats.org/officeDocument/2006/relationships/slideLayout" Target="../slideLayouts/slideLayout3.xml"/><Relationship Id="rId4" Type="http://schemas.openxmlformats.org/officeDocument/2006/relationships/hyperlink" Target="https://github.com/microsoft/forecasting/blob/master/fclib" TargetMode="External"/></Relationships>
</file>

<file path=ppt/slides/_rels/slide104.xml.rels><?xml version="1.0" encoding="UTF-8" standalone="yes"?>
<Relationships xmlns="http://schemas.openxmlformats.org/package/2006/relationships"><Relationship Id="rId3" Type="http://schemas.openxmlformats.org/officeDocument/2006/relationships/hyperlink" Target="https://www.tableau.com/solutions/time-series-analysis" TargetMode="External"/><Relationship Id="rId2" Type="http://schemas.openxmlformats.org/officeDocument/2006/relationships/notesSlide" Target="../notesSlides/notesSlide104.xml"/><Relationship Id="rId1" Type="http://schemas.openxmlformats.org/officeDocument/2006/relationships/slideLayout" Target="../slideLayouts/slideLayout3.xml"/><Relationship Id="rId4" Type="http://schemas.openxmlformats.org/officeDocument/2006/relationships/hyperlink" Target="https://www.analyticsvidhya.com/blog/2022/06/time-series-forecasting-using-python/#:~:text=Time%20series%20analysis%20comprises%20methods,based%20on%20previously%20observed%20values." TargetMode="External"/></Relationships>
</file>

<file path=ppt/slides/_rels/slide10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5.xml"/><Relationship Id="rId1" Type="http://schemas.openxmlformats.org/officeDocument/2006/relationships/slideLayout" Target="../slideLayouts/slideLayout3.xml"/><Relationship Id="rId5" Type="http://schemas.openxmlformats.org/officeDocument/2006/relationships/hyperlink" Target="https://www.tableau.com/learn/articles/time-series-forecasting#:~:text=Time%20series%20forecasting%20occurs%20when,drive%20future%20strategic%20decision%2Dmaking." TargetMode="External"/><Relationship Id="rId4" Type="http://schemas.openxmlformats.org/officeDocument/2006/relationships/hyperlink" Target="https://www.analyticsvidhya.com/blog/2021/10/a-comprehensive-guide-to-time-series-analysis/" TargetMode="External"/></Relationships>
</file>

<file path=ppt/slides/_rels/slide106.xml.rels><?xml version="1.0" encoding="UTF-8" standalone="yes"?>
<Relationships xmlns="http://schemas.openxmlformats.org/package/2006/relationships"><Relationship Id="rId3" Type="http://schemas.openxmlformats.org/officeDocument/2006/relationships/hyperlink" Target="https://www.slideshare.net/anandsubramaniam/forecasting-techniques-2663882" TargetMode="External"/><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hyperlink" Target="https://machinelearningmastery.com/types-of-classification-in-machine-learning/" TargetMode="External"/><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www.investopedia.com/terms/p/probabilitydistribution.asp"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hyperlink" Target="https://www.investopedia.com/terms/b/bell-curve.asp"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hyperlink" Target="https://www.w3schools.com/python/python_ml_normal_data_distribution.asp" TargetMode="Externa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hyperlink" Target="https://www.techtarget.com/searchenterpriseai/definition/machine-learning-ML"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hyperlink" Target="https://searchbusinessanalytics.techtarget.com/definition/data-mining" TargetMode="External"/><Relationship Id="rId5" Type="http://schemas.openxmlformats.org/officeDocument/2006/relationships/hyperlink" Target="https://searchdatamanagement.techtarget.com/definition/raw-data" TargetMode="External"/><Relationship Id="rId4" Type="http://schemas.openxmlformats.org/officeDocument/2006/relationships/hyperlink" Target="https://searchbusinessanalytics.techtarget.com/definition/data-preparation"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hatis.techtarget.com/definition/noise"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hyperlink" Target="https://searchsqlserver.techtarget.com/definition/normalization"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hyperlink" Target="https://www.cuemath.com/numbers/multiplication/" TargetMode="External"/><Relationship Id="rId3" Type="http://schemas.openxmlformats.org/officeDocument/2006/relationships/hyperlink" Target="https://www.cuemath.com/numbers/real-numbers/" TargetMode="External"/><Relationship Id="rId7" Type="http://schemas.openxmlformats.org/officeDocument/2006/relationships/hyperlink" Target="https://www.cuemath.com/numbers/subtraction/"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hyperlink" Target="https://www.cuemath.com/numbers/addition/" TargetMode="External"/><Relationship Id="rId5" Type="http://schemas.openxmlformats.org/officeDocument/2006/relationships/hyperlink" Target="https://www.cuemath.com/algebra/solve-matrices/" TargetMode="External"/><Relationship Id="rId4" Type="http://schemas.openxmlformats.org/officeDocument/2006/relationships/hyperlink" Target="https://www.cuemath.com/geometry/vectors/"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cuemath.com/algebra/inverse-of-a-matrix/"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hyperlink" Target="https://www.cuemath.com/algebra/solving-linear-equations/" TargetMode="External"/><Relationship Id="rId3" Type="http://schemas.openxmlformats.org/officeDocument/2006/relationships/hyperlink" Target="https://www.cuemath.com/algebra/linear-equations/" TargetMode="External"/><Relationship Id="rId7" Type="http://schemas.openxmlformats.org/officeDocument/2006/relationships/hyperlink" Target="https://www.cuemath.com/algebra/simultaneous-linear-equations/" TargetMode="External"/><Relationship Id="rId12" Type="http://schemas.openxmlformats.org/officeDocument/2006/relationships/hyperlink" Target="https://www.cuemath.com/geometry/straight-line/"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hyperlink" Target="https://www.cuemath.com/algebra/linear-equations-in-two-variables/" TargetMode="External"/><Relationship Id="rId11" Type="http://schemas.openxmlformats.org/officeDocument/2006/relationships/hyperlink" Target="https://www.cuemath.com/algebra/applications-linear-equations/" TargetMode="External"/><Relationship Id="rId5" Type="http://schemas.openxmlformats.org/officeDocument/2006/relationships/hyperlink" Target="https://www.cuemath.com/algebra/linear-equations-in-one-variable/" TargetMode="External"/><Relationship Id="rId10" Type="http://schemas.openxmlformats.org/officeDocument/2006/relationships/hyperlink" Target="https://www.cuemath.com/algebra/graphing-linear-equations/" TargetMode="External"/><Relationship Id="rId4" Type="http://schemas.openxmlformats.org/officeDocument/2006/relationships/hyperlink" Target="https://www.cuemath.com/algebra/equation/" TargetMode="External"/><Relationship Id="rId9" Type="http://schemas.openxmlformats.org/officeDocument/2006/relationships/hyperlink" Target="https://www.cuemath.com/algebra/solutions-of-a-linear-equation/"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s://www.cuemath.com/algebra/matrix-operations/" TargetMode="External"/><Relationship Id="rId3" Type="http://schemas.openxmlformats.org/officeDocument/2006/relationships/hyperlink" Target="https://www.cuemath.com/numbers/multiplication/" TargetMode="External"/><Relationship Id="rId7" Type="http://schemas.openxmlformats.org/officeDocument/2006/relationships/hyperlink" Target="https://www.cuemath.com/geometry/addition-of-vectors/" TargetMode="External"/><Relationship Id="rId12" Type="http://schemas.openxmlformats.org/officeDocument/2006/relationships/hyperlink" Target="https://www.w3schools.com/ai/ai_algebra.asp"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hyperlink" Target="https://www.cuemath.com/geometry/cross-product/" TargetMode="External"/><Relationship Id="rId11" Type="http://schemas.openxmlformats.org/officeDocument/2006/relationships/hyperlink" Target="https://www.cuemath.com/algebra/types-of-matrices/" TargetMode="External"/><Relationship Id="rId5" Type="http://schemas.openxmlformats.org/officeDocument/2006/relationships/hyperlink" Target="https://www.cuemath.com/algebra/dot-product/" TargetMode="External"/><Relationship Id="rId10" Type="http://schemas.openxmlformats.org/officeDocument/2006/relationships/hyperlink" Target="https://www.cuemath.com/algebra/transpose-of-a-matrix/" TargetMode="External"/><Relationship Id="rId4" Type="http://schemas.openxmlformats.org/officeDocument/2006/relationships/hyperlink" Target="https://www.cuemath.com/geometry/types-of-vectors/" TargetMode="External"/><Relationship Id="rId9" Type="http://schemas.openxmlformats.org/officeDocument/2006/relationships/hyperlink" Target="https://www.cuemath.com/algebra/determinants/"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www.statlect.com/matrix-algebra/linear-combinations"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hyperlink" Target="https://datahacker.rs/linear-transformations/#id1"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ibm.com/cloud/learn/machine-learning" TargetMode="External"/><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hyperlink" Target="https://www.ibm.com/cloud/learn/deep-learning"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www.ibm.com/cloud/learn/what-is-artificial-intelligence" TargetMode="External"/><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69.xml.rels><?xml version="1.0" encoding="UTF-8" standalone="yes"?>
<Relationships xmlns="http://schemas.openxmlformats.org/package/2006/relationships"><Relationship Id="rId3" Type="http://schemas.openxmlformats.org/officeDocument/2006/relationships/hyperlink" Target="https://www.javatpoint.com/bayesian-belief-network-in-artificial-intelligence" TargetMode="External"/><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hyperlink" Target="https://en.wikipedia.org/wiki/Joint_probability_distribution" TargetMode="External"/><Relationship Id="rId2" Type="http://schemas.openxmlformats.org/officeDocument/2006/relationships/notesSlide" Target="../notesSlides/notesSlide74.xml"/><Relationship Id="rId1" Type="http://schemas.openxmlformats.org/officeDocument/2006/relationships/slideLayout" Target="../slideLayouts/slideLayout3.xml"/><Relationship Id="rId4" Type="http://schemas.openxmlformats.org/officeDocument/2006/relationships/hyperlink" Target="https://en.wikipedia.org/wiki/Chain_rule_(probability)" TargetMode="External"/></Relationships>
</file>

<file path=ppt/slides/_rels/slide75.xml.rels><?xml version="1.0" encoding="UTF-8" standalone="yes"?>
<Relationships xmlns="http://schemas.openxmlformats.org/package/2006/relationships"><Relationship Id="rId3" Type="http://schemas.openxmlformats.org/officeDocument/2006/relationships/hyperlink" Target="https://en.wikipedia.org/wiki/Marginal_distribution" TargetMode="External"/><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hyperlink" Target="https://en.wikipedia.org/wiki/Conditional_probability" TargetMode="External"/><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hyperlink" Target="https://en.wikipedia.org/wiki/Independence_(probability_theory)" TargetMode="External"/><Relationship Id="rId2" Type="http://schemas.openxmlformats.org/officeDocument/2006/relationships/notesSlide" Target="../notesSlides/notesSlide78.xml"/><Relationship Id="rId1" Type="http://schemas.openxmlformats.org/officeDocument/2006/relationships/slideLayout" Target="../slideLayouts/slideLayout3.xml"/><Relationship Id="rId4" Type="http://schemas.openxmlformats.org/officeDocument/2006/relationships/hyperlink" Target="https://en.wikipedia.org/wiki/Independent_and_identically_distributed_random_variables" TargetMode="External"/></Relationships>
</file>

<file path=ppt/slides/_rels/slide79.xml.rels><?xml version="1.0" encoding="UTF-8" standalone="yes"?>
<Relationships xmlns="http://schemas.openxmlformats.org/package/2006/relationships"><Relationship Id="rId3" Type="http://schemas.openxmlformats.org/officeDocument/2006/relationships/hyperlink" Target="https://en.wikipedia.org/wiki/Mutual_exclusivity" TargetMode="External"/><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hyperlink" Target="https://www.w3schools.com/ai/ai_probability.asp" TargetMode="External"/><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hyperlink" Target="https://statisticsbyjim.com/hypothesis-testing/degrees-freedom-statistics/" TargetMode="External"/><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hyperlink" Target="https://deepai.org/machine-learning-glossary-and-terms/probability" TargetMode="External"/><Relationship Id="rId2" Type="http://schemas.openxmlformats.org/officeDocument/2006/relationships/notesSlide" Target="../notesSlides/notesSlide93.xml"/><Relationship Id="rId1" Type="http://schemas.openxmlformats.org/officeDocument/2006/relationships/slideLayout" Target="../slideLayouts/slideLayout3.xml"/><Relationship Id="rId5" Type="http://schemas.openxmlformats.org/officeDocument/2006/relationships/hyperlink" Target="https://deepai.org/machine-learning-glossary-and-terms/probability-theory" TargetMode="External"/><Relationship Id="rId4" Type="http://schemas.openxmlformats.org/officeDocument/2006/relationships/hyperlink" Target="https://deepai.org/machine-learning-glossary-and-terms/probability-distribution" TargetMode="External"/></Relationships>
</file>

<file path=ppt/slides/_rels/slide94.xml.rels><?xml version="1.0" encoding="UTF-8" standalone="yes"?>
<Relationships xmlns="http://schemas.openxmlformats.org/package/2006/relationships"><Relationship Id="rId3" Type="http://schemas.openxmlformats.org/officeDocument/2006/relationships/hyperlink" Target="https://deepai.org/machine-learning-glossary-and-terms/continuous-random-variable" TargetMode="External"/><Relationship Id="rId2" Type="http://schemas.openxmlformats.org/officeDocument/2006/relationships/notesSlide" Target="../notesSlides/notesSlide94.xml"/><Relationship Id="rId1" Type="http://schemas.openxmlformats.org/officeDocument/2006/relationships/slideLayout" Target="../slideLayouts/slideLayout3.xml"/><Relationship Id="rId5" Type="http://schemas.openxmlformats.org/officeDocument/2006/relationships/hyperlink" Target="https://deepai.org/machine-learning-glossary-and-terms/neural-network" TargetMode="External"/><Relationship Id="rId4" Type="http://schemas.openxmlformats.org/officeDocument/2006/relationships/hyperlink" Target="https://deepai.org/machine-learning-glossary-and-terms/machine-learning" TargetMode="Externa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8.xml"/><Relationship Id="rId1" Type="http://schemas.openxmlformats.org/officeDocument/2006/relationships/slideLayout" Target="../slideLayouts/slideLayout3.xml"/><Relationship Id="rId4" Type="http://schemas.openxmlformats.org/officeDocument/2006/relationships/hyperlink" Target="https://www.w3schools.com/statistics/statistics_estimation.php" TargetMode="External"/></Relationships>
</file>

<file path=ppt/slides/_rels/slide99.xml.rels><?xml version="1.0" encoding="UTF-8" standalone="yes"?>
<Relationships xmlns="http://schemas.openxmlformats.org/package/2006/relationships"><Relationship Id="rId3" Type="http://schemas.openxmlformats.org/officeDocument/2006/relationships/hyperlink" Target="https://www.w3schools.com/statistics/statistics_statistical_inference.php" TargetMode="External"/><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Google Shape;212;p24"/>
          <p:cNvSpPr/>
          <p:nvPr/>
        </p:nvSpPr>
        <p:spPr>
          <a:xfrm>
            <a:off x="0" y="0"/>
            <a:ext cx="9144000" cy="15654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4"/>
          <p:cNvSpPr txBox="1">
            <a:spLocks noGrp="1"/>
          </p:cNvSpPr>
          <p:nvPr>
            <p:ph type="ctrTitle" idx="4294967295"/>
          </p:nvPr>
        </p:nvSpPr>
        <p:spPr>
          <a:xfrm>
            <a:off x="-36576" y="168675"/>
            <a:ext cx="9007500" cy="1228050"/>
          </a:xfrm>
          <a:prstGeom prst="rect">
            <a:avLst/>
          </a:prstGeom>
        </p:spPr>
        <p:txBody>
          <a:bodyPr spcFirstLastPara="1" wrap="square" lIns="91425" tIns="91425" rIns="91425" bIns="91425" anchor="t" anchorCtr="0">
            <a:noAutofit/>
          </a:bodyPr>
          <a:lstStyle/>
          <a:p>
            <a:pPr lvl="0" algn="ctr">
              <a:lnSpc>
                <a:spcPct val="150000"/>
              </a:lnSpc>
            </a:pPr>
            <a:r>
              <a:rPr lang="en-US" sz="2400" dirty="0" smtClean="0">
                <a:solidFill>
                  <a:schemeClr val="bg1"/>
                </a:solidFill>
                <a:ea typeface="Arial"/>
                <a:sym typeface="Arial"/>
              </a:rPr>
              <a:t>Business Statistics</a:t>
            </a:r>
            <a:r>
              <a:rPr lang="en-US" dirty="0" smtClean="0">
                <a:solidFill>
                  <a:schemeClr val="bg1"/>
                </a:solidFill>
                <a:ea typeface="Arial"/>
                <a:sym typeface="Arial"/>
              </a:rPr>
              <a:t/>
            </a:r>
            <a:br>
              <a:rPr lang="en-US" dirty="0" smtClean="0">
                <a:solidFill>
                  <a:schemeClr val="bg1"/>
                </a:solidFill>
                <a:ea typeface="Arial"/>
                <a:sym typeface="Arial"/>
              </a:rPr>
            </a:br>
            <a:r>
              <a:rPr lang="en-US" sz="2800" dirty="0" smtClean="0">
                <a:solidFill>
                  <a:schemeClr val="bg1"/>
                </a:solidFill>
                <a:latin typeface="Arial"/>
                <a:ea typeface="Arial"/>
                <a:cs typeface="Arial"/>
                <a:sym typeface="Arial"/>
              </a:rPr>
              <a:t>Introduction to Statistics</a:t>
            </a:r>
            <a:endParaRPr sz="2800" dirty="0">
              <a:solidFill>
                <a:schemeClr val="bg1"/>
              </a:solidFill>
            </a:endParaRPr>
          </a:p>
        </p:txBody>
      </p:sp>
      <p:sp>
        <p:nvSpPr>
          <p:cNvPr id="214" name="Google Shape;214;p24"/>
          <p:cNvSpPr txBox="1">
            <a:spLocks noGrp="1"/>
          </p:cNvSpPr>
          <p:nvPr>
            <p:ph type="subTitle" idx="4294967295"/>
          </p:nvPr>
        </p:nvSpPr>
        <p:spPr>
          <a:xfrm>
            <a:off x="5852190" y="2679387"/>
            <a:ext cx="3253294" cy="13899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600" dirty="0">
                <a:solidFill>
                  <a:schemeClr val="accent2"/>
                </a:solidFill>
              </a:rPr>
              <a:t>Presentation </a:t>
            </a:r>
            <a:r>
              <a:rPr lang="en" sz="1600" dirty="0" smtClean="0">
                <a:solidFill>
                  <a:schemeClr val="accent2"/>
                </a:solidFill>
              </a:rPr>
              <a:t>By</a:t>
            </a:r>
          </a:p>
          <a:p>
            <a:pPr marL="0" lvl="0" indent="0" rtl="0">
              <a:lnSpc>
                <a:spcPct val="100000"/>
              </a:lnSpc>
              <a:spcBef>
                <a:spcPts val="0"/>
              </a:spcBef>
              <a:spcAft>
                <a:spcPts val="0"/>
              </a:spcAft>
              <a:buNone/>
            </a:pPr>
            <a:endParaRPr lang="en" sz="1600" dirty="0">
              <a:solidFill>
                <a:schemeClr val="accent2"/>
              </a:solidFill>
            </a:endParaRPr>
          </a:p>
          <a:p>
            <a:pPr marL="0" lvl="0" indent="0" rtl="0">
              <a:lnSpc>
                <a:spcPct val="100000"/>
              </a:lnSpc>
              <a:spcBef>
                <a:spcPts val="0"/>
              </a:spcBef>
              <a:spcAft>
                <a:spcPts val="0"/>
              </a:spcAft>
              <a:buNone/>
            </a:pPr>
            <a:r>
              <a:rPr lang="en" sz="1800" b="1" dirty="0" smtClean="0">
                <a:solidFill>
                  <a:schemeClr val="accent2"/>
                </a:solidFill>
              </a:rPr>
              <a:t>Mohammed </a:t>
            </a:r>
            <a:r>
              <a:rPr lang="en" sz="1800" b="1" dirty="0">
                <a:solidFill>
                  <a:schemeClr val="accent2"/>
                </a:solidFill>
              </a:rPr>
              <a:t>Tahir </a:t>
            </a:r>
            <a:r>
              <a:rPr lang="en" sz="1800" b="1" dirty="0" smtClean="0">
                <a:solidFill>
                  <a:schemeClr val="accent2"/>
                </a:solidFill>
              </a:rPr>
              <a:t>Mirji</a:t>
            </a:r>
          </a:p>
          <a:p>
            <a:pPr marL="0" lvl="0" indent="0" algn="ctr" rtl="0">
              <a:lnSpc>
                <a:spcPct val="100000"/>
              </a:lnSpc>
              <a:spcBef>
                <a:spcPts val="1600"/>
              </a:spcBef>
              <a:spcAft>
                <a:spcPts val="0"/>
              </a:spcAft>
              <a:buClr>
                <a:schemeClr val="dk1"/>
              </a:buClr>
              <a:buSzPts val="1100"/>
              <a:buFont typeface="Arial"/>
              <a:buNone/>
            </a:pPr>
            <a:r>
              <a:rPr lang="en" b="1" dirty="0" smtClean="0">
                <a:solidFill>
                  <a:schemeClr val="accent2"/>
                </a:solidFill>
              </a:rPr>
              <a:t>	             MTech CS</a:t>
            </a:r>
            <a:endParaRPr b="1" dirty="0">
              <a:solidFill>
                <a:schemeClr val="accent2"/>
              </a:solidFill>
            </a:endParaRPr>
          </a:p>
          <a:p>
            <a:pPr marL="0" lvl="0" indent="0" algn="ctr" rtl="0">
              <a:lnSpc>
                <a:spcPct val="100000"/>
              </a:lnSpc>
              <a:spcBef>
                <a:spcPts val="0"/>
              </a:spcBef>
              <a:spcAft>
                <a:spcPts val="0"/>
              </a:spcAft>
              <a:buClr>
                <a:schemeClr val="dk1"/>
              </a:buClr>
              <a:buSzPts val="1100"/>
              <a:buFont typeface="Arial"/>
              <a:buNone/>
            </a:pPr>
            <a:endParaRPr sz="1200" dirty="0"/>
          </a:p>
          <a:p>
            <a:pPr marL="0" lvl="0" indent="0" algn="l" rtl="0">
              <a:spcBef>
                <a:spcPts val="0"/>
              </a:spcBef>
              <a:spcAft>
                <a:spcPts val="1600"/>
              </a:spcAft>
              <a:buNone/>
            </a:pPr>
            <a:endParaRPr dirty="0">
              <a:solidFill>
                <a:schemeClr val="accent2"/>
              </a:solidFill>
            </a:endParaRPr>
          </a:p>
        </p:txBody>
      </p:sp>
      <p:sp>
        <p:nvSpPr>
          <p:cNvPr id="216" name="Google Shape;216;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217" name="Google Shape;217;p24"/>
          <p:cNvSpPr txBox="1"/>
          <p:nvPr/>
        </p:nvSpPr>
        <p:spPr>
          <a:xfrm>
            <a:off x="2175725" y="-8572"/>
            <a:ext cx="4414200" cy="60526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 b="1" dirty="0">
                <a:solidFill>
                  <a:schemeClr val="lt1"/>
                </a:solidFill>
              </a:rPr>
              <a:t>Module </a:t>
            </a:r>
            <a:r>
              <a:rPr lang="en" b="1" dirty="0" smtClean="0">
                <a:solidFill>
                  <a:schemeClr val="lt1"/>
                </a:solidFill>
              </a:rPr>
              <a:t>- 3</a:t>
            </a:r>
            <a:endParaRPr b="1" dirty="0">
              <a:solidFill>
                <a:schemeClr val="lt1"/>
              </a:solidFill>
            </a:endParaRPr>
          </a:p>
        </p:txBody>
      </p:sp>
      <p:pic>
        <p:nvPicPr>
          <p:cNvPr id="2" name="Picture 2" descr="Python and Statistics for Financial Analysis | Course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65400"/>
            <a:ext cx="4718304" cy="32552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481707"/>
            <a:ext cx="3785616" cy="1169551"/>
          </a:xfrm>
          <a:prstGeom prst="rect">
            <a:avLst/>
          </a:prstGeom>
        </p:spPr>
        <p:txBody>
          <a:bodyPr wrap="square">
            <a:spAutoFit/>
          </a:bodyPr>
          <a:lstStyle/>
          <a:p>
            <a:r>
              <a:rPr lang="en-US" b="1" dirty="0"/>
              <a:t>(iii) Mode :</a:t>
            </a:r>
            <a:r>
              <a:rPr lang="en-US" dirty="0"/>
              <a:t/>
            </a:r>
            <a:br>
              <a:rPr lang="en-US" dirty="0"/>
            </a:br>
            <a:r>
              <a:rPr lang="en-US" dirty="0"/>
              <a:t>It is value most frequently arrived in sample set. The value repeated most of time in central set is actually mode.</a:t>
            </a:r>
            <a:br>
              <a:rPr lang="en-US" dirty="0"/>
            </a:br>
            <a:r>
              <a:rPr lang="en-US" dirty="0"/>
              <a:t>For example,</a:t>
            </a:r>
          </a:p>
        </p:txBody>
      </p:sp>
      <p:pic>
        <p:nvPicPr>
          <p:cNvPr id="8194" name="Picture 2" descr="https://media.geeksforgeeks.org/wp-content/uploads/20200626001320/Untitled-Diagram-12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2509" y="1641802"/>
            <a:ext cx="3724275" cy="61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04333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95"/>
          <p:cNvSpPr txBox="1">
            <a:spLocks noGrp="1"/>
          </p:cNvSpPr>
          <p:nvPr>
            <p:ph type="title"/>
          </p:nvPr>
        </p:nvSpPr>
        <p:spPr>
          <a:xfrm>
            <a:off x="352525" y="208275"/>
            <a:ext cx="8520600" cy="942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 of Hypothesis, Decision Errors, One Level of Significance</a:t>
            </a:r>
            <a:endParaRPr/>
          </a:p>
        </p:txBody>
      </p:sp>
      <p:sp>
        <p:nvSpPr>
          <p:cNvPr id="553" name="Google Shape;553;p95"/>
          <p:cNvSpPr txBox="1">
            <a:spLocks noGrp="1"/>
          </p:cNvSpPr>
          <p:nvPr>
            <p:ph type="body" idx="1"/>
          </p:nvPr>
        </p:nvSpPr>
        <p:spPr>
          <a:xfrm>
            <a:off x="311700" y="1362625"/>
            <a:ext cx="8520600" cy="32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202124"/>
                </a:solidFill>
                <a:highlight>
                  <a:srgbClr val="FFFFFF"/>
                </a:highlight>
              </a:rPr>
              <a:t>Hypothesis testing is </a:t>
            </a:r>
            <a:r>
              <a:rPr lang="en" sz="1200" b="1">
                <a:solidFill>
                  <a:srgbClr val="202124"/>
                </a:solidFill>
                <a:highlight>
                  <a:srgbClr val="FFFFFF"/>
                </a:highlight>
              </a:rPr>
              <a:t>an act in statistics whereby an analyst tests an assumption regarding a population parameter</a:t>
            </a:r>
            <a:r>
              <a:rPr lang="en" sz="1200">
                <a:solidFill>
                  <a:srgbClr val="202124"/>
                </a:solidFill>
                <a:highlight>
                  <a:srgbClr val="FFFFFF"/>
                </a:highlight>
              </a:rPr>
              <a:t>. The methodology employed by the analyst depends on the nature of the data used and the reason for the analysis. Hypothesis testing is used to assess the plausibility of a hypothesis by using sample data.</a:t>
            </a:r>
            <a:endParaRPr sz="1200">
              <a:solidFill>
                <a:srgbClr val="202124"/>
              </a:solidFill>
              <a:highlight>
                <a:srgbClr val="FFFFFF"/>
              </a:highlight>
            </a:endParaRPr>
          </a:p>
          <a:p>
            <a:pPr marL="0" lvl="0" indent="0" algn="l" rtl="0">
              <a:spcBef>
                <a:spcPts val="1200"/>
              </a:spcBef>
              <a:spcAft>
                <a:spcPts val="0"/>
              </a:spcAft>
              <a:buNone/>
            </a:pPr>
            <a:r>
              <a:rPr lang="en" sz="1200">
                <a:solidFill>
                  <a:srgbClr val="202124"/>
                </a:solidFill>
                <a:highlight>
                  <a:srgbClr val="FFFFFF"/>
                </a:highlight>
              </a:rPr>
              <a:t>Decisions Errors refer to </a:t>
            </a:r>
            <a:r>
              <a:rPr lang="en" sz="1200" b="1">
                <a:solidFill>
                  <a:srgbClr val="202124"/>
                </a:solidFill>
                <a:highlight>
                  <a:srgbClr val="FFFFFF"/>
                </a:highlight>
              </a:rPr>
              <a:t>the probability of making a wrong conclusion when doing hypothesis testing</a:t>
            </a:r>
            <a:r>
              <a:rPr lang="en" sz="1200">
                <a:solidFill>
                  <a:srgbClr val="202124"/>
                </a:solidFill>
                <a:highlight>
                  <a:srgbClr val="FFFFFF"/>
                </a:highlight>
              </a:rPr>
              <a:t>. When a researcher sets out to do a study, she typically has a hypothesis, or a prediction of what she thinks the results will be.</a:t>
            </a:r>
            <a:endParaRPr sz="1200">
              <a:solidFill>
                <a:srgbClr val="202124"/>
              </a:solidFill>
              <a:highlight>
                <a:srgbClr val="FFFFFF"/>
              </a:highlight>
            </a:endParaRPr>
          </a:p>
          <a:p>
            <a:pPr marL="0" lvl="0" indent="0" algn="l" rtl="0">
              <a:spcBef>
                <a:spcPts val="1200"/>
              </a:spcBef>
              <a:spcAft>
                <a:spcPts val="0"/>
              </a:spcAft>
              <a:buNone/>
            </a:pPr>
            <a:r>
              <a:rPr lang="en" sz="1200">
                <a:solidFill>
                  <a:srgbClr val="202124"/>
                </a:solidFill>
                <a:highlight>
                  <a:srgbClr val="FFFFFF"/>
                </a:highlight>
              </a:rPr>
              <a:t>The level of significance is defined as </a:t>
            </a:r>
            <a:r>
              <a:rPr lang="en" sz="1200" b="1">
                <a:solidFill>
                  <a:srgbClr val="202124"/>
                </a:solidFill>
                <a:highlight>
                  <a:srgbClr val="FFFFFF"/>
                </a:highlight>
              </a:rPr>
              <a:t>the fixed probability of wrong elimination of null hypothesis when in fact, it is true</a:t>
            </a:r>
            <a:r>
              <a:rPr lang="en" sz="1200">
                <a:solidFill>
                  <a:srgbClr val="202124"/>
                </a:solidFill>
                <a:highlight>
                  <a:srgbClr val="FFFFFF"/>
                </a:highlight>
              </a:rPr>
              <a:t>. The level of significance is stated to be the probability of type I error and is preset by the researcher with the outcomes of error.</a:t>
            </a:r>
            <a:endParaRPr sz="1200">
              <a:solidFill>
                <a:srgbClr val="202124"/>
              </a:solidFill>
              <a:highlight>
                <a:srgbClr val="FFFFFF"/>
              </a:highlight>
            </a:endParaRPr>
          </a:p>
          <a:p>
            <a:pPr marL="0" lvl="0" indent="0" algn="l" rtl="0">
              <a:spcBef>
                <a:spcPts val="1200"/>
              </a:spcBef>
              <a:spcAft>
                <a:spcPts val="0"/>
              </a:spcAft>
              <a:buNone/>
            </a:pPr>
            <a:r>
              <a:rPr lang="en" sz="1200">
                <a:solidFill>
                  <a:srgbClr val="202124"/>
                </a:solidFill>
                <a:highlight>
                  <a:srgbClr val="FFFFFF"/>
                </a:highlight>
              </a:rPr>
              <a:t>The significance level is the probability of rejecting the null hypothesis when it is true. For example, a significance level of 0.05 indicates a 5% risk of concluding that a difference exists when there is no actual difference.</a:t>
            </a:r>
            <a:endParaRPr sz="1200">
              <a:solidFill>
                <a:srgbClr val="202124"/>
              </a:solidFill>
              <a:highlight>
                <a:srgbClr val="FFFFFF"/>
              </a:highlight>
            </a:endParaRPr>
          </a:p>
          <a:p>
            <a:pPr marL="0" lvl="0" indent="0" algn="l" rtl="0">
              <a:spcBef>
                <a:spcPts val="1200"/>
              </a:spcBef>
              <a:spcAft>
                <a:spcPts val="1200"/>
              </a:spcAft>
              <a:buNone/>
            </a:pPr>
            <a:endParaRPr sz="1200">
              <a:solidFill>
                <a:srgbClr val="202124"/>
              </a:solidFill>
              <a:highlight>
                <a:srgbClr val="FFFFFF"/>
              </a:highlight>
            </a:endParaRPr>
          </a:p>
        </p:txBody>
      </p:sp>
      <p:sp>
        <p:nvSpPr>
          <p:cNvPr id="554" name="Google Shape;554;p95"/>
          <p:cNvSpPr txBox="1"/>
          <p:nvPr/>
        </p:nvSpPr>
        <p:spPr>
          <a:xfrm>
            <a:off x="6708250" y="4424750"/>
            <a:ext cx="199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100</a:t>
            </a:fld>
            <a:endParaRPr lang="en"/>
          </a:p>
        </p:txBody>
      </p:sp>
    </p:spTree>
    <p:extLst>
      <p:ext uri="{BB962C8B-B14F-4D97-AF65-F5344CB8AC3E}">
        <p14:creationId xmlns:p14="http://schemas.microsoft.com/office/powerpoint/2010/main" val="351263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
                                            <p:txEl>
                                              <p:pRg st="0" end="0"/>
                                            </p:txEl>
                                          </p:spTgt>
                                        </p:tgtEl>
                                        <p:attrNameLst>
                                          <p:attrName>style.visibility</p:attrName>
                                        </p:attrNameLst>
                                      </p:cBhvr>
                                      <p:to>
                                        <p:strVal val="visible"/>
                                      </p:to>
                                    </p:set>
                                    <p:animEffect transition="in" filter="fade">
                                      <p:cBhvr>
                                        <p:cTn id="7" dur="1000"/>
                                        <p:tgtEl>
                                          <p:spTgt spid="5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3">
                                            <p:txEl>
                                              <p:pRg st="0" end="0"/>
                                            </p:txEl>
                                          </p:spTgt>
                                        </p:tgtEl>
                                        <p:attrNameLst>
                                          <p:attrName>style.visibility</p:attrName>
                                        </p:attrNameLst>
                                      </p:cBhvr>
                                      <p:to>
                                        <p:strVal val="visible"/>
                                      </p:to>
                                    </p:set>
                                    <p:animEffect transition="in" filter="fade">
                                      <p:cBhvr>
                                        <p:cTn id="12" dur="1000"/>
                                        <p:tgtEl>
                                          <p:spTgt spid="55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3">
                                            <p:txEl>
                                              <p:pRg st="1" end="1"/>
                                            </p:txEl>
                                          </p:spTgt>
                                        </p:tgtEl>
                                        <p:attrNameLst>
                                          <p:attrName>style.visibility</p:attrName>
                                        </p:attrNameLst>
                                      </p:cBhvr>
                                      <p:to>
                                        <p:strVal val="visible"/>
                                      </p:to>
                                    </p:set>
                                    <p:animEffect transition="in" filter="fade">
                                      <p:cBhvr>
                                        <p:cTn id="17" dur="1000"/>
                                        <p:tgtEl>
                                          <p:spTgt spid="55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3">
                                            <p:txEl>
                                              <p:pRg st="2" end="2"/>
                                            </p:txEl>
                                          </p:spTgt>
                                        </p:tgtEl>
                                        <p:attrNameLst>
                                          <p:attrName>style.visibility</p:attrName>
                                        </p:attrNameLst>
                                      </p:cBhvr>
                                      <p:to>
                                        <p:strVal val="visible"/>
                                      </p:to>
                                    </p:set>
                                    <p:animEffect transition="in" filter="fade">
                                      <p:cBhvr>
                                        <p:cTn id="22" dur="1000"/>
                                        <p:tgtEl>
                                          <p:spTgt spid="55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3">
                                            <p:txEl>
                                              <p:pRg st="3" end="3"/>
                                            </p:txEl>
                                          </p:spTgt>
                                        </p:tgtEl>
                                        <p:attrNameLst>
                                          <p:attrName>style.visibility</p:attrName>
                                        </p:attrNameLst>
                                      </p:cBhvr>
                                      <p:to>
                                        <p:strVal val="visible"/>
                                      </p:to>
                                    </p:set>
                                    <p:animEffect transition="in" filter="fade">
                                      <p:cBhvr>
                                        <p:cTn id="27" dur="1000"/>
                                        <p:tgtEl>
                                          <p:spTgt spid="55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53">
                                            <p:txEl>
                                              <p:pRg st="4" end="4"/>
                                            </p:txEl>
                                          </p:spTgt>
                                        </p:tgtEl>
                                        <p:attrNameLst>
                                          <p:attrName>style.visibility</p:attrName>
                                        </p:attrNameLst>
                                      </p:cBhvr>
                                      <p:to>
                                        <p:strVal val="visible"/>
                                      </p:to>
                                    </p:set>
                                    <p:animEffect transition="in" filter="fade">
                                      <p:cBhvr>
                                        <p:cTn id="32" dur="1000"/>
                                        <p:tgtEl>
                                          <p:spTgt spid="55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9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Regression Models</a:t>
            </a:r>
            <a:endParaRPr/>
          </a:p>
        </p:txBody>
      </p:sp>
      <p:sp>
        <p:nvSpPr>
          <p:cNvPr id="560" name="Google Shape;560;p9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202124"/>
                </a:solidFill>
                <a:highlight>
                  <a:srgbClr val="FFFFFF"/>
                </a:highlight>
              </a:rPr>
              <a:t>A regression model is </a:t>
            </a:r>
            <a:r>
              <a:rPr lang="en" sz="1200" b="1">
                <a:solidFill>
                  <a:srgbClr val="202124"/>
                </a:solidFill>
                <a:highlight>
                  <a:srgbClr val="FFFFFF"/>
                </a:highlight>
              </a:rPr>
              <a:t>a statistical model that estimates the relationship between one dependent variable and one or more independent variables using a line</a:t>
            </a:r>
            <a:r>
              <a:rPr lang="en" sz="1200">
                <a:solidFill>
                  <a:srgbClr val="202124"/>
                </a:solidFill>
                <a:highlight>
                  <a:srgbClr val="FFFFFF"/>
                </a:highlight>
              </a:rPr>
              <a:t> (or a plane in the case of two or more independent variables).</a:t>
            </a:r>
            <a:endParaRPr sz="1200">
              <a:solidFill>
                <a:srgbClr val="202124"/>
              </a:solidFill>
              <a:highlight>
                <a:srgbClr val="FFFFFF"/>
              </a:highlight>
            </a:endParaRPr>
          </a:p>
          <a:p>
            <a:pPr marL="0" lvl="0" indent="0" algn="l" rtl="0">
              <a:spcBef>
                <a:spcPts val="1200"/>
              </a:spcBef>
              <a:spcAft>
                <a:spcPts val="0"/>
              </a:spcAft>
              <a:buNone/>
            </a:pPr>
            <a:r>
              <a:rPr lang="en" sz="1200">
                <a:solidFill>
                  <a:srgbClr val="202124"/>
                </a:solidFill>
                <a:highlight>
                  <a:srgbClr val="FFFFFF"/>
                </a:highlight>
              </a:rPr>
              <a:t>A regression model provides a function that describes the relationship between one or more independent variables and a response, dependent, or target variable. For example, the relationship between height and weight may be described by a </a:t>
            </a:r>
            <a:r>
              <a:rPr lang="en" sz="1200" b="1">
                <a:solidFill>
                  <a:srgbClr val="202124"/>
                </a:solidFill>
                <a:highlight>
                  <a:srgbClr val="FFFFFF"/>
                </a:highlight>
              </a:rPr>
              <a:t>linear regression model</a:t>
            </a:r>
            <a:r>
              <a:rPr lang="en" sz="1200">
                <a:solidFill>
                  <a:srgbClr val="202124"/>
                </a:solidFill>
                <a:highlight>
                  <a:srgbClr val="FFFFFF"/>
                </a:highlight>
              </a:rPr>
              <a:t>.</a:t>
            </a:r>
            <a:endParaRPr sz="1200">
              <a:solidFill>
                <a:srgbClr val="202124"/>
              </a:solidFill>
              <a:highlight>
                <a:srgbClr val="FFFFFF"/>
              </a:highlight>
            </a:endParaRPr>
          </a:p>
          <a:p>
            <a:pPr marL="0" lvl="0" indent="0" algn="l" rtl="0">
              <a:spcBef>
                <a:spcPts val="1200"/>
              </a:spcBef>
              <a:spcAft>
                <a:spcPts val="0"/>
              </a:spcAft>
              <a:buClr>
                <a:schemeClr val="dk1"/>
              </a:buClr>
              <a:buSzPts val="1100"/>
              <a:buFont typeface="Arial"/>
              <a:buNone/>
            </a:pPr>
            <a:r>
              <a:rPr lang="en" sz="1200">
                <a:solidFill>
                  <a:srgbClr val="202124"/>
                </a:solidFill>
                <a:highlight>
                  <a:srgbClr val="FFFFFF"/>
                </a:highlight>
              </a:rPr>
              <a:t>There are </a:t>
            </a:r>
            <a:r>
              <a:rPr lang="en" sz="1200" b="1">
                <a:solidFill>
                  <a:srgbClr val="202124"/>
                </a:solidFill>
                <a:highlight>
                  <a:srgbClr val="FFFFFF"/>
                </a:highlight>
              </a:rPr>
              <a:t>two kinds of Linear Regression Model</a:t>
            </a:r>
            <a:r>
              <a:rPr lang="en" sz="1200">
                <a:solidFill>
                  <a:srgbClr val="202124"/>
                </a:solidFill>
                <a:highlight>
                  <a:srgbClr val="FFFFFF"/>
                </a:highlight>
              </a:rPr>
              <a:t>:-</a:t>
            </a:r>
            <a:endParaRPr sz="1100">
              <a:solidFill>
                <a:schemeClr val="dk1"/>
              </a:solidFill>
            </a:endParaRPr>
          </a:p>
          <a:p>
            <a:pPr marL="0" lvl="0" indent="0" algn="l" rtl="0">
              <a:spcBef>
                <a:spcPts val="1200"/>
              </a:spcBef>
              <a:spcAft>
                <a:spcPts val="1200"/>
              </a:spcAft>
              <a:buNone/>
            </a:pPr>
            <a:r>
              <a:rPr lang="en" sz="1200">
                <a:solidFill>
                  <a:srgbClr val="202124"/>
                </a:solidFill>
                <a:highlight>
                  <a:srgbClr val="FFFFFF"/>
                </a:highlight>
              </a:rPr>
              <a:t>Simple Linear Regression: A linear regression model with one independent and one dependent variable. Multiple Linear Regression: A linear regression model with more than one independent variable and one dependent variable.</a:t>
            </a:r>
            <a:endParaRPr sz="1200">
              <a:solidFill>
                <a:srgbClr val="202124"/>
              </a:solidFill>
              <a:highlight>
                <a:srgbClr val="FFFFFF"/>
              </a:highlight>
            </a:endParaRPr>
          </a:p>
        </p:txBody>
      </p:sp>
      <p:sp>
        <p:nvSpPr>
          <p:cNvPr id="561" name="Google Shape;561;p96"/>
          <p:cNvSpPr txBox="1"/>
          <p:nvPr/>
        </p:nvSpPr>
        <p:spPr>
          <a:xfrm>
            <a:off x="6408775" y="4072875"/>
            <a:ext cx="184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562" name="Google Shape;562;p96"/>
          <p:cNvSpPr txBox="1"/>
          <p:nvPr/>
        </p:nvSpPr>
        <p:spPr>
          <a:xfrm>
            <a:off x="8100825" y="4185175"/>
            <a:ext cx="61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Link</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101</a:t>
            </a:fld>
            <a:endParaRPr lang="en"/>
          </a:p>
        </p:txBody>
      </p:sp>
    </p:spTree>
    <p:extLst>
      <p:ext uri="{BB962C8B-B14F-4D97-AF65-F5344CB8AC3E}">
        <p14:creationId xmlns:p14="http://schemas.microsoft.com/office/powerpoint/2010/main" val="308451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9">
                                            <p:txEl>
                                              <p:pRg st="0" end="0"/>
                                            </p:txEl>
                                          </p:spTgt>
                                        </p:tgtEl>
                                        <p:attrNameLst>
                                          <p:attrName>style.visibility</p:attrName>
                                        </p:attrNameLst>
                                      </p:cBhvr>
                                      <p:to>
                                        <p:strVal val="visible"/>
                                      </p:to>
                                    </p:set>
                                    <p:animEffect transition="in" filter="fade">
                                      <p:cBhvr>
                                        <p:cTn id="7" dur="1000"/>
                                        <p:tgtEl>
                                          <p:spTgt spid="5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0">
                                            <p:txEl>
                                              <p:pRg st="0" end="0"/>
                                            </p:txEl>
                                          </p:spTgt>
                                        </p:tgtEl>
                                        <p:attrNameLst>
                                          <p:attrName>style.visibility</p:attrName>
                                        </p:attrNameLst>
                                      </p:cBhvr>
                                      <p:to>
                                        <p:strVal val="visible"/>
                                      </p:to>
                                    </p:set>
                                    <p:animEffect transition="in" filter="fade">
                                      <p:cBhvr>
                                        <p:cTn id="12" dur="1000"/>
                                        <p:tgtEl>
                                          <p:spTgt spid="56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0">
                                            <p:txEl>
                                              <p:pRg st="1" end="1"/>
                                            </p:txEl>
                                          </p:spTgt>
                                        </p:tgtEl>
                                        <p:attrNameLst>
                                          <p:attrName>style.visibility</p:attrName>
                                        </p:attrNameLst>
                                      </p:cBhvr>
                                      <p:to>
                                        <p:strVal val="visible"/>
                                      </p:to>
                                    </p:set>
                                    <p:animEffect transition="in" filter="fade">
                                      <p:cBhvr>
                                        <p:cTn id="17" dur="1000"/>
                                        <p:tgtEl>
                                          <p:spTgt spid="56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0">
                                            <p:txEl>
                                              <p:pRg st="2" end="2"/>
                                            </p:txEl>
                                          </p:spTgt>
                                        </p:tgtEl>
                                        <p:attrNameLst>
                                          <p:attrName>style.visibility</p:attrName>
                                        </p:attrNameLst>
                                      </p:cBhvr>
                                      <p:to>
                                        <p:strVal val="visible"/>
                                      </p:to>
                                    </p:set>
                                    <p:animEffect transition="in" filter="fade">
                                      <p:cBhvr>
                                        <p:cTn id="22" dur="1000"/>
                                        <p:tgtEl>
                                          <p:spTgt spid="56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0">
                                            <p:txEl>
                                              <p:pRg st="3" end="3"/>
                                            </p:txEl>
                                          </p:spTgt>
                                        </p:tgtEl>
                                        <p:attrNameLst>
                                          <p:attrName>style.visibility</p:attrName>
                                        </p:attrNameLst>
                                      </p:cBhvr>
                                      <p:to>
                                        <p:strVal val="visible"/>
                                      </p:to>
                                    </p:set>
                                    <p:animEffect transition="in" filter="fade">
                                      <p:cBhvr>
                                        <p:cTn id="27" dur="1000"/>
                                        <p:tgtEl>
                                          <p:spTgt spid="56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9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Coefficient of Determination, R-square, Adjusted R-square</a:t>
            </a:r>
            <a:endParaRPr/>
          </a:p>
        </p:txBody>
      </p:sp>
      <p:sp>
        <p:nvSpPr>
          <p:cNvPr id="568" name="Google Shape;568;p9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202124"/>
                </a:solidFill>
                <a:highlight>
                  <a:srgbClr val="FFFFFF"/>
                </a:highlight>
              </a:rPr>
              <a:t>The coefficient of determination (R²) is </a:t>
            </a:r>
            <a:r>
              <a:rPr lang="en" sz="1200" b="1">
                <a:solidFill>
                  <a:srgbClr val="202124"/>
                </a:solidFill>
                <a:highlight>
                  <a:srgbClr val="FFFFFF"/>
                </a:highlight>
              </a:rPr>
              <a:t>a number between 0 and 1 that measures how well a statistical model predicts an outcome</a:t>
            </a:r>
            <a:r>
              <a:rPr lang="en" sz="1200">
                <a:solidFill>
                  <a:srgbClr val="202124"/>
                </a:solidFill>
                <a:highlight>
                  <a:srgbClr val="FFFFFF"/>
                </a:highlight>
              </a:rPr>
              <a:t>. You can interpret the R² as the proportion of variation in the dependent variable that is predicted by the statistical model.</a:t>
            </a:r>
            <a:endParaRPr sz="1200">
              <a:solidFill>
                <a:srgbClr val="202124"/>
              </a:solidFill>
              <a:highlight>
                <a:srgbClr val="FFFFFF"/>
              </a:highlight>
            </a:endParaRPr>
          </a:p>
          <a:p>
            <a:pPr marL="0" lvl="0" indent="0" algn="l" rtl="0">
              <a:spcBef>
                <a:spcPts val="1200"/>
              </a:spcBef>
              <a:spcAft>
                <a:spcPts val="0"/>
              </a:spcAft>
              <a:buNone/>
            </a:pPr>
            <a:r>
              <a:rPr lang="en" sz="1200">
                <a:solidFill>
                  <a:srgbClr val="202124"/>
                </a:solidFill>
                <a:highlight>
                  <a:srgbClr val="FFFFFF"/>
                </a:highlight>
              </a:rPr>
              <a:t>What Is R-Squared? R-squared (R</a:t>
            </a:r>
            <a:r>
              <a:rPr lang="en" sz="1100">
                <a:solidFill>
                  <a:srgbClr val="202124"/>
                </a:solidFill>
                <a:highlight>
                  <a:srgbClr val="FFFFFF"/>
                </a:highlight>
              </a:rPr>
              <a:t>2</a:t>
            </a:r>
            <a:r>
              <a:rPr lang="en" sz="1200">
                <a:solidFill>
                  <a:srgbClr val="202124"/>
                </a:solidFill>
                <a:highlight>
                  <a:srgbClr val="FFFFFF"/>
                </a:highlight>
              </a:rPr>
              <a:t>) is </a:t>
            </a:r>
            <a:r>
              <a:rPr lang="en" sz="1200" b="1">
                <a:solidFill>
                  <a:srgbClr val="202124"/>
                </a:solidFill>
                <a:highlight>
                  <a:srgbClr val="FFFFFF"/>
                </a:highlight>
              </a:rPr>
              <a:t>a statistical measure that represents the proportion of the variance for a dependent variable that's explained by an independent variable or variables in a regression model</a:t>
            </a:r>
            <a:r>
              <a:rPr lang="en" sz="1200">
                <a:solidFill>
                  <a:srgbClr val="202124"/>
                </a:solidFill>
                <a:highlight>
                  <a:srgbClr val="FFFFFF"/>
                </a:highlight>
              </a:rPr>
              <a:t>.</a:t>
            </a:r>
            <a:endParaRPr sz="1200">
              <a:solidFill>
                <a:srgbClr val="202124"/>
              </a:solidFill>
              <a:highlight>
                <a:srgbClr val="FFFFFF"/>
              </a:highlight>
            </a:endParaRPr>
          </a:p>
          <a:p>
            <a:pPr marL="0" lvl="0" indent="0" algn="l" rtl="0">
              <a:spcBef>
                <a:spcPts val="1200"/>
              </a:spcBef>
              <a:spcAft>
                <a:spcPts val="0"/>
              </a:spcAft>
              <a:buNone/>
            </a:pPr>
            <a:r>
              <a:rPr lang="en" sz="1200">
                <a:solidFill>
                  <a:srgbClr val="202124"/>
                </a:solidFill>
                <a:highlight>
                  <a:srgbClr val="FFFFFF"/>
                </a:highlight>
              </a:rPr>
              <a:t>Adjusted R squared is </a:t>
            </a:r>
            <a:r>
              <a:rPr lang="en" sz="1200" b="1">
                <a:solidFill>
                  <a:srgbClr val="202124"/>
                </a:solidFill>
                <a:highlight>
                  <a:srgbClr val="FFFFFF"/>
                </a:highlight>
              </a:rPr>
              <a:t>calculated by dividing the residual mean square error by the total mean square error</a:t>
            </a:r>
            <a:r>
              <a:rPr lang="en" sz="1200">
                <a:solidFill>
                  <a:srgbClr val="202124"/>
                </a:solidFill>
                <a:highlight>
                  <a:srgbClr val="FFFFFF"/>
                </a:highlight>
              </a:rPr>
              <a:t> (which is the sample variance of the target field). The result is then subtracted from 1. Adjusted R</a:t>
            </a:r>
            <a:r>
              <a:rPr lang="en" sz="1100">
                <a:solidFill>
                  <a:srgbClr val="202124"/>
                </a:solidFill>
                <a:highlight>
                  <a:srgbClr val="FFFFFF"/>
                </a:highlight>
              </a:rPr>
              <a:t>2</a:t>
            </a:r>
            <a:r>
              <a:rPr lang="en" sz="1200">
                <a:solidFill>
                  <a:srgbClr val="202124"/>
                </a:solidFill>
                <a:highlight>
                  <a:srgbClr val="FFFFFF"/>
                </a:highlight>
              </a:rPr>
              <a:t> is always less than or equal to R</a:t>
            </a:r>
            <a:r>
              <a:rPr lang="en" sz="1100">
                <a:solidFill>
                  <a:srgbClr val="202124"/>
                </a:solidFill>
                <a:highlight>
                  <a:srgbClr val="FFFFFF"/>
                </a:highlight>
              </a:rPr>
              <a:t>2</a:t>
            </a:r>
            <a:r>
              <a:rPr lang="en" sz="1200">
                <a:solidFill>
                  <a:srgbClr val="202124"/>
                </a:solidFill>
                <a:highlight>
                  <a:srgbClr val="FFFFFF"/>
                </a:highlight>
              </a:rPr>
              <a:t>.</a:t>
            </a:r>
            <a:endParaRPr sz="1200">
              <a:solidFill>
                <a:srgbClr val="202124"/>
              </a:solidFill>
              <a:highlight>
                <a:srgbClr val="FFFFFF"/>
              </a:highlight>
            </a:endParaRPr>
          </a:p>
          <a:p>
            <a:pPr marL="0" lvl="0" indent="0" algn="l" rtl="0">
              <a:spcBef>
                <a:spcPts val="1200"/>
              </a:spcBef>
              <a:spcAft>
                <a:spcPts val="1200"/>
              </a:spcAft>
              <a:buNone/>
            </a:pPr>
            <a:endParaRPr sz="1200">
              <a:solidFill>
                <a:srgbClr val="202124"/>
              </a:solidFill>
              <a:highlight>
                <a:srgbClr val="FFFFFF"/>
              </a:highlight>
            </a:endParaRPr>
          </a:p>
        </p:txBody>
      </p:sp>
      <p:sp>
        <p:nvSpPr>
          <p:cNvPr id="569" name="Google Shape;569;p97"/>
          <p:cNvSpPr txBox="1"/>
          <p:nvPr/>
        </p:nvSpPr>
        <p:spPr>
          <a:xfrm>
            <a:off x="7067625" y="4387325"/>
            <a:ext cx="152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570" name="Google Shape;570;p97"/>
          <p:cNvSpPr txBox="1"/>
          <p:nvPr/>
        </p:nvSpPr>
        <p:spPr>
          <a:xfrm>
            <a:off x="2785125" y="4507125"/>
            <a:ext cx="208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Detail Theory</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102</a:t>
            </a:fld>
            <a:endParaRPr lang="en"/>
          </a:p>
        </p:txBody>
      </p:sp>
    </p:spTree>
    <p:extLst>
      <p:ext uri="{BB962C8B-B14F-4D97-AF65-F5344CB8AC3E}">
        <p14:creationId xmlns:p14="http://schemas.microsoft.com/office/powerpoint/2010/main" val="244126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7">
                                            <p:txEl>
                                              <p:pRg st="0" end="0"/>
                                            </p:txEl>
                                          </p:spTgt>
                                        </p:tgtEl>
                                        <p:attrNameLst>
                                          <p:attrName>style.visibility</p:attrName>
                                        </p:attrNameLst>
                                      </p:cBhvr>
                                      <p:to>
                                        <p:strVal val="visible"/>
                                      </p:to>
                                    </p:set>
                                    <p:animEffect transition="in" filter="fade">
                                      <p:cBhvr>
                                        <p:cTn id="7" dur="1000"/>
                                        <p:tgtEl>
                                          <p:spTgt spid="5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8">
                                            <p:txEl>
                                              <p:pRg st="0" end="0"/>
                                            </p:txEl>
                                          </p:spTgt>
                                        </p:tgtEl>
                                        <p:attrNameLst>
                                          <p:attrName>style.visibility</p:attrName>
                                        </p:attrNameLst>
                                      </p:cBhvr>
                                      <p:to>
                                        <p:strVal val="visible"/>
                                      </p:to>
                                    </p:set>
                                    <p:animEffect transition="in" filter="fade">
                                      <p:cBhvr>
                                        <p:cTn id="12" dur="1000"/>
                                        <p:tgtEl>
                                          <p:spTgt spid="5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8">
                                            <p:txEl>
                                              <p:pRg st="1" end="1"/>
                                            </p:txEl>
                                          </p:spTgt>
                                        </p:tgtEl>
                                        <p:attrNameLst>
                                          <p:attrName>style.visibility</p:attrName>
                                        </p:attrNameLst>
                                      </p:cBhvr>
                                      <p:to>
                                        <p:strVal val="visible"/>
                                      </p:to>
                                    </p:set>
                                    <p:animEffect transition="in" filter="fade">
                                      <p:cBhvr>
                                        <p:cTn id="17" dur="1000"/>
                                        <p:tgtEl>
                                          <p:spTgt spid="56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8">
                                            <p:txEl>
                                              <p:pRg st="2" end="2"/>
                                            </p:txEl>
                                          </p:spTgt>
                                        </p:tgtEl>
                                        <p:attrNameLst>
                                          <p:attrName>style.visibility</p:attrName>
                                        </p:attrNameLst>
                                      </p:cBhvr>
                                      <p:to>
                                        <p:strVal val="visible"/>
                                      </p:to>
                                    </p:set>
                                    <p:animEffect transition="in" filter="fade">
                                      <p:cBhvr>
                                        <p:cTn id="22" dur="1000"/>
                                        <p:tgtEl>
                                          <p:spTgt spid="56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8">
                                            <p:txEl>
                                              <p:pRg st="3" end="3"/>
                                            </p:txEl>
                                          </p:spTgt>
                                        </p:tgtEl>
                                        <p:attrNameLst>
                                          <p:attrName>style.visibility</p:attrName>
                                        </p:attrNameLst>
                                      </p:cBhvr>
                                      <p:to>
                                        <p:strVal val="visible"/>
                                      </p:to>
                                    </p:set>
                                    <p:animEffect transition="in" filter="fade">
                                      <p:cBhvr>
                                        <p:cTn id="27" dur="1000"/>
                                        <p:tgtEl>
                                          <p:spTgt spid="5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98"/>
          <p:cNvSpPr txBox="1">
            <a:spLocks noGrp="1"/>
          </p:cNvSpPr>
          <p:nvPr>
            <p:ph type="title"/>
          </p:nvPr>
        </p:nvSpPr>
        <p:spPr>
          <a:xfrm>
            <a:off x="311700" y="1266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Forecasting &amp; Time Series Analysis</a:t>
            </a:r>
            <a:endParaRPr/>
          </a:p>
        </p:txBody>
      </p:sp>
      <p:sp>
        <p:nvSpPr>
          <p:cNvPr id="576" name="Google Shape;576;p98"/>
          <p:cNvSpPr txBox="1">
            <a:spLocks noGrp="1"/>
          </p:cNvSpPr>
          <p:nvPr>
            <p:ph type="body" idx="1"/>
          </p:nvPr>
        </p:nvSpPr>
        <p:spPr>
          <a:xfrm>
            <a:off x="311700" y="699300"/>
            <a:ext cx="8520600" cy="393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018"/>
              <a:buNone/>
            </a:pPr>
            <a:r>
              <a:rPr lang="en" sz="1310">
                <a:solidFill>
                  <a:srgbClr val="202124"/>
                </a:solidFill>
                <a:highlight>
                  <a:srgbClr val="FFFFFF"/>
                </a:highlight>
              </a:rPr>
              <a:t>An AI-based forecasting solution </a:t>
            </a:r>
            <a:r>
              <a:rPr lang="en" sz="1310" b="1">
                <a:solidFill>
                  <a:srgbClr val="202124"/>
                </a:solidFill>
                <a:highlight>
                  <a:srgbClr val="FFFFFF"/>
                </a:highlight>
              </a:rPr>
              <a:t>uses an ensemble of machine learning algorithms to optimize forecasts</a:t>
            </a:r>
            <a:r>
              <a:rPr lang="en" sz="1310">
                <a:solidFill>
                  <a:srgbClr val="202124"/>
                </a:solidFill>
                <a:highlight>
                  <a:srgbClr val="FFFFFF"/>
                </a:highlight>
              </a:rPr>
              <a:t>. The system then selects a model that's uniquely suited for the particular business metric that you're forecasting</a:t>
            </a:r>
            <a:endParaRPr sz="1310">
              <a:solidFill>
                <a:srgbClr val="24292F"/>
              </a:solidFill>
              <a:highlight>
                <a:srgbClr val="FFFFFF"/>
              </a:highlight>
            </a:endParaRPr>
          </a:p>
          <a:p>
            <a:pPr marL="0" lvl="0" indent="0" algn="l" rtl="0">
              <a:spcBef>
                <a:spcPts val="1200"/>
              </a:spcBef>
              <a:spcAft>
                <a:spcPts val="0"/>
              </a:spcAft>
              <a:buClr>
                <a:schemeClr val="dk1"/>
              </a:buClr>
              <a:buSzPts val="1018"/>
              <a:buFont typeface="Arial"/>
              <a:buNone/>
            </a:pPr>
            <a:r>
              <a:rPr lang="en" sz="1310">
                <a:solidFill>
                  <a:srgbClr val="24292F"/>
                </a:solidFill>
                <a:highlight>
                  <a:srgbClr val="FFFFFF"/>
                </a:highlight>
              </a:rPr>
              <a:t>Time series forecasting is one of the most important topics in data science. Almost every business needs to predict the future in order to make better decisions and allocate resources more effectively.</a:t>
            </a:r>
            <a:endParaRPr sz="1310">
              <a:solidFill>
                <a:srgbClr val="24292F"/>
              </a:solidFill>
              <a:highlight>
                <a:srgbClr val="FFFFFF"/>
              </a:highlight>
            </a:endParaRPr>
          </a:p>
          <a:p>
            <a:pPr marL="0" lvl="0" indent="0" algn="l" rtl="0">
              <a:spcBef>
                <a:spcPts val="1200"/>
              </a:spcBef>
              <a:spcAft>
                <a:spcPts val="0"/>
              </a:spcAft>
              <a:buClr>
                <a:schemeClr val="dk1"/>
              </a:buClr>
              <a:buSzPts val="1018"/>
              <a:buFont typeface="Arial"/>
              <a:buNone/>
            </a:pPr>
            <a:r>
              <a:rPr lang="en" sz="1310">
                <a:solidFill>
                  <a:srgbClr val="24292F"/>
                </a:solidFill>
                <a:highlight>
                  <a:srgbClr val="FFFFFF"/>
                </a:highlight>
              </a:rPr>
              <a:t>This repository provides examples and best practice guidelines for building forecasting solutions. The goal of this repository is to build a comprehensive set of tools and examples that leverage recent advances in forecasting algorithms to build solutions and operationalize them. Rather than creating implementations from scratch, we draw from existing state-of-the-art libraries and build additional utilities around processing and featurizing the data, optimizing and evaluating models, and scaling up to the cloud.</a:t>
            </a:r>
            <a:endParaRPr sz="1310">
              <a:solidFill>
                <a:srgbClr val="24292F"/>
              </a:solidFill>
              <a:highlight>
                <a:srgbClr val="FFFFFF"/>
              </a:highlight>
            </a:endParaRPr>
          </a:p>
          <a:p>
            <a:pPr marL="0" lvl="0" indent="0" algn="l" rtl="0">
              <a:spcBef>
                <a:spcPts val="1200"/>
              </a:spcBef>
              <a:spcAft>
                <a:spcPts val="0"/>
              </a:spcAft>
              <a:buClr>
                <a:schemeClr val="dk1"/>
              </a:buClr>
              <a:buSzPts val="1018"/>
              <a:buFont typeface="Arial"/>
              <a:buNone/>
            </a:pPr>
            <a:r>
              <a:rPr lang="en" sz="1310">
                <a:solidFill>
                  <a:srgbClr val="24292F"/>
                </a:solidFill>
                <a:highlight>
                  <a:srgbClr val="FFFFFF"/>
                </a:highlight>
              </a:rPr>
              <a:t>The examples and best practices are provided as </a:t>
            </a:r>
            <a:r>
              <a:rPr lang="en" sz="1310">
                <a:solidFill>
                  <a:schemeClr val="hlink"/>
                </a:solidFill>
                <a:highlight>
                  <a:srgbClr val="FFFFFF"/>
                </a:highlight>
                <a:uFill>
                  <a:noFill/>
                </a:uFill>
                <a:hlinkClick r:id="rId3"/>
              </a:rPr>
              <a:t>Python Jupyter notebooks and R markdown files</a:t>
            </a:r>
            <a:r>
              <a:rPr lang="en" sz="1310">
                <a:solidFill>
                  <a:srgbClr val="24292F"/>
                </a:solidFill>
                <a:highlight>
                  <a:srgbClr val="FFFFFF"/>
                </a:highlight>
              </a:rPr>
              <a:t> and </a:t>
            </a:r>
            <a:r>
              <a:rPr lang="en" sz="1310">
                <a:solidFill>
                  <a:schemeClr val="hlink"/>
                </a:solidFill>
                <a:highlight>
                  <a:srgbClr val="FFFFFF"/>
                </a:highlight>
                <a:uFill>
                  <a:noFill/>
                </a:uFill>
                <a:hlinkClick r:id="rId4"/>
              </a:rPr>
              <a:t>a library of utility functions</a:t>
            </a:r>
            <a:r>
              <a:rPr lang="en" sz="1310">
                <a:solidFill>
                  <a:srgbClr val="24292F"/>
                </a:solidFill>
                <a:highlight>
                  <a:srgbClr val="FFFFFF"/>
                </a:highlight>
              </a:rPr>
              <a:t>. We hope that these examples and utilities can significantly reduce the “time to market” by simplifying the experience from defining the business problem to the development of solutions by orders of magnitude. In addition, the example notebooks would serve as guidelines and showcase best practices and usage of the tools in a wide variety of languages.</a:t>
            </a:r>
            <a:endParaRPr sz="1310">
              <a:solidFill>
                <a:srgbClr val="24292F"/>
              </a:solidFill>
              <a:highlight>
                <a:srgbClr val="FFFFFF"/>
              </a:highlight>
            </a:endParaRPr>
          </a:p>
          <a:p>
            <a:pPr marL="0" lvl="0" indent="0" algn="l" rtl="0">
              <a:spcBef>
                <a:spcPts val="1200"/>
              </a:spcBef>
              <a:spcAft>
                <a:spcPts val="1200"/>
              </a:spcAft>
              <a:buSzPts val="1018"/>
              <a:buNone/>
            </a:pPr>
            <a:endParaRPr sz="1865"/>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103</a:t>
            </a:fld>
            <a:endParaRPr lang="en"/>
          </a:p>
        </p:txBody>
      </p:sp>
    </p:spTree>
    <p:extLst>
      <p:ext uri="{BB962C8B-B14F-4D97-AF65-F5344CB8AC3E}">
        <p14:creationId xmlns:p14="http://schemas.microsoft.com/office/powerpoint/2010/main" val="79568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5">
                                            <p:txEl>
                                              <p:pRg st="0" end="0"/>
                                            </p:txEl>
                                          </p:spTgt>
                                        </p:tgtEl>
                                        <p:attrNameLst>
                                          <p:attrName>style.visibility</p:attrName>
                                        </p:attrNameLst>
                                      </p:cBhvr>
                                      <p:to>
                                        <p:strVal val="visible"/>
                                      </p:to>
                                    </p:set>
                                    <p:animEffect transition="in" filter="fade">
                                      <p:cBhvr>
                                        <p:cTn id="7" dur="1000"/>
                                        <p:tgtEl>
                                          <p:spTgt spid="5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6">
                                            <p:txEl>
                                              <p:pRg st="0" end="0"/>
                                            </p:txEl>
                                          </p:spTgt>
                                        </p:tgtEl>
                                        <p:attrNameLst>
                                          <p:attrName>style.visibility</p:attrName>
                                        </p:attrNameLst>
                                      </p:cBhvr>
                                      <p:to>
                                        <p:strVal val="visible"/>
                                      </p:to>
                                    </p:set>
                                    <p:animEffect transition="in" filter="fade">
                                      <p:cBhvr>
                                        <p:cTn id="12" dur="1000"/>
                                        <p:tgtEl>
                                          <p:spTgt spid="57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6">
                                            <p:txEl>
                                              <p:pRg st="1" end="1"/>
                                            </p:txEl>
                                          </p:spTgt>
                                        </p:tgtEl>
                                        <p:attrNameLst>
                                          <p:attrName>style.visibility</p:attrName>
                                        </p:attrNameLst>
                                      </p:cBhvr>
                                      <p:to>
                                        <p:strVal val="visible"/>
                                      </p:to>
                                    </p:set>
                                    <p:animEffect transition="in" filter="fade">
                                      <p:cBhvr>
                                        <p:cTn id="17" dur="1000"/>
                                        <p:tgtEl>
                                          <p:spTgt spid="57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6">
                                            <p:txEl>
                                              <p:pRg st="2" end="2"/>
                                            </p:txEl>
                                          </p:spTgt>
                                        </p:tgtEl>
                                        <p:attrNameLst>
                                          <p:attrName>style.visibility</p:attrName>
                                        </p:attrNameLst>
                                      </p:cBhvr>
                                      <p:to>
                                        <p:strVal val="visible"/>
                                      </p:to>
                                    </p:set>
                                    <p:animEffect transition="in" filter="fade">
                                      <p:cBhvr>
                                        <p:cTn id="22" dur="1000"/>
                                        <p:tgtEl>
                                          <p:spTgt spid="57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76">
                                            <p:txEl>
                                              <p:pRg st="3" end="3"/>
                                            </p:txEl>
                                          </p:spTgt>
                                        </p:tgtEl>
                                        <p:attrNameLst>
                                          <p:attrName>style.visibility</p:attrName>
                                        </p:attrNameLst>
                                      </p:cBhvr>
                                      <p:to>
                                        <p:strVal val="visible"/>
                                      </p:to>
                                    </p:set>
                                    <p:animEffect transition="in" filter="fade">
                                      <p:cBhvr>
                                        <p:cTn id="27" dur="1000"/>
                                        <p:tgtEl>
                                          <p:spTgt spid="57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76">
                                            <p:txEl>
                                              <p:pRg st="4" end="4"/>
                                            </p:txEl>
                                          </p:spTgt>
                                        </p:tgtEl>
                                        <p:attrNameLst>
                                          <p:attrName>style.visibility</p:attrName>
                                        </p:attrNameLst>
                                      </p:cBhvr>
                                      <p:to>
                                        <p:strVal val="visible"/>
                                      </p:to>
                                    </p:set>
                                    <p:animEffect transition="in" filter="fade">
                                      <p:cBhvr>
                                        <p:cTn id="32" dur="1000"/>
                                        <p:tgtEl>
                                          <p:spTgt spid="5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99"/>
          <p:cNvSpPr txBox="1">
            <a:spLocks noGrp="1"/>
          </p:cNvSpPr>
          <p:nvPr>
            <p:ph type="body" idx="1"/>
          </p:nvPr>
        </p:nvSpPr>
        <p:spPr>
          <a:xfrm>
            <a:off x="311700" y="110350"/>
            <a:ext cx="8655900" cy="4655400"/>
          </a:xfrm>
          <a:prstGeom prst="rect">
            <a:avLst/>
          </a:prstGeom>
        </p:spPr>
        <p:txBody>
          <a:bodyPr spcFirstLastPara="1" wrap="square" lIns="91425" tIns="91425" rIns="91425" bIns="91425" anchor="t" anchorCtr="0">
            <a:normAutofit fontScale="77500" lnSpcReduction="20000"/>
          </a:bodyPr>
          <a:lstStyle/>
          <a:p>
            <a:pPr marL="0" lvl="0" indent="0" algn="l" rtl="0">
              <a:lnSpc>
                <a:spcPct val="139000"/>
              </a:lnSpc>
              <a:spcBef>
                <a:spcPts val="900"/>
              </a:spcBef>
              <a:spcAft>
                <a:spcPts val="0"/>
              </a:spcAft>
              <a:buClr>
                <a:schemeClr val="dk1"/>
              </a:buClr>
              <a:buSzPct val="28571"/>
              <a:buFont typeface="Arial"/>
              <a:buNone/>
            </a:pPr>
            <a:r>
              <a:rPr lang="en" sz="3850">
                <a:solidFill>
                  <a:schemeClr val="dk1"/>
                </a:solidFill>
              </a:rPr>
              <a:t>What is time series forecasting?</a:t>
            </a:r>
            <a:endParaRPr sz="3850">
              <a:solidFill>
                <a:schemeClr val="dk1"/>
              </a:solidFill>
            </a:endParaRPr>
          </a:p>
          <a:p>
            <a:pPr marL="0" lvl="0" indent="0" algn="just" rtl="0">
              <a:lnSpc>
                <a:spcPct val="150000"/>
              </a:lnSpc>
              <a:spcBef>
                <a:spcPts val="1200"/>
              </a:spcBef>
              <a:spcAft>
                <a:spcPts val="0"/>
              </a:spcAft>
              <a:buClr>
                <a:schemeClr val="dk1"/>
              </a:buClr>
              <a:buSzPct val="63496"/>
              <a:buFont typeface="Arial"/>
              <a:buNone/>
            </a:pPr>
            <a:r>
              <a:rPr lang="en" sz="1732">
                <a:solidFill>
                  <a:srgbClr val="333333"/>
                </a:solidFill>
                <a:latin typeface="Merriweather"/>
                <a:ea typeface="Merriweather"/>
                <a:cs typeface="Merriweather"/>
                <a:sym typeface="Merriweather"/>
              </a:rPr>
              <a:t>Time series forecasting is the process of analyzing time series data using statistics and modeling to make predictions and inform strategic decision-making. It’s not always an exact prediction, and likelihood of forecasts can vary wildly—especially when dealing with the commonly fluctuating variables in time series data as well as factors outside our control. </a:t>
            </a:r>
            <a:endParaRPr sz="1732">
              <a:solidFill>
                <a:srgbClr val="333333"/>
              </a:solidFill>
              <a:latin typeface="Merriweather"/>
              <a:ea typeface="Merriweather"/>
              <a:cs typeface="Merriweather"/>
              <a:sym typeface="Merriweather"/>
            </a:endParaRPr>
          </a:p>
          <a:p>
            <a:pPr marL="0" lvl="0" indent="0" algn="just" rtl="0">
              <a:lnSpc>
                <a:spcPct val="150000"/>
              </a:lnSpc>
              <a:spcBef>
                <a:spcPts val="1200"/>
              </a:spcBef>
              <a:spcAft>
                <a:spcPts val="0"/>
              </a:spcAft>
              <a:buClr>
                <a:schemeClr val="dk1"/>
              </a:buClr>
              <a:buSzPct val="63496"/>
              <a:buFont typeface="Arial"/>
              <a:buNone/>
            </a:pPr>
            <a:r>
              <a:rPr lang="en" sz="1732">
                <a:solidFill>
                  <a:srgbClr val="333333"/>
                </a:solidFill>
                <a:latin typeface="Merriweather"/>
                <a:ea typeface="Merriweather"/>
                <a:cs typeface="Merriweather"/>
                <a:sym typeface="Merriweather"/>
              </a:rPr>
              <a:t>However, forecasting insight about which outcomes are more likely—or less likely—to occur than other potential outcomes. Often, the more comprehensive the data we have, the more accurate the forecasts can be. While forecasting and “prediction” generally mean the same thing, there is a notable distinction.</a:t>
            </a:r>
            <a:endParaRPr sz="1732">
              <a:solidFill>
                <a:srgbClr val="333333"/>
              </a:solidFill>
              <a:latin typeface="Merriweather"/>
              <a:ea typeface="Merriweather"/>
              <a:cs typeface="Merriweather"/>
              <a:sym typeface="Merriweather"/>
            </a:endParaRPr>
          </a:p>
          <a:p>
            <a:pPr marL="0" lvl="0" indent="0" algn="just" rtl="0">
              <a:lnSpc>
                <a:spcPct val="150000"/>
              </a:lnSpc>
              <a:spcBef>
                <a:spcPts val="1200"/>
              </a:spcBef>
              <a:spcAft>
                <a:spcPts val="0"/>
              </a:spcAft>
              <a:buClr>
                <a:schemeClr val="dk1"/>
              </a:buClr>
              <a:buSzPct val="63496"/>
              <a:buFont typeface="Arial"/>
              <a:buNone/>
            </a:pPr>
            <a:r>
              <a:rPr lang="en" sz="1732">
                <a:solidFill>
                  <a:srgbClr val="333333"/>
                </a:solidFill>
                <a:latin typeface="Merriweather"/>
                <a:ea typeface="Merriweather"/>
                <a:cs typeface="Merriweather"/>
                <a:sym typeface="Merriweather"/>
              </a:rPr>
              <a:t> In some industries, forecasting might refer to data at a specific future point in time, while prediction refers to future data in general. Series forecasting is often used in conjunction with </a:t>
            </a:r>
            <a:r>
              <a:rPr lang="en" sz="1732">
                <a:solidFill>
                  <a:srgbClr val="FF6D02"/>
                </a:solidFill>
                <a:uFill>
                  <a:noFill/>
                </a:uFill>
                <a:latin typeface="Merriweather"/>
                <a:ea typeface="Merriweather"/>
                <a:cs typeface="Merriweather"/>
                <a:sym typeface="Merriweather"/>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time series analysis.</a:t>
            </a:r>
            <a:r>
              <a:rPr lang="en" sz="1732">
                <a:solidFill>
                  <a:srgbClr val="333333"/>
                </a:solidFill>
                <a:latin typeface="Merriweather"/>
                <a:ea typeface="Merriweather"/>
                <a:cs typeface="Merriweather"/>
                <a:sym typeface="Merriweather"/>
              </a:rPr>
              <a:t> Time series analysis involves developing models to gain an understanding of the data to understand the underlying causes. Analysis can provide the “why” behind the outcomes you are seeing. Forecasting then takes the next step of what to do with that knowledge and the predictable extrapolations of what might happen in the future.</a:t>
            </a:r>
            <a:endParaRPr sz="1732">
              <a:solidFill>
                <a:srgbClr val="333333"/>
              </a:solidFill>
              <a:latin typeface="Merriweather"/>
              <a:ea typeface="Merriweather"/>
              <a:cs typeface="Merriweather"/>
              <a:sym typeface="Merriweather"/>
            </a:endParaRPr>
          </a:p>
          <a:p>
            <a:pPr marL="0" lvl="0" indent="0" algn="l" rtl="0">
              <a:spcBef>
                <a:spcPts val="1200"/>
              </a:spcBef>
              <a:spcAft>
                <a:spcPts val="1200"/>
              </a:spcAft>
              <a:buNone/>
            </a:pPr>
            <a:endParaRPr/>
          </a:p>
        </p:txBody>
      </p:sp>
      <p:sp>
        <p:nvSpPr>
          <p:cNvPr id="582" name="Google Shape;582;p99"/>
          <p:cNvSpPr txBox="1"/>
          <p:nvPr/>
        </p:nvSpPr>
        <p:spPr>
          <a:xfrm>
            <a:off x="6059675" y="4387650"/>
            <a:ext cx="251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More details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104</a:t>
            </a:fld>
            <a:endParaRPr lang="en"/>
          </a:p>
        </p:txBody>
      </p:sp>
    </p:spTree>
    <p:extLst>
      <p:ext uri="{BB962C8B-B14F-4D97-AF65-F5344CB8AC3E}">
        <p14:creationId xmlns:p14="http://schemas.microsoft.com/office/powerpoint/2010/main" val="417570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1">
                                            <p:txEl>
                                              <p:pRg st="0" end="0"/>
                                            </p:txEl>
                                          </p:spTgt>
                                        </p:tgtEl>
                                        <p:attrNameLst>
                                          <p:attrName>style.visibility</p:attrName>
                                        </p:attrNameLst>
                                      </p:cBhvr>
                                      <p:to>
                                        <p:strVal val="visible"/>
                                      </p:to>
                                    </p:set>
                                    <p:animEffect transition="in" filter="fade">
                                      <p:cBhvr>
                                        <p:cTn id="7" dur="1000"/>
                                        <p:tgtEl>
                                          <p:spTgt spid="5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1">
                                            <p:txEl>
                                              <p:pRg st="1" end="1"/>
                                            </p:txEl>
                                          </p:spTgt>
                                        </p:tgtEl>
                                        <p:attrNameLst>
                                          <p:attrName>style.visibility</p:attrName>
                                        </p:attrNameLst>
                                      </p:cBhvr>
                                      <p:to>
                                        <p:strVal val="visible"/>
                                      </p:to>
                                    </p:set>
                                    <p:animEffect transition="in" filter="fade">
                                      <p:cBhvr>
                                        <p:cTn id="12" dur="1000"/>
                                        <p:tgtEl>
                                          <p:spTgt spid="5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1">
                                            <p:txEl>
                                              <p:pRg st="2" end="2"/>
                                            </p:txEl>
                                          </p:spTgt>
                                        </p:tgtEl>
                                        <p:attrNameLst>
                                          <p:attrName>style.visibility</p:attrName>
                                        </p:attrNameLst>
                                      </p:cBhvr>
                                      <p:to>
                                        <p:strVal val="visible"/>
                                      </p:to>
                                    </p:set>
                                    <p:animEffect transition="in" filter="fade">
                                      <p:cBhvr>
                                        <p:cTn id="17" dur="1000"/>
                                        <p:tgtEl>
                                          <p:spTgt spid="5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1">
                                            <p:txEl>
                                              <p:pRg st="3" end="3"/>
                                            </p:txEl>
                                          </p:spTgt>
                                        </p:tgtEl>
                                        <p:attrNameLst>
                                          <p:attrName>style.visibility</p:attrName>
                                        </p:attrNameLst>
                                      </p:cBhvr>
                                      <p:to>
                                        <p:strVal val="visible"/>
                                      </p:to>
                                    </p:set>
                                    <p:animEffect transition="in" filter="fade">
                                      <p:cBhvr>
                                        <p:cTn id="22" dur="1000"/>
                                        <p:tgtEl>
                                          <p:spTgt spid="58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1">
                                            <p:txEl>
                                              <p:pRg st="4" end="4"/>
                                            </p:txEl>
                                          </p:spTgt>
                                        </p:tgtEl>
                                        <p:attrNameLst>
                                          <p:attrName>style.visibility</p:attrName>
                                        </p:attrNameLst>
                                      </p:cBhvr>
                                      <p:to>
                                        <p:strVal val="visible"/>
                                      </p:to>
                                    </p:set>
                                    <p:animEffect transition="in" filter="fade">
                                      <p:cBhvr>
                                        <p:cTn id="27" dur="1000"/>
                                        <p:tgtEl>
                                          <p:spTgt spid="58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2">
                                            <p:txEl>
                                              <p:pRg st="0" end="0"/>
                                            </p:txEl>
                                          </p:spTgt>
                                        </p:tgtEl>
                                        <p:attrNameLst>
                                          <p:attrName>style.visibility</p:attrName>
                                        </p:attrNameLst>
                                      </p:cBhvr>
                                      <p:to>
                                        <p:strVal val="visible"/>
                                      </p:to>
                                    </p:set>
                                    <p:animEffect transition="in" filter="fade">
                                      <p:cBhvr>
                                        <p:cTn id="32" dur="1000"/>
                                        <p:tgtEl>
                                          <p:spTgt spid="5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10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Time series components</a:t>
            </a:r>
            <a:endParaRPr/>
          </a:p>
        </p:txBody>
      </p:sp>
      <p:sp>
        <p:nvSpPr>
          <p:cNvPr id="588" name="Google Shape;588;p100"/>
          <p:cNvSpPr txBox="1">
            <a:spLocks noGrp="1"/>
          </p:cNvSpPr>
          <p:nvPr>
            <p:ph type="body" idx="1"/>
          </p:nvPr>
        </p:nvSpPr>
        <p:spPr>
          <a:xfrm>
            <a:off x="311700" y="1152475"/>
            <a:ext cx="4487400" cy="3601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202124"/>
                </a:solidFill>
                <a:highlight>
                  <a:srgbClr val="FFFFFF"/>
                </a:highlight>
              </a:rPr>
              <a:t>An observed time series can be decomposed into three components: </a:t>
            </a:r>
            <a:r>
              <a:rPr lang="en" sz="1200" b="1">
                <a:solidFill>
                  <a:srgbClr val="202124"/>
                </a:solidFill>
                <a:highlight>
                  <a:srgbClr val="FFFFFF"/>
                </a:highlight>
              </a:rPr>
              <a:t>the trend (long term direction), the seasonal (systematic, calendar related movements) and the irregular (unsystematic, short term fluctuations)</a:t>
            </a:r>
            <a:r>
              <a:rPr lang="en" sz="1200">
                <a:solidFill>
                  <a:srgbClr val="202124"/>
                </a:solidFill>
                <a:highlight>
                  <a:srgbClr val="FFFFFF"/>
                </a:highlight>
              </a:rPr>
              <a:t>.</a:t>
            </a:r>
            <a:endParaRPr sz="1200">
              <a:solidFill>
                <a:srgbClr val="202124"/>
              </a:solidFill>
              <a:highlight>
                <a:srgbClr val="FFFFFF"/>
              </a:highlight>
            </a:endParaRPr>
          </a:p>
          <a:p>
            <a:pPr marL="0" lvl="0" indent="0" algn="l" rtl="0">
              <a:spcBef>
                <a:spcPts val="1200"/>
              </a:spcBef>
              <a:spcAft>
                <a:spcPts val="0"/>
              </a:spcAft>
              <a:buClr>
                <a:schemeClr val="dk1"/>
              </a:buClr>
              <a:buSzPts val="1100"/>
              <a:buFont typeface="Arial"/>
              <a:buNone/>
            </a:pPr>
            <a:r>
              <a:rPr lang="en" sz="1200">
                <a:solidFill>
                  <a:srgbClr val="202124"/>
                </a:solidFill>
                <a:highlight>
                  <a:srgbClr val="FFFFFF"/>
                </a:highlight>
              </a:rPr>
              <a:t>What are the 4 components of a time series?</a:t>
            </a:r>
            <a:endParaRPr sz="1200">
              <a:solidFill>
                <a:srgbClr val="202124"/>
              </a:solidFill>
              <a:highlight>
                <a:srgbClr val="FFFFFF"/>
              </a:highlight>
            </a:endParaRPr>
          </a:p>
          <a:p>
            <a:pPr marL="0" lvl="0" indent="0" algn="l" rtl="0">
              <a:lnSpc>
                <a:spcPct val="137500"/>
              </a:lnSpc>
              <a:spcBef>
                <a:spcPts val="900"/>
              </a:spcBef>
              <a:spcAft>
                <a:spcPts val="0"/>
              </a:spcAft>
              <a:buClr>
                <a:schemeClr val="dk1"/>
              </a:buClr>
              <a:buSzPts val="1100"/>
              <a:buFont typeface="Arial"/>
              <a:buNone/>
            </a:pPr>
            <a:r>
              <a:rPr lang="en" sz="1200" b="1">
                <a:solidFill>
                  <a:srgbClr val="202124"/>
                </a:solidFill>
                <a:highlight>
                  <a:srgbClr val="FFFFFF"/>
                </a:highlight>
              </a:rPr>
              <a:t>These four components are:</a:t>
            </a:r>
            <a:endParaRPr sz="1200" b="1">
              <a:solidFill>
                <a:srgbClr val="202124"/>
              </a:solidFill>
              <a:highlight>
                <a:srgbClr val="FFFFFF"/>
              </a:highlight>
            </a:endParaRPr>
          </a:p>
          <a:p>
            <a:pPr marL="647700" marR="190500" lvl="0" indent="-304800" algn="l" rtl="0">
              <a:spcBef>
                <a:spcPts val="2400"/>
              </a:spcBef>
              <a:spcAft>
                <a:spcPts val="0"/>
              </a:spcAft>
              <a:buClr>
                <a:srgbClr val="202124"/>
              </a:buClr>
              <a:buSzPts val="1200"/>
              <a:buChar char="●"/>
            </a:pPr>
            <a:r>
              <a:rPr lang="en" sz="1200">
                <a:solidFill>
                  <a:srgbClr val="202124"/>
                </a:solidFill>
                <a:highlight>
                  <a:srgbClr val="FFFFFF"/>
                </a:highlight>
              </a:rPr>
              <a:t>Secular trend, which describe the movement along the term;</a:t>
            </a:r>
            <a:endParaRPr sz="1200">
              <a:solidFill>
                <a:srgbClr val="202124"/>
              </a:solidFill>
              <a:highlight>
                <a:srgbClr val="FFFFFF"/>
              </a:highlight>
            </a:endParaRPr>
          </a:p>
          <a:p>
            <a:pPr marL="647700" marR="190500" lvl="0" indent="-304800" algn="l" rtl="0">
              <a:spcBef>
                <a:spcPts val="0"/>
              </a:spcBef>
              <a:spcAft>
                <a:spcPts val="0"/>
              </a:spcAft>
              <a:buClr>
                <a:srgbClr val="202124"/>
              </a:buClr>
              <a:buSzPts val="1200"/>
              <a:buChar char="●"/>
            </a:pPr>
            <a:r>
              <a:rPr lang="en" sz="1200">
                <a:solidFill>
                  <a:srgbClr val="202124"/>
                </a:solidFill>
                <a:highlight>
                  <a:srgbClr val="FFFFFF"/>
                </a:highlight>
              </a:rPr>
              <a:t>Seasonal variations, which represent seasonal changes;</a:t>
            </a:r>
            <a:endParaRPr sz="1200">
              <a:solidFill>
                <a:srgbClr val="202124"/>
              </a:solidFill>
              <a:highlight>
                <a:srgbClr val="FFFFFF"/>
              </a:highlight>
            </a:endParaRPr>
          </a:p>
          <a:p>
            <a:pPr marL="647700" marR="190500" lvl="0" indent="-304800" algn="l" rtl="0">
              <a:spcBef>
                <a:spcPts val="0"/>
              </a:spcBef>
              <a:spcAft>
                <a:spcPts val="0"/>
              </a:spcAft>
              <a:buClr>
                <a:srgbClr val="202124"/>
              </a:buClr>
              <a:buSzPts val="1200"/>
              <a:buChar char="●"/>
            </a:pPr>
            <a:r>
              <a:rPr lang="en" sz="1200">
                <a:solidFill>
                  <a:srgbClr val="202124"/>
                </a:solidFill>
                <a:highlight>
                  <a:srgbClr val="FFFFFF"/>
                </a:highlight>
              </a:rPr>
              <a:t>Cyclical fluctuations, which correspond to periodical but not seasonal variations;</a:t>
            </a:r>
            <a:endParaRPr sz="1200">
              <a:solidFill>
                <a:srgbClr val="202124"/>
              </a:solidFill>
              <a:highlight>
                <a:srgbClr val="FFFFFF"/>
              </a:highlight>
            </a:endParaRPr>
          </a:p>
          <a:p>
            <a:pPr marL="647700" marR="190500" lvl="0" indent="-304800" algn="l" rtl="0">
              <a:spcBef>
                <a:spcPts val="0"/>
              </a:spcBef>
              <a:spcAft>
                <a:spcPts val="0"/>
              </a:spcAft>
              <a:buClr>
                <a:srgbClr val="202124"/>
              </a:buClr>
              <a:buSzPts val="1200"/>
              <a:buChar char="●"/>
            </a:pPr>
            <a:r>
              <a:rPr lang="en" sz="1200">
                <a:solidFill>
                  <a:srgbClr val="202124"/>
                </a:solidFill>
                <a:highlight>
                  <a:srgbClr val="FFFFFF"/>
                </a:highlight>
              </a:rPr>
              <a:t>Irregular variations, which are other nonrandom sources of variations of series.</a:t>
            </a:r>
            <a:endParaRPr sz="1200">
              <a:solidFill>
                <a:srgbClr val="202124"/>
              </a:solidFill>
              <a:highlight>
                <a:srgbClr val="FFFFFF"/>
              </a:highlight>
            </a:endParaRPr>
          </a:p>
        </p:txBody>
      </p:sp>
      <p:pic>
        <p:nvPicPr>
          <p:cNvPr id="589" name="Google Shape;589;p100"/>
          <p:cNvPicPr preferRelativeResize="0"/>
          <p:nvPr/>
        </p:nvPicPr>
        <p:blipFill>
          <a:blip r:embed="rId3">
            <a:alphaModFix/>
          </a:blip>
          <a:stretch>
            <a:fillRect/>
          </a:stretch>
        </p:blipFill>
        <p:spPr>
          <a:xfrm>
            <a:off x="4859000" y="651350"/>
            <a:ext cx="4187375" cy="4177700"/>
          </a:xfrm>
          <a:prstGeom prst="rect">
            <a:avLst/>
          </a:prstGeom>
          <a:noFill/>
          <a:ln>
            <a:noFill/>
          </a:ln>
        </p:spPr>
      </p:pic>
      <p:sp>
        <p:nvSpPr>
          <p:cNvPr id="590" name="Google Shape;590;p100"/>
          <p:cNvSpPr txBox="1"/>
          <p:nvPr/>
        </p:nvSpPr>
        <p:spPr>
          <a:xfrm>
            <a:off x="5922150" y="4679300"/>
            <a:ext cx="238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For more details</a:t>
            </a:r>
            <a:endParaRPr/>
          </a:p>
        </p:txBody>
      </p:sp>
      <p:sp>
        <p:nvSpPr>
          <p:cNvPr id="591" name="Google Shape;591;p100"/>
          <p:cNvSpPr txBox="1"/>
          <p:nvPr/>
        </p:nvSpPr>
        <p:spPr>
          <a:xfrm>
            <a:off x="8290075" y="251150"/>
            <a:ext cx="75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5"/>
              </a:rPr>
              <a:t>Def</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105</a:t>
            </a:fld>
            <a:endParaRPr lang="en"/>
          </a:p>
        </p:txBody>
      </p:sp>
    </p:spTree>
    <p:extLst>
      <p:ext uri="{BB962C8B-B14F-4D97-AF65-F5344CB8AC3E}">
        <p14:creationId xmlns:p14="http://schemas.microsoft.com/office/powerpoint/2010/main" val="324479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7">
                                            <p:txEl>
                                              <p:pRg st="0" end="0"/>
                                            </p:txEl>
                                          </p:spTgt>
                                        </p:tgtEl>
                                        <p:attrNameLst>
                                          <p:attrName>style.visibility</p:attrName>
                                        </p:attrNameLst>
                                      </p:cBhvr>
                                      <p:to>
                                        <p:strVal val="visible"/>
                                      </p:to>
                                    </p:set>
                                    <p:animEffect transition="in" filter="fade">
                                      <p:cBhvr>
                                        <p:cTn id="7" dur="1000"/>
                                        <p:tgtEl>
                                          <p:spTgt spid="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8">
                                            <p:txEl>
                                              <p:pRg st="0" end="0"/>
                                            </p:txEl>
                                          </p:spTgt>
                                        </p:tgtEl>
                                        <p:attrNameLst>
                                          <p:attrName>style.visibility</p:attrName>
                                        </p:attrNameLst>
                                      </p:cBhvr>
                                      <p:to>
                                        <p:strVal val="visible"/>
                                      </p:to>
                                    </p:set>
                                    <p:animEffect transition="in" filter="fade">
                                      <p:cBhvr>
                                        <p:cTn id="12" dur="1000"/>
                                        <p:tgtEl>
                                          <p:spTgt spid="58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8">
                                            <p:txEl>
                                              <p:pRg st="1" end="1"/>
                                            </p:txEl>
                                          </p:spTgt>
                                        </p:tgtEl>
                                        <p:attrNameLst>
                                          <p:attrName>style.visibility</p:attrName>
                                        </p:attrNameLst>
                                      </p:cBhvr>
                                      <p:to>
                                        <p:strVal val="visible"/>
                                      </p:to>
                                    </p:set>
                                    <p:animEffect transition="in" filter="fade">
                                      <p:cBhvr>
                                        <p:cTn id="17" dur="1000"/>
                                        <p:tgtEl>
                                          <p:spTgt spid="58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8">
                                            <p:txEl>
                                              <p:pRg st="2" end="2"/>
                                            </p:txEl>
                                          </p:spTgt>
                                        </p:tgtEl>
                                        <p:attrNameLst>
                                          <p:attrName>style.visibility</p:attrName>
                                        </p:attrNameLst>
                                      </p:cBhvr>
                                      <p:to>
                                        <p:strVal val="visible"/>
                                      </p:to>
                                    </p:set>
                                    <p:animEffect transition="in" filter="fade">
                                      <p:cBhvr>
                                        <p:cTn id="22" dur="1000"/>
                                        <p:tgtEl>
                                          <p:spTgt spid="58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8">
                                            <p:txEl>
                                              <p:pRg st="3" end="3"/>
                                            </p:txEl>
                                          </p:spTgt>
                                        </p:tgtEl>
                                        <p:attrNameLst>
                                          <p:attrName>style.visibility</p:attrName>
                                        </p:attrNameLst>
                                      </p:cBhvr>
                                      <p:to>
                                        <p:strVal val="visible"/>
                                      </p:to>
                                    </p:set>
                                    <p:animEffect transition="in" filter="fade">
                                      <p:cBhvr>
                                        <p:cTn id="27" dur="1000"/>
                                        <p:tgtEl>
                                          <p:spTgt spid="58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8">
                                            <p:txEl>
                                              <p:pRg st="4" end="4"/>
                                            </p:txEl>
                                          </p:spTgt>
                                        </p:tgtEl>
                                        <p:attrNameLst>
                                          <p:attrName>style.visibility</p:attrName>
                                        </p:attrNameLst>
                                      </p:cBhvr>
                                      <p:to>
                                        <p:strVal val="visible"/>
                                      </p:to>
                                    </p:set>
                                    <p:animEffect transition="in" filter="fade">
                                      <p:cBhvr>
                                        <p:cTn id="32" dur="1000"/>
                                        <p:tgtEl>
                                          <p:spTgt spid="58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88">
                                            <p:txEl>
                                              <p:pRg st="5" end="5"/>
                                            </p:txEl>
                                          </p:spTgt>
                                        </p:tgtEl>
                                        <p:attrNameLst>
                                          <p:attrName>style.visibility</p:attrName>
                                        </p:attrNameLst>
                                      </p:cBhvr>
                                      <p:to>
                                        <p:strVal val="visible"/>
                                      </p:to>
                                    </p:set>
                                    <p:animEffect transition="in" filter="fade">
                                      <p:cBhvr>
                                        <p:cTn id="37" dur="1000"/>
                                        <p:tgtEl>
                                          <p:spTgt spid="58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88">
                                            <p:txEl>
                                              <p:pRg st="6" end="6"/>
                                            </p:txEl>
                                          </p:spTgt>
                                        </p:tgtEl>
                                        <p:attrNameLst>
                                          <p:attrName>style.visibility</p:attrName>
                                        </p:attrNameLst>
                                      </p:cBhvr>
                                      <p:to>
                                        <p:strVal val="visible"/>
                                      </p:to>
                                    </p:set>
                                    <p:animEffect transition="in" filter="fade">
                                      <p:cBhvr>
                                        <p:cTn id="42" dur="1000"/>
                                        <p:tgtEl>
                                          <p:spTgt spid="58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91">
                                            <p:txEl>
                                              <p:pRg st="0" end="0"/>
                                            </p:txEl>
                                          </p:spTgt>
                                        </p:tgtEl>
                                        <p:attrNameLst>
                                          <p:attrName>style.visibility</p:attrName>
                                        </p:attrNameLst>
                                      </p:cBhvr>
                                      <p:to>
                                        <p:strVal val="visible"/>
                                      </p:to>
                                    </p:set>
                                    <p:animEffect transition="in" filter="fade">
                                      <p:cBhvr>
                                        <p:cTn id="47" dur="1000"/>
                                        <p:tgtEl>
                                          <p:spTgt spid="59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90">
                                            <p:txEl>
                                              <p:pRg st="0" end="0"/>
                                            </p:txEl>
                                          </p:spTgt>
                                        </p:tgtEl>
                                        <p:attrNameLst>
                                          <p:attrName>style.visibility</p:attrName>
                                        </p:attrNameLst>
                                      </p:cBhvr>
                                      <p:to>
                                        <p:strVal val="visible"/>
                                      </p:to>
                                    </p:set>
                                    <p:animEffect transition="in" filter="fade">
                                      <p:cBhvr>
                                        <p:cTn id="52" dur="1000"/>
                                        <p:tgtEl>
                                          <p:spTgt spid="5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10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Various Forecasting Techniques</a:t>
            </a:r>
            <a:endParaRPr/>
          </a:p>
        </p:txBody>
      </p:sp>
      <p:sp>
        <p:nvSpPr>
          <p:cNvPr id="597" name="Google Shape;597;p10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202124"/>
                </a:solidFill>
                <a:highlight>
                  <a:srgbClr val="FFFFFF"/>
                </a:highlight>
              </a:rPr>
              <a:t>What Is Forecasting? Forecasting is </a:t>
            </a:r>
            <a:r>
              <a:rPr lang="en" sz="1200" b="1">
                <a:solidFill>
                  <a:srgbClr val="202124"/>
                </a:solidFill>
                <a:highlight>
                  <a:srgbClr val="FFFFFF"/>
                </a:highlight>
              </a:rPr>
              <a:t>a technique that uses historical data as inputs to make informed estimates that are predictive in determining the direction of future trends</a:t>
            </a:r>
            <a:r>
              <a:rPr lang="en" sz="1200">
                <a:solidFill>
                  <a:srgbClr val="202124"/>
                </a:solidFill>
                <a:highlight>
                  <a:srgbClr val="FFFFFF"/>
                </a:highlight>
              </a:rPr>
              <a:t>. Businesses utilize forecasting to determine how to allocate their budgets or plan for anticipated expenses for an upcoming period of time.</a:t>
            </a:r>
            <a:endParaRPr sz="1200">
              <a:solidFill>
                <a:srgbClr val="202124"/>
              </a:solidFill>
              <a:highlight>
                <a:srgbClr val="FFFFFF"/>
              </a:highlight>
            </a:endParaRPr>
          </a:p>
          <a:p>
            <a:pPr marL="0" lvl="0" indent="0" algn="l" rtl="0">
              <a:spcBef>
                <a:spcPts val="1200"/>
              </a:spcBef>
              <a:spcAft>
                <a:spcPts val="0"/>
              </a:spcAft>
              <a:buNone/>
            </a:pPr>
            <a:r>
              <a:rPr lang="en" sz="1200" b="1">
                <a:solidFill>
                  <a:srgbClr val="202124"/>
                </a:solidFill>
                <a:highlight>
                  <a:srgbClr val="FFFFFF"/>
                </a:highlight>
              </a:rPr>
              <a:t>A forecast is based on past data, as opposed to a prediction, which is more subjective and based on instinct, gut feel, or guess</a:t>
            </a:r>
            <a:r>
              <a:rPr lang="en" sz="1200">
                <a:solidFill>
                  <a:srgbClr val="202124"/>
                </a:solidFill>
                <a:highlight>
                  <a:srgbClr val="FFFFFF"/>
                </a:highlight>
              </a:rPr>
              <a:t>. For example, the evening news gives the weather "forecast" not the weather "prediction." Regardless, the terms forecast and prediction are often used inter-changeably.</a:t>
            </a:r>
            <a:endParaRPr sz="1200">
              <a:solidFill>
                <a:srgbClr val="202124"/>
              </a:solidFill>
              <a:highlight>
                <a:srgbClr val="FFFFFF"/>
              </a:highlight>
            </a:endParaRPr>
          </a:p>
          <a:p>
            <a:pPr marL="0" lvl="0" indent="0" algn="l" rtl="0">
              <a:spcBef>
                <a:spcPts val="1200"/>
              </a:spcBef>
              <a:spcAft>
                <a:spcPts val="1200"/>
              </a:spcAft>
              <a:buNone/>
            </a:pPr>
            <a:endParaRPr sz="1200">
              <a:solidFill>
                <a:srgbClr val="202124"/>
              </a:solidFill>
              <a:highlight>
                <a:srgbClr val="FFFFFF"/>
              </a:highlight>
            </a:endParaRPr>
          </a:p>
        </p:txBody>
      </p:sp>
      <p:sp>
        <p:nvSpPr>
          <p:cNvPr id="598" name="Google Shape;598;p101"/>
          <p:cNvSpPr txBox="1"/>
          <p:nvPr/>
        </p:nvSpPr>
        <p:spPr>
          <a:xfrm>
            <a:off x="7524325" y="2695300"/>
            <a:ext cx="138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Details PPT</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106</a:t>
            </a:fld>
            <a:endParaRPr lang="en"/>
          </a:p>
        </p:txBody>
      </p:sp>
    </p:spTree>
    <p:extLst>
      <p:ext uri="{BB962C8B-B14F-4D97-AF65-F5344CB8AC3E}">
        <p14:creationId xmlns:p14="http://schemas.microsoft.com/office/powerpoint/2010/main" val="293533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6">
                                            <p:txEl>
                                              <p:pRg st="0" end="0"/>
                                            </p:txEl>
                                          </p:spTgt>
                                        </p:tgtEl>
                                        <p:attrNameLst>
                                          <p:attrName>style.visibility</p:attrName>
                                        </p:attrNameLst>
                                      </p:cBhvr>
                                      <p:to>
                                        <p:strVal val="visible"/>
                                      </p:to>
                                    </p:set>
                                    <p:animEffect transition="in" filter="fade">
                                      <p:cBhvr>
                                        <p:cTn id="7" dur="1000"/>
                                        <p:tgtEl>
                                          <p:spTgt spid="5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7">
                                            <p:txEl>
                                              <p:pRg st="0" end="0"/>
                                            </p:txEl>
                                          </p:spTgt>
                                        </p:tgtEl>
                                        <p:attrNameLst>
                                          <p:attrName>style.visibility</p:attrName>
                                        </p:attrNameLst>
                                      </p:cBhvr>
                                      <p:to>
                                        <p:strVal val="visible"/>
                                      </p:to>
                                    </p:set>
                                    <p:animEffect transition="in" filter="fade">
                                      <p:cBhvr>
                                        <p:cTn id="12" dur="1000"/>
                                        <p:tgtEl>
                                          <p:spTgt spid="59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7">
                                            <p:txEl>
                                              <p:pRg st="1" end="1"/>
                                            </p:txEl>
                                          </p:spTgt>
                                        </p:tgtEl>
                                        <p:attrNameLst>
                                          <p:attrName>style.visibility</p:attrName>
                                        </p:attrNameLst>
                                      </p:cBhvr>
                                      <p:to>
                                        <p:strVal val="visible"/>
                                      </p:to>
                                    </p:set>
                                    <p:animEffect transition="in" filter="fade">
                                      <p:cBhvr>
                                        <p:cTn id="17" dur="1000"/>
                                        <p:tgtEl>
                                          <p:spTgt spid="59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97">
                                            <p:txEl>
                                              <p:pRg st="2" end="2"/>
                                            </p:txEl>
                                          </p:spTgt>
                                        </p:tgtEl>
                                        <p:attrNameLst>
                                          <p:attrName>style.visibility</p:attrName>
                                        </p:attrNameLst>
                                      </p:cBhvr>
                                      <p:to>
                                        <p:strVal val="visible"/>
                                      </p:to>
                                    </p:set>
                                    <p:animEffect transition="in" filter="fade">
                                      <p:cBhvr>
                                        <p:cTn id="22" dur="1000"/>
                                        <p:tgtEl>
                                          <p:spTgt spid="59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102"/>
          <p:cNvSpPr txBox="1">
            <a:spLocks noGrp="1"/>
          </p:cNvSpPr>
          <p:nvPr>
            <p:ph type="title"/>
          </p:nvPr>
        </p:nvSpPr>
        <p:spPr>
          <a:xfrm>
            <a:off x="1158240" y="445025"/>
            <a:ext cx="767406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The Classification Problem</a:t>
            </a:r>
            <a:endParaRPr dirty="0"/>
          </a:p>
        </p:txBody>
      </p:sp>
      <p:sp>
        <p:nvSpPr>
          <p:cNvPr id="604" name="Google Shape;604;p10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202124"/>
                </a:solidFill>
                <a:highlight>
                  <a:srgbClr val="FFFFFF"/>
                </a:highlight>
              </a:rPr>
              <a:t>A classification problem is </a:t>
            </a:r>
            <a:r>
              <a:rPr lang="en" sz="1700" b="1">
                <a:solidFill>
                  <a:srgbClr val="202124"/>
                </a:solidFill>
                <a:highlight>
                  <a:srgbClr val="FFFFFF"/>
                </a:highlight>
              </a:rPr>
              <a:t>when the output variable is a category</a:t>
            </a:r>
            <a:r>
              <a:rPr lang="en" sz="1700">
                <a:solidFill>
                  <a:srgbClr val="202124"/>
                </a:solidFill>
                <a:highlight>
                  <a:srgbClr val="FFFFFF"/>
                </a:highlight>
              </a:rPr>
              <a:t>, such as “red” or “blue” or “disease” and “no disease”. A classification model attempts to draw some conclusion from observed values. Given one or more inputs a classification model will try to predict the value of one or more outcomes.</a:t>
            </a:r>
            <a:endParaRPr sz="1700">
              <a:solidFill>
                <a:srgbClr val="202124"/>
              </a:solidFill>
              <a:highlight>
                <a:srgbClr val="FFFFFF"/>
              </a:highlight>
            </a:endParaRPr>
          </a:p>
          <a:p>
            <a:pPr marL="0" lvl="0" indent="0" algn="l" rtl="0">
              <a:spcBef>
                <a:spcPts val="1200"/>
              </a:spcBef>
              <a:spcAft>
                <a:spcPts val="0"/>
              </a:spcAft>
              <a:buNone/>
            </a:pPr>
            <a:r>
              <a:rPr lang="en" sz="1700">
                <a:solidFill>
                  <a:srgbClr val="202124"/>
                </a:solidFill>
                <a:highlight>
                  <a:srgbClr val="FFFFFF"/>
                </a:highlight>
              </a:rPr>
              <a:t>In machine learning, classification refers to </a:t>
            </a:r>
            <a:r>
              <a:rPr lang="en" sz="1700" b="1">
                <a:solidFill>
                  <a:srgbClr val="202124"/>
                </a:solidFill>
                <a:highlight>
                  <a:srgbClr val="FFFFFF"/>
                </a:highlight>
              </a:rPr>
              <a:t>a predictive modeling problem where a class label is predicted for a given example of input data</a:t>
            </a:r>
            <a:r>
              <a:rPr lang="en" sz="1700">
                <a:solidFill>
                  <a:srgbClr val="202124"/>
                </a:solidFill>
                <a:highlight>
                  <a:srgbClr val="FFFFFF"/>
                </a:highlight>
              </a:rPr>
              <a:t>. Examples of classification problems include: Given an example, classify if it is spam or not. Given a handwritten character, classify it as one of the known characters.</a:t>
            </a:r>
            <a:endParaRPr sz="1700">
              <a:solidFill>
                <a:srgbClr val="202124"/>
              </a:solidFill>
              <a:highlight>
                <a:srgbClr val="FFFFFF"/>
              </a:highlight>
            </a:endParaRPr>
          </a:p>
          <a:p>
            <a:pPr marL="0" lvl="0" indent="0" algn="l" rtl="0">
              <a:spcBef>
                <a:spcPts val="1200"/>
              </a:spcBef>
              <a:spcAft>
                <a:spcPts val="0"/>
              </a:spcAft>
              <a:buNone/>
            </a:pPr>
            <a:endParaRPr sz="1700">
              <a:solidFill>
                <a:srgbClr val="202124"/>
              </a:solidFill>
              <a:highlight>
                <a:srgbClr val="FFFFFF"/>
              </a:highlight>
            </a:endParaRPr>
          </a:p>
          <a:p>
            <a:pPr marL="0" lvl="0" indent="0" algn="l" rtl="0">
              <a:spcBef>
                <a:spcPts val="1200"/>
              </a:spcBef>
              <a:spcAft>
                <a:spcPts val="1200"/>
              </a:spcAft>
              <a:buNone/>
            </a:pPr>
            <a:endParaRPr sz="1700">
              <a:solidFill>
                <a:srgbClr val="202124"/>
              </a:solidFill>
              <a:highlight>
                <a:srgbClr val="FFFFFF"/>
              </a:highlight>
            </a:endParaRPr>
          </a:p>
        </p:txBody>
      </p:sp>
      <p:sp>
        <p:nvSpPr>
          <p:cNvPr id="605" name="Google Shape;605;p102"/>
          <p:cNvSpPr txBox="1"/>
          <p:nvPr/>
        </p:nvSpPr>
        <p:spPr>
          <a:xfrm>
            <a:off x="7007725" y="4417275"/>
            <a:ext cx="1407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3"/>
              </a:rPr>
              <a:t>Types of Classification</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107</a:t>
            </a:fld>
            <a:endParaRPr lang="en"/>
          </a:p>
        </p:txBody>
      </p:sp>
    </p:spTree>
    <p:extLst>
      <p:ext uri="{BB962C8B-B14F-4D97-AF65-F5344CB8AC3E}">
        <p14:creationId xmlns:p14="http://schemas.microsoft.com/office/powerpoint/2010/main" val="251270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3">
                                            <p:txEl>
                                              <p:pRg st="0" end="0"/>
                                            </p:txEl>
                                          </p:spTgt>
                                        </p:tgtEl>
                                        <p:attrNameLst>
                                          <p:attrName>style.visibility</p:attrName>
                                        </p:attrNameLst>
                                      </p:cBhvr>
                                      <p:to>
                                        <p:strVal val="visible"/>
                                      </p:to>
                                    </p:set>
                                    <p:animEffect transition="in" filter="fade">
                                      <p:cBhvr>
                                        <p:cTn id="7" dur="1000"/>
                                        <p:tgtEl>
                                          <p:spTgt spid="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4">
                                            <p:txEl>
                                              <p:pRg st="0" end="0"/>
                                            </p:txEl>
                                          </p:spTgt>
                                        </p:tgtEl>
                                        <p:attrNameLst>
                                          <p:attrName>style.visibility</p:attrName>
                                        </p:attrNameLst>
                                      </p:cBhvr>
                                      <p:to>
                                        <p:strVal val="visible"/>
                                      </p:to>
                                    </p:set>
                                    <p:animEffect transition="in" filter="fade">
                                      <p:cBhvr>
                                        <p:cTn id="12" dur="1000"/>
                                        <p:tgtEl>
                                          <p:spTgt spid="60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4">
                                            <p:txEl>
                                              <p:pRg st="1" end="1"/>
                                            </p:txEl>
                                          </p:spTgt>
                                        </p:tgtEl>
                                        <p:attrNameLst>
                                          <p:attrName>style.visibility</p:attrName>
                                        </p:attrNameLst>
                                      </p:cBhvr>
                                      <p:to>
                                        <p:strVal val="visible"/>
                                      </p:to>
                                    </p:set>
                                    <p:animEffect transition="in" filter="fade">
                                      <p:cBhvr>
                                        <p:cTn id="17" dur="1000"/>
                                        <p:tgtEl>
                                          <p:spTgt spid="60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4">
                                            <p:txEl>
                                              <p:pRg st="2" end="2"/>
                                            </p:txEl>
                                          </p:spTgt>
                                        </p:tgtEl>
                                        <p:attrNameLst>
                                          <p:attrName>style.visibility</p:attrName>
                                        </p:attrNameLst>
                                      </p:cBhvr>
                                      <p:to>
                                        <p:strVal val="visible"/>
                                      </p:to>
                                    </p:set>
                                    <p:animEffect transition="in" filter="fade">
                                      <p:cBhvr>
                                        <p:cTn id="22" dur="1000"/>
                                        <p:tgtEl>
                                          <p:spTgt spid="60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04">
                                            <p:txEl>
                                              <p:pRg st="3" end="3"/>
                                            </p:txEl>
                                          </p:spTgt>
                                        </p:tgtEl>
                                        <p:attrNameLst>
                                          <p:attrName>style.visibility</p:attrName>
                                        </p:attrNameLst>
                                      </p:cBhvr>
                                      <p:to>
                                        <p:strVal val="visible"/>
                                      </p:to>
                                    </p:set>
                                    <p:animEffect transition="in" filter="fade">
                                      <p:cBhvr>
                                        <p:cTn id="27" dur="1000"/>
                                        <p:tgtEl>
                                          <p:spTgt spid="6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68835"/>
            <a:ext cx="8250600" cy="798300"/>
          </a:xfrm>
          <a:prstGeom prst="rect">
            <a:avLst/>
          </a:prstGeom>
        </p:spPr>
        <p:txBody>
          <a:bodyPr spcFirstLastPara="1" wrap="square" lIns="91425" tIns="91425" rIns="91425" bIns="91425" anchor="ctr" anchorCtr="0">
            <a:noAutofit/>
          </a:bodyPr>
          <a:lstStyle/>
          <a:p>
            <a:r>
              <a:rPr lang="en-US" sz="2400" dirty="0" smtClean="0">
                <a:solidFill>
                  <a:srgbClr val="2C363A"/>
                </a:solidFill>
              </a:rPr>
              <a:t>Assignments</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108</a:t>
            </a:fld>
            <a:endParaRPr/>
          </a:p>
        </p:txBody>
      </p:sp>
      <p:sp>
        <p:nvSpPr>
          <p:cNvPr id="2" name="Rectangle 1"/>
          <p:cNvSpPr/>
          <p:nvPr/>
        </p:nvSpPr>
        <p:spPr>
          <a:xfrm>
            <a:off x="694944" y="1304300"/>
            <a:ext cx="8138160" cy="456535"/>
          </a:xfrm>
          <a:prstGeom prst="rect">
            <a:avLst/>
          </a:prstGeom>
        </p:spPr>
        <p:txBody>
          <a:bodyPr wrap="square">
            <a:spAutoFit/>
          </a:bodyPr>
          <a:lstStyle/>
          <a:p>
            <a:pPr>
              <a:lnSpc>
                <a:spcPct val="150000"/>
              </a:lnSpc>
            </a:pPr>
            <a:r>
              <a:rPr lang="en-US" sz="1800" dirty="0" smtClean="0"/>
              <a:t>Test</a:t>
            </a:r>
            <a:endParaRPr lang="en-US" sz="1800" dirty="0"/>
          </a:p>
        </p:txBody>
      </p:sp>
    </p:spTree>
    <p:extLst>
      <p:ext uri="{BB962C8B-B14F-4D97-AF65-F5344CB8AC3E}">
        <p14:creationId xmlns:p14="http://schemas.microsoft.com/office/powerpoint/2010/main" val="428845744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306184" y="619039"/>
            <a:ext cx="8250600" cy="798300"/>
          </a:xfrm>
          <a:prstGeom prst="rect">
            <a:avLst/>
          </a:prstGeom>
        </p:spPr>
        <p:txBody>
          <a:bodyPr spcFirstLastPara="1" wrap="square" lIns="91425" tIns="91425" rIns="91425" bIns="91425" anchor="ctr" anchorCtr="0">
            <a:noAutofit/>
          </a:bodyPr>
          <a:lstStyle/>
          <a:p>
            <a:pPr lvl="0" algn="ctr"/>
            <a:r>
              <a:rPr lang="en-US" sz="2400" dirty="0" smtClean="0">
                <a:solidFill>
                  <a:srgbClr val="2C363A"/>
                </a:solidFill>
              </a:rPr>
              <a:t>Code for the presentation can be found here</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109</a:t>
            </a:fld>
            <a:endParaRPr/>
          </a:p>
        </p:txBody>
      </p:sp>
      <p:sp>
        <p:nvSpPr>
          <p:cNvPr id="2" name="Rectangle 1"/>
          <p:cNvSpPr/>
          <p:nvPr/>
        </p:nvSpPr>
        <p:spPr>
          <a:xfrm>
            <a:off x="650452" y="2015526"/>
            <a:ext cx="7906332" cy="1138773"/>
          </a:xfrm>
          <a:prstGeom prst="rect">
            <a:avLst/>
          </a:prstGeom>
        </p:spPr>
        <p:txBody>
          <a:bodyPr wrap="none">
            <a:spAutoFit/>
          </a:bodyPr>
          <a:lstStyle/>
          <a:p>
            <a:pPr algn="ctr"/>
            <a:r>
              <a:rPr lang="en-US" sz="2000" b="1" dirty="0" smtClean="0"/>
              <a:t>Refer Readme.md of </a:t>
            </a:r>
            <a:r>
              <a:rPr lang="en-US" sz="2000" b="1" dirty="0" err="1" smtClean="0"/>
              <a:t>github</a:t>
            </a:r>
            <a:r>
              <a:rPr lang="en-US" sz="2000" b="1" dirty="0" smtClean="0"/>
              <a:t> repository for list of assignments:</a:t>
            </a:r>
          </a:p>
          <a:p>
            <a:pPr algn="ctr"/>
            <a:endParaRPr lang="en-US" sz="2400" b="1" dirty="0" smtClean="0"/>
          </a:p>
          <a:p>
            <a:pPr algn="ctr"/>
            <a:r>
              <a:rPr lang="en-US" sz="2400" b="1" dirty="0" smtClean="0"/>
              <a:t>https</a:t>
            </a:r>
            <a:r>
              <a:rPr lang="en-US" sz="2400" b="1" dirty="0"/>
              <a:t>://github.com/tahirmirji/ai_with_python_keonics</a:t>
            </a:r>
          </a:p>
        </p:txBody>
      </p:sp>
    </p:spTree>
    <p:extLst>
      <p:ext uri="{BB962C8B-B14F-4D97-AF65-F5344CB8AC3E}">
        <p14:creationId xmlns:p14="http://schemas.microsoft.com/office/powerpoint/2010/main" val="33193058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4" name="Rectangle 3"/>
          <p:cNvSpPr/>
          <p:nvPr/>
        </p:nvSpPr>
        <p:spPr>
          <a:xfrm>
            <a:off x="518882" y="784520"/>
            <a:ext cx="8198398" cy="4293483"/>
          </a:xfrm>
          <a:prstGeom prst="rect">
            <a:avLst/>
          </a:prstGeom>
        </p:spPr>
        <p:txBody>
          <a:bodyPr wrap="square">
            <a:spAutoFit/>
          </a:bodyPr>
          <a:lstStyle/>
          <a:p>
            <a:pPr>
              <a:lnSpc>
                <a:spcPct val="150000"/>
              </a:lnSpc>
            </a:pPr>
            <a:r>
              <a:rPr lang="en-US" b="1" dirty="0"/>
              <a:t>(b). Measure of Variability –</a:t>
            </a:r>
          </a:p>
          <a:p>
            <a:pPr>
              <a:lnSpc>
                <a:spcPct val="150000"/>
              </a:lnSpc>
            </a:pPr>
            <a:r>
              <a:rPr lang="en-US" dirty="0"/>
              <a:t>Measure of Variability is also known as measure of dispersion and used to describe variability in a sample or population. In statistics, there are three common measures of variability as shown below:</a:t>
            </a:r>
          </a:p>
          <a:p>
            <a:pPr>
              <a:lnSpc>
                <a:spcPct val="150000"/>
              </a:lnSpc>
            </a:pPr>
            <a:r>
              <a:rPr lang="en-US" dirty="0"/>
              <a:t>(</a:t>
            </a:r>
            <a:r>
              <a:rPr lang="en-US" dirty="0" err="1"/>
              <a:t>i</a:t>
            </a:r>
            <a:r>
              <a:rPr lang="en-US" dirty="0"/>
              <a:t>) </a:t>
            </a:r>
            <a:r>
              <a:rPr lang="en-US" b="1" dirty="0"/>
              <a:t>Range</a:t>
            </a:r>
            <a:r>
              <a:rPr lang="en-US" dirty="0"/>
              <a:t> :</a:t>
            </a:r>
          </a:p>
          <a:p>
            <a:pPr>
              <a:lnSpc>
                <a:spcPct val="150000"/>
              </a:lnSpc>
            </a:pPr>
            <a:r>
              <a:rPr lang="en-US" dirty="0"/>
              <a:t>It is given measure of how to spread apart values in sample set or data set.</a:t>
            </a:r>
          </a:p>
          <a:p>
            <a:pPr>
              <a:lnSpc>
                <a:spcPct val="150000"/>
              </a:lnSpc>
            </a:pPr>
            <a:r>
              <a:rPr lang="en-US" dirty="0"/>
              <a:t>Range = Maximum value - Minimum value </a:t>
            </a:r>
          </a:p>
          <a:p>
            <a:pPr>
              <a:lnSpc>
                <a:spcPct val="150000"/>
              </a:lnSpc>
            </a:pPr>
            <a:r>
              <a:rPr lang="en-US" dirty="0"/>
              <a:t>(ii) </a:t>
            </a:r>
            <a:r>
              <a:rPr lang="en-US" b="1" dirty="0"/>
              <a:t>Variance</a:t>
            </a:r>
            <a:r>
              <a:rPr lang="en-US" dirty="0"/>
              <a:t> :</a:t>
            </a:r>
          </a:p>
          <a:p>
            <a:pPr>
              <a:lnSpc>
                <a:spcPct val="150000"/>
              </a:lnSpc>
            </a:pPr>
            <a:r>
              <a:rPr lang="en-US" dirty="0"/>
              <a:t>It simply describes how much a random variable defers from expected value and it is also computed as square of deviation.</a:t>
            </a:r>
          </a:p>
          <a:p>
            <a:pPr>
              <a:lnSpc>
                <a:spcPct val="150000"/>
              </a:lnSpc>
            </a:pPr>
            <a:r>
              <a:rPr lang="en-US" dirty="0" smtClean="0"/>
              <a:t>In </a:t>
            </a:r>
            <a:r>
              <a:rPr lang="en-US" dirty="0"/>
              <a:t>these formula, n represent total data points, ͞x represent mean of data points and xi represent individual data points.</a:t>
            </a:r>
          </a:p>
          <a:p>
            <a:pPr>
              <a:lnSpc>
                <a:spcPct val="150000"/>
              </a:lnSpc>
            </a:pPr>
            <a:r>
              <a:rPr lang="en-US" dirty="0" smtClean="0"/>
              <a:t>(</a:t>
            </a:r>
            <a:r>
              <a:rPr lang="en-US" dirty="0"/>
              <a:t>iii) </a:t>
            </a:r>
            <a:r>
              <a:rPr lang="en-US" b="1" dirty="0"/>
              <a:t>Dispersion</a:t>
            </a:r>
            <a:r>
              <a:rPr lang="en-US" dirty="0"/>
              <a:t> :</a:t>
            </a:r>
          </a:p>
          <a:p>
            <a:pPr>
              <a:lnSpc>
                <a:spcPct val="150000"/>
              </a:lnSpc>
            </a:pPr>
            <a:r>
              <a:rPr lang="en-US" dirty="0"/>
              <a:t>It is measure of dispersion of set of data from its mean</a:t>
            </a:r>
            <a:r>
              <a:rPr lang="en-US" dirty="0" smtClean="0"/>
              <a:t>.</a:t>
            </a:r>
            <a:endParaRPr lang="en-US" dirty="0"/>
          </a:p>
        </p:txBody>
      </p:sp>
    </p:spTree>
    <p:extLst>
      <p:ext uri="{BB962C8B-B14F-4D97-AF65-F5344CB8AC3E}">
        <p14:creationId xmlns:p14="http://schemas.microsoft.com/office/powerpoint/2010/main" val="152577727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110</a:t>
            </a:fld>
            <a:endParaRPr lang="en"/>
          </a:p>
        </p:txBody>
      </p:sp>
      <p:sp>
        <p:nvSpPr>
          <p:cNvPr id="6" name="Oval 5"/>
          <p:cNvSpPr/>
          <p:nvPr/>
        </p:nvSpPr>
        <p:spPr>
          <a:xfrm>
            <a:off x="837282" y="-1156694"/>
            <a:ext cx="7590621" cy="7590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t>Thank You</a:t>
            </a:r>
            <a:endParaRPr lang="en-US" sz="8000" dirty="0"/>
          </a:p>
        </p:txBody>
      </p:sp>
    </p:spTree>
    <p:extLst>
      <p:ext uri="{BB962C8B-B14F-4D97-AF65-F5344CB8AC3E}">
        <p14:creationId xmlns:p14="http://schemas.microsoft.com/office/powerpoint/2010/main" val="1594356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4" name="Rectangle 3"/>
          <p:cNvSpPr/>
          <p:nvPr/>
        </p:nvSpPr>
        <p:spPr>
          <a:xfrm>
            <a:off x="518882" y="784520"/>
            <a:ext cx="8483692" cy="3607206"/>
          </a:xfrm>
          <a:prstGeom prst="rect">
            <a:avLst/>
          </a:prstGeom>
        </p:spPr>
        <p:txBody>
          <a:bodyPr wrap="square">
            <a:spAutoFit/>
          </a:bodyPr>
          <a:lstStyle/>
          <a:p>
            <a:pPr>
              <a:lnSpc>
                <a:spcPct val="150000"/>
              </a:lnSpc>
            </a:pPr>
            <a:r>
              <a:rPr lang="en-US" b="1" dirty="0"/>
              <a:t> Inferential Statistics :</a:t>
            </a:r>
          </a:p>
          <a:p>
            <a:pPr>
              <a:lnSpc>
                <a:spcPct val="150000"/>
              </a:lnSpc>
            </a:pPr>
            <a:r>
              <a:rPr lang="en-US" dirty="0"/>
              <a:t>Inferential Statistics makes inference and prediction about population based on a sample of data taken from population. It generalizes a large dataset and applies probabilities to draw a conclusion. It is simply used for explaining meaning of descriptive stats. It is simply used to analyze, interpret result, and draw conclusion. Inferential Statistics is mainly related to and associated with hypothesis testing whose main target is to reject null hypothesis.</a:t>
            </a:r>
          </a:p>
          <a:p>
            <a:pPr>
              <a:lnSpc>
                <a:spcPct val="150000"/>
              </a:lnSpc>
            </a:pPr>
            <a:endParaRPr lang="en-US" dirty="0"/>
          </a:p>
          <a:p>
            <a:pPr>
              <a:lnSpc>
                <a:spcPct val="150000"/>
              </a:lnSpc>
            </a:pPr>
            <a:r>
              <a:rPr lang="en-US" dirty="0"/>
              <a:t>Hypothesis testing is a type of inferential procedure that takes help of sample data to evaluate and assess credibility of a hypothesis about a population. Inferential statistics are generally used to determine how strong relationship is within sample. But it is very difficult to obtain a population list and draw a random sample.</a:t>
            </a:r>
          </a:p>
        </p:txBody>
      </p:sp>
    </p:spTree>
    <p:extLst>
      <p:ext uri="{BB962C8B-B14F-4D97-AF65-F5344CB8AC3E}">
        <p14:creationId xmlns:p14="http://schemas.microsoft.com/office/powerpoint/2010/main" val="3454902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4" name="Rectangle 3"/>
          <p:cNvSpPr/>
          <p:nvPr/>
        </p:nvSpPr>
        <p:spPr>
          <a:xfrm>
            <a:off x="518882" y="784520"/>
            <a:ext cx="8405662" cy="3323987"/>
          </a:xfrm>
          <a:prstGeom prst="rect">
            <a:avLst/>
          </a:prstGeom>
        </p:spPr>
        <p:txBody>
          <a:bodyPr wrap="square">
            <a:spAutoFit/>
          </a:bodyPr>
          <a:lstStyle/>
          <a:p>
            <a:pPr>
              <a:lnSpc>
                <a:spcPct val="150000"/>
              </a:lnSpc>
            </a:pPr>
            <a:r>
              <a:rPr lang="en-US" b="1" dirty="0"/>
              <a:t>Inferential statistics can be done with help of various steps as given below:</a:t>
            </a:r>
          </a:p>
          <a:p>
            <a:pPr marL="342900" indent="-342900">
              <a:lnSpc>
                <a:spcPct val="150000"/>
              </a:lnSpc>
              <a:buFont typeface="+mj-lt"/>
              <a:buAutoNum type="arabicPeriod"/>
            </a:pPr>
            <a:r>
              <a:rPr lang="en-US" dirty="0" smtClean="0"/>
              <a:t>Obtain </a:t>
            </a:r>
            <a:r>
              <a:rPr lang="en-US" dirty="0"/>
              <a:t>and start with a theory.</a:t>
            </a:r>
          </a:p>
          <a:p>
            <a:pPr marL="342900" indent="-342900">
              <a:lnSpc>
                <a:spcPct val="150000"/>
              </a:lnSpc>
              <a:buFont typeface="+mj-lt"/>
              <a:buAutoNum type="arabicPeriod"/>
            </a:pPr>
            <a:r>
              <a:rPr lang="en-US" dirty="0"/>
              <a:t>Generate a research hypothesis.</a:t>
            </a:r>
          </a:p>
          <a:p>
            <a:pPr marL="342900" indent="-342900">
              <a:lnSpc>
                <a:spcPct val="150000"/>
              </a:lnSpc>
              <a:buFont typeface="+mj-lt"/>
              <a:buAutoNum type="arabicPeriod"/>
            </a:pPr>
            <a:r>
              <a:rPr lang="en-US" dirty="0"/>
              <a:t>Operationalize or use variables</a:t>
            </a:r>
          </a:p>
          <a:p>
            <a:pPr marL="342900" indent="-342900">
              <a:lnSpc>
                <a:spcPct val="150000"/>
              </a:lnSpc>
              <a:buFont typeface="+mj-lt"/>
              <a:buAutoNum type="arabicPeriod"/>
            </a:pPr>
            <a:r>
              <a:rPr lang="en-US" dirty="0"/>
              <a:t>Identify or find out population to which we can apply study material.</a:t>
            </a:r>
          </a:p>
          <a:p>
            <a:pPr marL="342900" indent="-342900">
              <a:lnSpc>
                <a:spcPct val="150000"/>
              </a:lnSpc>
              <a:buFont typeface="+mj-lt"/>
              <a:buAutoNum type="arabicPeriod"/>
            </a:pPr>
            <a:r>
              <a:rPr lang="en-US" dirty="0"/>
              <a:t>Generate or form a null hypothesis for these population.</a:t>
            </a:r>
          </a:p>
          <a:p>
            <a:pPr marL="342900" indent="-342900">
              <a:lnSpc>
                <a:spcPct val="150000"/>
              </a:lnSpc>
              <a:buFont typeface="+mj-lt"/>
              <a:buAutoNum type="arabicPeriod"/>
            </a:pPr>
            <a:r>
              <a:rPr lang="en-US" dirty="0"/>
              <a:t>Collect and gather a sample of children from population and simply run study.</a:t>
            </a:r>
          </a:p>
          <a:p>
            <a:pPr marL="342900" indent="-342900">
              <a:lnSpc>
                <a:spcPct val="150000"/>
              </a:lnSpc>
              <a:buFont typeface="+mj-lt"/>
              <a:buAutoNum type="arabicPeriod"/>
            </a:pPr>
            <a:r>
              <a:rPr lang="en-US" dirty="0"/>
              <a:t>Then, perform all tests of statistical to clarify if obtained characteristics of sample are sufficiently different from what would be expected under null hypothesis so that we can be able to find and reject null hypothesis.</a:t>
            </a:r>
          </a:p>
        </p:txBody>
      </p:sp>
    </p:spTree>
    <p:extLst>
      <p:ext uri="{BB962C8B-B14F-4D97-AF65-F5344CB8AC3E}">
        <p14:creationId xmlns:p14="http://schemas.microsoft.com/office/powerpoint/2010/main" val="981228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4" name="Rectangle 3"/>
          <p:cNvSpPr/>
          <p:nvPr/>
        </p:nvSpPr>
        <p:spPr>
          <a:xfrm>
            <a:off x="699822" y="983554"/>
            <a:ext cx="8078418" cy="3647152"/>
          </a:xfrm>
          <a:prstGeom prst="rect">
            <a:avLst/>
          </a:prstGeom>
        </p:spPr>
        <p:txBody>
          <a:bodyPr wrap="square">
            <a:spAutoFit/>
          </a:bodyPr>
          <a:lstStyle/>
          <a:p>
            <a:pPr>
              <a:lnSpc>
                <a:spcPct val="150000"/>
              </a:lnSpc>
            </a:pPr>
            <a:r>
              <a:rPr lang="en-US" b="1" dirty="0"/>
              <a:t>Types of inferential statistics –</a:t>
            </a:r>
          </a:p>
          <a:p>
            <a:pPr>
              <a:lnSpc>
                <a:spcPct val="150000"/>
              </a:lnSpc>
            </a:pPr>
            <a:r>
              <a:rPr lang="en-US" dirty="0"/>
              <a:t>Various types of inferential statistics are used widely nowadays and are very easy to interpret. These are given below:</a:t>
            </a:r>
          </a:p>
          <a:p>
            <a:pPr>
              <a:lnSpc>
                <a:spcPct val="150000"/>
              </a:lnSpc>
            </a:pPr>
            <a:endParaRPr lang="en-US" dirty="0"/>
          </a:p>
          <a:p>
            <a:pPr marL="342900" indent="-342900">
              <a:lnSpc>
                <a:spcPct val="150000"/>
              </a:lnSpc>
              <a:buFont typeface="Arial" panose="020B0604020202020204" pitchFamily="34" charset="0"/>
              <a:buChar char="•"/>
            </a:pPr>
            <a:r>
              <a:rPr lang="en-US" dirty="0"/>
              <a:t>One sample test of difference/One sample hypothesis test</a:t>
            </a:r>
          </a:p>
          <a:p>
            <a:pPr marL="342900" indent="-342900">
              <a:lnSpc>
                <a:spcPct val="150000"/>
              </a:lnSpc>
              <a:buFont typeface="Arial" panose="020B0604020202020204" pitchFamily="34" charset="0"/>
              <a:buChar char="•"/>
            </a:pPr>
            <a:r>
              <a:rPr lang="en-US" dirty="0"/>
              <a:t>Confidence Interval</a:t>
            </a:r>
          </a:p>
          <a:p>
            <a:pPr marL="342900" indent="-342900">
              <a:lnSpc>
                <a:spcPct val="150000"/>
              </a:lnSpc>
              <a:buFont typeface="Arial" panose="020B0604020202020204" pitchFamily="34" charset="0"/>
              <a:buChar char="•"/>
            </a:pPr>
            <a:r>
              <a:rPr lang="en-US" dirty="0"/>
              <a:t>Contingency Tables and Chi-Square Statistic</a:t>
            </a:r>
          </a:p>
          <a:p>
            <a:pPr marL="342900" indent="-342900">
              <a:lnSpc>
                <a:spcPct val="150000"/>
              </a:lnSpc>
              <a:buFont typeface="Arial" panose="020B0604020202020204" pitchFamily="34" charset="0"/>
              <a:buChar char="•"/>
            </a:pPr>
            <a:r>
              <a:rPr lang="en-US" dirty="0"/>
              <a:t>T-test or </a:t>
            </a:r>
            <a:r>
              <a:rPr lang="en-US" dirty="0" err="1"/>
              <a:t>Anova</a:t>
            </a:r>
            <a:endParaRPr lang="en-US" dirty="0"/>
          </a:p>
          <a:p>
            <a:pPr marL="342900" indent="-342900">
              <a:lnSpc>
                <a:spcPct val="150000"/>
              </a:lnSpc>
              <a:buFont typeface="Arial" panose="020B0604020202020204" pitchFamily="34" charset="0"/>
              <a:buChar char="•"/>
            </a:pPr>
            <a:r>
              <a:rPr lang="en-US" dirty="0"/>
              <a:t>Pearson Correlation</a:t>
            </a:r>
          </a:p>
          <a:p>
            <a:pPr marL="342900" indent="-342900">
              <a:lnSpc>
                <a:spcPct val="150000"/>
              </a:lnSpc>
              <a:buFont typeface="Arial" panose="020B0604020202020204" pitchFamily="34" charset="0"/>
              <a:buChar char="•"/>
            </a:pPr>
            <a:r>
              <a:rPr lang="en-US" dirty="0"/>
              <a:t>Bi-variate Regression</a:t>
            </a:r>
          </a:p>
          <a:p>
            <a:pPr marL="342900" indent="-342900">
              <a:lnSpc>
                <a:spcPct val="150000"/>
              </a:lnSpc>
              <a:buFont typeface="Arial" panose="020B0604020202020204" pitchFamily="34" charset="0"/>
              <a:buChar char="•"/>
            </a:pPr>
            <a:r>
              <a:rPr lang="en-US" dirty="0"/>
              <a:t>Multi-variate Regression</a:t>
            </a:r>
          </a:p>
        </p:txBody>
      </p:sp>
    </p:spTree>
    <p:extLst>
      <p:ext uri="{BB962C8B-B14F-4D97-AF65-F5344CB8AC3E}">
        <p14:creationId xmlns:p14="http://schemas.microsoft.com/office/powerpoint/2010/main" val="22324999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621792" y="294982"/>
            <a:ext cx="8483692"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Introduction to  Data</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4" name="Rectangle 3"/>
          <p:cNvSpPr/>
          <p:nvPr/>
        </p:nvSpPr>
        <p:spPr>
          <a:xfrm>
            <a:off x="621792" y="1224897"/>
            <a:ext cx="7934992" cy="2262671"/>
          </a:xfrm>
          <a:prstGeom prst="rect">
            <a:avLst/>
          </a:prstGeom>
        </p:spPr>
        <p:txBody>
          <a:bodyPr wrap="square">
            <a:spAutoFit/>
          </a:bodyPr>
          <a:lstStyle/>
          <a:p>
            <a:pPr>
              <a:lnSpc>
                <a:spcPct val="150000"/>
              </a:lnSpc>
            </a:pPr>
            <a:r>
              <a:rPr lang="en-US" sz="1600" dirty="0"/>
              <a:t>Data is an essential part of any enterprise or business. It is critical to collect, process, and analyze data flow in a timely and accurate manner to discover information useful for decision making in business.</a:t>
            </a:r>
          </a:p>
          <a:p>
            <a:pPr>
              <a:lnSpc>
                <a:spcPct val="150000"/>
              </a:lnSpc>
            </a:pPr>
            <a:endParaRPr lang="en-US" sz="1600" dirty="0"/>
          </a:p>
          <a:p>
            <a:pPr>
              <a:lnSpc>
                <a:spcPct val="150000"/>
              </a:lnSpc>
            </a:pPr>
            <a:r>
              <a:rPr lang="en-US" sz="1600" dirty="0"/>
              <a:t>The data science industry is rapidly expanding. Data volume can be large, making information handling difficult and time-consuming.</a:t>
            </a:r>
          </a:p>
        </p:txBody>
      </p:sp>
    </p:spTree>
    <p:extLst>
      <p:ext uri="{BB962C8B-B14F-4D97-AF65-F5344CB8AC3E}">
        <p14:creationId xmlns:p14="http://schemas.microsoft.com/office/powerpoint/2010/main" val="3791300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621792" y="294982"/>
            <a:ext cx="8483692"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Introduction to  Data</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4" name="Rectangle 3"/>
          <p:cNvSpPr/>
          <p:nvPr/>
        </p:nvSpPr>
        <p:spPr>
          <a:xfrm>
            <a:off x="621792" y="1224897"/>
            <a:ext cx="7934992" cy="2262671"/>
          </a:xfrm>
          <a:prstGeom prst="rect">
            <a:avLst/>
          </a:prstGeom>
        </p:spPr>
        <p:txBody>
          <a:bodyPr wrap="square">
            <a:spAutoFit/>
          </a:bodyPr>
          <a:lstStyle/>
          <a:p>
            <a:pPr>
              <a:lnSpc>
                <a:spcPct val="150000"/>
              </a:lnSpc>
            </a:pPr>
            <a:r>
              <a:rPr lang="en-US" sz="1600" dirty="0"/>
              <a:t>Data is an essential part of any enterprise or business. It is critical to collect, process, and analyze data flow in a timely and accurate manner to discover information useful for decision making in business.</a:t>
            </a:r>
          </a:p>
          <a:p>
            <a:pPr>
              <a:lnSpc>
                <a:spcPct val="150000"/>
              </a:lnSpc>
            </a:pPr>
            <a:endParaRPr lang="en-US" sz="1600" dirty="0"/>
          </a:p>
          <a:p>
            <a:pPr>
              <a:lnSpc>
                <a:spcPct val="150000"/>
              </a:lnSpc>
            </a:pPr>
            <a:r>
              <a:rPr lang="en-US" sz="1600" dirty="0"/>
              <a:t>The data science industry is rapidly expanding. Data volume can be large, making information handling difficult and time-consuming.</a:t>
            </a:r>
          </a:p>
        </p:txBody>
      </p:sp>
    </p:spTree>
    <p:extLst>
      <p:ext uri="{BB962C8B-B14F-4D97-AF65-F5344CB8AC3E}">
        <p14:creationId xmlns:p14="http://schemas.microsoft.com/office/powerpoint/2010/main" val="33148966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
        <p:nvSpPr>
          <p:cNvPr id="4" name="Rectangle 3"/>
          <p:cNvSpPr/>
          <p:nvPr/>
        </p:nvSpPr>
        <p:spPr>
          <a:xfrm>
            <a:off x="854884" y="1065317"/>
            <a:ext cx="7701900" cy="3785652"/>
          </a:xfrm>
          <a:prstGeom prst="rect">
            <a:avLst/>
          </a:prstGeom>
        </p:spPr>
        <p:txBody>
          <a:bodyPr wrap="square">
            <a:spAutoFit/>
          </a:bodyPr>
          <a:lstStyle/>
          <a:p>
            <a:pPr algn="just">
              <a:lnSpc>
                <a:spcPct val="150000"/>
              </a:lnSpc>
            </a:pPr>
            <a:r>
              <a:rPr lang="en-US" sz="1600" dirty="0"/>
              <a:t>Data Visualization is the presentation of data in graphical format. It helps people understand the significance of data by summarizing and presenting huge amount of data in a simple and easy-to-understand format and helps communicate information clearly and effectively</a:t>
            </a:r>
            <a:r>
              <a:rPr lang="en-US" sz="1600" dirty="0" smtClean="0"/>
              <a:t>.</a:t>
            </a:r>
          </a:p>
          <a:p>
            <a:pPr marL="285750" indent="-285750" algn="just">
              <a:lnSpc>
                <a:spcPct val="150000"/>
              </a:lnSpc>
              <a:buFont typeface="Arial" panose="020B0604020202020204" pitchFamily="34" charset="0"/>
              <a:buChar char="•"/>
            </a:pPr>
            <a:r>
              <a:rPr lang="en-US" sz="1600" b="1" dirty="0"/>
              <a:t>Histogram </a:t>
            </a:r>
            <a:endParaRPr lang="en-US" sz="1600" b="1" dirty="0" smtClean="0"/>
          </a:p>
          <a:p>
            <a:pPr marL="285750" indent="-285750" algn="just">
              <a:lnSpc>
                <a:spcPct val="150000"/>
              </a:lnSpc>
              <a:buFont typeface="Arial" panose="020B0604020202020204" pitchFamily="34" charset="0"/>
              <a:buChar char="•"/>
            </a:pPr>
            <a:r>
              <a:rPr lang="en-US" sz="1600" b="1" dirty="0"/>
              <a:t>Column </a:t>
            </a:r>
            <a:r>
              <a:rPr lang="en-US" sz="1600" b="1" dirty="0" smtClean="0"/>
              <a:t>Chart</a:t>
            </a:r>
          </a:p>
          <a:p>
            <a:pPr marL="285750" indent="-285750" algn="just">
              <a:lnSpc>
                <a:spcPct val="150000"/>
              </a:lnSpc>
              <a:buFont typeface="Arial" panose="020B0604020202020204" pitchFamily="34" charset="0"/>
              <a:buChar char="•"/>
            </a:pPr>
            <a:r>
              <a:rPr lang="en-US" sz="1600" b="1" dirty="0"/>
              <a:t>Box plot chart </a:t>
            </a:r>
            <a:endParaRPr lang="en-US" sz="1600" b="1" dirty="0" smtClean="0"/>
          </a:p>
          <a:p>
            <a:pPr marL="285750" indent="-285750" algn="just">
              <a:lnSpc>
                <a:spcPct val="150000"/>
              </a:lnSpc>
              <a:buFont typeface="Arial" panose="020B0604020202020204" pitchFamily="34" charset="0"/>
              <a:buChar char="•"/>
            </a:pPr>
            <a:r>
              <a:rPr lang="en-US" sz="1600" b="1" dirty="0"/>
              <a:t>Pie </a:t>
            </a:r>
            <a:r>
              <a:rPr lang="en-US" sz="1600" b="1" dirty="0" smtClean="0"/>
              <a:t>Chart</a:t>
            </a:r>
          </a:p>
          <a:p>
            <a:pPr marL="285750" indent="-285750" algn="just">
              <a:lnSpc>
                <a:spcPct val="150000"/>
              </a:lnSpc>
              <a:buFont typeface="Arial" panose="020B0604020202020204" pitchFamily="34" charset="0"/>
              <a:buChar char="•"/>
            </a:pPr>
            <a:r>
              <a:rPr lang="en-US" sz="1600" b="1" dirty="0"/>
              <a:t>Scatter plot </a:t>
            </a:r>
            <a:endParaRPr lang="en-US" sz="1600" b="1" dirty="0" smtClean="0"/>
          </a:p>
          <a:p>
            <a:pPr algn="just">
              <a:lnSpc>
                <a:spcPct val="150000"/>
              </a:lnSpc>
            </a:pPr>
            <a:endParaRPr lang="en-US" sz="1600" dirty="0"/>
          </a:p>
        </p:txBody>
      </p:sp>
    </p:spTree>
    <p:extLst>
      <p:ext uri="{BB962C8B-B14F-4D97-AF65-F5344CB8AC3E}">
        <p14:creationId xmlns:p14="http://schemas.microsoft.com/office/powerpoint/2010/main" val="880391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sp>
        <p:nvSpPr>
          <p:cNvPr id="2" name="Rectangle 1"/>
          <p:cNvSpPr/>
          <p:nvPr/>
        </p:nvSpPr>
        <p:spPr>
          <a:xfrm>
            <a:off x="854884" y="1166434"/>
            <a:ext cx="4844400" cy="2431435"/>
          </a:xfrm>
          <a:prstGeom prst="rect">
            <a:avLst/>
          </a:prstGeom>
        </p:spPr>
        <p:txBody>
          <a:bodyPr wrap="square">
            <a:spAutoFit/>
          </a:bodyPr>
          <a:lstStyle/>
          <a:p>
            <a:pPr algn="just">
              <a:lnSpc>
                <a:spcPct val="150000"/>
              </a:lnSpc>
            </a:pPr>
            <a:r>
              <a:rPr lang="en-US" sz="1600" b="1" dirty="0" smtClean="0"/>
              <a:t>Histogram</a:t>
            </a:r>
          </a:p>
          <a:p>
            <a:pPr algn="just"/>
            <a:r>
              <a:rPr lang="en-US" sz="1600" dirty="0"/>
              <a:t>The histogram represents the frequency of occurrence of specific phenomena which lie within a specific range of values and arranged in consecutive and fixed intervals.</a:t>
            </a:r>
          </a:p>
          <a:p>
            <a:pPr algn="just"/>
            <a:endParaRPr lang="en-US" sz="1600" dirty="0"/>
          </a:p>
          <a:p>
            <a:pPr algn="just"/>
            <a:r>
              <a:rPr lang="en-US" sz="1600" dirty="0"/>
              <a:t>In below code histogram is plotted for Age, Income, Sales. So these plots in the output shows frequency of each unique value for each attribute.</a:t>
            </a:r>
          </a:p>
        </p:txBody>
      </p:sp>
      <p:pic>
        <p:nvPicPr>
          <p:cNvPr id="2051" name="Picture 3" descr="https://media.geeksforgeeks.org/wp-content/uploads/1-85-300x23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284" y="1440258"/>
            <a:ext cx="2857500" cy="22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7435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dirty="0"/>
          </a:p>
        </p:txBody>
      </p:sp>
      <p:sp>
        <p:nvSpPr>
          <p:cNvPr id="4" name="Rectangle 3"/>
          <p:cNvSpPr/>
          <p:nvPr/>
        </p:nvSpPr>
        <p:spPr>
          <a:xfrm>
            <a:off x="621792" y="1166434"/>
            <a:ext cx="4096512" cy="332398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import pandas as </a:t>
            </a:r>
            <a:r>
              <a:rPr lang="en-US" dirty="0" err="1"/>
              <a:t>pd</a:t>
            </a:r>
            <a:endParaRPr lang="en-US" dirty="0"/>
          </a:p>
          <a:p>
            <a:r>
              <a:rPr lang="en-US" dirty="0"/>
              <a:t>import </a:t>
            </a:r>
            <a:r>
              <a:rPr lang="en-US" dirty="0" err="1"/>
              <a:t>matplotlib.pyplot</a:t>
            </a:r>
            <a:r>
              <a:rPr lang="en-US" dirty="0"/>
              <a:t> as </a:t>
            </a:r>
            <a:r>
              <a:rPr lang="en-US" dirty="0" err="1"/>
              <a:t>plt</a:t>
            </a:r>
            <a:endParaRPr lang="en-US" dirty="0"/>
          </a:p>
          <a:p>
            <a:r>
              <a:rPr lang="en-US" dirty="0"/>
              <a:t>  </a:t>
            </a:r>
          </a:p>
          <a:p>
            <a:r>
              <a:rPr lang="en-US" dirty="0"/>
              <a:t># create 2D array of table given above</a:t>
            </a:r>
          </a:p>
          <a:p>
            <a:r>
              <a:rPr lang="en-US" dirty="0"/>
              <a:t>data = [['E001', 'M', 34, 123, 'Normal', 350],</a:t>
            </a:r>
          </a:p>
          <a:p>
            <a:r>
              <a:rPr lang="en-US" dirty="0"/>
              <a:t>        ['E002', 'F', 40, 114, 'Overweight', 450],</a:t>
            </a:r>
          </a:p>
          <a:p>
            <a:r>
              <a:rPr lang="en-US" dirty="0"/>
              <a:t>        ['E003', 'F', 37, 135, 'Obesity', 169],</a:t>
            </a:r>
          </a:p>
          <a:p>
            <a:r>
              <a:rPr lang="en-US" dirty="0"/>
              <a:t>        ['E004', 'M', 30, 139, 'Underweight', 189],</a:t>
            </a:r>
          </a:p>
          <a:p>
            <a:r>
              <a:rPr lang="en-US" dirty="0"/>
              <a:t>        ['E005', 'F', 44, 117, 'Underweight', 183],</a:t>
            </a:r>
          </a:p>
          <a:p>
            <a:r>
              <a:rPr lang="en-US" dirty="0"/>
              <a:t>        ['E006', 'M', 36, 121, 'Normal', 80],</a:t>
            </a:r>
          </a:p>
          <a:p>
            <a:r>
              <a:rPr lang="en-US" dirty="0"/>
              <a:t>        ['E007', 'M', 32, 133, 'Obesity', 166],</a:t>
            </a:r>
          </a:p>
          <a:p>
            <a:r>
              <a:rPr lang="en-US" dirty="0"/>
              <a:t>        ['E008', 'F', 26, 140, 'Normal', 120],</a:t>
            </a:r>
          </a:p>
          <a:p>
            <a:r>
              <a:rPr lang="en-US" dirty="0"/>
              <a:t>        ['E009', 'M', 32, 133, 'Normal', 75],</a:t>
            </a:r>
          </a:p>
          <a:p>
            <a:r>
              <a:rPr lang="en-US" dirty="0"/>
              <a:t>        ['E010', 'M', 36, 133, 'Underweight', 40] ]</a:t>
            </a:r>
          </a:p>
          <a:p>
            <a:r>
              <a:rPr lang="en-US" dirty="0"/>
              <a:t>  </a:t>
            </a:r>
          </a:p>
        </p:txBody>
      </p:sp>
      <p:sp>
        <p:nvSpPr>
          <p:cNvPr id="5" name="Rectangle 4"/>
          <p:cNvSpPr/>
          <p:nvPr/>
        </p:nvSpPr>
        <p:spPr>
          <a:xfrm>
            <a:off x="4855479" y="1511592"/>
            <a:ext cx="4112830" cy="246221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a:p>
          <a:p>
            <a:r>
              <a:rPr lang="en-US" dirty="0"/>
              <a:t># </a:t>
            </a:r>
            <a:r>
              <a:rPr lang="en-US" dirty="0" err="1"/>
              <a:t>dataframe</a:t>
            </a:r>
            <a:r>
              <a:rPr lang="en-US" dirty="0"/>
              <a:t> created with</a:t>
            </a:r>
          </a:p>
          <a:p>
            <a:r>
              <a:rPr lang="en-US" dirty="0"/>
              <a:t># the above data array</a:t>
            </a:r>
          </a:p>
          <a:p>
            <a:r>
              <a:rPr lang="en-US" dirty="0" err="1"/>
              <a:t>df</a:t>
            </a:r>
            <a:r>
              <a:rPr lang="en-US" dirty="0"/>
              <a:t> = </a:t>
            </a:r>
            <a:r>
              <a:rPr lang="en-US" dirty="0" err="1"/>
              <a:t>pd.DataFrame</a:t>
            </a:r>
            <a:r>
              <a:rPr lang="en-US" dirty="0"/>
              <a:t>(data, columns = ['EMPID', 'Gender', </a:t>
            </a:r>
            <a:r>
              <a:rPr lang="en-US" dirty="0" smtClean="0"/>
              <a:t>'Age</a:t>
            </a:r>
            <a:r>
              <a:rPr lang="en-US" dirty="0"/>
              <a:t>', 'Sales</a:t>
            </a:r>
            <a:r>
              <a:rPr lang="en-US" dirty="0" smtClean="0"/>
              <a:t>', 'BMI</a:t>
            </a:r>
            <a:r>
              <a:rPr lang="en-US" dirty="0"/>
              <a:t>', 'Income'] )</a:t>
            </a:r>
          </a:p>
          <a:p>
            <a:r>
              <a:rPr lang="en-US" dirty="0"/>
              <a:t>  </a:t>
            </a:r>
          </a:p>
          <a:p>
            <a:r>
              <a:rPr lang="en-US" dirty="0"/>
              <a:t># create histogram for numeric data</a:t>
            </a:r>
          </a:p>
          <a:p>
            <a:r>
              <a:rPr lang="en-US" dirty="0" err="1"/>
              <a:t>df.hist</a:t>
            </a:r>
            <a:r>
              <a:rPr lang="en-US" dirty="0"/>
              <a:t>()</a:t>
            </a:r>
          </a:p>
          <a:p>
            <a:r>
              <a:rPr lang="en-US" dirty="0"/>
              <a:t>  </a:t>
            </a:r>
          </a:p>
          <a:p>
            <a:r>
              <a:rPr lang="en-US" dirty="0"/>
              <a:t># show plot</a:t>
            </a:r>
          </a:p>
          <a:p>
            <a:r>
              <a:rPr lang="en-US" dirty="0" err="1"/>
              <a:t>plt.show</a:t>
            </a:r>
            <a:r>
              <a:rPr lang="en-US" dirty="0"/>
              <a:t>()</a:t>
            </a:r>
          </a:p>
        </p:txBody>
      </p:sp>
    </p:spTree>
    <p:extLst>
      <p:ext uri="{BB962C8B-B14F-4D97-AF65-F5344CB8AC3E}">
        <p14:creationId xmlns:p14="http://schemas.microsoft.com/office/powerpoint/2010/main" val="587075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223" name="Google Shape;223;p25"/>
          <p:cNvSpPr txBox="1"/>
          <p:nvPr/>
        </p:nvSpPr>
        <p:spPr>
          <a:xfrm>
            <a:off x="968988" y="1032330"/>
            <a:ext cx="7370340" cy="3739455"/>
          </a:xfrm>
          <a:prstGeom prst="rect">
            <a:avLst/>
          </a:prstGeom>
          <a:noFill/>
          <a:ln>
            <a:noFill/>
          </a:ln>
        </p:spPr>
        <p:txBody>
          <a:bodyPr spcFirstLastPara="1" wrap="square" lIns="91425" tIns="91425" rIns="91425" bIns="91425" anchor="t" anchorCtr="0">
            <a:spAutoFit/>
          </a:bodyPr>
          <a:lstStyle/>
          <a:p>
            <a:pPr marL="457200" lvl="0" indent="-317500">
              <a:lnSpc>
                <a:spcPct val="150000"/>
              </a:lnSpc>
              <a:buClr>
                <a:srgbClr val="2C363A"/>
              </a:buClr>
              <a:buSzPts val="1400"/>
              <a:buChar char="●"/>
            </a:pPr>
            <a:r>
              <a:rPr lang="en-US" b="1" dirty="0" smtClean="0">
                <a:solidFill>
                  <a:srgbClr val="2C363A"/>
                </a:solidFill>
              </a:rPr>
              <a:t>What is Statistical Learning?</a:t>
            </a:r>
          </a:p>
          <a:p>
            <a:pPr marL="457200" lvl="0" indent="-317500">
              <a:lnSpc>
                <a:spcPct val="150000"/>
              </a:lnSpc>
              <a:buClr>
                <a:srgbClr val="2C363A"/>
              </a:buClr>
              <a:buSzPts val="1400"/>
              <a:buChar char="●"/>
            </a:pPr>
            <a:r>
              <a:rPr lang="en-US" b="1" dirty="0" smtClean="0">
                <a:solidFill>
                  <a:srgbClr val="2C363A"/>
                </a:solidFill>
              </a:rPr>
              <a:t>Introduction to  Data</a:t>
            </a:r>
          </a:p>
          <a:p>
            <a:pPr marL="457200" lvl="0" indent="-317500">
              <a:lnSpc>
                <a:spcPct val="150000"/>
              </a:lnSpc>
              <a:buClr>
                <a:srgbClr val="2C363A"/>
              </a:buClr>
              <a:buSzPts val="1400"/>
              <a:buChar char="●"/>
            </a:pPr>
            <a:r>
              <a:rPr lang="en-US" b="1" dirty="0" smtClean="0">
                <a:solidFill>
                  <a:srgbClr val="2C363A"/>
                </a:solidFill>
              </a:rPr>
              <a:t>Data Presentation Using Charts and Diagrams</a:t>
            </a:r>
          </a:p>
          <a:p>
            <a:pPr marL="457200" lvl="0" indent="-317500">
              <a:lnSpc>
                <a:spcPct val="150000"/>
              </a:lnSpc>
              <a:buClr>
                <a:srgbClr val="2C363A"/>
              </a:buClr>
              <a:buSzPts val="1400"/>
              <a:buChar char="●"/>
            </a:pPr>
            <a:r>
              <a:rPr lang="en-US" b="1" dirty="0" smtClean="0">
                <a:solidFill>
                  <a:srgbClr val="2C363A"/>
                </a:solidFill>
              </a:rPr>
              <a:t>Measuring of Central Tendency, Variance </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Understanding of Normal Distribution</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Data Pre-processing</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Feature Engineering ( Feature Extraction and Normalization) </a:t>
            </a:r>
          </a:p>
          <a:p>
            <a:pPr marL="457200" lvl="0" indent="-317500">
              <a:lnSpc>
                <a:spcPct val="150000"/>
              </a:lnSpc>
              <a:buClr>
                <a:srgbClr val="2C363A"/>
              </a:buClr>
              <a:buSzPts val="1400"/>
              <a:buChar char="●"/>
            </a:pPr>
            <a:r>
              <a:rPr lang="en-US" b="1" dirty="0" smtClean="0">
                <a:solidFill>
                  <a:srgbClr val="2C363A"/>
                </a:solidFill>
              </a:rPr>
              <a:t>Assignments</a:t>
            </a:r>
          </a:p>
          <a:p>
            <a:pPr marL="457200" lvl="0" indent="-317500">
              <a:lnSpc>
                <a:spcPct val="150000"/>
              </a:lnSpc>
              <a:buClr>
                <a:srgbClr val="2C363A"/>
              </a:buClr>
              <a:buSzPts val="1400"/>
              <a:buChar char="●"/>
            </a:pPr>
            <a:r>
              <a:rPr lang="en-US" b="1" dirty="0" smtClean="0">
                <a:solidFill>
                  <a:srgbClr val="2C363A"/>
                </a:solidFill>
              </a:rPr>
              <a:t>Code Examples Github Link</a:t>
            </a:r>
          </a:p>
          <a:p>
            <a:pPr marL="457200" lvl="0" indent="-317500">
              <a:lnSpc>
                <a:spcPct val="150000"/>
              </a:lnSpc>
              <a:buClr>
                <a:srgbClr val="2C363A"/>
              </a:buClr>
              <a:buSzPts val="1400"/>
              <a:buChar char="●"/>
            </a:pPr>
            <a:endParaRPr lang="en-US" b="1" dirty="0" smtClean="0">
              <a:solidFill>
                <a:srgbClr val="2C363A"/>
              </a:solidFill>
            </a:endParaRPr>
          </a:p>
          <a:p>
            <a:pPr marL="457200" lvl="0" indent="-317500">
              <a:lnSpc>
                <a:spcPct val="150000"/>
              </a:lnSpc>
              <a:buClr>
                <a:srgbClr val="2C363A"/>
              </a:buClr>
              <a:buSzPts val="1400"/>
              <a:buChar char="●"/>
            </a:pPr>
            <a:endParaRPr lang="en-US" b="1" dirty="0" smtClean="0">
              <a:solidFill>
                <a:srgbClr val="2C363A"/>
              </a:solidFill>
            </a:endParaRPr>
          </a:p>
        </p:txBody>
      </p:sp>
      <p:sp>
        <p:nvSpPr>
          <p:cNvPr id="224" name="Google Shape;224;p25"/>
          <p:cNvSpPr txBox="1"/>
          <p:nvPr/>
        </p:nvSpPr>
        <p:spPr>
          <a:xfrm>
            <a:off x="1131475" y="0"/>
            <a:ext cx="7974000" cy="731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Microsoft Yahei"/>
                <a:ea typeface="Microsoft Yahei"/>
                <a:cs typeface="Microsoft Yahei"/>
                <a:sym typeface="Microsoft Yahei"/>
              </a:rPr>
              <a:t>CONTENTS</a:t>
            </a:r>
            <a:endParaRP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dirty="0"/>
          </a:p>
        </p:txBody>
      </p:sp>
      <p:sp>
        <p:nvSpPr>
          <p:cNvPr id="2" name="Rectangle 1"/>
          <p:cNvSpPr/>
          <p:nvPr/>
        </p:nvSpPr>
        <p:spPr>
          <a:xfrm>
            <a:off x="854883" y="1166434"/>
            <a:ext cx="3808557" cy="1615827"/>
          </a:xfrm>
          <a:prstGeom prst="rect">
            <a:avLst/>
          </a:prstGeom>
        </p:spPr>
        <p:txBody>
          <a:bodyPr wrap="square">
            <a:spAutoFit/>
          </a:bodyPr>
          <a:lstStyle/>
          <a:p>
            <a:pPr algn="just">
              <a:lnSpc>
                <a:spcPct val="150000"/>
              </a:lnSpc>
            </a:pPr>
            <a:r>
              <a:rPr lang="en-US" sz="1800" b="1" dirty="0" smtClean="0"/>
              <a:t>Column </a:t>
            </a:r>
            <a:r>
              <a:rPr lang="en-US" sz="1800" b="1" dirty="0"/>
              <a:t>Chart </a:t>
            </a:r>
            <a:endParaRPr lang="en-US" sz="1800" b="1" dirty="0" smtClean="0"/>
          </a:p>
          <a:p>
            <a:pPr algn="just"/>
            <a:r>
              <a:rPr lang="en-US" sz="1800" dirty="0"/>
              <a:t>A column chart is used to show a comparison among different attributes, or it can show a comparison of items over time.</a:t>
            </a:r>
          </a:p>
        </p:txBody>
      </p:sp>
      <p:pic>
        <p:nvPicPr>
          <p:cNvPr id="3074" name="Picture 2" descr="https://media.geeksforgeeks.org/wp-content/uploads/1-86-300x1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9777" y="1166434"/>
            <a:ext cx="4127851" cy="2710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0273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dirty="0"/>
          </a:p>
        </p:txBody>
      </p:sp>
      <p:sp>
        <p:nvSpPr>
          <p:cNvPr id="2" name="Rectangle 1"/>
          <p:cNvSpPr/>
          <p:nvPr/>
        </p:nvSpPr>
        <p:spPr>
          <a:xfrm>
            <a:off x="854884" y="896134"/>
            <a:ext cx="5216733" cy="4247317"/>
          </a:xfrm>
          <a:prstGeom prst="rect">
            <a:avLst/>
          </a:prstGeom>
        </p:spPr>
        <p:txBody>
          <a:bodyPr wrap="square">
            <a:spAutoFit/>
          </a:bodyPr>
          <a:lstStyle/>
          <a:p>
            <a:pPr algn="just">
              <a:lnSpc>
                <a:spcPct val="150000"/>
              </a:lnSpc>
            </a:pPr>
            <a:r>
              <a:rPr lang="en-US" sz="1800" b="1" dirty="0" smtClean="0"/>
              <a:t>Column </a:t>
            </a:r>
            <a:r>
              <a:rPr lang="en-US" sz="1800" b="1" dirty="0"/>
              <a:t>Chart </a:t>
            </a:r>
            <a:endParaRPr lang="en-US" sz="1800" b="1" dirty="0" smtClean="0"/>
          </a:p>
          <a:p>
            <a:pPr algn="just">
              <a:lnSpc>
                <a:spcPct val="150000"/>
              </a:lnSpc>
            </a:pPr>
            <a:r>
              <a:rPr lang="en-US" sz="1800" dirty="0"/>
              <a:t># </a:t>
            </a:r>
            <a:r>
              <a:rPr lang="en-US" sz="1800" dirty="0" err="1"/>
              <a:t>Dataframe</a:t>
            </a:r>
            <a:r>
              <a:rPr lang="en-US" sz="1800" dirty="0"/>
              <a:t> of previous code is used here</a:t>
            </a:r>
          </a:p>
          <a:p>
            <a:pPr algn="just">
              <a:lnSpc>
                <a:spcPct val="150000"/>
              </a:lnSpc>
            </a:pPr>
            <a:r>
              <a:rPr lang="en-US" sz="1800" dirty="0" smtClean="0"/>
              <a:t># </a:t>
            </a:r>
            <a:r>
              <a:rPr lang="en-US" sz="1800" dirty="0"/>
              <a:t>all 3 age, income, sales</a:t>
            </a:r>
          </a:p>
          <a:p>
            <a:pPr algn="just">
              <a:lnSpc>
                <a:spcPct val="150000"/>
              </a:lnSpc>
            </a:pPr>
            <a:r>
              <a:rPr lang="en-US" sz="1800" dirty="0" err="1"/>
              <a:t>df.plot.bar</a:t>
            </a:r>
            <a:r>
              <a:rPr lang="en-US" sz="1800" dirty="0"/>
              <a:t>()</a:t>
            </a:r>
          </a:p>
          <a:p>
            <a:pPr algn="just">
              <a:lnSpc>
                <a:spcPct val="150000"/>
              </a:lnSpc>
            </a:pPr>
            <a:r>
              <a:rPr lang="en-US" sz="1800" dirty="0"/>
              <a:t>  </a:t>
            </a:r>
          </a:p>
          <a:p>
            <a:pPr algn="just">
              <a:lnSpc>
                <a:spcPct val="150000"/>
              </a:lnSpc>
            </a:pPr>
            <a:r>
              <a:rPr lang="en-US" sz="1800" dirty="0"/>
              <a:t># plot between 2 attributes</a:t>
            </a:r>
          </a:p>
          <a:p>
            <a:pPr algn="just">
              <a:lnSpc>
                <a:spcPct val="150000"/>
              </a:lnSpc>
            </a:pPr>
            <a:r>
              <a:rPr lang="en-US" sz="1800" dirty="0" err="1"/>
              <a:t>plt.bar</a:t>
            </a:r>
            <a:r>
              <a:rPr lang="en-US" sz="1800" dirty="0"/>
              <a:t>(</a:t>
            </a:r>
            <a:r>
              <a:rPr lang="en-US" sz="1800" dirty="0" err="1"/>
              <a:t>df</a:t>
            </a:r>
            <a:r>
              <a:rPr lang="en-US" sz="1800" dirty="0"/>
              <a:t>['Age'], </a:t>
            </a:r>
            <a:r>
              <a:rPr lang="en-US" sz="1800" dirty="0" err="1"/>
              <a:t>df</a:t>
            </a:r>
            <a:r>
              <a:rPr lang="en-US" sz="1800" dirty="0"/>
              <a:t>['Sales'])</a:t>
            </a:r>
          </a:p>
          <a:p>
            <a:pPr algn="just">
              <a:lnSpc>
                <a:spcPct val="150000"/>
              </a:lnSpc>
            </a:pPr>
            <a:r>
              <a:rPr lang="en-US" sz="1800" dirty="0" err="1"/>
              <a:t>plt.xlabel</a:t>
            </a:r>
            <a:r>
              <a:rPr lang="en-US" sz="1800" dirty="0"/>
              <a:t>("Age")</a:t>
            </a:r>
          </a:p>
          <a:p>
            <a:pPr algn="just">
              <a:lnSpc>
                <a:spcPct val="150000"/>
              </a:lnSpc>
            </a:pPr>
            <a:r>
              <a:rPr lang="en-US" sz="1800" dirty="0" err="1"/>
              <a:t>plt.ylabel</a:t>
            </a:r>
            <a:r>
              <a:rPr lang="en-US" sz="1800" dirty="0"/>
              <a:t>("Sales")</a:t>
            </a:r>
          </a:p>
          <a:p>
            <a:pPr algn="just">
              <a:lnSpc>
                <a:spcPct val="150000"/>
              </a:lnSpc>
            </a:pPr>
            <a:r>
              <a:rPr lang="en-US" sz="1800" dirty="0" err="1"/>
              <a:t>plt.show</a:t>
            </a:r>
            <a:r>
              <a:rPr lang="en-US" sz="1800" dirty="0"/>
              <a:t>()</a:t>
            </a:r>
            <a:endParaRPr lang="en-US" sz="1800" dirty="0" smtClean="0"/>
          </a:p>
        </p:txBody>
      </p:sp>
    </p:spTree>
    <p:extLst>
      <p:ext uri="{BB962C8B-B14F-4D97-AF65-F5344CB8AC3E}">
        <p14:creationId xmlns:p14="http://schemas.microsoft.com/office/powerpoint/2010/main" val="15856650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sp>
        <p:nvSpPr>
          <p:cNvPr id="8" name="Rectangle 7"/>
          <p:cNvSpPr/>
          <p:nvPr/>
        </p:nvSpPr>
        <p:spPr>
          <a:xfrm>
            <a:off x="5831872" y="1624672"/>
            <a:ext cx="2724912" cy="1569660"/>
          </a:xfrm>
          <a:prstGeom prst="rect">
            <a:avLst/>
          </a:prstGeom>
        </p:spPr>
        <p:txBody>
          <a:bodyPr wrap="square">
            <a:spAutoFit/>
          </a:bodyPr>
          <a:lstStyle/>
          <a:p>
            <a:r>
              <a:rPr lang="en-US" sz="1600" b="1" dirty="0" err="1"/>
              <a:t>df.plot.box</a:t>
            </a:r>
            <a:r>
              <a:rPr lang="en-US" sz="1600" b="1" dirty="0"/>
              <a:t>()</a:t>
            </a:r>
          </a:p>
          <a:p>
            <a:r>
              <a:rPr lang="en-US" sz="1600" b="1" dirty="0"/>
              <a:t>  </a:t>
            </a:r>
          </a:p>
          <a:p>
            <a:r>
              <a:rPr lang="en-US" sz="1600" b="1" dirty="0"/>
              <a:t># individual attribute box plot</a:t>
            </a:r>
          </a:p>
          <a:p>
            <a:r>
              <a:rPr lang="en-US" sz="1600" b="1" dirty="0" err="1"/>
              <a:t>plt.boxplot</a:t>
            </a:r>
            <a:r>
              <a:rPr lang="en-US" sz="1600" b="1" dirty="0"/>
              <a:t>(</a:t>
            </a:r>
            <a:r>
              <a:rPr lang="en-US" sz="1600" b="1" dirty="0" err="1"/>
              <a:t>df</a:t>
            </a:r>
            <a:r>
              <a:rPr lang="en-US" sz="1600" b="1" dirty="0"/>
              <a:t>['Income'])</a:t>
            </a:r>
          </a:p>
          <a:p>
            <a:r>
              <a:rPr lang="en-US" sz="1600" b="1" dirty="0" err="1"/>
              <a:t>plt.show</a:t>
            </a:r>
            <a:r>
              <a:rPr lang="en-US" sz="1600" b="1" dirty="0"/>
              <a:t>()</a:t>
            </a:r>
          </a:p>
        </p:txBody>
      </p:sp>
    </p:spTree>
    <p:extLst>
      <p:ext uri="{BB962C8B-B14F-4D97-AF65-F5344CB8AC3E}">
        <p14:creationId xmlns:p14="http://schemas.microsoft.com/office/powerpoint/2010/main" val="2157180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pic>
        <p:nvPicPr>
          <p:cNvPr id="7171" name="Picture 3" descr="https://media.geeksforgeeks.org/wp-content/uploads/1-87-300x2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705" y="1763050"/>
            <a:ext cx="3841779" cy="266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019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pic>
        <p:nvPicPr>
          <p:cNvPr id="7171" name="Picture 3" descr="https://media.geeksforgeeks.org/wp-content/uploads/1-87-300x2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705" y="1763050"/>
            <a:ext cx="3841779" cy="266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1443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dirty="0"/>
          </a:p>
        </p:txBody>
      </p:sp>
      <p:sp>
        <p:nvSpPr>
          <p:cNvPr id="3" name="Rectangle 2"/>
          <p:cNvSpPr/>
          <p:nvPr/>
        </p:nvSpPr>
        <p:spPr>
          <a:xfrm>
            <a:off x="760205" y="1166434"/>
            <a:ext cx="3318019" cy="3093154"/>
          </a:xfrm>
          <a:prstGeom prst="rect">
            <a:avLst/>
          </a:prstGeom>
        </p:spPr>
        <p:txBody>
          <a:bodyPr wrap="square">
            <a:spAutoFit/>
          </a:bodyPr>
          <a:lstStyle/>
          <a:p>
            <a:pPr algn="just">
              <a:lnSpc>
                <a:spcPct val="150000"/>
              </a:lnSpc>
            </a:pPr>
            <a:r>
              <a:rPr lang="en-US" sz="1800" b="1" dirty="0"/>
              <a:t> Pie Chart </a:t>
            </a:r>
            <a:endParaRPr lang="en-US" sz="1800" b="1" dirty="0" smtClean="0"/>
          </a:p>
          <a:p>
            <a:pPr algn="just">
              <a:lnSpc>
                <a:spcPct val="150000"/>
              </a:lnSpc>
            </a:pPr>
            <a:r>
              <a:rPr lang="en-US" sz="1600" dirty="0"/>
              <a:t>A pie chart shows a static number and how categories represent part of a whole the composition of something. A pie chart represents numbers in percentages, and the total sum of all segments needs to equal 100%.</a:t>
            </a:r>
          </a:p>
        </p:txBody>
      </p:sp>
      <p:pic>
        <p:nvPicPr>
          <p:cNvPr id="8195" name="Picture 3" descr="https://media.geeksforgeeks.org/wp-content/uploads/1-88.png"/>
          <p:cNvPicPr>
            <a:picLocks noChangeAspect="1" noChangeArrowheads="1"/>
          </p:cNvPicPr>
          <p:nvPr/>
        </p:nvPicPr>
        <p:blipFill rotWithShape="1">
          <a:blip r:embed="rId3">
            <a:extLst>
              <a:ext uri="{28A0092B-C50C-407E-A947-70E740481C1C}">
                <a14:useLocalDpi xmlns:a14="http://schemas.microsoft.com/office/drawing/2010/main" val="0"/>
              </a:ext>
            </a:extLst>
          </a:blip>
          <a:srcRect r="66411"/>
          <a:stretch/>
        </p:blipFill>
        <p:spPr bwMode="auto">
          <a:xfrm>
            <a:off x="4527265" y="1329622"/>
            <a:ext cx="4578219" cy="3035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442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dirty="0"/>
          </a:p>
        </p:txBody>
      </p:sp>
      <p:sp>
        <p:nvSpPr>
          <p:cNvPr id="3" name="Rectangle 2"/>
          <p:cNvSpPr/>
          <p:nvPr/>
        </p:nvSpPr>
        <p:spPr>
          <a:xfrm>
            <a:off x="854884" y="1042234"/>
            <a:ext cx="7926595" cy="3831818"/>
          </a:xfrm>
          <a:prstGeom prst="rect">
            <a:avLst/>
          </a:prstGeom>
        </p:spPr>
        <p:txBody>
          <a:bodyPr wrap="square">
            <a:spAutoFit/>
          </a:bodyPr>
          <a:lstStyle/>
          <a:p>
            <a:pPr algn="just">
              <a:lnSpc>
                <a:spcPct val="150000"/>
              </a:lnSpc>
            </a:pPr>
            <a:r>
              <a:rPr lang="en-US" sz="1800" dirty="0" err="1"/>
              <a:t>plt.pie</a:t>
            </a:r>
            <a:r>
              <a:rPr lang="en-US" sz="1800" dirty="0"/>
              <a:t>(</a:t>
            </a:r>
            <a:r>
              <a:rPr lang="en-US" sz="1800" dirty="0" err="1"/>
              <a:t>df</a:t>
            </a:r>
            <a:r>
              <a:rPr lang="en-US" sz="1800" dirty="0"/>
              <a:t>['Age'], labels = {"A", "B", "C</a:t>
            </a:r>
            <a:r>
              <a:rPr lang="en-US" sz="1800" dirty="0" smtClean="0"/>
              <a:t>","</a:t>
            </a:r>
            <a:r>
              <a:rPr lang="en-US" sz="1800" dirty="0"/>
              <a:t>D", "E", "F</a:t>
            </a:r>
            <a:r>
              <a:rPr lang="en-US" sz="1800" dirty="0" smtClean="0"/>
              <a:t>", </a:t>
            </a:r>
            <a:r>
              <a:rPr lang="en-US" sz="1800" dirty="0"/>
              <a:t>"G", "H", "I", "J"},</a:t>
            </a:r>
          </a:p>
          <a:p>
            <a:pPr algn="just">
              <a:lnSpc>
                <a:spcPct val="150000"/>
              </a:lnSpc>
            </a:pPr>
            <a:r>
              <a:rPr lang="en-US" sz="1800" dirty="0" err="1" smtClean="0"/>
              <a:t>autopct</a:t>
            </a:r>
            <a:r>
              <a:rPr lang="en-US" sz="1800" dirty="0" smtClean="0"/>
              <a:t> </a:t>
            </a:r>
            <a:r>
              <a:rPr lang="en-US" sz="1800" dirty="0"/>
              <a:t>='% 1.1f %%', shadow = True)</a:t>
            </a:r>
          </a:p>
          <a:p>
            <a:pPr algn="just">
              <a:lnSpc>
                <a:spcPct val="150000"/>
              </a:lnSpc>
            </a:pPr>
            <a:r>
              <a:rPr lang="en-US" sz="1800" dirty="0" err="1"/>
              <a:t>plt.show</a:t>
            </a:r>
            <a:r>
              <a:rPr lang="en-US" sz="1800" dirty="0"/>
              <a:t>()</a:t>
            </a:r>
          </a:p>
          <a:p>
            <a:pPr algn="just">
              <a:lnSpc>
                <a:spcPct val="150000"/>
              </a:lnSpc>
            </a:pPr>
            <a:r>
              <a:rPr lang="en-US" sz="1800" dirty="0" err="1" smtClean="0"/>
              <a:t>plt.pie</a:t>
            </a:r>
            <a:r>
              <a:rPr lang="en-US" sz="1800" dirty="0" smtClean="0"/>
              <a:t>(</a:t>
            </a:r>
            <a:r>
              <a:rPr lang="en-US" sz="1800" dirty="0" err="1" smtClean="0"/>
              <a:t>df</a:t>
            </a:r>
            <a:r>
              <a:rPr lang="en-US" sz="1800" dirty="0"/>
              <a:t>['Income'], labels = {"A", "B", "C</a:t>
            </a:r>
            <a:r>
              <a:rPr lang="en-US" sz="1800" dirty="0" smtClean="0"/>
              <a:t>", </a:t>
            </a:r>
            <a:r>
              <a:rPr lang="en-US" sz="1800" dirty="0"/>
              <a:t>"D", "E", "F</a:t>
            </a:r>
            <a:r>
              <a:rPr lang="en-US" sz="1800" dirty="0" smtClean="0"/>
              <a:t>","</a:t>
            </a:r>
            <a:r>
              <a:rPr lang="en-US" sz="1800" dirty="0"/>
              <a:t>G", "H", "I", "J"},</a:t>
            </a:r>
          </a:p>
          <a:p>
            <a:pPr algn="just">
              <a:lnSpc>
                <a:spcPct val="150000"/>
              </a:lnSpc>
            </a:pPr>
            <a:r>
              <a:rPr lang="en-US" sz="1800" dirty="0" err="1" smtClean="0"/>
              <a:t>autopct</a:t>
            </a:r>
            <a:r>
              <a:rPr lang="en-US" sz="1800" dirty="0" smtClean="0"/>
              <a:t> </a:t>
            </a:r>
            <a:r>
              <a:rPr lang="en-US" sz="1800" dirty="0"/>
              <a:t>='% 1.1f %%', shadow = True)</a:t>
            </a:r>
          </a:p>
          <a:p>
            <a:pPr algn="just">
              <a:lnSpc>
                <a:spcPct val="150000"/>
              </a:lnSpc>
            </a:pPr>
            <a:r>
              <a:rPr lang="en-US" sz="1800" dirty="0" err="1"/>
              <a:t>plt.show</a:t>
            </a:r>
            <a:r>
              <a:rPr lang="en-US" sz="1800" dirty="0"/>
              <a:t>()</a:t>
            </a:r>
          </a:p>
          <a:p>
            <a:pPr algn="just">
              <a:lnSpc>
                <a:spcPct val="150000"/>
              </a:lnSpc>
            </a:pPr>
            <a:r>
              <a:rPr lang="en-US" sz="1800" dirty="0" err="1" smtClean="0"/>
              <a:t>plt.pie</a:t>
            </a:r>
            <a:r>
              <a:rPr lang="en-US" sz="1800" dirty="0" smtClean="0"/>
              <a:t>(</a:t>
            </a:r>
            <a:r>
              <a:rPr lang="en-US" sz="1800" dirty="0" err="1" smtClean="0"/>
              <a:t>df</a:t>
            </a:r>
            <a:r>
              <a:rPr lang="en-US" sz="1800" dirty="0"/>
              <a:t>['Sales'], labels = {"A", "B", "C</a:t>
            </a:r>
            <a:r>
              <a:rPr lang="en-US" sz="1800" dirty="0" smtClean="0"/>
              <a:t>", </a:t>
            </a:r>
            <a:r>
              <a:rPr lang="en-US" sz="1800" dirty="0"/>
              <a:t>"D", "E", "F</a:t>
            </a:r>
            <a:r>
              <a:rPr lang="en-US" sz="1800" dirty="0" smtClean="0"/>
              <a:t>", </a:t>
            </a:r>
            <a:r>
              <a:rPr lang="en-US" sz="1800" dirty="0"/>
              <a:t>"G", "H", "I", "J"},</a:t>
            </a:r>
          </a:p>
          <a:p>
            <a:pPr algn="just">
              <a:lnSpc>
                <a:spcPct val="150000"/>
              </a:lnSpc>
            </a:pPr>
            <a:r>
              <a:rPr lang="en-US" sz="1800" dirty="0" err="1"/>
              <a:t>autopct</a:t>
            </a:r>
            <a:r>
              <a:rPr lang="en-US" sz="1800" dirty="0"/>
              <a:t> ='% 1.1f %%', shadow = True)</a:t>
            </a:r>
          </a:p>
          <a:p>
            <a:pPr algn="just">
              <a:lnSpc>
                <a:spcPct val="150000"/>
              </a:lnSpc>
            </a:pPr>
            <a:r>
              <a:rPr lang="en-US" sz="1800" dirty="0" err="1"/>
              <a:t>plt.show</a:t>
            </a:r>
            <a:r>
              <a:rPr lang="en-US" sz="1800" dirty="0"/>
              <a:t>()</a:t>
            </a:r>
            <a:endParaRPr lang="en-US" sz="1600" dirty="0"/>
          </a:p>
        </p:txBody>
      </p:sp>
    </p:spTree>
    <p:extLst>
      <p:ext uri="{BB962C8B-B14F-4D97-AF65-F5344CB8AC3E}">
        <p14:creationId xmlns:p14="http://schemas.microsoft.com/office/powerpoint/2010/main" val="2245418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dirty="0"/>
          </a:p>
        </p:txBody>
      </p:sp>
      <p:sp>
        <p:nvSpPr>
          <p:cNvPr id="3" name="Rectangle 2"/>
          <p:cNvSpPr/>
          <p:nvPr/>
        </p:nvSpPr>
        <p:spPr>
          <a:xfrm>
            <a:off x="854885" y="1042234"/>
            <a:ext cx="3680540" cy="3416320"/>
          </a:xfrm>
          <a:prstGeom prst="rect">
            <a:avLst/>
          </a:prstGeom>
        </p:spPr>
        <p:txBody>
          <a:bodyPr wrap="square">
            <a:spAutoFit/>
          </a:bodyPr>
          <a:lstStyle/>
          <a:p>
            <a:pPr algn="just">
              <a:lnSpc>
                <a:spcPct val="150000"/>
              </a:lnSpc>
            </a:pPr>
            <a:r>
              <a:rPr lang="en-US" sz="1800" dirty="0"/>
              <a:t>A scatter chart shows the relationship between two different variables and it can reveal the distribution trends. It should be used when there are many different data points, and you want to highlight similarities in the data set. </a:t>
            </a:r>
            <a:endParaRPr lang="en-US" sz="1600" dirty="0"/>
          </a:p>
        </p:txBody>
      </p:sp>
      <p:pic>
        <p:nvPicPr>
          <p:cNvPr id="11267" name="Picture 3" descr="https://media.geeksforgeeks.org/wp-content/uploads/1-8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1050" y="1166434"/>
            <a:ext cx="455295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095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dirty="0"/>
          </a:p>
        </p:txBody>
      </p:sp>
      <p:sp>
        <p:nvSpPr>
          <p:cNvPr id="3" name="Rectangle 2"/>
          <p:cNvSpPr/>
          <p:nvPr/>
        </p:nvSpPr>
        <p:spPr>
          <a:xfrm>
            <a:off x="1056052" y="1114833"/>
            <a:ext cx="5125292" cy="3831818"/>
          </a:xfrm>
          <a:prstGeom prst="rect">
            <a:avLst/>
          </a:prstGeom>
        </p:spPr>
        <p:txBody>
          <a:bodyPr wrap="square">
            <a:spAutoFit/>
          </a:bodyPr>
          <a:lstStyle/>
          <a:p>
            <a:pPr algn="just">
              <a:lnSpc>
                <a:spcPct val="150000"/>
              </a:lnSpc>
            </a:pPr>
            <a:r>
              <a:rPr lang="en-US" sz="1800" dirty="0"/>
              <a:t># scatter plot between income and age</a:t>
            </a:r>
          </a:p>
          <a:p>
            <a:pPr algn="just">
              <a:lnSpc>
                <a:spcPct val="150000"/>
              </a:lnSpc>
            </a:pPr>
            <a:r>
              <a:rPr lang="en-US" sz="1800" dirty="0" err="1"/>
              <a:t>plt.scatter</a:t>
            </a:r>
            <a:r>
              <a:rPr lang="en-US" sz="1800" dirty="0"/>
              <a:t>(</a:t>
            </a:r>
            <a:r>
              <a:rPr lang="en-US" sz="1800" dirty="0" err="1"/>
              <a:t>df</a:t>
            </a:r>
            <a:r>
              <a:rPr lang="en-US" sz="1800" dirty="0"/>
              <a:t>['income'], </a:t>
            </a:r>
            <a:r>
              <a:rPr lang="en-US" sz="1800" dirty="0" err="1"/>
              <a:t>df</a:t>
            </a:r>
            <a:r>
              <a:rPr lang="en-US" sz="1800" dirty="0"/>
              <a:t>['age'])</a:t>
            </a:r>
          </a:p>
          <a:p>
            <a:pPr algn="just">
              <a:lnSpc>
                <a:spcPct val="150000"/>
              </a:lnSpc>
            </a:pPr>
            <a:r>
              <a:rPr lang="en-US" sz="1800" dirty="0" err="1"/>
              <a:t>plt.show</a:t>
            </a:r>
            <a:r>
              <a:rPr lang="en-US" sz="1800" dirty="0" smtClean="0"/>
              <a:t>()</a:t>
            </a:r>
            <a:endParaRPr lang="en-US" sz="1800" dirty="0"/>
          </a:p>
          <a:p>
            <a:pPr algn="just">
              <a:lnSpc>
                <a:spcPct val="150000"/>
              </a:lnSpc>
            </a:pPr>
            <a:r>
              <a:rPr lang="en-US" sz="1800" dirty="0"/>
              <a:t># scatter plot between income and sales</a:t>
            </a:r>
          </a:p>
          <a:p>
            <a:pPr algn="just">
              <a:lnSpc>
                <a:spcPct val="150000"/>
              </a:lnSpc>
            </a:pPr>
            <a:r>
              <a:rPr lang="en-US" sz="1800" dirty="0" err="1"/>
              <a:t>plt.scatter</a:t>
            </a:r>
            <a:r>
              <a:rPr lang="en-US" sz="1800" dirty="0"/>
              <a:t>(</a:t>
            </a:r>
            <a:r>
              <a:rPr lang="en-US" sz="1800" dirty="0" err="1"/>
              <a:t>df</a:t>
            </a:r>
            <a:r>
              <a:rPr lang="en-US" sz="1800" dirty="0"/>
              <a:t>['income'], </a:t>
            </a:r>
            <a:r>
              <a:rPr lang="en-US" sz="1800" dirty="0" err="1"/>
              <a:t>df</a:t>
            </a:r>
            <a:r>
              <a:rPr lang="en-US" sz="1800" dirty="0"/>
              <a:t>['sales'])</a:t>
            </a:r>
          </a:p>
          <a:p>
            <a:pPr algn="just">
              <a:lnSpc>
                <a:spcPct val="150000"/>
              </a:lnSpc>
            </a:pPr>
            <a:r>
              <a:rPr lang="en-US" sz="1800" dirty="0" err="1"/>
              <a:t>plt.show</a:t>
            </a:r>
            <a:r>
              <a:rPr lang="en-US" sz="1800" dirty="0" smtClean="0"/>
              <a:t>()</a:t>
            </a:r>
            <a:endParaRPr lang="en-US" sz="1800" dirty="0"/>
          </a:p>
          <a:p>
            <a:pPr algn="just">
              <a:lnSpc>
                <a:spcPct val="150000"/>
              </a:lnSpc>
            </a:pPr>
            <a:r>
              <a:rPr lang="en-US" sz="1800" dirty="0"/>
              <a:t># scatter plot between sales and age</a:t>
            </a:r>
          </a:p>
          <a:p>
            <a:pPr algn="just">
              <a:lnSpc>
                <a:spcPct val="150000"/>
              </a:lnSpc>
            </a:pPr>
            <a:r>
              <a:rPr lang="en-US" sz="1800" dirty="0" err="1"/>
              <a:t>plt.scatter</a:t>
            </a:r>
            <a:r>
              <a:rPr lang="en-US" sz="1800" dirty="0"/>
              <a:t>(</a:t>
            </a:r>
            <a:r>
              <a:rPr lang="en-US" sz="1800" dirty="0" err="1"/>
              <a:t>df</a:t>
            </a:r>
            <a:r>
              <a:rPr lang="en-US" sz="1800" dirty="0"/>
              <a:t>['sales'], </a:t>
            </a:r>
            <a:r>
              <a:rPr lang="en-US" sz="1800" dirty="0" err="1"/>
              <a:t>df</a:t>
            </a:r>
            <a:r>
              <a:rPr lang="en-US" sz="1800" dirty="0"/>
              <a:t>['age'])</a:t>
            </a:r>
          </a:p>
          <a:p>
            <a:pPr algn="just">
              <a:lnSpc>
                <a:spcPct val="150000"/>
              </a:lnSpc>
            </a:pPr>
            <a:r>
              <a:rPr lang="en-US" sz="1800" dirty="0" err="1"/>
              <a:t>plt.show</a:t>
            </a:r>
            <a:r>
              <a:rPr lang="en-US" sz="1800" dirty="0"/>
              <a:t>()</a:t>
            </a:r>
            <a:endParaRPr lang="en-US" sz="1600" dirty="0"/>
          </a:p>
        </p:txBody>
      </p:sp>
    </p:spTree>
    <p:extLst>
      <p:ext uri="{BB962C8B-B14F-4D97-AF65-F5344CB8AC3E}">
        <p14:creationId xmlns:p14="http://schemas.microsoft.com/office/powerpoint/2010/main" val="3997473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Measuring of Central Tendency, Variance </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dirty="0"/>
          </a:p>
        </p:txBody>
      </p:sp>
      <p:sp>
        <p:nvSpPr>
          <p:cNvPr id="3" name="Rectangle 2"/>
          <p:cNvSpPr/>
          <p:nvPr/>
        </p:nvSpPr>
        <p:spPr>
          <a:xfrm>
            <a:off x="635428" y="1166434"/>
            <a:ext cx="7484444" cy="1524007"/>
          </a:xfrm>
          <a:prstGeom prst="rect">
            <a:avLst/>
          </a:prstGeom>
        </p:spPr>
        <p:txBody>
          <a:bodyPr wrap="square">
            <a:spAutoFit/>
          </a:bodyPr>
          <a:lstStyle/>
          <a:p>
            <a:pPr algn="just">
              <a:lnSpc>
                <a:spcPct val="150000"/>
              </a:lnSpc>
            </a:pPr>
            <a:r>
              <a:rPr lang="en-US" sz="1600" dirty="0"/>
              <a:t>An essential statistical concept is the “measure of central tendency“. This measure is an important way to summarize the dataset with one representative value. This measure provides a rough picture of where data points are centered. The commonly used measures of central tendency are:</a:t>
            </a:r>
          </a:p>
        </p:txBody>
      </p:sp>
      <p:sp>
        <p:nvSpPr>
          <p:cNvPr id="5" name="Rectangle 4"/>
          <p:cNvSpPr/>
          <p:nvPr/>
        </p:nvSpPr>
        <p:spPr>
          <a:xfrm>
            <a:off x="635428" y="2957826"/>
            <a:ext cx="7484444" cy="1061829"/>
          </a:xfrm>
          <a:prstGeom prst="rect">
            <a:avLst/>
          </a:prstGeom>
        </p:spPr>
        <p:txBody>
          <a:bodyPr wrap="square">
            <a:spAutoFit/>
          </a:bodyPr>
          <a:lstStyle/>
          <a:p>
            <a:pPr algn="just">
              <a:lnSpc>
                <a:spcPct val="150000"/>
              </a:lnSpc>
            </a:pPr>
            <a:r>
              <a:rPr lang="en-US" dirty="0"/>
              <a:t>Variance is the sum of squares of differences between all numbers and means. </a:t>
            </a:r>
          </a:p>
          <a:p>
            <a:pPr algn="just">
              <a:lnSpc>
                <a:spcPct val="150000"/>
              </a:lnSpc>
            </a:pPr>
            <a:r>
              <a:rPr lang="en-US" dirty="0"/>
              <a:t>Deviation for above example. First, calculate the deviations of each data point from the mean, and square the result of each: </a:t>
            </a:r>
          </a:p>
        </p:txBody>
      </p:sp>
    </p:spTree>
    <p:extLst>
      <p:ext uri="{BB962C8B-B14F-4D97-AF65-F5344CB8AC3E}">
        <p14:creationId xmlns:p14="http://schemas.microsoft.com/office/powerpoint/2010/main" val="2160403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2" name="Rectangle 1"/>
          <p:cNvSpPr/>
          <p:nvPr/>
        </p:nvSpPr>
        <p:spPr>
          <a:xfrm>
            <a:off x="493776" y="658439"/>
            <a:ext cx="8337358" cy="4524315"/>
          </a:xfrm>
          <a:prstGeom prst="rect">
            <a:avLst/>
          </a:prstGeom>
        </p:spPr>
        <p:txBody>
          <a:bodyPr wrap="square">
            <a:spAutoFit/>
          </a:bodyPr>
          <a:lstStyle/>
          <a:p>
            <a:pPr algn="just">
              <a:lnSpc>
                <a:spcPct val="150000"/>
              </a:lnSpc>
            </a:pPr>
            <a:r>
              <a:rPr lang="en-US" sz="1600" b="1" dirty="0" smtClean="0">
                <a:solidFill>
                  <a:schemeClr val="bg2"/>
                </a:solidFill>
              </a:rPr>
              <a:t>Statistics</a:t>
            </a:r>
          </a:p>
          <a:p>
            <a:pPr marL="285750" indent="-285750" algn="just">
              <a:lnSpc>
                <a:spcPct val="150000"/>
              </a:lnSpc>
              <a:buFont typeface="Arial" panose="020B0604020202020204" pitchFamily="34" charset="0"/>
              <a:buChar char="•"/>
            </a:pPr>
            <a:r>
              <a:rPr lang="en-US" sz="1600" dirty="0"/>
              <a:t>Statistics simply means numerical data, and is field of math that generally deals with collection of data, tabulation, and interpretation of numerical data</a:t>
            </a:r>
            <a:r>
              <a:rPr lang="en-US" sz="1600" dirty="0" smtClean="0"/>
              <a:t>.</a:t>
            </a:r>
          </a:p>
          <a:p>
            <a:pPr marL="285750" indent="-285750" algn="just">
              <a:lnSpc>
                <a:spcPct val="150000"/>
              </a:lnSpc>
              <a:buFont typeface="Arial" panose="020B0604020202020204" pitchFamily="34" charset="0"/>
              <a:buChar char="•"/>
            </a:pPr>
            <a:r>
              <a:rPr lang="en-US" sz="1600" dirty="0" smtClean="0"/>
              <a:t>It </a:t>
            </a:r>
            <a:r>
              <a:rPr lang="en-US" sz="1600" dirty="0"/>
              <a:t>is actually a form of mathematical analysis that uses different quantitative models to produce a set of experimental data or studies of real </a:t>
            </a:r>
            <a:r>
              <a:rPr lang="en-US" sz="1600" dirty="0" smtClean="0"/>
              <a:t>life.</a:t>
            </a:r>
          </a:p>
          <a:p>
            <a:pPr marL="285750" indent="-285750" algn="just">
              <a:lnSpc>
                <a:spcPct val="150000"/>
              </a:lnSpc>
              <a:buFont typeface="Arial" panose="020B0604020202020204" pitchFamily="34" charset="0"/>
              <a:buChar char="•"/>
            </a:pPr>
            <a:r>
              <a:rPr lang="en-US" sz="1600" dirty="0" smtClean="0"/>
              <a:t>It </a:t>
            </a:r>
            <a:r>
              <a:rPr lang="en-US" sz="1600" dirty="0"/>
              <a:t>is an area of applied mathematics concern with data collection analysis, interpretation, and presentation. Statistics deals with how data can be used to solve complex problems</a:t>
            </a:r>
            <a:r>
              <a:rPr lang="en-US" sz="1600" dirty="0" smtClean="0"/>
              <a:t>.</a:t>
            </a:r>
          </a:p>
          <a:p>
            <a:pPr marL="285750" indent="-285750" algn="just">
              <a:lnSpc>
                <a:spcPct val="150000"/>
              </a:lnSpc>
              <a:buFont typeface="Arial" panose="020B0604020202020204" pitchFamily="34" charset="0"/>
              <a:buChar char="•"/>
            </a:pPr>
            <a:r>
              <a:rPr lang="en-US" sz="1600" dirty="0"/>
              <a:t>Basic terminology of Statistics : </a:t>
            </a:r>
            <a:endParaRPr lang="en-US" sz="1600" dirty="0" smtClean="0"/>
          </a:p>
          <a:p>
            <a:pPr algn="just">
              <a:lnSpc>
                <a:spcPct val="150000"/>
              </a:lnSpc>
            </a:pPr>
            <a:r>
              <a:rPr lang="en-US" sz="1600" b="1" dirty="0" smtClean="0"/>
              <a:t>Population</a:t>
            </a:r>
            <a:r>
              <a:rPr lang="en-US" sz="1600" dirty="0" smtClean="0"/>
              <a:t> –It </a:t>
            </a:r>
            <a:r>
              <a:rPr lang="en-US" sz="1600" dirty="0"/>
              <a:t>is actually a collection of set of individuals or objects or events whose properties are to be </a:t>
            </a:r>
            <a:r>
              <a:rPr lang="en-US" sz="1600" dirty="0" smtClean="0"/>
              <a:t>analyzed.</a:t>
            </a:r>
          </a:p>
          <a:p>
            <a:pPr algn="just">
              <a:lnSpc>
                <a:spcPct val="150000"/>
              </a:lnSpc>
            </a:pPr>
            <a:r>
              <a:rPr lang="en-US" sz="1600" b="1" dirty="0" smtClean="0"/>
              <a:t>Sample</a:t>
            </a:r>
            <a:r>
              <a:rPr lang="en-US" sz="1600" dirty="0" smtClean="0"/>
              <a:t> –It </a:t>
            </a:r>
            <a:r>
              <a:rPr lang="en-US" sz="1600" dirty="0"/>
              <a:t>is the subset of a population.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36250" y="694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Understanding of Normal Distribution</a:t>
            </a:r>
            <a:endParaRPr/>
          </a:p>
        </p:txBody>
      </p:sp>
      <p:sp>
        <p:nvSpPr>
          <p:cNvPr id="141" name="Google Shape;141;p26"/>
          <p:cNvSpPr txBox="1">
            <a:spLocks noGrp="1"/>
          </p:cNvSpPr>
          <p:nvPr>
            <p:ph type="body" idx="1"/>
          </p:nvPr>
        </p:nvSpPr>
        <p:spPr>
          <a:xfrm>
            <a:off x="195950" y="657900"/>
            <a:ext cx="8874600" cy="4485600"/>
          </a:xfrm>
          <a:prstGeom prst="rect">
            <a:avLst/>
          </a:prstGeom>
        </p:spPr>
        <p:txBody>
          <a:bodyPr spcFirstLastPara="1" wrap="square" lIns="91425" tIns="91425" rIns="91425" bIns="91425" anchor="t" anchorCtr="0">
            <a:normAutofit/>
          </a:bodyPr>
          <a:lstStyle/>
          <a:p>
            <a:pPr marL="0" lvl="0" indent="0" algn="l" rtl="0">
              <a:spcBef>
                <a:spcPts val="1800"/>
              </a:spcBef>
              <a:spcAft>
                <a:spcPts val="0"/>
              </a:spcAft>
              <a:buNone/>
            </a:pPr>
            <a:r>
              <a:rPr lang="en" sz="1700" dirty="0">
                <a:solidFill>
                  <a:srgbClr val="111111"/>
                </a:solidFill>
                <a:highlight>
                  <a:srgbClr val="FFFFFF"/>
                </a:highlight>
              </a:rPr>
              <a:t>What Is a Normal Distribution?</a:t>
            </a:r>
            <a:endParaRPr sz="1700" dirty="0">
              <a:solidFill>
                <a:srgbClr val="111111"/>
              </a:solidFill>
              <a:highlight>
                <a:srgbClr val="FFFFFF"/>
              </a:highlight>
            </a:endParaRPr>
          </a:p>
          <a:p>
            <a:pPr marL="0" lvl="0" indent="0" algn="l" rtl="0">
              <a:spcBef>
                <a:spcPts val="400"/>
              </a:spcBef>
              <a:spcAft>
                <a:spcPts val="0"/>
              </a:spcAft>
              <a:buNone/>
            </a:pPr>
            <a:r>
              <a:rPr lang="en" sz="1350" dirty="0">
                <a:solidFill>
                  <a:srgbClr val="111111"/>
                </a:solidFill>
                <a:highlight>
                  <a:srgbClr val="FFFFFF"/>
                </a:highlight>
              </a:rPr>
              <a:t>Normal distribution, also known as the Gaussian distribution, is a </a:t>
            </a:r>
            <a:r>
              <a:rPr lang="en" sz="1350" u="sng" dirty="0">
                <a:solidFill>
                  <a:srgbClr val="2C40D0"/>
                </a:solidFill>
                <a:highlight>
                  <a:srgbClr val="FFFFFF"/>
                </a:highligh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probability distribution</a:t>
            </a:r>
            <a:r>
              <a:rPr lang="en" sz="1350" dirty="0">
                <a:solidFill>
                  <a:srgbClr val="111111"/>
                </a:solidFill>
                <a:highlight>
                  <a:srgbClr val="FFFFFF"/>
                </a:highlight>
              </a:rPr>
              <a:t> that is symmetric about the mean, showing that data near the mean are more frequent in occurrence than data far from the mean.</a:t>
            </a:r>
            <a:endParaRPr sz="1350" dirty="0">
              <a:solidFill>
                <a:srgbClr val="111111"/>
              </a:solidFill>
              <a:highlight>
                <a:srgbClr val="FFFFFF"/>
              </a:highlight>
            </a:endParaRPr>
          </a:p>
          <a:p>
            <a:pPr marL="0" lvl="0" indent="0" algn="l" rtl="0">
              <a:spcBef>
                <a:spcPts val="2100"/>
              </a:spcBef>
              <a:spcAft>
                <a:spcPts val="0"/>
              </a:spcAft>
              <a:buNone/>
            </a:pPr>
            <a:r>
              <a:rPr lang="en" sz="1350" dirty="0">
                <a:solidFill>
                  <a:srgbClr val="111111"/>
                </a:solidFill>
                <a:highlight>
                  <a:srgbClr val="FFFFFF"/>
                </a:highlight>
              </a:rPr>
              <a:t>In graphical form, the normal distribution appears as a "</a:t>
            </a:r>
            <a:r>
              <a:rPr lang="en" sz="1350" u="sng" dirty="0">
                <a:solidFill>
                  <a:srgbClr val="2C40D0"/>
                </a:solidFill>
                <a:highlight>
                  <a:srgbClr val="FFFFFF"/>
                </a:highligh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bell curve</a:t>
            </a:r>
            <a:r>
              <a:rPr lang="en" sz="1350" dirty="0">
                <a:solidFill>
                  <a:srgbClr val="111111"/>
                </a:solidFill>
                <a:highlight>
                  <a:srgbClr val="FFFFFF"/>
                </a:highlight>
              </a:rPr>
              <a:t>".</a:t>
            </a:r>
            <a:endParaRPr sz="1300" dirty="0">
              <a:solidFill>
                <a:srgbClr val="111111"/>
              </a:solidFill>
              <a:highlight>
                <a:srgbClr val="FFFFFF"/>
              </a:highlight>
            </a:endParaRPr>
          </a:p>
          <a:p>
            <a:pPr marL="0" lvl="0" indent="0" algn="l" rtl="0">
              <a:lnSpc>
                <a:spcPct val="120000"/>
              </a:lnSpc>
              <a:spcBef>
                <a:spcPts val="2100"/>
              </a:spcBef>
              <a:spcAft>
                <a:spcPts val="0"/>
              </a:spcAft>
              <a:buClr>
                <a:schemeClr val="dk1"/>
              </a:buClr>
              <a:buSzPts val="1100"/>
              <a:buFont typeface="Arial"/>
              <a:buNone/>
            </a:pPr>
            <a:r>
              <a:rPr lang="en" sz="1300" dirty="0">
                <a:solidFill>
                  <a:srgbClr val="111111"/>
                </a:solidFill>
                <a:highlight>
                  <a:srgbClr val="FFFFFF"/>
                </a:highlight>
              </a:rPr>
              <a:t>KEY TAKEAWAYS</a:t>
            </a:r>
            <a:endParaRPr sz="130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The normal distribution is the proper term for a probability bell curve.</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In a normal distribution the mean is zero and the standard deviation is 1. It has zero skew and a kurtosis of 3.</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Normal distributions are symmetrical, but not all symmetrical distributions are normal.</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Many naturally-occurring phenomena tend to approximate the normal distribution.</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In finance, most pricing distributions are not, however, perfectly normal.</a:t>
            </a:r>
            <a:endParaRPr sz="1350" dirty="0">
              <a:solidFill>
                <a:srgbClr val="111111"/>
              </a:solidFill>
              <a:highlight>
                <a:srgbClr val="FFFFFF"/>
              </a:highlight>
            </a:endParaRPr>
          </a:p>
          <a:p>
            <a:pPr marL="0" lvl="0" indent="0" algn="l" rtl="0">
              <a:spcBef>
                <a:spcPts val="900"/>
              </a:spcBef>
              <a:spcAft>
                <a:spcPts val="0"/>
              </a:spcAft>
              <a:buNone/>
            </a:pPr>
            <a:r>
              <a:rPr lang="en" sz="1200" dirty="0">
                <a:solidFill>
                  <a:srgbClr val="202124"/>
                </a:solidFill>
                <a:highlight>
                  <a:srgbClr val="FFFFFF"/>
                </a:highlight>
              </a:rPr>
              <a:t>What is a normal distribution in simple terms?</a:t>
            </a:r>
            <a:endParaRPr sz="1200" dirty="0">
              <a:solidFill>
                <a:srgbClr val="202124"/>
              </a:solidFill>
              <a:highlight>
                <a:srgbClr val="FFFFFF"/>
              </a:highlight>
            </a:endParaRPr>
          </a:p>
          <a:p>
            <a:pPr marL="0" lvl="0" indent="0" algn="l" rtl="0">
              <a:spcBef>
                <a:spcPts val="900"/>
              </a:spcBef>
              <a:spcAft>
                <a:spcPts val="0"/>
              </a:spcAft>
              <a:buNone/>
            </a:pPr>
            <a:r>
              <a:rPr lang="en" sz="1200" dirty="0">
                <a:solidFill>
                  <a:srgbClr val="202124"/>
                </a:solidFill>
                <a:highlight>
                  <a:srgbClr val="FFFFFF"/>
                </a:highlight>
              </a:rPr>
              <a:t>A normal distribution is </a:t>
            </a:r>
            <a:r>
              <a:rPr lang="en" sz="1200" b="1" dirty="0">
                <a:solidFill>
                  <a:srgbClr val="202124"/>
                </a:solidFill>
                <a:highlight>
                  <a:srgbClr val="FFFFFF"/>
                </a:highlight>
              </a:rPr>
              <a:t>an arrangement of a data set in which most values cluster in the middle of the range and the rest taper off symmetrically toward either extreme</a:t>
            </a:r>
            <a:r>
              <a:rPr lang="en" sz="1200" dirty="0">
                <a:solidFill>
                  <a:srgbClr val="202124"/>
                </a:solidFill>
                <a:highlight>
                  <a:srgbClr val="FFFFFF"/>
                </a:highlight>
              </a:rPr>
              <a:t>.</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406366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fade">
                                      <p:cBhvr>
                                        <p:cTn id="7" dur="1000"/>
                                        <p:tgtEl>
                                          <p:spTgt spid="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xEl>
                                              <p:pRg st="0" end="0"/>
                                            </p:txEl>
                                          </p:spTgt>
                                        </p:tgtEl>
                                        <p:attrNameLst>
                                          <p:attrName>style.visibility</p:attrName>
                                        </p:attrNameLst>
                                      </p:cBhvr>
                                      <p:to>
                                        <p:strVal val="visible"/>
                                      </p:to>
                                    </p:set>
                                    <p:animEffect transition="in" filter="fade">
                                      <p:cBhvr>
                                        <p:cTn id="12" dur="1000"/>
                                        <p:tgtEl>
                                          <p:spTgt spid="14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xEl>
                                              <p:pRg st="1" end="1"/>
                                            </p:txEl>
                                          </p:spTgt>
                                        </p:tgtEl>
                                        <p:attrNameLst>
                                          <p:attrName>style.visibility</p:attrName>
                                        </p:attrNameLst>
                                      </p:cBhvr>
                                      <p:to>
                                        <p:strVal val="visible"/>
                                      </p:to>
                                    </p:set>
                                    <p:animEffect transition="in" filter="fade">
                                      <p:cBhvr>
                                        <p:cTn id="17" dur="1000"/>
                                        <p:tgtEl>
                                          <p:spTgt spid="14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xEl>
                                              <p:pRg st="2" end="2"/>
                                            </p:txEl>
                                          </p:spTgt>
                                        </p:tgtEl>
                                        <p:attrNameLst>
                                          <p:attrName>style.visibility</p:attrName>
                                        </p:attrNameLst>
                                      </p:cBhvr>
                                      <p:to>
                                        <p:strVal val="visible"/>
                                      </p:to>
                                    </p:set>
                                    <p:animEffect transition="in" filter="fade">
                                      <p:cBhvr>
                                        <p:cTn id="22" dur="1000"/>
                                        <p:tgtEl>
                                          <p:spTgt spid="14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1">
                                            <p:txEl>
                                              <p:pRg st="3" end="3"/>
                                            </p:txEl>
                                          </p:spTgt>
                                        </p:tgtEl>
                                        <p:attrNameLst>
                                          <p:attrName>style.visibility</p:attrName>
                                        </p:attrNameLst>
                                      </p:cBhvr>
                                      <p:to>
                                        <p:strVal val="visible"/>
                                      </p:to>
                                    </p:set>
                                    <p:animEffect transition="in" filter="fade">
                                      <p:cBhvr>
                                        <p:cTn id="27" dur="1000"/>
                                        <p:tgtEl>
                                          <p:spTgt spid="14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1">
                                            <p:txEl>
                                              <p:pRg st="4" end="4"/>
                                            </p:txEl>
                                          </p:spTgt>
                                        </p:tgtEl>
                                        <p:attrNameLst>
                                          <p:attrName>style.visibility</p:attrName>
                                        </p:attrNameLst>
                                      </p:cBhvr>
                                      <p:to>
                                        <p:strVal val="visible"/>
                                      </p:to>
                                    </p:set>
                                    <p:animEffect transition="in" filter="fade">
                                      <p:cBhvr>
                                        <p:cTn id="32" dur="1000"/>
                                        <p:tgtEl>
                                          <p:spTgt spid="14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1">
                                            <p:txEl>
                                              <p:pRg st="5" end="5"/>
                                            </p:txEl>
                                          </p:spTgt>
                                        </p:tgtEl>
                                        <p:attrNameLst>
                                          <p:attrName>style.visibility</p:attrName>
                                        </p:attrNameLst>
                                      </p:cBhvr>
                                      <p:to>
                                        <p:strVal val="visible"/>
                                      </p:to>
                                    </p:set>
                                    <p:animEffect transition="in" filter="fade">
                                      <p:cBhvr>
                                        <p:cTn id="37" dur="1000"/>
                                        <p:tgtEl>
                                          <p:spTgt spid="14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1">
                                            <p:txEl>
                                              <p:pRg st="6" end="6"/>
                                            </p:txEl>
                                          </p:spTgt>
                                        </p:tgtEl>
                                        <p:attrNameLst>
                                          <p:attrName>style.visibility</p:attrName>
                                        </p:attrNameLst>
                                      </p:cBhvr>
                                      <p:to>
                                        <p:strVal val="visible"/>
                                      </p:to>
                                    </p:set>
                                    <p:animEffect transition="in" filter="fade">
                                      <p:cBhvr>
                                        <p:cTn id="42" dur="1000"/>
                                        <p:tgtEl>
                                          <p:spTgt spid="14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1">
                                            <p:txEl>
                                              <p:pRg st="7" end="7"/>
                                            </p:txEl>
                                          </p:spTgt>
                                        </p:tgtEl>
                                        <p:attrNameLst>
                                          <p:attrName>style.visibility</p:attrName>
                                        </p:attrNameLst>
                                      </p:cBhvr>
                                      <p:to>
                                        <p:strVal val="visible"/>
                                      </p:to>
                                    </p:set>
                                    <p:animEffect transition="in" filter="fade">
                                      <p:cBhvr>
                                        <p:cTn id="47" dur="1000"/>
                                        <p:tgtEl>
                                          <p:spTgt spid="14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1">
                                            <p:txEl>
                                              <p:pRg st="8" end="8"/>
                                            </p:txEl>
                                          </p:spTgt>
                                        </p:tgtEl>
                                        <p:attrNameLst>
                                          <p:attrName>style.visibility</p:attrName>
                                        </p:attrNameLst>
                                      </p:cBhvr>
                                      <p:to>
                                        <p:strVal val="visible"/>
                                      </p:to>
                                    </p:set>
                                    <p:animEffect transition="in" filter="fade">
                                      <p:cBhvr>
                                        <p:cTn id="52" dur="1000"/>
                                        <p:tgtEl>
                                          <p:spTgt spid="141">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1">
                                            <p:txEl>
                                              <p:pRg st="9" end="9"/>
                                            </p:txEl>
                                          </p:spTgt>
                                        </p:tgtEl>
                                        <p:attrNameLst>
                                          <p:attrName>style.visibility</p:attrName>
                                        </p:attrNameLst>
                                      </p:cBhvr>
                                      <p:to>
                                        <p:strVal val="visible"/>
                                      </p:to>
                                    </p:set>
                                    <p:animEffect transition="in" filter="fade">
                                      <p:cBhvr>
                                        <p:cTn id="57" dur="1000"/>
                                        <p:tgtEl>
                                          <p:spTgt spid="141">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41">
                                            <p:txEl>
                                              <p:pRg st="10" end="10"/>
                                            </p:txEl>
                                          </p:spTgt>
                                        </p:tgtEl>
                                        <p:attrNameLst>
                                          <p:attrName>style.visibility</p:attrName>
                                        </p:attrNameLst>
                                      </p:cBhvr>
                                      <p:to>
                                        <p:strVal val="visible"/>
                                      </p:to>
                                    </p:set>
                                    <p:animEffect transition="in" filter="fade">
                                      <p:cBhvr>
                                        <p:cTn id="62" dur="1000"/>
                                        <p:tgtEl>
                                          <p:spTgt spid="14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7" descr="Image result for Understanding of Normal Distribution"/>
          <p:cNvPicPr preferRelativeResize="0"/>
          <p:nvPr/>
        </p:nvPicPr>
        <p:blipFill>
          <a:blip r:embed="rId3">
            <a:alphaModFix/>
          </a:blip>
          <a:stretch>
            <a:fillRect/>
          </a:stretch>
        </p:blipFill>
        <p:spPr>
          <a:xfrm>
            <a:off x="5763975" y="76200"/>
            <a:ext cx="3241225" cy="2473775"/>
          </a:xfrm>
          <a:prstGeom prst="rect">
            <a:avLst/>
          </a:prstGeom>
          <a:noFill/>
          <a:ln>
            <a:noFill/>
          </a:ln>
        </p:spPr>
      </p:pic>
      <p:sp>
        <p:nvSpPr>
          <p:cNvPr id="147" name="Google Shape;147;p27"/>
          <p:cNvSpPr txBox="1"/>
          <p:nvPr/>
        </p:nvSpPr>
        <p:spPr>
          <a:xfrm>
            <a:off x="487679" y="398563"/>
            <a:ext cx="5276295" cy="21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900"/>
              </a:spcBef>
              <a:spcAft>
                <a:spcPts val="0"/>
              </a:spcAft>
              <a:buNone/>
            </a:pPr>
            <a:r>
              <a:rPr lang="en" sz="1200" dirty="0">
                <a:solidFill>
                  <a:srgbClr val="202124"/>
                </a:solidFill>
                <a:highlight>
                  <a:srgbClr val="FFFFFF"/>
                </a:highlight>
              </a:rPr>
              <a:t>What is the importance of understanding normal distribution?</a:t>
            </a:r>
            <a:endParaRPr sz="1200" dirty="0">
              <a:solidFill>
                <a:srgbClr val="202124"/>
              </a:solidFill>
              <a:highlight>
                <a:srgbClr val="FFFFFF"/>
              </a:highlight>
            </a:endParaRPr>
          </a:p>
          <a:p>
            <a:pPr marL="0" lvl="0" indent="0" algn="l" rtl="0">
              <a:lnSpc>
                <a:spcPct val="115000"/>
              </a:lnSpc>
              <a:spcBef>
                <a:spcPts val="900"/>
              </a:spcBef>
              <a:spcAft>
                <a:spcPts val="0"/>
              </a:spcAft>
              <a:buNone/>
            </a:pPr>
            <a:r>
              <a:rPr lang="en" sz="1200" dirty="0">
                <a:solidFill>
                  <a:srgbClr val="202124"/>
                </a:solidFill>
                <a:highlight>
                  <a:srgbClr val="FFFFFF"/>
                </a:highlight>
              </a:rPr>
              <a:t>As with any probability distribution, the normal distribution describes how the values of a variable are distributed. It is the most important probability distribution in statistics because </a:t>
            </a:r>
            <a:r>
              <a:rPr lang="en" sz="1200" b="1" dirty="0">
                <a:solidFill>
                  <a:srgbClr val="202124"/>
                </a:solidFill>
                <a:highlight>
                  <a:srgbClr val="FFFFFF"/>
                </a:highlight>
              </a:rPr>
              <a:t>it accurately describes the distribution of values for many natural phenomena</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lnSpc>
                <a:spcPct val="115000"/>
              </a:lnSpc>
              <a:spcBef>
                <a:spcPts val="0"/>
              </a:spcBef>
              <a:spcAft>
                <a:spcPts val="0"/>
              </a:spcAft>
              <a:buNone/>
            </a:pPr>
            <a:endParaRPr sz="1200" dirty="0">
              <a:solidFill>
                <a:srgbClr val="202124"/>
              </a:solidFill>
              <a:highlight>
                <a:srgbClr val="FFFFFF"/>
              </a:highlight>
            </a:endParaRPr>
          </a:p>
          <a:p>
            <a:pPr marL="0" lvl="0" indent="0" algn="l" rtl="0">
              <a:lnSpc>
                <a:spcPct val="115000"/>
              </a:lnSpc>
              <a:spcBef>
                <a:spcPts val="0"/>
              </a:spcBef>
              <a:spcAft>
                <a:spcPts val="0"/>
              </a:spcAft>
              <a:buNone/>
            </a:pPr>
            <a:endParaRPr sz="1200" dirty="0">
              <a:solidFill>
                <a:srgbClr val="202124"/>
              </a:solidFill>
              <a:highlight>
                <a:srgbClr val="FFFFFF"/>
              </a:highlight>
            </a:endParaRPr>
          </a:p>
        </p:txBody>
      </p:sp>
      <p:pic>
        <p:nvPicPr>
          <p:cNvPr id="148" name="Google Shape;148;p27" descr="Image result for Understanding of Normal Distribution"/>
          <p:cNvPicPr preferRelativeResize="0"/>
          <p:nvPr/>
        </p:nvPicPr>
        <p:blipFill>
          <a:blip r:embed="rId4">
            <a:alphaModFix/>
          </a:blip>
          <a:stretch>
            <a:fillRect/>
          </a:stretch>
        </p:blipFill>
        <p:spPr>
          <a:xfrm>
            <a:off x="5763975" y="2634350"/>
            <a:ext cx="3192250" cy="2394850"/>
          </a:xfrm>
          <a:prstGeom prst="rect">
            <a:avLst/>
          </a:prstGeom>
          <a:noFill/>
          <a:ln>
            <a:noFill/>
          </a:ln>
        </p:spPr>
      </p:pic>
      <p:sp>
        <p:nvSpPr>
          <p:cNvPr id="149" name="Google Shape;149;p27"/>
          <p:cNvSpPr txBox="1"/>
          <p:nvPr/>
        </p:nvSpPr>
        <p:spPr>
          <a:xfrm>
            <a:off x="487680" y="1615439"/>
            <a:ext cx="5201920" cy="332383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900"/>
              </a:spcBef>
              <a:spcAft>
                <a:spcPts val="0"/>
              </a:spcAft>
              <a:buNone/>
            </a:pPr>
            <a:r>
              <a:rPr lang="en" sz="1200" dirty="0">
                <a:solidFill>
                  <a:srgbClr val="202124"/>
                </a:solidFill>
                <a:highlight>
                  <a:srgbClr val="FFFFFF"/>
                </a:highlight>
              </a:rPr>
              <a:t>What is an example of normal distribution?</a:t>
            </a:r>
            <a:endParaRPr sz="1200" dirty="0">
              <a:solidFill>
                <a:srgbClr val="202124"/>
              </a:solidFill>
              <a:highlight>
                <a:srgbClr val="FFFFFF"/>
              </a:highlight>
            </a:endParaRPr>
          </a:p>
          <a:p>
            <a:pPr marL="0" lvl="0" indent="0" algn="l" rtl="0">
              <a:lnSpc>
                <a:spcPct val="115000"/>
              </a:lnSpc>
              <a:spcBef>
                <a:spcPts val="900"/>
              </a:spcBef>
              <a:spcAft>
                <a:spcPts val="0"/>
              </a:spcAft>
              <a:buNone/>
            </a:pPr>
            <a:r>
              <a:rPr lang="en" sz="1200" dirty="0">
                <a:solidFill>
                  <a:srgbClr val="202124"/>
                </a:solidFill>
                <a:highlight>
                  <a:srgbClr val="FFFFFF"/>
                </a:highlight>
              </a:rPr>
              <a:t>Height. </a:t>
            </a:r>
            <a:r>
              <a:rPr lang="en" sz="1200" b="1" dirty="0">
                <a:solidFill>
                  <a:srgbClr val="202124"/>
                </a:solidFill>
                <a:highlight>
                  <a:srgbClr val="FFFFFF"/>
                </a:highlight>
              </a:rPr>
              <a:t>Height of the population</a:t>
            </a:r>
            <a:r>
              <a:rPr lang="en" sz="1200" dirty="0">
                <a:solidFill>
                  <a:srgbClr val="202124"/>
                </a:solidFill>
                <a:highlight>
                  <a:srgbClr val="FFFFFF"/>
                </a:highlight>
              </a:rPr>
              <a:t> is the example of normal distribution. Most of the people in a specific population are of average height. The number of people taller and shorter than the average height people is almost equal, and a very small number of people are either extremely tall or extremely short.</a:t>
            </a:r>
            <a:endParaRPr sz="1200" dirty="0">
              <a:solidFill>
                <a:srgbClr val="202124"/>
              </a:solidFill>
              <a:highlight>
                <a:srgbClr val="FFFFFF"/>
              </a:highlight>
            </a:endParaRPr>
          </a:p>
          <a:p>
            <a:pPr marL="0" lvl="0" indent="0" algn="l" rtl="0">
              <a:lnSpc>
                <a:spcPct val="115000"/>
              </a:lnSpc>
              <a:spcBef>
                <a:spcPts val="0"/>
              </a:spcBef>
              <a:spcAft>
                <a:spcPts val="0"/>
              </a:spcAft>
              <a:buNone/>
            </a:pPr>
            <a:endParaRPr sz="1200" dirty="0">
              <a:solidFill>
                <a:srgbClr val="202124"/>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What is the benefit of normal distribution?</a:t>
            </a:r>
            <a:endParaRPr sz="1200" dirty="0">
              <a:solidFill>
                <a:srgbClr val="202124"/>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Answer. The first advantage of the normal distribution is that it is </a:t>
            </a:r>
            <a:r>
              <a:rPr lang="en" sz="1200" b="1" dirty="0">
                <a:solidFill>
                  <a:srgbClr val="202124"/>
                </a:solidFill>
                <a:highlight>
                  <a:srgbClr val="FFFFFF"/>
                </a:highlight>
              </a:rPr>
              <a:t>symmetric and bell-shaped</a:t>
            </a:r>
            <a:r>
              <a:rPr lang="en" sz="1200" dirty="0">
                <a:solidFill>
                  <a:srgbClr val="202124"/>
                </a:solidFill>
                <a:highlight>
                  <a:srgbClr val="FFFFFF"/>
                </a:highlight>
              </a:rPr>
              <a:t>. This shape is useful because it can be used to describe many populations, from classroom grades to heights and weights</a:t>
            </a:r>
            <a:endParaRPr sz="1200" dirty="0">
              <a:solidFill>
                <a:srgbClr val="202124"/>
              </a:solidFill>
              <a:highlight>
                <a:srgbClr val="FFFFFF"/>
              </a:highlight>
            </a:endParaRPr>
          </a:p>
          <a:p>
            <a:pPr marL="0" lvl="0" indent="0" algn="l" rtl="0">
              <a:lnSpc>
                <a:spcPct val="115000"/>
              </a:lnSpc>
              <a:spcBef>
                <a:spcPts val="0"/>
              </a:spcBef>
              <a:spcAft>
                <a:spcPts val="0"/>
              </a:spcAft>
              <a:buNone/>
            </a:pPr>
            <a:endParaRPr sz="1200" dirty="0">
              <a:solidFill>
                <a:srgbClr val="202124"/>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353201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Effect transition="in" filter="fade">
                                      <p:cBhvr>
                                        <p:cTn id="7" dur="1000"/>
                                        <p:tgtEl>
                                          <p:spTgt spid="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7">
                                            <p:txEl>
                                              <p:pRg st="1" end="1"/>
                                            </p:txEl>
                                          </p:spTgt>
                                        </p:tgtEl>
                                        <p:attrNameLst>
                                          <p:attrName>style.visibility</p:attrName>
                                        </p:attrNameLst>
                                      </p:cBhvr>
                                      <p:to>
                                        <p:strVal val="visible"/>
                                      </p:to>
                                    </p:set>
                                    <p:animEffect transition="in" filter="fade">
                                      <p:cBhvr>
                                        <p:cTn id="12" dur="1000"/>
                                        <p:tgtEl>
                                          <p:spTgt spid="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7">
                                            <p:txEl>
                                              <p:pRg st="2" end="2"/>
                                            </p:txEl>
                                          </p:spTgt>
                                        </p:tgtEl>
                                        <p:attrNameLst>
                                          <p:attrName>style.visibility</p:attrName>
                                        </p:attrNameLst>
                                      </p:cBhvr>
                                      <p:to>
                                        <p:strVal val="visible"/>
                                      </p:to>
                                    </p:set>
                                    <p:animEffect transition="in" filter="fade">
                                      <p:cBhvr>
                                        <p:cTn id="17" dur="1000"/>
                                        <p:tgtEl>
                                          <p:spTgt spid="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7">
                                            <p:txEl>
                                              <p:pRg st="3" end="3"/>
                                            </p:txEl>
                                          </p:spTgt>
                                        </p:tgtEl>
                                        <p:attrNameLst>
                                          <p:attrName>style.visibility</p:attrName>
                                        </p:attrNameLst>
                                      </p:cBhvr>
                                      <p:to>
                                        <p:strVal val="visible"/>
                                      </p:to>
                                    </p:set>
                                    <p:animEffect transition="in" filter="fade">
                                      <p:cBhvr>
                                        <p:cTn id="22" dur="1000"/>
                                        <p:tgtEl>
                                          <p:spTgt spid="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6"/>
                                        </p:tgtEl>
                                        <p:attrNameLst>
                                          <p:attrName>style.visibility</p:attrName>
                                        </p:attrNameLst>
                                      </p:cBhvr>
                                      <p:to>
                                        <p:strVal val="visible"/>
                                      </p:to>
                                    </p:set>
                                    <p:animEffect transition="in" filter="fade">
                                      <p:cBhvr>
                                        <p:cTn id="27" dur="1000"/>
                                        <p:tgtEl>
                                          <p:spTgt spid="14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9">
                                            <p:txEl>
                                              <p:pRg st="0" end="0"/>
                                            </p:txEl>
                                          </p:spTgt>
                                        </p:tgtEl>
                                        <p:attrNameLst>
                                          <p:attrName>style.visibility</p:attrName>
                                        </p:attrNameLst>
                                      </p:cBhvr>
                                      <p:to>
                                        <p:strVal val="visible"/>
                                      </p:to>
                                    </p:set>
                                    <p:animEffect transition="in" filter="fade">
                                      <p:cBhvr>
                                        <p:cTn id="32" dur="1000"/>
                                        <p:tgtEl>
                                          <p:spTgt spid="14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9">
                                            <p:txEl>
                                              <p:pRg st="1" end="1"/>
                                            </p:txEl>
                                          </p:spTgt>
                                        </p:tgtEl>
                                        <p:attrNameLst>
                                          <p:attrName>style.visibility</p:attrName>
                                        </p:attrNameLst>
                                      </p:cBhvr>
                                      <p:to>
                                        <p:strVal val="visible"/>
                                      </p:to>
                                    </p:set>
                                    <p:animEffect transition="in" filter="fade">
                                      <p:cBhvr>
                                        <p:cTn id="37" dur="1000"/>
                                        <p:tgtEl>
                                          <p:spTgt spid="14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9">
                                            <p:txEl>
                                              <p:pRg st="2" end="2"/>
                                            </p:txEl>
                                          </p:spTgt>
                                        </p:tgtEl>
                                        <p:attrNameLst>
                                          <p:attrName>style.visibility</p:attrName>
                                        </p:attrNameLst>
                                      </p:cBhvr>
                                      <p:to>
                                        <p:strVal val="visible"/>
                                      </p:to>
                                    </p:set>
                                    <p:animEffect transition="in" filter="fade">
                                      <p:cBhvr>
                                        <p:cTn id="42" dur="1000"/>
                                        <p:tgtEl>
                                          <p:spTgt spid="14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9">
                                            <p:txEl>
                                              <p:pRg st="3" end="3"/>
                                            </p:txEl>
                                          </p:spTgt>
                                        </p:tgtEl>
                                        <p:attrNameLst>
                                          <p:attrName>style.visibility</p:attrName>
                                        </p:attrNameLst>
                                      </p:cBhvr>
                                      <p:to>
                                        <p:strVal val="visible"/>
                                      </p:to>
                                    </p:set>
                                    <p:animEffect transition="in" filter="fade">
                                      <p:cBhvr>
                                        <p:cTn id="47" dur="1000"/>
                                        <p:tgtEl>
                                          <p:spTgt spid="149">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9">
                                            <p:txEl>
                                              <p:pRg st="4" end="4"/>
                                            </p:txEl>
                                          </p:spTgt>
                                        </p:tgtEl>
                                        <p:attrNameLst>
                                          <p:attrName>style.visibility</p:attrName>
                                        </p:attrNameLst>
                                      </p:cBhvr>
                                      <p:to>
                                        <p:strVal val="visible"/>
                                      </p:to>
                                    </p:set>
                                    <p:animEffect transition="in" filter="fade">
                                      <p:cBhvr>
                                        <p:cTn id="52" dur="1000"/>
                                        <p:tgtEl>
                                          <p:spTgt spid="149">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9">
                                            <p:txEl>
                                              <p:pRg st="5" end="5"/>
                                            </p:txEl>
                                          </p:spTgt>
                                        </p:tgtEl>
                                        <p:attrNameLst>
                                          <p:attrName>style.visibility</p:attrName>
                                        </p:attrNameLst>
                                      </p:cBhvr>
                                      <p:to>
                                        <p:strVal val="visible"/>
                                      </p:to>
                                    </p:set>
                                    <p:animEffect transition="in" filter="fade">
                                      <p:cBhvr>
                                        <p:cTn id="57" dur="1000"/>
                                        <p:tgtEl>
                                          <p:spTgt spid="149">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48"/>
                                        </p:tgtEl>
                                        <p:attrNameLst>
                                          <p:attrName>style.visibility</p:attrName>
                                        </p:attrNameLst>
                                      </p:cBhvr>
                                      <p:to>
                                        <p:strVal val="visible"/>
                                      </p:to>
                                    </p:set>
                                    <p:animEffect transition="in" filter="fade">
                                      <p:cBhvr>
                                        <p:cTn id="62"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body" idx="1"/>
          </p:nvPr>
        </p:nvSpPr>
        <p:spPr>
          <a:xfrm>
            <a:off x="477520" y="475540"/>
            <a:ext cx="8049075" cy="1190700"/>
          </a:xfrm>
          <a:prstGeom prst="rect">
            <a:avLst/>
          </a:prstGeom>
        </p:spPr>
        <p:txBody>
          <a:bodyPr spcFirstLastPara="1" wrap="square" lIns="91425" tIns="91425" rIns="91425" bIns="91425" anchor="t" anchorCtr="0">
            <a:normAutofit fontScale="92500"/>
          </a:bodyPr>
          <a:lstStyle/>
          <a:p>
            <a:pPr marL="0" lvl="0" indent="0" algn="l" rtl="0">
              <a:spcBef>
                <a:spcPts val="900"/>
              </a:spcBef>
              <a:spcAft>
                <a:spcPts val="0"/>
              </a:spcAft>
              <a:buClr>
                <a:schemeClr val="dk1"/>
              </a:buClr>
              <a:buSzPts val="1100"/>
              <a:buFont typeface="Arial"/>
              <a:buNone/>
            </a:pPr>
            <a:r>
              <a:rPr lang="en" sz="1300" b="1" dirty="0">
                <a:solidFill>
                  <a:srgbClr val="202124"/>
                </a:solidFill>
                <a:highlight>
                  <a:srgbClr val="FFFFFF"/>
                </a:highlight>
              </a:rPr>
              <a:t>What is the difference between normal distribution and symmetric distribution?</a:t>
            </a:r>
            <a:endParaRPr sz="1300" b="1" dirty="0">
              <a:solidFill>
                <a:srgbClr val="202124"/>
              </a:solidFill>
              <a:highlight>
                <a:srgbClr val="FFFFFF"/>
              </a:highlight>
            </a:endParaRPr>
          </a:p>
          <a:p>
            <a:pPr marL="0" lvl="0" indent="0" algn="l" rtl="0">
              <a:spcBef>
                <a:spcPts val="900"/>
              </a:spcBef>
              <a:spcAft>
                <a:spcPts val="0"/>
              </a:spcAft>
              <a:buNone/>
            </a:pPr>
            <a:r>
              <a:rPr lang="en" sz="1200" dirty="0">
                <a:solidFill>
                  <a:srgbClr val="202124"/>
                </a:solidFill>
                <a:highlight>
                  <a:srgbClr val="FFFFFF"/>
                </a:highlight>
              </a:rPr>
              <a:t>In a symmetrical distribution the two sides of the distribution are a mirror image of each other. </a:t>
            </a:r>
            <a:r>
              <a:rPr lang="en" sz="1200" b="1" dirty="0">
                <a:solidFill>
                  <a:srgbClr val="202124"/>
                </a:solidFill>
                <a:highlight>
                  <a:srgbClr val="FFFFFF"/>
                </a:highlight>
              </a:rPr>
              <a:t>A normal distribution is a true symmetric distribution of observed values</a:t>
            </a:r>
            <a:r>
              <a:rPr lang="en" sz="1200" dirty="0">
                <a:solidFill>
                  <a:srgbClr val="202124"/>
                </a:solidFill>
                <a:highlight>
                  <a:srgbClr val="FFFFFF"/>
                </a:highlight>
              </a:rPr>
              <a:t>. When a histogram is constructed on values that are normally distributed, the shape of columns form a symmetrical bell shape.</a:t>
            </a:r>
            <a:endParaRPr dirty="0"/>
          </a:p>
        </p:txBody>
      </p:sp>
      <p:pic>
        <p:nvPicPr>
          <p:cNvPr id="155" name="Google Shape;155;p28"/>
          <p:cNvPicPr preferRelativeResize="0"/>
          <p:nvPr/>
        </p:nvPicPr>
        <p:blipFill>
          <a:blip r:embed="rId3">
            <a:alphaModFix/>
          </a:blip>
          <a:stretch>
            <a:fillRect/>
          </a:stretch>
        </p:blipFill>
        <p:spPr>
          <a:xfrm>
            <a:off x="871930" y="1666240"/>
            <a:ext cx="4358274" cy="3101710"/>
          </a:xfrm>
          <a:prstGeom prst="rect">
            <a:avLst/>
          </a:prstGeom>
          <a:noFill/>
          <a:ln>
            <a:noFill/>
          </a:ln>
        </p:spPr>
      </p:pic>
      <p:pic>
        <p:nvPicPr>
          <p:cNvPr id="156" name="Google Shape;156;p28"/>
          <p:cNvPicPr preferRelativeResize="0"/>
          <p:nvPr/>
        </p:nvPicPr>
        <p:blipFill>
          <a:blip r:embed="rId4">
            <a:alphaModFix/>
          </a:blip>
          <a:stretch>
            <a:fillRect/>
          </a:stretch>
        </p:blipFill>
        <p:spPr>
          <a:xfrm>
            <a:off x="4883452" y="1510783"/>
            <a:ext cx="4121823" cy="341262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198729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xEl>
                                              <p:pRg st="0" end="0"/>
                                            </p:txEl>
                                          </p:spTgt>
                                        </p:tgtEl>
                                        <p:attrNameLst>
                                          <p:attrName>style.visibility</p:attrName>
                                        </p:attrNameLst>
                                      </p:cBhvr>
                                      <p:to>
                                        <p:strVal val="visible"/>
                                      </p:to>
                                    </p:set>
                                    <p:animEffect transition="in" filter="fade">
                                      <p:cBhvr>
                                        <p:cTn id="7" dur="1000"/>
                                        <p:tgtEl>
                                          <p:spTgt spid="1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4">
                                            <p:txEl>
                                              <p:pRg st="1" end="1"/>
                                            </p:txEl>
                                          </p:spTgt>
                                        </p:tgtEl>
                                        <p:attrNameLst>
                                          <p:attrName>style.visibility</p:attrName>
                                        </p:attrNameLst>
                                      </p:cBhvr>
                                      <p:to>
                                        <p:strVal val="visible"/>
                                      </p:to>
                                    </p:set>
                                    <p:animEffect transition="in" filter="fade">
                                      <p:cBhvr>
                                        <p:cTn id="12" dur="1000"/>
                                        <p:tgtEl>
                                          <p:spTgt spid="1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5"/>
                                        </p:tgtEl>
                                        <p:attrNameLst>
                                          <p:attrName>style.visibility</p:attrName>
                                        </p:attrNameLst>
                                      </p:cBhvr>
                                      <p:to>
                                        <p:strVal val="visible"/>
                                      </p:to>
                                    </p:set>
                                    <p:animEffect transition="in" filter="fade">
                                      <p:cBhvr>
                                        <p:cTn id="17" dur="1000"/>
                                        <p:tgtEl>
                                          <p:spTgt spid="1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6"/>
                                        </p:tgtEl>
                                        <p:attrNameLst>
                                          <p:attrName>style.visibility</p:attrName>
                                        </p:attrNameLst>
                                      </p:cBhvr>
                                      <p:to>
                                        <p:strVal val="visible"/>
                                      </p:to>
                                    </p:set>
                                    <p:animEffect transition="in" filter="fade">
                                      <p:cBhvr>
                                        <p:cTn id="22" dur="10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9"/>
          <p:cNvPicPr preferRelativeResize="0"/>
          <p:nvPr/>
        </p:nvPicPr>
        <p:blipFill>
          <a:blip r:embed="rId3">
            <a:alphaModFix/>
          </a:blip>
          <a:stretch>
            <a:fillRect/>
          </a:stretch>
        </p:blipFill>
        <p:spPr>
          <a:xfrm>
            <a:off x="152400" y="152400"/>
            <a:ext cx="4329801" cy="4991100"/>
          </a:xfrm>
          <a:prstGeom prst="rect">
            <a:avLst/>
          </a:prstGeom>
          <a:noFill/>
          <a:ln>
            <a:noFill/>
          </a:ln>
        </p:spPr>
      </p:pic>
      <p:pic>
        <p:nvPicPr>
          <p:cNvPr id="162" name="Google Shape;162;p29"/>
          <p:cNvPicPr preferRelativeResize="0"/>
          <p:nvPr/>
        </p:nvPicPr>
        <p:blipFill>
          <a:blip r:embed="rId4">
            <a:alphaModFix/>
          </a:blip>
          <a:stretch>
            <a:fillRect/>
          </a:stretch>
        </p:blipFill>
        <p:spPr>
          <a:xfrm>
            <a:off x="4572000" y="152400"/>
            <a:ext cx="4464700" cy="4844150"/>
          </a:xfrm>
          <a:prstGeom prst="rect">
            <a:avLst/>
          </a:prstGeom>
          <a:noFill/>
          <a:ln>
            <a:noFill/>
          </a:ln>
        </p:spPr>
      </p:pic>
      <p:sp>
        <p:nvSpPr>
          <p:cNvPr id="163" name="Google Shape;163;p29"/>
          <p:cNvSpPr txBox="1"/>
          <p:nvPr/>
        </p:nvSpPr>
        <p:spPr>
          <a:xfrm>
            <a:off x="7811500" y="4586800"/>
            <a:ext cx="134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5"/>
              </a:rPr>
              <a:t>Example</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11830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fade">
                                      <p:cBhvr>
                                        <p:cTn id="12" dur="1000"/>
                                        <p:tgtEl>
                                          <p:spTgt spid="1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fade">
                                      <p:cBhvr>
                                        <p:cTn id="17"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311700" y="1021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 Pre-processing</a:t>
            </a:r>
            <a:endParaRPr/>
          </a:p>
        </p:txBody>
      </p:sp>
      <p:pic>
        <p:nvPicPr>
          <p:cNvPr id="169" name="Google Shape;169;p30"/>
          <p:cNvPicPr preferRelativeResize="0"/>
          <p:nvPr/>
        </p:nvPicPr>
        <p:blipFill>
          <a:blip r:embed="rId3">
            <a:alphaModFix/>
          </a:blip>
          <a:stretch>
            <a:fillRect/>
          </a:stretch>
        </p:blipFill>
        <p:spPr>
          <a:xfrm>
            <a:off x="4650925" y="707525"/>
            <a:ext cx="4267201" cy="3982800"/>
          </a:xfrm>
          <a:prstGeom prst="rect">
            <a:avLst/>
          </a:prstGeom>
          <a:noFill/>
          <a:ln>
            <a:noFill/>
          </a:ln>
        </p:spPr>
      </p:pic>
      <p:sp>
        <p:nvSpPr>
          <p:cNvPr id="170" name="Google Shape;170;p30"/>
          <p:cNvSpPr txBox="1">
            <a:spLocks noGrp="1"/>
          </p:cNvSpPr>
          <p:nvPr>
            <p:ph type="body" idx="1"/>
          </p:nvPr>
        </p:nvSpPr>
        <p:spPr>
          <a:xfrm>
            <a:off x="311696" y="707534"/>
            <a:ext cx="4325700" cy="3982800"/>
          </a:xfrm>
          <a:prstGeom prst="rect">
            <a:avLst/>
          </a:prstGeom>
        </p:spPr>
        <p:txBody>
          <a:bodyPr spcFirstLastPara="1" wrap="square" lIns="91425" tIns="91425" rIns="91425" bIns="91425" anchor="t" anchorCtr="0">
            <a:normAutofit fontScale="77500" lnSpcReduction="20000"/>
          </a:bodyPr>
          <a:lstStyle/>
          <a:p>
            <a:pPr marL="0" lvl="0" indent="0" algn="l" rtl="0">
              <a:lnSpc>
                <a:spcPct val="121000"/>
              </a:lnSpc>
              <a:spcBef>
                <a:spcPts val="0"/>
              </a:spcBef>
              <a:spcAft>
                <a:spcPts val="0"/>
              </a:spcAft>
              <a:buClr>
                <a:schemeClr val="dk1"/>
              </a:buClr>
              <a:buSzPct val="73333"/>
              <a:buFont typeface="Arial"/>
              <a:buNone/>
            </a:pPr>
            <a:r>
              <a:rPr lang="en" sz="1500" b="1" dirty="0">
                <a:solidFill>
                  <a:schemeClr val="tx1"/>
                </a:solidFill>
                <a:highlight>
                  <a:srgbClr val="FFFFFF"/>
                </a:highlight>
              </a:rPr>
              <a:t>What is data preprocessing?</a:t>
            </a:r>
            <a:endParaRPr sz="1500" b="1" dirty="0">
              <a:solidFill>
                <a:schemeClr val="tx1"/>
              </a:solidFill>
              <a:highlight>
                <a:srgbClr val="FFFFFF"/>
              </a:highlight>
            </a:endParaRPr>
          </a:p>
          <a:p>
            <a:pPr marL="0" lvl="0" indent="0" algn="l" rtl="0">
              <a:lnSpc>
                <a:spcPct val="167000"/>
              </a:lnSpc>
              <a:spcBef>
                <a:spcPts val="400"/>
              </a:spcBef>
              <a:spcAft>
                <a:spcPts val="0"/>
              </a:spcAft>
              <a:buClr>
                <a:schemeClr val="dk1"/>
              </a:buClr>
              <a:buSzPct val="81481"/>
              <a:buFont typeface="Arial"/>
              <a:buNone/>
            </a:pPr>
            <a:r>
              <a:rPr lang="en" sz="1350" dirty="0">
                <a:solidFill>
                  <a:schemeClr val="tx1"/>
                </a:solidFill>
                <a:highlight>
                  <a:srgbClr val="FFFFFF"/>
                </a:highlight>
              </a:rPr>
              <a:t>Data preprocessing, a component of </a:t>
            </a:r>
            <a:r>
              <a:rPr lang="en" sz="1350" u="sng" dirty="0">
                <a:solidFill>
                  <a:schemeClr val="tx1"/>
                </a:solidFill>
                <a:highlight>
                  <a:srgbClr val="FFFFFF"/>
                </a:highligh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data preparation</a:t>
            </a:r>
            <a:r>
              <a:rPr lang="en" sz="1350" dirty="0">
                <a:solidFill>
                  <a:schemeClr val="tx1"/>
                </a:solidFill>
                <a:highlight>
                  <a:srgbClr val="FFFFFF"/>
                </a:highlight>
              </a:rPr>
              <a:t>, describes any type of processing performed on </a:t>
            </a:r>
            <a:r>
              <a:rPr lang="en" sz="1350" u="sng" dirty="0">
                <a:solidFill>
                  <a:schemeClr val="tx1"/>
                </a:solidFill>
                <a:highlight>
                  <a:srgbClr val="FFFFFF"/>
                </a:highlight>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raw data</a:t>
            </a:r>
            <a:r>
              <a:rPr lang="en" sz="1350" dirty="0">
                <a:solidFill>
                  <a:schemeClr val="tx1"/>
                </a:solidFill>
                <a:highlight>
                  <a:srgbClr val="FFFFFF"/>
                </a:highlight>
              </a:rPr>
              <a:t> to prepare it for another data processing procedure. It has traditionally been an important preliminary step for the </a:t>
            </a:r>
            <a:r>
              <a:rPr lang="en" sz="1350" u="sng" dirty="0">
                <a:solidFill>
                  <a:schemeClr val="tx1"/>
                </a:solidFill>
                <a:highlight>
                  <a:srgbClr val="FFFFFF"/>
                </a:highlight>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data mining</a:t>
            </a:r>
            <a:r>
              <a:rPr lang="en" sz="1350" dirty="0">
                <a:solidFill>
                  <a:schemeClr val="tx1"/>
                </a:solidFill>
                <a:highlight>
                  <a:srgbClr val="FFFFFF"/>
                </a:highlight>
              </a:rPr>
              <a:t> process. More recently, data preprocessing techniques have been adapted for training machine learning models and AI models and for running inferences against them.</a:t>
            </a:r>
            <a:endParaRPr sz="1350" dirty="0">
              <a:solidFill>
                <a:schemeClr val="tx1"/>
              </a:solidFill>
              <a:highlight>
                <a:srgbClr val="FFFFFF"/>
              </a:highlight>
            </a:endParaRPr>
          </a:p>
          <a:p>
            <a:pPr marL="0" lvl="0" indent="0" algn="l" rtl="0">
              <a:lnSpc>
                <a:spcPct val="167000"/>
              </a:lnSpc>
              <a:spcBef>
                <a:spcPts val="2000"/>
              </a:spcBef>
              <a:spcAft>
                <a:spcPts val="2000"/>
              </a:spcAft>
              <a:buNone/>
            </a:pPr>
            <a:r>
              <a:rPr lang="en" sz="1350" dirty="0">
                <a:solidFill>
                  <a:schemeClr val="tx1"/>
                </a:solidFill>
                <a:highlight>
                  <a:srgbClr val="FFFFFF"/>
                </a:highlight>
              </a:rPr>
              <a:t>Data preprocessing transforms the data into a format that is more easily and effectively processed in data mining, machine learning and other data science tasks. The techniques are generally used at the earliest stages of the </a:t>
            </a:r>
            <a:r>
              <a:rPr lang="en" sz="1350" u="sng" dirty="0">
                <a:solidFill>
                  <a:schemeClr val="tx1"/>
                </a:solidFill>
                <a:highlight>
                  <a:srgbClr val="FFFFFF"/>
                </a:highlight>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machine learning</a:t>
            </a:r>
            <a:r>
              <a:rPr lang="en" sz="1350" dirty="0">
                <a:solidFill>
                  <a:schemeClr val="tx1"/>
                </a:solidFill>
                <a:highlight>
                  <a:srgbClr val="FFFFFF"/>
                </a:highlight>
              </a:rPr>
              <a:t> and AI development pipeline to ensure accurate results.</a:t>
            </a:r>
            <a:endParaRPr dirty="0">
              <a:solidFill>
                <a:schemeClr val="tx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Tree>
    <p:extLst>
      <p:ext uri="{BB962C8B-B14F-4D97-AF65-F5344CB8AC3E}">
        <p14:creationId xmlns:p14="http://schemas.microsoft.com/office/powerpoint/2010/main" val="119043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animEffect transition="in" filter="fade">
                                      <p:cBhvr>
                                        <p:cTn id="7" dur="1000"/>
                                        <p:tgtEl>
                                          <p:spTgt spid="1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xEl>
                                              <p:pRg st="0" end="0"/>
                                            </p:txEl>
                                          </p:spTgt>
                                        </p:tgtEl>
                                        <p:attrNameLst>
                                          <p:attrName>style.visibility</p:attrName>
                                        </p:attrNameLst>
                                      </p:cBhvr>
                                      <p:to>
                                        <p:strVal val="visible"/>
                                      </p:to>
                                    </p:set>
                                    <p:animEffect transition="in" filter="fade">
                                      <p:cBhvr>
                                        <p:cTn id="12" dur="1000"/>
                                        <p:tgtEl>
                                          <p:spTgt spid="17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xEl>
                                              <p:pRg st="1" end="1"/>
                                            </p:txEl>
                                          </p:spTgt>
                                        </p:tgtEl>
                                        <p:attrNameLst>
                                          <p:attrName>style.visibility</p:attrName>
                                        </p:attrNameLst>
                                      </p:cBhvr>
                                      <p:to>
                                        <p:strVal val="visible"/>
                                      </p:to>
                                    </p:set>
                                    <p:animEffect transition="in" filter="fade">
                                      <p:cBhvr>
                                        <p:cTn id="17" dur="1000"/>
                                        <p:tgtEl>
                                          <p:spTgt spid="17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xEl>
                                              <p:pRg st="2" end="2"/>
                                            </p:txEl>
                                          </p:spTgt>
                                        </p:tgtEl>
                                        <p:attrNameLst>
                                          <p:attrName>style.visibility</p:attrName>
                                        </p:attrNameLst>
                                      </p:cBhvr>
                                      <p:to>
                                        <p:strVal val="visible"/>
                                      </p:to>
                                    </p:set>
                                    <p:animEffect transition="in" filter="fade">
                                      <p:cBhvr>
                                        <p:cTn id="22" dur="1000"/>
                                        <p:tgtEl>
                                          <p:spTgt spid="17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fade">
                                      <p:cBhvr>
                                        <p:cTn id="27" dur="10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body" idx="1"/>
          </p:nvPr>
        </p:nvSpPr>
        <p:spPr>
          <a:xfrm>
            <a:off x="383535" y="106679"/>
            <a:ext cx="4147640" cy="4932439"/>
          </a:xfrm>
          <a:prstGeom prst="rect">
            <a:avLst/>
          </a:prstGeom>
        </p:spPr>
        <p:txBody>
          <a:bodyPr spcFirstLastPara="1" wrap="square" lIns="91425" tIns="91425" rIns="91425" bIns="91425" anchor="t" anchorCtr="0">
            <a:normAutofit fontScale="92500" lnSpcReduction="20000"/>
          </a:bodyPr>
          <a:lstStyle/>
          <a:p>
            <a:pPr marL="0" lvl="0" indent="0" algn="l" rtl="0">
              <a:lnSpc>
                <a:spcPct val="110000"/>
              </a:lnSpc>
              <a:spcBef>
                <a:spcPts val="1400"/>
              </a:spcBef>
              <a:spcAft>
                <a:spcPts val="0"/>
              </a:spcAft>
              <a:buClr>
                <a:schemeClr val="dk1"/>
              </a:buClr>
              <a:buSzPts val="1100"/>
              <a:buFont typeface="Arial"/>
              <a:buNone/>
            </a:pPr>
            <a:r>
              <a:rPr lang="en" sz="1350" dirty="0">
                <a:solidFill>
                  <a:srgbClr val="666666"/>
                </a:solidFill>
                <a:highlight>
                  <a:srgbClr val="FFFFFF"/>
                </a:highlight>
              </a:rPr>
              <a:t>There are several different tools and methods used for preprocessing data, including the following:</a:t>
            </a:r>
            <a:endParaRPr sz="1350" dirty="0">
              <a:solidFill>
                <a:srgbClr val="666666"/>
              </a:solidFill>
              <a:highlight>
                <a:srgbClr val="FFFFFF"/>
              </a:highlight>
            </a:endParaRPr>
          </a:p>
          <a:p>
            <a:pPr marL="698500" lvl="0" indent="-314325" algn="l"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sampling, which selects a representative subset from a large population of data;</a:t>
            </a:r>
            <a:endParaRPr sz="1350" dirty="0">
              <a:solidFill>
                <a:srgbClr val="666666"/>
              </a:solidFill>
              <a:highlight>
                <a:srgbClr val="FFFFFF"/>
              </a:highlight>
            </a:endParaRPr>
          </a:p>
          <a:p>
            <a:pPr marL="698500" lvl="0" indent="-314325" algn="l"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transformation, which manipulates raw data to produce a single input;</a:t>
            </a:r>
            <a:endParaRPr sz="1350" dirty="0">
              <a:solidFill>
                <a:srgbClr val="666666"/>
              </a:solidFill>
              <a:highlight>
                <a:srgbClr val="FFFFFF"/>
              </a:highlight>
            </a:endParaRPr>
          </a:p>
          <a:p>
            <a:pPr marL="698500" lvl="0" indent="-314325" algn="l"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denoising, which removes </a:t>
            </a:r>
            <a:r>
              <a:rPr lang="en" sz="1350" u="sng" dirty="0">
                <a:solidFill>
                  <a:srgbClr val="007CAD"/>
                </a:solidFill>
                <a:highlight>
                  <a:srgbClr val="FFFFFF"/>
                </a:highligh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noise</a:t>
            </a:r>
            <a:r>
              <a:rPr lang="en" sz="1350" dirty="0">
                <a:solidFill>
                  <a:srgbClr val="666666"/>
                </a:solidFill>
                <a:highlight>
                  <a:srgbClr val="FFFFFF"/>
                </a:highlight>
              </a:rPr>
              <a:t> from data;</a:t>
            </a:r>
            <a:endParaRPr sz="1350" dirty="0">
              <a:solidFill>
                <a:srgbClr val="666666"/>
              </a:solidFill>
              <a:highlight>
                <a:srgbClr val="FFFFFF"/>
              </a:highlight>
            </a:endParaRPr>
          </a:p>
          <a:p>
            <a:pPr marL="698500" lvl="0" indent="-314325" algn="l"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imputation, which synthesizes statistically relevant data for missing values;</a:t>
            </a:r>
            <a:endParaRPr sz="1350" dirty="0">
              <a:solidFill>
                <a:srgbClr val="666666"/>
              </a:solidFill>
              <a:highlight>
                <a:srgbClr val="FFFFFF"/>
              </a:highlight>
            </a:endParaRPr>
          </a:p>
          <a:p>
            <a:pPr marL="698500" lvl="0" indent="-314325" algn="l" rtl="0">
              <a:lnSpc>
                <a:spcPct val="110000"/>
              </a:lnSpc>
              <a:spcBef>
                <a:spcPts val="1400"/>
              </a:spcBef>
              <a:spcAft>
                <a:spcPts val="0"/>
              </a:spcAft>
              <a:buClr>
                <a:srgbClr val="666666"/>
              </a:buClr>
              <a:buSzPts val="1350"/>
              <a:buChar char="●"/>
            </a:pPr>
            <a:r>
              <a:rPr lang="en" sz="1350" u="sng" dirty="0">
                <a:solidFill>
                  <a:srgbClr val="007CAD"/>
                </a:solidFill>
                <a:highlight>
                  <a:srgbClr val="FFFFFF"/>
                </a:highligh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normalization</a:t>
            </a:r>
            <a:r>
              <a:rPr lang="en" sz="1350" dirty="0">
                <a:solidFill>
                  <a:srgbClr val="666666"/>
                </a:solidFill>
                <a:highlight>
                  <a:srgbClr val="FFFFFF"/>
                </a:highlight>
              </a:rPr>
              <a:t>, which organizes data for more efficient access; and</a:t>
            </a:r>
            <a:endParaRPr sz="1350" dirty="0">
              <a:solidFill>
                <a:srgbClr val="666666"/>
              </a:solidFill>
              <a:highlight>
                <a:srgbClr val="FFFFFF"/>
              </a:highlight>
            </a:endParaRPr>
          </a:p>
          <a:p>
            <a:pPr marL="698500" lvl="0" indent="-314325" algn="l"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feature extraction, which pulls out a relevant feature subset that is significant in a particular context.</a:t>
            </a:r>
            <a:endParaRPr sz="1350" dirty="0">
              <a:solidFill>
                <a:srgbClr val="666666"/>
              </a:solidFill>
              <a:highlight>
                <a:srgbClr val="FFFFFF"/>
              </a:highlight>
            </a:endParaRPr>
          </a:p>
          <a:p>
            <a:pPr marL="0" lvl="0" indent="0" algn="l" rtl="0">
              <a:lnSpc>
                <a:spcPct val="110000"/>
              </a:lnSpc>
              <a:spcBef>
                <a:spcPts val="1400"/>
              </a:spcBef>
              <a:spcAft>
                <a:spcPts val="1400"/>
              </a:spcAft>
              <a:buNone/>
            </a:pPr>
            <a:r>
              <a:rPr lang="en" sz="1350" dirty="0">
                <a:solidFill>
                  <a:srgbClr val="666666"/>
                </a:solidFill>
                <a:highlight>
                  <a:srgbClr val="FFFFFF"/>
                </a:highlight>
              </a:rPr>
              <a:t>These tools and methods can be used on a variety of data sources, including data stored in files or databases and streaming data.</a:t>
            </a:r>
            <a:endParaRPr dirty="0"/>
          </a:p>
        </p:txBody>
      </p:sp>
      <p:pic>
        <p:nvPicPr>
          <p:cNvPr id="176" name="Google Shape;176;p31"/>
          <p:cNvPicPr preferRelativeResize="0"/>
          <p:nvPr/>
        </p:nvPicPr>
        <p:blipFill>
          <a:blip r:embed="rId5">
            <a:alphaModFix/>
          </a:blip>
          <a:stretch>
            <a:fillRect/>
          </a:stretch>
        </p:blipFill>
        <p:spPr>
          <a:xfrm>
            <a:off x="4531175" y="50799"/>
            <a:ext cx="4612825" cy="50442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Tree>
    <p:extLst>
      <p:ext uri="{BB962C8B-B14F-4D97-AF65-F5344CB8AC3E}">
        <p14:creationId xmlns:p14="http://schemas.microsoft.com/office/powerpoint/2010/main" val="111763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animEffect transition="in" filter="fade">
                                      <p:cBhvr>
                                        <p:cTn id="7" dur="1000"/>
                                        <p:tgtEl>
                                          <p:spTgt spid="1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5">
                                            <p:txEl>
                                              <p:pRg st="1" end="1"/>
                                            </p:txEl>
                                          </p:spTgt>
                                        </p:tgtEl>
                                        <p:attrNameLst>
                                          <p:attrName>style.visibility</p:attrName>
                                        </p:attrNameLst>
                                      </p:cBhvr>
                                      <p:to>
                                        <p:strVal val="visible"/>
                                      </p:to>
                                    </p:set>
                                    <p:animEffect transition="in" filter="fade">
                                      <p:cBhvr>
                                        <p:cTn id="12" dur="1000"/>
                                        <p:tgtEl>
                                          <p:spTgt spid="1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5">
                                            <p:txEl>
                                              <p:pRg st="2" end="2"/>
                                            </p:txEl>
                                          </p:spTgt>
                                        </p:tgtEl>
                                        <p:attrNameLst>
                                          <p:attrName>style.visibility</p:attrName>
                                        </p:attrNameLst>
                                      </p:cBhvr>
                                      <p:to>
                                        <p:strVal val="visible"/>
                                      </p:to>
                                    </p:set>
                                    <p:animEffect transition="in" filter="fade">
                                      <p:cBhvr>
                                        <p:cTn id="17" dur="1000"/>
                                        <p:tgtEl>
                                          <p:spTgt spid="1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5">
                                            <p:txEl>
                                              <p:pRg st="3" end="3"/>
                                            </p:txEl>
                                          </p:spTgt>
                                        </p:tgtEl>
                                        <p:attrNameLst>
                                          <p:attrName>style.visibility</p:attrName>
                                        </p:attrNameLst>
                                      </p:cBhvr>
                                      <p:to>
                                        <p:strVal val="visible"/>
                                      </p:to>
                                    </p:set>
                                    <p:animEffect transition="in" filter="fade">
                                      <p:cBhvr>
                                        <p:cTn id="22" dur="1000"/>
                                        <p:tgtEl>
                                          <p:spTgt spid="1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5">
                                            <p:txEl>
                                              <p:pRg st="4" end="4"/>
                                            </p:txEl>
                                          </p:spTgt>
                                        </p:tgtEl>
                                        <p:attrNameLst>
                                          <p:attrName>style.visibility</p:attrName>
                                        </p:attrNameLst>
                                      </p:cBhvr>
                                      <p:to>
                                        <p:strVal val="visible"/>
                                      </p:to>
                                    </p:set>
                                    <p:animEffect transition="in" filter="fade">
                                      <p:cBhvr>
                                        <p:cTn id="27" dur="1000"/>
                                        <p:tgtEl>
                                          <p:spTgt spid="1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5">
                                            <p:txEl>
                                              <p:pRg st="5" end="5"/>
                                            </p:txEl>
                                          </p:spTgt>
                                        </p:tgtEl>
                                        <p:attrNameLst>
                                          <p:attrName>style.visibility</p:attrName>
                                        </p:attrNameLst>
                                      </p:cBhvr>
                                      <p:to>
                                        <p:strVal val="visible"/>
                                      </p:to>
                                    </p:set>
                                    <p:animEffect transition="in" filter="fade">
                                      <p:cBhvr>
                                        <p:cTn id="32" dur="1000"/>
                                        <p:tgtEl>
                                          <p:spTgt spid="1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5">
                                            <p:txEl>
                                              <p:pRg st="6" end="6"/>
                                            </p:txEl>
                                          </p:spTgt>
                                        </p:tgtEl>
                                        <p:attrNameLst>
                                          <p:attrName>style.visibility</p:attrName>
                                        </p:attrNameLst>
                                      </p:cBhvr>
                                      <p:to>
                                        <p:strVal val="visible"/>
                                      </p:to>
                                    </p:set>
                                    <p:animEffect transition="in" filter="fade">
                                      <p:cBhvr>
                                        <p:cTn id="37" dur="1000"/>
                                        <p:tgtEl>
                                          <p:spTgt spid="1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5">
                                            <p:txEl>
                                              <p:pRg st="7" end="7"/>
                                            </p:txEl>
                                          </p:spTgt>
                                        </p:tgtEl>
                                        <p:attrNameLst>
                                          <p:attrName>style.visibility</p:attrName>
                                        </p:attrNameLst>
                                      </p:cBhvr>
                                      <p:to>
                                        <p:strVal val="visible"/>
                                      </p:to>
                                    </p:set>
                                    <p:animEffect transition="in" filter="fade">
                                      <p:cBhvr>
                                        <p:cTn id="42" dur="1000"/>
                                        <p:tgtEl>
                                          <p:spTgt spid="1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6"/>
                                        </p:tgtEl>
                                        <p:attrNameLst>
                                          <p:attrName>style.visibility</p:attrName>
                                        </p:attrNameLst>
                                      </p:cBhvr>
                                      <p:to>
                                        <p:strVal val="visible"/>
                                      </p:to>
                                    </p:set>
                                    <p:animEffect transition="in" filter="fade">
                                      <p:cBhvr>
                                        <p:cTn id="47" dur="10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311700" y="93125"/>
            <a:ext cx="8520600" cy="910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Feature Engineering (Feature Extraction and Normalization)</a:t>
            </a:r>
            <a:endParaRPr/>
          </a:p>
        </p:txBody>
      </p:sp>
      <p:pic>
        <p:nvPicPr>
          <p:cNvPr id="182" name="Google Shape;182;p32"/>
          <p:cNvPicPr preferRelativeResize="0"/>
          <p:nvPr/>
        </p:nvPicPr>
        <p:blipFill>
          <a:blip r:embed="rId3">
            <a:alphaModFix/>
          </a:blip>
          <a:stretch>
            <a:fillRect/>
          </a:stretch>
        </p:blipFill>
        <p:spPr>
          <a:xfrm>
            <a:off x="152400" y="1155725"/>
            <a:ext cx="8861824" cy="3835375"/>
          </a:xfrm>
          <a:prstGeom prst="rect">
            <a:avLst/>
          </a:prstGeom>
          <a:noFill/>
          <a:ln>
            <a:noFill/>
          </a:ln>
        </p:spPr>
      </p:pic>
      <p:sp>
        <p:nvSpPr>
          <p:cNvPr id="183" name="Google Shape;183;p32"/>
          <p:cNvSpPr txBox="1"/>
          <p:nvPr/>
        </p:nvSpPr>
        <p:spPr>
          <a:xfrm>
            <a:off x="801100" y="1227850"/>
            <a:ext cx="7516800" cy="2824200"/>
          </a:xfrm>
          <a:prstGeom prst="rect">
            <a:avLst/>
          </a:prstGeom>
          <a:solidFill>
            <a:srgbClr val="FFF2CC"/>
          </a:solid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 sz="1700" dirty="0">
                <a:solidFill>
                  <a:srgbClr val="222222"/>
                </a:solidFill>
                <a:highlight>
                  <a:srgbClr val="FFFFFF"/>
                </a:highlight>
              </a:rPr>
              <a:t>Introduction</a:t>
            </a:r>
            <a:endParaRPr sz="1700" dirty="0">
              <a:solidFill>
                <a:srgbClr val="222222"/>
              </a:solidFill>
              <a:highlight>
                <a:srgbClr val="FFFFFF"/>
              </a:highlight>
            </a:endParaRPr>
          </a:p>
          <a:p>
            <a:pPr marL="0" lvl="0" indent="0" algn="l" rtl="0">
              <a:lnSpc>
                <a:spcPct val="183333"/>
              </a:lnSpc>
              <a:spcBef>
                <a:spcPts val="400"/>
              </a:spcBef>
              <a:spcAft>
                <a:spcPts val="0"/>
              </a:spcAft>
              <a:buClr>
                <a:schemeClr val="dk1"/>
              </a:buClr>
              <a:buSzPts val="1100"/>
              <a:buFont typeface="Arial"/>
              <a:buNone/>
            </a:pPr>
            <a:r>
              <a:rPr lang="en" sz="1350" dirty="0">
                <a:solidFill>
                  <a:srgbClr val="222222"/>
                </a:solidFill>
                <a:highlight>
                  <a:srgbClr val="FFFFFF"/>
                </a:highlight>
              </a:rPr>
              <a:t>Data Science is not a field where theoretical understanding helps you to start a carrier. It totally depends on the projects you do and the practice you have done that determines your probability of success. Feature engineering is a very important aspect of machine learning and data science and should never be ignored. The main goal of Feature engineering is to get the best results from the algorithms.</a:t>
            </a:r>
            <a:endParaRPr sz="1350" dirty="0">
              <a:solidFill>
                <a:srgbClr val="222222"/>
              </a:solidFill>
              <a:highlight>
                <a:srgbClr val="FFFFFF"/>
              </a:highlight>
            </a:endParaRPr>
          </a:p>
          <a:p>
            <a:pPr marL="0" lvl="0" indent="0" algn="l" rtl="0">
              <a:spcBef>
                <a:spcPts val="1200"/>
              </a:spcBef>
              <a:spcAft>
                <a:spcPts val="0"/>
              </a:spcAft>
              <a:buNone/>
            </a:pPr>
            <a:endParaRPr dirty="0"/>
          </a:p>
        </p:txBody>
      </p:sp>
      <p:sp>
        <p:nvSpPr>
          <p:cNvPr id="184" name="Google Shape;184;p32"/>
          <p:cNvSpPr txBox="1"/>
          <p:nvPr/>
        </p:nvSpPr>
        <p:spPr>
          <a:xfrm>
            <a:off x="1444975" y="1879200"/>
            <a:ext cx="2852400" cy="2639700"/>
          </a:xfrm>
          <a:prstGeom prst="rect">
            <a:avLst/>
          </a:prstGeom>
          <a:solidFill>
            <a:srgbClr val="A4C2F4"/>
          </a:solidFill>
          <a:ln>
            <a:noFill/>
          </a:ln>
        </p:spPr>
        <p:txBody>
          <a:bodyPr spcFirstLastPara="1" wrap="square" lIns="91425" tIns="91425" rIns="91425" bIns="91425" anchor="t" anchorCtr="0">
            <a:spAutoFit/>
          </a:bodyPr>
          <a:lstStyle/>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What are the features of raw data?</a:t>
            </a:r>
            <a:endParaRPr sz="1200" dirty="0">
              <a:solidFill>
                <a:srgbClr val="202124"/>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In computing, raw data may have the following attributes: it may possibly contain human, machine, or instrument errors, it may not be validated; it might be in different area (colloquial) formats; uncoded or unformatted; or some entries might be "suspect" (e.g., outliers), requiring confirmation or citation.</a:t>
            </a:r>
            <a:endParaRPr sz="1200" dirty="0">
              <a:solidFill>
                <a:srgbClr val="202124"/>
              </a:solidFill>
              <a:highlight>
                <a:srgbClr val="FFFFFF"/>
              </a:highlight>
            </a:endParaRPr>
          </a:p>
          <a:p>
            <a:pPr marL="0" lvl="0" indent="0" algn="l" rtl="0">
              <a:spcBef>
                <a:spcPts val="0"/>
              </a:spcBef>
              <a:spcAft>
                <a:spcPts val="0"/>
              </a:spcAft>
              <a:buNone/>
            </a:pPr>
            <a:endParaRPr dirty="0"/>
          </a:p>
        </p:txBody>
      </p:sp>
      <p:sp>
        <p:nvSpPr>
          <p:cNvPr id="185" name="Google Shape;185;p32"/>
          <p:cNvSpPr txBox="1"/>
          <p:nvPr/>
        </p:nvSpPr>
        <p:spPr>
          <a:xfrm>
            <a:off x="3953075" y="3406550"/>
            <a:ext cx="4185300" cy="1790100"/>
          </a:xfrm>
          <a:prstGeom prst="rect">
            <a:avLst/>
          </a:prstGeom>
          <a:solidFill>
            <a:srgbClr val="B6D7A8"/>
          </a:solidFill>
          <a:ln>
            <a:noFill/>
          </a:ln>
        </p:spPr>
        <p:txBody>
          <a:bodyPr spcFirstLastPara="1" wrap="square" lIns="91425" tIns="91425" rIns="91425" bIns="91425" anchor="t" anchorCtr="0">
            <a:spAutoFit/>
          </a:bodyPr>
          <a:lstStyle/>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What is automated feature engineering?</a:t>
            </a:r>
            <a:endParaRPr sz="1200" dirty="0">
              <a:solidFill>
                <a:srgbClr val="202124"/>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Automated feature engineering improves upon the traditional approach to feature engineering by </a:t>
            </a:r>
            <a:r>
              <a:rPr lang="en" sz="1200" b="1" dirty="0">
                <a:solidFill>
                  <a:srgbClr val="202124"/>
                </a:solidFill>
                <a:highlight>
                  <a:srgbClr val="FFFFFF"/>
                </a:highlight>
              </a:rPr>
              <a:t>automatically extracting useful and meaningful features from a set of related data tables with a framework that can be applied to any problem</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spcBef>
                <a:spcPts val="0"/>
              </a:spcBef>
              <a:spcAft>
                <a:spcPts val="0"/>
              </a:spcAft>
              <a:buNone/>
            </a:pPr>
            <a:endParaRPr dirty="0"/>
          </a:p>
        </p:txBody>
      </p:sp>
      <p:sp>
        <p:nvSpPr>
          <p:cNvPr id="186" name="Google Shape;186;p32"/>
          <p:cNvSpPr txBox="1"/>
          <p:nvPr/>
        </p:nvSpPr>
        <p:spPr>
          <a:xfrm>
            <a:off x="4993750" y="2320950"/>
            <a:ext cx="3249300" cy="2253300"/>
          </a:xfrm>
          <a:prstGeom prst="rect">
            <a:avLst/>
          </a:prstGeom>
          <a:solidFill>
            <a:srgbClr val="FCE5CD"/>
          </a:solid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200" dirty="0">
                <a:solidFill>
                  <a:srgbClr val="202124"/>
                </a:solidFill>
                <a:highlight>
                  <a:srgbClr val="FFFFFF"/>
                </a:highlight>
              </a:rPr>
              <a:t>What is feature selection?</a:t>
            </a:r>
            <a:endParaRPr sz="1200" dirty="0">
              <a:solidFill>
                <a:srgbClr val="202124"/>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dirty="0">
                <a:solidFill>
                  <a:srgbClr val="202124"/>
                </a:solidFill>
                <a:highlight>
                  <a:srgbClr val="FFFFFF"/>
                </a:highlight>
              </a:rPr>
              <a:t>Feature Selection is </a:t>
            </a:r>
            <a:r>
              <a:rPr lang="en" sz="1200" b="1" dirty="0">
                <a:solidFill>
                  <a:srgbClr val="202124"/>
                </a:solidFill>
                <a:highlight>
                  <a:srgbClr val="FFFFFF"/>
                </a:highlight>
              </a:rPr>
              <a:t>the method of reducing the input variable to your model by using only relevant data and getting rid of noise in data</a:t>
            </a:r>
            <a:r>
              <a:rPr lang="en" sz="1200" dirty="0">
                <a:solidFill>
                  <a:srgbClr val="202124"/>
                </a:solidFill>
                <a:highlight>
                  <a:srgbClr val="FFFFFF"/>
                </a:highlight>
              </a:rPr>
              <a:t>. It is the process of automatically choosing relevant features for your machine learning model based on the type of problem you are trying to solve.</a:t>
            </a:r>
            <a:endParaRPr sz="1200" dirty="0">
              <a:solidFill>
                <a:srgbClr val="202124"/>
              </a:solidFill>
              <a:highlight>
                <a:srgbClr val="FFFFFF"/>
              </a:highlight>
            </a:endParaRPr>
          </a:p>
          <a:p>
            <a:pPr marL="0" lvl="0" indent="0" algn="l" rtl="0">
              <a:spcBef>
                <a:spcPts val="0"/>
              </a:spcBef>
              <a:spcAft>
                <a:spcPts val="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Tree>
    <p:extLst>
      <p:ext uri="{BB962C8B-B14F-4D97-AF65-F5344CB8AC3E}">
        <p14:creationId xmlns:p14="http://schemas.microsoft.com/office/powerpoint/2010/main" val="108297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000"/>
                                          </p:stCondLst>
                                        </p:cTn>
                                        <p:tgtEl>
                                          <p:spTgt spid="18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1000"/>
                                          </p:stCondLst>
                                        </p:cTn>
                                        <p:tgtEl>
                                          <p:spTgt spid="18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1000"/>
                                          </p:stCondLst>
                                        </p:cTn>
                                        <p:tgtEl>
                                          <p:spTgt spid="18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6"/>
                                        </p:tgtEl>
                                        <p:attrNameLst>
                                          <p:attrName>style.visibility</p:attrName>
                                        </p:attrNameLst>
                                      </p:cBhvr>
                                      <p:to>
                                        <p:strVal val="visible"/>
                                      </p:to>
                                    </p:set>
                                    <p:animEffect transition="in" filter="fade">
                                      <p:cBhvr>
                                        <p:cTn id="39" dur="1000"/>
                                        <p:tgtEl>
                                          <p:spTgt spid="18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1000"/>
                                          </p:stCondLst>
                                        </p:cTn>
                                        <p:tgtEl>
                                          <p:spTgt spid="1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768900" y="43486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Algebra essentials</a:t>
            </a:r>
            <a:endParaRPr dirty="0"/>
          </a:p>
        </p:txBody>
      </p:sp>
      <p:sp>
        <p:nvSpPr>
          <p:cNvPr id="192" name="Google Shape;192;p33"/>
          <p:cNvSpPr txBox="1">
            <a:spLocks noGrp="1"/>
          </p:cNvSpPr>
          <p:nvPr>
            <p:ph type="body" idx="1"/>
          </p:nvPr>
        </p:nvSpPr>
        <p:spPr>
          <a:xfrm>
            <a:off x="311700" y="1152475"/>
            <a:ext cx="8520600" cy="37515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b="1">
                <a:solidFill>
                  <a:schemeClr val="dk1"/>
                </a:solidFill>
                <a:highlight>
                  <a:srgbClr val="FFFFFF"/>
                </a:highlight>
              </a:rPr>
              <a:t>What is Linear Algebra?</a:t>
            </a:r>
            <a:endParaRPr b="1">
              <a:solidFill>
                <a:schemeClr val="dk1"/>
              </a:solidFill>
              <a:highlight>
                <a:srgbClr val="FFFFFF"/>
              </a:highlight>
            </a:endParaRPr>
          </a:p>
          <a:p>
            <a:pPr marL="0" lvl="0" indent="0" algn="l" rtl="0">
              <a:spcBef>
                <a:spcPts val="1500"/>
              </a:spcBef>
              <a:spcAft>
                <a:spcPts val="0"/>
              </a:spcAft>
              <a:buNone/>
            </a:pPr>
            <a:r>
              <a:rPr lang="en" sz="1100">
                <a:solidFill>
                  <a:srgbClr val="333333"/>
                </a:solidFill>
                <a:highlight>
                  <a:srgbClr val="FFFFFF"/>
                </a:highlight>
              </a:rPr>
              <a:t>Linear algebra can be defined as a branch of mathematics that deals with the study of linear functions in vector spaces. When information related to linear functions is presented in an organized form then it results in a matrix. Thus, linear algebra is concerned with vector spaces, vectors, linear functions, the system of linear equations, and matrices. These concepts are a prerequisite for sister topics such as geometry and functional analysis.</a:t>
            </a:r>
            <a:endParaRPr sz="1500" b="1">
              <a:solidFill>
                <a:schemeClr val="dk1"/>
              </a:solidFill>
              <a:highlight>
                <a:srgbClr val="FFFFFF"/>
              </a:highlight>
            </a:endParaRPr>
          </a:p>
          <a:p>
            <a:pPr marL="0" lvl="0" indent="0" algn="l" rtl="0">
              <a:spcBef>
                <a:spcPts val="1100"/>
              </a:spcBef>
              <a:spcAft>
                <a:spcPts val="0"/>
              </a:spcAft>
              <a:buClr>
                <a:schemeClr val="dk1"/>
              </a:buClr>
              <a:buSzPts val="1100"/>
              <a:buFont typeface="Arial"/>
              <a:buNone/>
            </a:pPr>
            <a:r>
              <a:rPr lang="en" sz="1500" b="1">
                <a:solidFill>
                  <a:schemeClr val="dk1"/>
                </a:solidFill>
                <a:highlight>
                  <a:srgbClr val="FFFFFF"/>
                </a:highlight>
              </a:rPr>
              <a:t>Linear Algebra Definition</a:t>
            </a:r>
            <a:endParaRPr sz="1500" b="1">
              <a:solidFill>
                <a:schemeClr val="dk1"/>
              </a:solidFill>
              <a:highlight>
                <a:srgbClr val="FFFFFF"/>
              </a:highlight>
            </a:endParaRPr>
          </a:p>
          <a:p>
            <a:pPr marL="0" lvl="0" indent="0" algn="l" rtl="0">
              <a:spcBef>
                <a:spcPts val="1100"/>
              </a:spcBef>
              <a:spcAft>
                <a:spcPts val="0"/>
              </a:spcAft>
              <a:buNone/>
            </a:pPr>
            <a:r>
              <a:rPr lang="en" sz="1100">
                <a:solidFill>
                  <a:srgbClr val="333333"/>
                </a:solidFill>
                <a:highlight>
                  <a:srgbClr val="FFFFFF"/>
                </a:highlight>
              </a:rPr>
              <a:t>The branch of mathematics that deals with vectors, matrics, finite or infinite dimensions as well as a linear mapping between such spaces is defined as linear algebra. It is used in both pure and applied mathematics along with different technical forms such as physics, engineering, natural sciences, etc.</a:t>
            </a:r>
            <a:endParaRPr sz="1100">
              <a:solidFill>
                <a:srgbClr val="333333"/>
              </a:solidFill>
              <a:highlight>
                <a:srgbClr val="FFFFFF"/>
              </a:highlight>
            </a:endParaRPr>
          </a:p>
          <a:p>
            <a:pPr marL="0" lvl="0" indent="0" algn="l" rtl="0">
              <a:spcBef>
                <a:spcPts val="400"/>
              </a:spcBef>
              <a:spcAft>
                <a:spcPts val="0"/>
              </a:spcAft>
              <a:buNone/>
            </a:pPr>
            <a:endParaRPr sz="1100">
              <a:solidFill>
                <a:srgbClr val="333333"/>
              </a:solidFill>
              <a:highlight>
                <a:srgbClr val="FFFFFF"/>
              </a:highlight>
            </a:endParaRPr>
          </a:p>
          <a:p>
            <a:pPr marL="0" lvl="0" indent="0" algn="l" rtl="0">
              <a:lnSpc>
                <a:spcPct val="100000"/>
              </a:lnSpc>
              <a:spcBef>
                <a:spcPts val="400"/>
              </a:spcBef>
              <a:spcAft>
                <a:spcPts val="0"/>
              </a:spcAft>
              <a:buNone/>
            </a:pPr>
            <a:r>
              <a:rPr lang="en" b="1">
                <a:solidFill>
                  <a:schemeClr val="dk1"/>
                </a:solidFill>
                <a:highlight>
                  <a:srgbClr val="FFFFFF"/>
                </a:highlight>
              </a:rPr>
              <a:t>Branches of Linear Algebra</a:t>
            </a:r>
            <a:endParaRPr b="1">
              <a:solidFill>
                <a:schemeClr val="dk1"/>
              </a:solidFill>
              <a:highlight>
                <a:srgbClr val="FFFFFF"/>
              </a:highlight>
            </a:endParaRPr>
          </a:p>
          <a:p>
            <a:pPr marL="0" lvl="0" indent="0" algn="l" rtl="0">
              <a:spcBef>
                <a:spcPts val="1500"/>
              </a:spcBef>
              <a:spcAft>
                <a:spcPts val="400"/>
              </a:spcAft>
              <a:buNone/>
            </a:pPr>
            <a:r>
              <a:rPr lang="en" sz="1100">
                <a:solidFill>
                  <a:srgbClr val="333333"/>
                </a:solidFill>
                <a:highlight>
                  <a:srgbClr val="FFFFFF"/>
                </a:highlight>
              </a:rPr>
              <a:t>Linear algebra can be categorized into three branches depending upon the level of difficulty and the kind of topics that are encompassed within each. These are elementary, advanced, and applied linear algebra. Each branch covers different aspects of matrices, vectors, and linear functions.</a:t>
            </a:r>
            <a:endParaRPr sz="1500">
              <a:solidFill>
                <a:srgbClr val="3A3B41"/>
              </a:solidFill>
              <a:highlight>
                <a:srgbClr val="FFFFFF"/>
              </a:highlight>
              <a:latin typeface="Lora"/>
              <a:ea typeface="Lora"/>
              <a:cs typeface="Lora"/>
              <a:sym typeface="Lora"/>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Tree>
    <p:extLst>
      <p:ext uri="{BB962C8B-B14F-4D97-AF65-F5344CB8AC3E}">
        <p14:creationId xmlns:p14="http://schemas.microsoft.com/office/powerpoint/2010/main" val="30935582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body" idx="1"/>
          </p:nvPr>
        </p:nvSpPr>
        <p:spPr>
          <a:xfrm>
            <a:off x="826105" y="251910"/>
            <a:ext cx="7616855" cy="4685850"/>
          </a:xfrm>
          <a:prstGeom prst="rect">
            <a:avLst/>
          </a:prstGeom>
        </p:spPr>
        <p:txBody>
          <a:bodyPr spcFirstLastPara="1" wrap="square" lIns="91425" tIns="91425" rIns="91425" bIns="91425" anchor="t" anchorCtr="0">
            <a:normAutofit/>
          </a:bodyPr>
          <a:lstStyle/>
          <a:p>
            <a:pPr marL="0" lvl="0" indent="0" algn="just" rtl="0">
              <a:lnSpc>
                <a:spcPct val="150000"/>
              </a:lnSpc>
              <a:spcBef>
                <a:spcPts val="1100"/>
              </a:spcBef>
              <a:spcAft>
                <a:spcPts val="0"/>
              </a:spcAft>
              <a:buClr>
                <a:schemeClr val="dk1"/>
              </a:buClr>
              <a:buSzPct val="73333"/>
              <a:buFont typeface="Arial"/>
              <a:buNone/>
            </a:pPr>
            <a:r>
              <a:rPr lang="en" sz="1500" b="1" dirty="0">
                <a:solidFill>
                  <a:schemeClr val="dk1"/>
                </a:solidFill>
                <a:highlight>
                  <a:srgbClr val="FFFFFF"/>
                </a:highlight>
              </a:rPr>
              <a:t>Elementary Linear Algebra</a:t>
            </a:r>
            <a:endParaRPr sz="1500" b="1" dirty="0">
              <a:solidFill>
                <a:schemeClr val="dk1"/>
              </a:solidFill>
              <a:highlight>
                <a:srgbClr val="FFFFFF"/>
              </a:highlight>
            </a:endParaRPr>
          </a:p>
          <a:p>
            <a:pPr marL="0" lvl="0" indent="0" algn="just" rtl="0">
              <a:lnSpc>
                <a:spcPct val="150000"/>
              </a:lnSpc>
              <a:spcBef>
                <a:spcPts val="1100"/>
              </a:spcBef>
              <a:spcAft>
                <a:spcPts val="0"/>
              </a:spcAft>
              <a:buClr>
                <a:schemeClr val="dk1"/>
              </a:buClr>
              <a:buSzPct val="100000"/>
              <a:buFont typeface="Arial"/>
              <a:buNone/>
            </a:pPr>
            <a:r>
              <a:rPr lang="en" sz="1100" dirty="0">
                <a:solidFill>
                  <a:srgbClr val="333333"/>
                </a:solidFill>
                <a:highlight>
                  <a:srgbClr val="FFFFFF"/>
                </a:highlight>
              </a:rPr>
              <a:t>Elementary linear algebra introduces students to the basics of linear algebra. This includes simple matrix operations, various computations that can be done on a system of linear equations, and certain aspects of vectors. Some important terms associated with elementary linear algebra are given below:</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Scalars</a:t>
            </a:r>
            <a:r>
              <a:rPr lang="en" sz="1100" dirty="0">
                <a:solidFill>
                  <a:srgbClr val="333333"/>
                </a:solidFill>
                <a:highlight>
                  <a:srgbClr val="FFFFFF"/>
                </a:highlight>
              </a:rPr>
              <a:t> - A scalar is a quantity that only has magnitude and not direction. It is an element that is used to define a vector space. In linear algebra, scalars are usually </a:t>
            </a:r>
            <a:r>
              <a:rPr lang="en" sz="1200" dirty="0">
                <a:solidFill>
                  <a:srgbClr val="01A5F2"/>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real numbers.</a:t>
            </a:r>
            <a:endParaRPr sz="1200" dirty="0">
              <a:solidFill>
                <a:srgbClr val="01A5F2"/>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Vectors</a:t>
            </a:r>
            <a:r>
              <a:rPr lang="en" sz="1100" dirty="0">
                <a:solidFill>
                  <a:srgbClr val="333333"/>
                </a:solidFill>
                <a:highlight>
                  <a:srgbClr val="FFFFFF"/>
                </a:highlight>
              </a:rPr>
              <a:t> - A </a:t>
            </a:r>
            <a:r>
              <a:rPr lang="en" sz="1200" dirty="0">
                <a:solidFill>
                  <a:srgbClr val="01A5F2"/>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vector</a:t>
            </a:r>
            <a:r>
              <a:rPr lang="en" sz="1100" dirty="0">
                <a:solidFill>
                  <a:srgbClr val="333333"/>
                </a:solidFill>
                <a:highlight>
                  <a:srgbClr val="FFFFFF"/>
                </a:highlight>
              </a:rPr>
              <a:t> is an element in a vector space. It is a quantity that can describe both the direction and magnitude of an element.</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Vector Space</a:t>
            </a:r>
            <a:r>
              <a:rPr lang="en" sz="1100" dirty="0">
                <a:solidFill>
                  <a:srgbClr val="333333"/>
                </a:solidFill>
                <a:highlight>
                  <a:srgbClr val="FFFFFF"/>
                </a:highlight>
              </a:rPr>
              <a:t> - The vector space consists of vectors that may be added together and multiplied by scalars.</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Matrix</a:t>
            </a:r>
            <a:r>
              <a:rPr lang="en" sz="1100" dirty="0">
                <a:solidFill>
                  <a:srgbClr val="333333"/>
                </a:solidFill>
                <a:highlight>
                  <a:srgbClr val="FFFFFF"/>
                </a:highlight>
              </a:rPr>
              <a:t> - A </a:t>
            </a:r>
            <a:r>
              <a:rPr lang="en" sz="1200" dirty="0">
                <a:solidFill>
                  <a:srgbClr val="01A5F2"/>
                </a:solidFill>
                <a:highlight>
                  <a:srgbClr val="FFFFFF"/>
                </a:highlight>
                <a:uFill>
                  <a:noFill/>
                </a:u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matrix</a:t>
            </a:r>
            <a:r>
              <a:rPr lang="en" sz="1100" dirty="0">
                <a:solidFill>
                  <a:srgbClr val="333333"/>
                </a:solidFill>
                <a:highlight>
                  <a:srgbClr val="FFFFFF"/>
                </a:highlight>
              </a:rPr>
              <a:t> is a rectangular array wherein the information is organized in the form of rows and columns. Most linear algebra properties can be expressed in terms of a matrix.</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Matrix Operations</a:t>
            </a:r>
            <a:r>
              <a:rPr lang="en" sz="1100" dirty="0">
                <a:solidFill>
                  <a:srgbClr val="333333"/>
                </a:solidFill>
                <a:highlight>
                  <a:srgbClr val="FFFFFF"/>
                </a:highlight>
              </a:rPr>
              <a:t> - These are simple arithmetic operations such as </a:t>
            </a:r>
            <a:r>
              <a:rPr lang="en" sz="1200" dirty="0">
                <a:solidFill>
                  <a:srgbClr val="01A5F2"/>
                </a:solidFill>
                <a:highlight>
                  <a:srgbClr val="FFFFFF"/>
                </a:highlight>
                <a:uFill>
                  <a:noFill/>
                </a:uFil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addition</a:t>
            </a:r>
            <a:r>
              <a:rPr lang="en" sz="1100" dirty="0">
                <a:solidFill>
                  <a:srgbClr val="333333"/>
                </a:solidFill>
                <a:highlight>
                  <a:srgbClr val="FFFFFF"/>
                </a:highlight>
              </a:rPr>
              <a:t>, </a:t>
            </a:r>
            <a:r>
              <a:rPr lang="en" sz="1200" dirty="0">
                <a:solidFill>
                  <a:srgbClr val="01A5F2"/>
                </a:solidFill>
                <a:highlight>
                  <a:srgbClr val="FFFFFF"/>
                </a:highlight>
                <a:uFill>
                  <a:noFill/>
                </a:uFil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subtraction</a:t>
            </a:r>
            <a:r>
              <a:rPr lang="en" sz="1100" dirty="0">
                <a:solidFill>
                  <a:srgbClr val="333333"/>
                </a:solidFill>
                <a:highlight>
                  <a:srgbClr val="FFFFFF"/>
                </a:highlight>
              </a:rPr>
              <a:t>, and </a:t>
            </a:r>
            <a:r>
              <a:rPr lang="en" sz="1200" dirty="0">
                <a:solidFill>
                  <a:srgbClr val="01A5F2"/>
                </a:solidFill>
                <a:highlight>
                  <a:srgbClr val="FFFFFF"/>
                </a:highlight>
                <a:uFill>
                  <a:noFill/>
                </a:uFill>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multiplication</a:t>
            </a:r>
            <a:r>
              <a:rPr lang="en" sz="1100" dirty="0">
                <a:solidFill>
                  <a:srgbClr val="333333"/>
                </a:solidFill>
                <a:highlight>
                  <a:srgbClr val="FFFFFF"/>
                </a:highlight>
              </a:rPr>
              <a:t> that can be conducted on matrices.</a:t>
            </a:r>
            <a:endParaRPr sz="1100" dirty="0">
              <a:solidFill>
                <a:srgbClr val="333333"/>
              </a:solidFill>
              <a:highlight>
                <a:srgbClr val="FFFFFF"/>
              </a:highlight>
            </a:endParaRPr>
          </a:p>
          <a:p>
            <a:pPr marL="0" lvl="0" indent="0" algn="just" rtl="0">
              <a:lnSpc>
                <a:spcPct val="150000"/>
              </a:lnSpc>
              <a:spcBef>
                <a:spcPts val="400"/>
              </a:spcBef>
              <a:spcAft>
                <a:spcPts val="12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Tree>
    <p:extLst>
      <p:ext uri="{BB962C8B-B14F-4D97-AF65-F5344CB8AC3E}">
        <p14:creationId xmlns:p14="http://schemas.microsoft.com/office/powerpoint/2010/main" val="18739160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5"/>
          <p:cNvSpPr txBox="1">
            <a:spLocks noGrp="1"/>
          </p:cNvSpPr>
          <p:nvPr>
            <p:ph type="body" idx="1"/>
          </p:nvPr>
        </p:nvSpPr>
        <p:spPr>
          <a:xfrm>
            <a:off x="508000" y="748135"/>
            <a:ext cx="8345680" cy="3416400"/>
          </a:xfrm>
          <a:prstGeom prst="rect">
            <a:avLst/>
          </a:prstGeom>
        </p:spPr>
        <p:txBody>
          <a:bodyPr spcFirstLastPara="1" wrap="square" lIns="91425" tIns="91425" rIns="91425" bIns="91425" anchor="t" anchorCtr="0">
            <a:normAutofit/>
          </a:bodyPr>
          <a:lstStyle/>
          <a:p>
            <a:pPr marL="0" lvl="0" indent="0" algn="l" rtl="0">
              <a:spcBef>
                <a:spcPts val="1100"/>
              </a:spcBef>
              <a:spcAft>
                <a:spcPts val="0"/>
              </a:spcAft>
              <a:buClr>
                <a:schemeClr val="dk1"/>
              </a:buClr>
              <a:buSzPts val="1100"/>
              <a:buFont typeface="Arial"/>
              <a:buNone/>
            </a:pPr>
            <a:r>
              <a:rPr lang="en" sz="1500" b="1" dirty="0">
                <a:solidFill>
                  <a:schemeClr val="dk1"/>
                </a:solidFill>
                <a:highlight>
                  <a:srgbClr val="FFFFFF"/>
                </a:highlight>
              </a:rPr>
              <a:t>Advanced Linear Algebra</a:t>
            </a:r>
            <a:endParaRPr sz="1500" b="1" dirty="0">
              <a:solidFill>
                <a:schemeClr val="dk1"/>
              </a:solidFill>
              <a:highlight>
                <a:srgbClr val="FFFFFF"/>
              </a:highlight>
            </a:endParaRPr>
          </a:p>
          <a:p>
            <a:pPr marL="0" lvl="0" indent="0" algn="l" rtl="0">
              <a:spcBef>
                <a:spcPts val="1100"/>
              </a:spcBef>
              <a:spcAft>
                <a:spcPts val="0"/>
              </a:spcAft>
              <a:buClr>
                <a:schemeClr val="dk1"/>
              </a:buClr>
              <a:buSzPts val="1100"/>
              <a:buFont typeface="Arial"/>
              <a:buNone/>
            </a:pPr>
            <a:r>
              <a:rPr lang="en" sz="1100" dirty="0">
                <a:solidFill>
                  <a:srgbClr val="333333"/>
                </a:solidFill>
                <a:highlight>
                  <a:srgbClr val="FFFFFF"/>
                </a:highlight>
              </a:rPr>
              <a:t>Once the basics of linear algebra have been introduced to students the focus shifts on more advanced concepts related to linear equations, vectors, and matrices. Certain important terms that are used in advanced linear algebra are as follows:</a:t>
            </a:r>
            <a:endParaRPr sz="1100" dirty="0">
              <a:solidFill>
                <a:srgbClr val="333333"/>
              </a:solidFill>
              <a:highlight>
                <a:srgbClr val="FFFFFF"/>
              </a:highlight>
            </a:endParaRPr>
          </a:p>
          <a:p>
            <a:pPr marL="0" lvl="0" indent="0" algn="l" rtl="0">
              <a:spcBef>
                <a:spcPts val="400"/>
              </a:spcBef>
              <a:spcAft>
                <a:spcPts val="0"/>
              </a:spcAft>
              <a:buClr>
                <a:schemeClr val="dk1"/>
              </a:buClr>
              <a:buSzPts val="1100"/>
              <a:buFont typeface="Arial"/>
              <a:buNone/>
            </a:pPr>
            <a:r>
              <a:rPr lang="en" sz="1100" b="1" dirty="0">
                <a:solidFill>
                  <a:srgbClr val="333333"/>
                </a:solidFill>
                <a:highlight>
                  <a:srgbClr val="FFFFFF"/>
                </a:highlight>
              </a:rPr>
              <a:t>Linear Transformations</a:t>
            </a:r>
            <a:r>
              <a:rPr lang="en" sz="1100" dirty="0">
                <a:solidFill>
                  <a:srgbClr val="333333"/>
                </a:solidFill>
                <a:highlight>
                  <a:srgbClr val="FFFFFF"/>
                </a:highlight>
              </a:rPr>
              <a:t> - The transformation of a function from one vector space to another by preserving the linear structure of each vector space.</a:t>
            </a:r>
            <a:endParaRPr sz="1100" dirty="0">
              <a:solidFill>
                <a:srgbClr val="333333"/>
              </a:solidFill>
              <a:highlight>
                <a:srgbClr val="FFFFFF"/>
              </a:highlight>
            </a:endParaRPr>
          </a:p>
          <a:p>
            <a:pPr marL="0" lvl="0" indent="0" algn="l" rtl="0">
              <a:lnSpc>
                <a:spcPct val="175000"/>
              </a:lnSpc>
              <a:spcBef>
                <a:spcPts val="400"/>
              </a:spcBef>
              <a:spcAft>
                <a:spcPts val="0"/>
              </a:spcAft>
              <a:buClr>
                <a:schemeClr val="dk1"/>
              </a:buClr>
              <a:buSzPts val="1100"/>
              <a:buFont typeface="Arial"/>
              <a:buNone/>
            </a:pPr>
            <a:r>
              <a:rPr lang="en" sz="1100" b="1" dirty="0">
                <a:solidFill>
                  <a:srgbClr val="333333"/>
                </a:solidFill>
                <a:highlight>
                  <a:srgbClr val="FFFFFF"/>
                </a:highlight>
              </a:rPr>
              <a:t>Inverse of a Matrix</a:t>
            </a:r>
            <a:r>
              <a:rPr lang="en" sz="1100" dirty="0">
                <a:solidFill>
                  <a:srgbClr val="333333"/>
                </a:solidFill>
                <a:highlight>
                  <a:srgbClr val="FFFFFF"/>
                </a:highlight>
              </a:rPr>
              <a:t> - When an </a:t>
            </a:r>
            <a:r>
              <a:rPr lang="en" sz="1200" dirty="0">
                <a:solidFill>
                  <a:srgbClr val="01A5F2"/>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inverse of a matrix</a:t>
            </a:r>
            <a:r>
              <a:rPr lang="en" sz="1100" dirty="0">
                <a:solidFill>
                  <a:srgbClr val="333333"/>
                </a:solidFill>
                <a:highlight>
                  <a:srgbClr val="FFFFFF"/>
                </a:highlight>
              </a:rPr>
              <a:t> is multiplied with the given original matrix then the resultant will be the identity matrix. Thus, A</a:t>
            </a:r>
            <a:r>
              <a:rPr lang="en" baseline="30000" dirty="0">
                <a:solidFill>
                  <a:srgbClr val="333333"/>
                </a:solidFill>
                <a:highlight>
                  <a:srgbClr val="FFFFFF"/>
                </a:highlight>
              </a:rPr>
              <a:t>-1</a:t>
            </a:r>
            <a:r>
              <a:rPr lang="en" sz="1100" dirty="0">
                <a:solidFill>
                  <a:srgbClr val="333333"/>
                </a:solidFill>
                <a:highlight>
                  <a:srgbClr val="FFFFFF"/>
                </a:highlight>
              </a:rPr>
              <a:t>A = I.</a:t>
            </a:r>
            <a:endParaRPr sz="1100" dirty="0">
              <a:solidFill>
                <a:srgbClr val="333333"/>
              </a:solidFill>
              <a:highlight>
                <a:srgbClr val="FFFFFF"/>
              </a:highlight>
            </a:endParaRPr>
          </a:p>
          <a:p>
            <a:pPr marL="0" lvl="0" indent="0" algn="l" rtl="0">
              <a:spcBef>
                <a:spcPts val="400"/>
              </a:spcBef>
              <a:spcAft>
                <a:spcPts val="0"/>
              </a:spcAft>
              <a:buClr>
                <a:schemeClr val="dk1"/>
              </a:buClr>
              <a:buSzPts val="1100"/>
              <a:buFont typeface="Arial"/>
              <a:buNone/>
            </a:pPr>
            <a:r>
              <a:rPr lang="en" sz="1100" b="1" dirty="0">
                <a:solidFill>
                  <a:srgbClr val="333333"/>
                </a:solidFill>
                <a:highlight>
                  <a:srgbClr val="FFFFFF"/>
                </a:highlight>
              </a:rPr>
              <a:t>Eigenvector</a:t>
            </a:r>
            <a:r>
              <a:rPr lang="en" sz="1100" dirty="0">
                <a:solidFill>
                  <a:srgbClr val="333333"/>
                </a:solidFill>
                <a:highlight>
                  <a:srgbClr val="FFFFFF"/>
                </a:highlight>
              </a:rPr>
              <a:t> - An eigenvector is a non-zero vector that changes by a scalar factor (eigenvalue) when a linear transformation is applied to it.</a:t>
            </a:r>
            <a:endParaRPr sz="1100" dirty="0">
              <a:solidFill>
                <a:srgbClr val="333333"/>
              </a:solidFill>
              <a:highlight>
                <a:srgbClr val="FFFFFF"/>
              </a:highlight>
            </a:endParaRPr>
          </a:p>
          <a:p>
            <a:pPr marL="0" lvl="0" indent="0" algn="l" rtl="0">
              <a:spcBef>
                <a:spcPts val="400"/>
              </a:spcBef>
              <a:spcAft>
                <a:spcPts val="0"/>
              </a:spcAft>
              <a:buClr>
                <a:schemeClr val="dk1"/>
              </a:buClr>
              <a:buSzPts val="1100"/>
              <a:buFont typeface="Arial"/>
              <a:buNone/>
            </a:pPr>
            <a:r>
              <a:rPr lang="en" sz="1100" b="1" dirty="0">
                <a:solidFill>
                  <a:srgbClr val="333333"/>
                </a:solidFill>
                <a:highlight>
                  <a:srgbClr val="FFFFFF"/>
                </a:highlight>
              </a:rPr>
              <a:t>Linear Map</a:t>
            </a:r>
            <a:r>
              <a:rPr lang="en" sz="1100" dirty="0">
                <a:solidFill>
                  <a:srgbClr val="333333"/>
                </a:solidFill>
                <a:highlight>
                  <a:srgbClr val="FFFFFF"/>
                </a:highlight>
              </a:rPr>
              <a:t> - It is a type of mapping that preserves vector addition and vector multiplication.</a:t>
            </a:r>
            <a:endParaRPr sz="1100" dirty="0">
              <a:solidFill>
                <a:srgbClr val="333333"/>
              </a:solidFill>
              <a:highlight>
                <a:srgbClr val="FFFFFF"/>
              </a:highlight>
            </a:endParaRPr>
          </a:p>
          <a:p>
            <a:pPr marL="0" lvl="0" indent="0" algn="l" rtl="0">
              <a:spcBef>
                <a:spcPts val="400"/>
              </a:spcBef>
              <a:spcAft>
                <a:spcPts val="12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Tree>
    <p:extLst>
      <p:ext uri="{BB962C8B-B14F-4D97-AF65-F5344CB8AC3E}">
        <p14:creationId xmlns:p14="http://schemas.microsoft.com/office/powerpoint/2010/main" val="2343225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2" name="Rectangle 1"/>
          <p:cNvSpPr/>
          <p:nvPr/>
        </p:nvSpPr>
        <p:spPr>
          <a:xfrm>
            <a:off x="621792" y="896183"/>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pic>
        <p:nvPicPr>
          <p:cNvPr id="3074" name="Picture 2" descr="https://media.geeksforgeeks.org/wp-content/uploads/20200625233042/Untitled-Diagram-9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412" y="983554"/>
            <a:ext cx="8079707" cy="3978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0911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6"/>
          <p:cNvSpPr txBox="1">
            <a:spLocks noGrp="1"/>
          </p:cNvSpPr>
          <p:nvPr>
            <p:ph type="body" idx="1"/>
          </p:nvPr>
        </p:nvSpPr>
        <p:spPr>
          <a:xfrm>
            <a:off x="843279" y="314960"/>
            <a:ext cx="7691121" cy="4761040"/>
          </a:xfrm>
          <a:prstGeom prst="rect">
            <a:avLst/>
          </a:prstGeom>
        </p:spPr>
        <p:txBody>
          <a:bodyPr spcFirstLastPara="1" wrap="square" lIns="91425" tIns="91425" rIns="91425" bIns="91425" anchor="t" anchorCtr="0">
            <a:normAutofit fontScale="92500" lnSpcReduction="10000"/>
          </a:bodyPr>
          <a:lstStyle/>
          <a:p>
            <a:pPr marL="0" lvl="0" indent="0" algn="l" rtl="0">
              <a:lnSpc>
                <a:spcPct val="150000"/>
              </a:lnSpc>
              <a:spcBef>
                <a:spcPts val="0"/>
              </a:spcBef>
              <a:spcAft>
                <a:spcPts val="0"/>
              </a:spcAft>
              <a:buClr>
                <a:schemeClr val="dk1"/>
              </a:buClr>
              <a:buSzPts val="1100"/>
              <a:buFont typeface="Arial"/>
              <a:buNone/>
            </a:pPr>
            <a:r>
              <a:rPr lang="en" b="1" dirty="0">
                <a:solidFill>
                  <a:schemeClr val="dk1"/>
                </a:solidFill>
                <a:highlight>
                  <a:srgbClr val="FFFFFF"/>
                </a:highlight>
              </a:rPr>
              <a:t>Linear Algebra Topics</a:t>
            </a:r>
            <a:endParaRPr b="1" dirty="0">
              <a:solidFill>
                <a:schemeClr val="dk1"/>
              </a:solidFill>
              <a:highlight>
                <a:srgbClr val="FFFFFF"/>
              </a:highlight>
            </a:endParaRPr>
          </a:p>
          <a:p>
            <a:pPr marL="0" lvl="0" indent="0" algn="l" rtl="0">
              <a:lnSpc>
                <a:spcPct val="150000"/>
              </a:lnSpc>
              <a:spcBef>
                <a:spcPts val="1500"/>
              </a:spcBef>
              <a:spcAft>
                <a:spcPts val="0"/>
              </a:spcAft>
              <a:buNone/>
            </a:pPr>
            <a:r>
              <a:rPr lang="en" sz="1100" dirty="0">
                <a:solidFill>
                  <a:srgbClr val="333333"/>
                </a:solidFill>
                <a:highlight>
                  <a:srgbClr val="FFFFFF"/>
                </a:highlight>
              </a:rPr>
              <a:t>The topics that come under linear algebra can be classified into three broad categories. These are linear equations, matrices, and vectors. All these three categories are interlinked and need to be understood well in order to master linear algebra.</a:t>
            </a:r>
            <a:endParaRPr sz="1100" dirty="0">
              <a:solidFill>
                <a:srgbClr val="333333"/>
              </a:solidFill>
              <a:highlight>
                <a:srgbClr val="FFFFFF"/>
              </a:highlight>
            </a:endParaRPr>
          </a:p>
          <a:p>
            <a:pPr marL="0" lvl="0" indent="0" algn="l" rtl="0">
              <a:lnSpc>
                <a:spcPct val="150000"/>
              </a:lnSpc>
              <a:spcBef>
                <a:spcPts val="1100"/>
              </a:spcBef>
              <a:spcAft>
                <a:spcPts val="0"/>
              </a:spcAft>
              <a:buClr>
                <a:schemeClr val="dk1"/>
              </a:buClr>
              <a:buSzPts val="1100"/>
              <a:buFont typeface="Arial"/>
              <a:buNone/>
            </a:pPr>
            <a:r>
              <a:rPr lang="en" sz="1500" b="1" dirty="0">
                <a:solidFill>
                  <a:schemeClr val="dk1"/>
                </a:solidFill>
                <a:highlight>
                  <a:srgbClr val="FFFFFF"/>
                </a:highlight>
              </a:rPr>
              <a:t>Linear Equations</a:t>
            </a:r>
            <a:endParaRPr sz="1100" dirty="0">
              <a:solidFill>
                <a:srgbClr val="333333"/>
              </a:solidFill>
              <a:highlight>
                <a:srgbClr val="FFFFFF"/>
              </a:highlight>
            </a:endParaRPr>
          </a:p>
          <a:p>
            <a:pPr marL="0" lvl="0" indent="0" algn="l" rtl="0">
              <a:lnSpc>
                <a:spcPct val="150000"/>
              </a:lnSpc>
              <a:spcBef>
                <a:spcPts val="1200"/>
              </a:spcBef>
              <a:spcAft>
                <a:spcPts val="0"/>
              </a:spcAft>
              <a:buClr>
                <a:schemeClr val="dk1"/>
              </a:buClr>
              <a:buSzPts val="1100"/>
              <a:buFont typeface="Arial"/>
              <a:buNone/>
            </a:pPr>
            <a:r>
              <a:rPr lang="en" sz="1350" dirty="0">
                <a:solidFill>
                  <a:srgbClr val="333333"/>
                </a:solidFill>
                <a:highlight>
                  <a:srgbClr val="FFFFFF"/>
                </a:highlight>
              </a:rPr>
              <a:t>A </a:t>
            </a:r>
            <a:r>
              <a:rPr lang="en" sz="1200" u="sng" dirty="0">
                <a:solidFill>
                  <a:srgbClr val="01A5F2"/>
                </a:solidFill>
                <a:highlight>
                  <a:srgbClr val="FFFFFF"/>
                </a:highligh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equation</a:t>
            </a:r>
            <a:r>
              <a:rPr lang="en" sz="1350" dirty="0">
                <a:solidFill>
                  <a:srgbClr val="333333"/>
                </a:solidFill>
                <a:highlight>
                  <a:srgbClr val="FFFFFF"/>
                </a:highlight>
              </a:rPr>
              <a:t> is an </a:t>
            </a:r>
            <a:r>
              <a:rPr lang="en" sz="1200" u="sng" dirty="0">
                <a:solidFill>
                  <a:srgbClr val="01A5F2"/>
                </a:solidFill>
                <a:highlight>
                  <a:srgbClr val="FFFFFF"/>
                </a:highligh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equation</a:t>
            </a:r>
            <a:r>
              <a:rPr lang="en" sz="1350" dirty="0">
                <a:solidFill>
                  <a:srgbClr val="333333"/>
                </a:solidFill>
                <a:highlight>
                  <a:srgbClr val="FFFFFF"/>
                </a:highlight>
              </a:rPr>
              <a:t> that has the standard form </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1</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1</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2</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2</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n</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n</a:t>
            </a:r>
            <a:r>
              <a:rPr lang="en" sz="1350" dirty="0">
                <a:solidFill>
                  <a:srgbClr val="333333"/>
                </a:solidFill>
                <a:highlight>
                  <a:srgbClr val="FFFFFF"/>
                </a:highlight>
                <a:latin typeface="Times New Roman"/>
                <a:ea typeface="Times New Roman"/>
                <a:cs typeface="Times New Roman"/>
                <a:sym typeface="Times New Roman"/>
              </a:rPr>
              <a:t>a1x1+a2x2+...+anxn</a:t>
            </a:r>
            <a:r>
              <a:rPr lang="en" sz="1350" dirty="0">
                <a:solidFill>
                  <a:srgbClr val="333333"/>
                </a:solidFill>
                <a:highlight>
                  <a:srgbClr val="FFFFFF"/>
                </a:highlight>
              </a:rPr>
              <a:t>. It is the fundamental component of linear algebra. The topics covered under linear equations are as follows:</a:t>
            </a:r>
            <a:endParaRPr sz="1350" dirty="0">
              <a:solidFill>
                <a:srgbClr val="333333"/>
              </a:solidFill>
              <a:highlight>
                <a:srgbClr val="FFFFFF"/>
              </a:highlight>
            </a:endParaRPr>
          </a:p>
          <a:p>
            <a:pPr marL="698500" lvl="0" indent="-228600" algn="l" rtl="0">
              <a:lnSpc>
                <a:spcPct val="150000"/>
              </a:lnSpc>
              <a:spcBef>
                <a:spcPts val="0"/>
              </a:spcBef>
              <a:spcAft>
                <a:spcPts val="0"/>
              </a:spcAft>
              <a:buClr>
                <a:schemeClr val="dk1"/>
              </a:buClr>
              <a:buSzPts val="11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1200" u="sng" dirty="0">
                <a:solidFill>
                  <a:srgbClr val="01A5F2"/>
                </a:solidFill>
                <a:highlight>
                  <a:srgbClr val="FFFFFF"/>
                </a:highlight>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Equations in One variable</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1200" u="sng" dirty="0">
                <a:solidFill>
                  <a:srgbClr val="01A5F2"/>
                </a:solidFill>
                <a:highlight>
                  <a:srgbClr val="FFFFFF"/>
                </a:highlight>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Equations in Two Variables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1200" u="sng" dirty="0">
                <a:solidFill>
                  <a:srgbClr val="01A5F2"/>
                </a:solidFill>
                <a:highlight>
                  <a:srgbClr val="FFFFFF"/>
                </a:highlight>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Simultaneous 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1200" u="sng" dirty="0">
                <a:solidFill>
                  <a:srgbClr val="01A5F2"/>
                </a:solidFill>
                <a:highlight>
                  <a:srgbClr val="FFFFFF"/>
                </a:highlight>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Solving 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1200" u="sng" dirty="0">
                <a:solidFill>
                  <a:srgbClr val="01A5F2"/>
                </a:solidFill>
                <a:highlight>
                  <a:srgbClr val="FFFFFF"/>
                </a:highlight>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Solutions of a Linear Equation</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1200" u="sng" dirty="0">
                <a:solidFill>
                  <a:srgbClr val="01A5F2"/>
                </a:solidFill>
                <a:highlight>
                  <a:srgbClr val="FFFFFF"/>
                </a:highlight>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Graphing 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1200" u="sng" dirty="0">
                <a:solidFill>
                  <a:srgbClr val="01A5F2"/>
                </a:solidFill>
                <a:highlight>
                  <a:srgbClr val="FFFFFF"/>
                </a:highlight>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Applications of Linear equations</a:t>
            </a:r>
            <a:endParaRPr sz="1200" u="sng" dirty="0">
              <a:solidFill>
                <a:srgbClr val="01A5F2"/>
              </a:solidFill>
              <a:highlight>
                <a:srgbClr val="FFFFFF"/>
              </a:highlight>
            </a:endParaRPr>
          </a:p>
          <a:p>
            <a:pPr marL="0" lvl="0" indent="0" algn="l" rtl="0">
              <a:lnSpc>
                <a:spcPct val="150000"/>
              </a:lnSpc>
              <a:spcBef>
                <a:spcPts val="0"/>
              </a:spcBef>
              <a:spcAft>
                <a:spcPts val="1200"/>
              </a:spcAft>
              <a:buNone/>
            </a:pPr>
            <a:r>
              <a:rPr lang="en" sz="1200" dirty="0">
                <a:solidFill>
                  <a:srgbClr val="01A5F2"/>
                </a:solidFill>
                <a:highlight>
                  <a:srgbClr val="FFFFFF"/>
                </a:highlight>
              </a:rPr>
              <a:t>                 </a:t>
            </a:r>
            <a:r>
              <a:rPr lang="en" sz="1200" u="sng" dirty="0">
                <a:solidFill>
                  <a:srgbClr val="01A5F2"/>
                </a:solidFill>
                <a:hlinkClick r:id="rId1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Straight Line</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Tree>
    <p:extLst>
      <p:ext uri="{BB962C8B-B14F-4D97-AF65-F5344CB8AC3E}">
        <p14:creationId xmlns:p14="http://schemas.microsoft.com/office/powerpoint/2010/main" val="10246669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a:spLocks noGrp="1"/>
          </p:cNvSpPr>
          <p:nvPr>
            <p:ph type="body" idx="1"/>
          </p:nvPr>
        </p:nvSpPr>
        <p:spPr>
          <a:xfrm>
            <a:off x="751840" y="0"/>
            <a:ext cx="7172960" cy="5068500"/>
          </a:xfrm>
          <a:prstGeom prst="rect">
            <a:avLst/>
          </a:prstGeom>
        </p:spPr>
        <p:txBody>
          <a:bodyPr spcFirstLastPara="1" wrap="square" lIns="91425" tIns="91425" rIns="91425" bIns="91425" anchor="t" anchorCtr="0">
            <a:normAutofit fontScale="85000" lnSpcReduction="20000"/>
          </a:bodyPr>
          <a:lstStyle/>
          <a:p>
            <a:pPr marL="0" lvl="0" indent="0" algn="l" rtl="0">
              <a:spcBef>
                <a:spcPts val="1100"/>
              </a:spcBef>
              <a:spcAft>
                <a:spcPts val="0"/>
              </a:spcAft>
              <a:buClr>
                <a:schemeClr val="dk1"/>
              </a:buClr>
              <a:buSzPct val="73333"/>
              <a:buFont typeface="Arial"/>
              <a:buNone/>
            </a:pPr>
            <a:r>
              <a:rPr lang="en" sz="1500" b="1" dirty="0">
                <a:solidFill>
                  <a:schemeClr val="dk1"/>
                </a:solidFill>
                <a:highlight>
                  <a:srgbClr val="FFFFFF"/>
                </a:highlight>
              </a:rPr>
              <a:t>Vectors</a:t>
            </a:r>
            <a:endParaRPr sz="1500" b="1" dirty="0">
              <a:solidFill>
                <a:schemeClr val="dk1"/>
              </a:solidFill>
              <a:highlight>
                <a:srgbClr val="FFFFFF"/>
              </a:highlight>
            </a:endParaRPr>
          </a:p>
          <a:p>
            <a:pPr marL="0" lvl="0" indent="0" algn="l" rtl="0">
              <a:lnSpc>
                <a:spcPct val="175000"/>
              </a:lnSpc>
              <a:spcBef>
                <a:spcPts val="1100"/>
              </a:spcBef>
              <a:spcAft>
                <a:spcPts val="0"/>
              </a:spcAft>
              <a:buClr>
                <a:schemeClr val="dk1"/>
              </a:buClr>
              <a:buSzPct val="100000"/>
              <a:buFont typeface="Arial"/>
              <a:buNone/>
            </a:pPr>
            <a:r>
              <a:rPr lang="en" sz="1100" dirty="0">
                <a:solidFill>
                  <a:srgbClr val="333333"/>
                </a:solidFill>
                <a:highlight>
                  <a:srgbClr val="FFFFFF"/>
                </a:highlight>
              </a:rPr>
              <a:t>In linear algebra, there can be several operations that can be performed on vectors such as </a:t>
            </a:r>
            <a:r>
              <a:rPr lang="en" sz="1200" dirty="0">
                <a:solidFill>
                  <a:srgbClr val="01A5F2"/>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multiplication</a:t>
            </a:r>
            <a:r>
              <a:rPr lang="en" sz="1100" dirty="0">
                <a:solidFill>
                  <a:srgbClr val="333333"/>
                </a:solidFill>
                <a:highlight>
                  <a:srgbClr val="FFFFFF"/>
                </a:highlight>
              </a:rPr>
              <a:t>, addition, etc. Vectors can be used to describe quantities such as the velocity of moving objects. Some crucial topics encompassed under vectors are as follows:</a:t>
            </a:r>
            <a:endParaRPr sz="1100" dirty="0">
              <a:solidFill>
                <a:srgbClr val="333333"/>
              </a:solidFill>
              <a:highlight>
                <a:srgbClr val="FFFFFF"/>
              </a:highlight>
            </a:endParaRPr>
          </a:p>
          <a:p>
            <a:pPr marL="698500" lvl="0" indent="-293370" algn="l" rtl="0">
              <a:lnSpc>
                <a:spcPct val="175000"/>
              </a:lnSpc>
              <a:spcBef>
                <a:spcPts val="400"/>
              </a:spcBef>
              <a:spcAft>
                <a:spcPts val="0"/>
              </a:spcAft>
              <a:buClr>
                <a:srgbClr val="333333"/>
              </a:buClr>
              <a:buSzPct val="100000"/>
              <a:buChar char="●"/>
            </a:pPr>
            <a:r>
              <a:rPr lang="en" sz="1200" dirty="0">
                <a:solidFill>
                  <a:srgbClr val="01A5F2"/>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Types of Vectors</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Dot Product</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Cross Product</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Addition of Vectors</a:t>
            </a:r>
            <a:endParaRPr sz="1200" dirty="0">
              <a:solidFill>
                <a:srgbClr val="01A5F2"/>
              </a:solidFill>
              <a:highlight>
                <a:srgbClr val="FFFFFF"/>
              </a:highlight>
            </a:endParaRPr>
          </a:p>
          <a:p>
            <a:pPr marL="0" lvl="0" indent="0" algn="just" rtl="0">
              <a:spcBef>
                <a:spcPts val="1000"/>
              </a:spcBef>
              <a:spcAft>
                <a:spcPts val="0"/>
              </a:spcAft>
              <a:buNone/>
            </a:pPr>
            <a:r>
              <a:rPr lang="en" sz="1500" b="1" dirty="0">
                <a:solidFill>
                  <a:schemeClr val="dk1"/>
                </a:solidFill>
                <a:highlight>
                  <a:srgbClr val="FFFFFF"/>
                </a:highlight>
              </a:rPr>
              <a:t>Matrices</a:t>
            </a:r>
            <a:endParaRPr dirty="0"/>
          </a:p>
          <a:p>
            <a:pPr marL="0" lvl="0" indent="0" algn="just" rtl="0">
              <a:lnSpc>
                <a:spcPct val="190909"/>
              </a:lnSpc>
              <a:spcBef>
                <a:spcPts val="1200"/>
              </a:spcBef>
              <a:spcAft>
                <a:spcPts val="0"/>
              </a:spcAft>
              <a:buClr>
                <a:schemeClr val="dk1"/>
              </a:buClr>
              <a:buSzPct val="81481"/>
              <a:buFont typeface="Arial"/>
              <a:buNone/>
            </a:pPr>
            <a:r>
              <a:rPr lang="en" sz="1350" dirty="0">
                <a:solidFill>
                  <a:srgbClr val="333333"/>
                </a:solidFill>
                <a:highlight>
                  <a:srgbClr val="FFFFFF"/>
                </a:highlight>
              </a:rPr>
              <a:t>A matrix is used to organize data in the form of a rectangular array. It can be represented as </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m×n</a:t>
            </a:r>
            <a:r>
              <a:rPr lang="en" sz="1350" dirty="0">
                <a:solidFill>
                  <a:srgbClr val="333333"/>
                </a:solidFill>
                <a:highlight>
                  <a:srgbClr val="FFFFFF"/>
                </a:highlight>
                <a:latin typeface="Times New Roman"/>
                <a:ea typeface="Times New Roman"/>
                <a:cs typeface="Times New Roman"/>
                <a:sym typeface="Times New Roman"/>
              </a:rPr>
              <a:t>Am×n</a:t>
            </a:r>
            <a:r>
              <a:rPr lang="en" sz="1350" dirty="0">
                <a:solidFill>
                  <a:srgbClr val="333333"/>
                </a:solidFill>
                <a:highlight>
                  <a:srgbClr val="FFFFFF"/>
                </a:highlight>
              </a:rPr>
              <a:t>. Here, m represents the number of rows and n denotes the number of columns in the matrix. In linear algebra, a matrix can be used to express linear equations in a more compact manner. The topics that are covered under the scope of matrices are as follows:</a:t>
            </a:r>
            <a:endParaRPr sz="1350" dirty="0">
              <a:solidFill>
                <a:srgbClr val="333333"/>
              </a:solidFill>
              <a:highlight>
                <a:srgbClr val="FFFFFF"/>
              </a:highlight>
            </a:endParaRPr>
          </a:p>
          <a:p>
            <a:pPr marL="698500" lvl="0" indent="-228600" algn="l" rtl="0">
              <a:lnSpc>
                <a:spcPct val="190909"/>
              </a:lnSpc>
              <a:spcBef>
                <a:spcPts val="0"/>
              </a:spcBef>
              <a:spcAft>
                <a:spcPts val="0"/>
              </a:spcAft>
              <a:buClr>
                <a:schemeClr val="dk1"/>
              </a:buClr>
              <a:buSzPct val="1100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1200" u="sng" dirty="0">
                <a:solidFill>
                  <a:srgbClr val="01A5F2"/>
                </a:solidFill>
                <a:highlight>
                  <a:srgbClr val="FFFFFF"/>
                </a:highlight>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Matrix Operations</a:t>
            </a:r>
            <a:endParaRPr sz="1200" u="sng" dirty="0">
              <a:solidFill>
                <a:srgbClr val="01A5F2"/>
              </a:solidFill>
              <a:highlight>
                <a:srgbClr val="FFFFFF"/>
              </a:highlight>
            </a:endParaRPr>
          </a:p>
          <a:p>
            <a:pPr marL="698500" lvl="0" indent="-228600" algn="l" rtl="0">
              <a:lnSpc>
                <a:spcPct val="190909"/>
              </a:lnSpc>
              <a:spcBef>
                <a:spcPts val="0"/>
              </a:spcBef>
              <a:spcAft>
                <a:spcPts val="0"/>
              </a:spcAft>
              <a:buClr>
                <a:schemeClr val="dk1"/>
              </a:buClr>
              <a:buSzPct val="1100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1200" u="sng" dirty="0">
                <a:solidFill>
                  <a:srgbClr val="01A5F2"/>
                </a:solidFill>
                <a:highlight>
                  <a:srgbClr val="FFFFFF"/>
                </a:highlight>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Determinant</a:t>
            </a:r>
            <a:endParaRPr sz="1200" u="sng" dirty="0">
              <a:solidFill>
                <a:srgbClr val="01A5F2"/>
              </a:solidFill>
              <a:highlight>
                <a:srgbClr val="FFFFFF"/>
              </a:highlight>
            </a:endParaRPr>
          </a:p>
          <a:p>
            <a:pPr marL="698500" lvl="0" indent="-228600" algn="l" rtl="0">
              <a:lnSpc>
                <a:spcPct val="190909"/>
              </a:lnSpc>
              <a:spcBef>
                <a:spcPts val="0"/>
              </a:spcBef>
              <a:spcAft>
                <a:spcPts val="0"/>
              </a:spcAft>
              <a:buClr>
                <a:schemeClr val="dk1"/>
              </a:buClr>
              <a:buSzPct val="1100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1200" u="sng" dirty="0">
                <a:solidFill>
                  <a:srgbClr val="01A5F2"/>
                </a:solidFill>
                <a:highlight>
                  <a:srgbClr val="FFFFFF"/>
                </a:highlight>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Transpose of a Matrix</a:t>
            </a:r>
            <a:endParaRPr sz="1200" u="sng" dirty="0">
              <a:solidFill>
                <a:srgbClr val="01A5F2"/>
              </a:solidFill>
              <a:highlight>
                <a:srgbClr val="FFFFFF"/>
              </a:highlight>
            </a:endParaRPr>
          </a:p>
          <a:p>
            <a:pPr marL="698500" lvl="0" indent="-228600" algn="l" rtl="0">
              <a:lnSpc>
                <a:spcPct val="190909"/>
              </a:lnSpc>
              <a:spcBef>
                <a:spcPts val="0"/>
              </a:spcBef>
              <a:spcAft>
                <a:spcPts val="0"/>
              </a:spcAft>
              <a:buClr>
                <a:schemeClr val="dk1"/>
              </a:buClr>
              <a:buSzPct val="1100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1200" u="sng" dirty="0">
                <a:solidFill>
                  <a:srgbClr val="01A5F2"/>
                </a:solidFill>
                <a:highlight>
                  <a:srgbClr val="FFFFFF"/>
                </a:highlight>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Types of a Matrix</a:t>
            </a:r>
            <a:endParaRPr sz="1200" u="sng" dirty="0">
              <a:solidFill>
                <a:srgbClr val="01A5F2"/>
              </a:solidFill>
              <a:highlight>
                <a:srgbClr val="FFFFFF"/>
              </a:highlight>
            </a:endParaRPr>
          </a:p>
          <a:p>
            <a:pPr marL="0" lvl="0" indent="0" algn="l" rtl="0">
              <a:spcBef>
                <a:spcPts val="0"/>
              </a:spcBef>
              <a:spcAft>
                <a:spcPts val="1200"/>
              </a:spcAft>
              <a:buNone/>
            </a:pPr>
            <a:endParaRPr dirty="0"/>
          </a:p>
        </p:txBody>
      </p:sp>
      <p:sp>
        <p:nvSpPr>
          <p:cNvPr id="213" name="Google Shape;213;p37"/>
          <p:cNvSpPr txBox="1"/>
          <p:nvPr/>
        </p:nvSpPr>
        <p:spPr>
          <a:xfrm>
            <a:off x="5774520" y="4145045"/>
            <a:ext cx="242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12"/>
              </a:rPr>
              <a:t>For More Details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Tree>
    <p:extLst>
      <p:ext uri="{BB962C8B-B14F-4D97-AF65-F5344CB8AC3E}">
        <p14:creationId xmlns:p14="http://schemas.microsoft.com/office/powerpoint/2010/main" val="23910898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8"/>
          <p:cNvSpPr txBox="1">
            <a:spLocks noGrp="1"/>
          </p:cNvSpPr>
          <p:nvPr>
            <p:ph type="body" idx="1"/>
          </p:nvPr>
        </p:nvSpPr>
        <p:spPr>
          <a:xfrm>
            <a:off x="648465" y="162560"/>
            <a:ext cx="7896095" cy="437182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en" sz="2000" b="1" dirty="0">
                <a:solidFill>
                  <a:schemeClr val="dk1"/>
                </a:solidFill>
                <a:highlight>
                  <a:srgbClr val="FFFFFF"/>
                </a:highlight>
              </a:rPr>
              <a:t>Linear Algebra and its Applications</a:t>
            </a:r>
            <a:endParaRPr sz="2000" b="1" dirty="0">
              <a:solidFill>
                <a:schemeClr val="dk1"/>
              </a:solidFill>
              <a:highlight>
                <a:srgbClr val="FFFFFF"/>
              </a:highlight>
            </a:endParaRPr>
          </a:p>
          <a:p>
            <a:pPr marL="0" lvl="0" indent="0" algn="l" rtl="0">
              <a:lnSpc>
                <a:spcPct val="150000"/>
              </a:lnSpc>
              <a:spcBef>
                <a:spcPts val="1500"/>
              </a:spcBef>
              <a:spcAft>
                <a:spcPts val="0"/>
              </a:spcAft>
              <a:buClr>
                <a:schemeClr val="dk1"/>
              </a:buClr>
              <a:buSzPts val="1100"/>
              <a:buFont typeface="Arial"/>
              <a:buNone/>
            </a:pPr>
            <a:r>
              <a:rPr lang="en" sz="1700" dirty="0">
                <a:solidFill>
                  <a:srgbClr val="333333"/>
                </a:solidFill>
                <a:highlight>
                  <a:srgbClr val="FFFFFF"/>
                </a:highlight>
              </a:rPr>
              <a:t>Linear algebra is used in almost every field. Simple algorithms also make use of linear algebra topics such as matrices. Some of the applications of linear algebra are given as follows:</a:t>
            </a:r>
            <a:endParaRPr sz="1700" dirty="0">
              <a:solidFill>
                <a:srgbClr val="333333"/>
              </a:solidFill>
              <a:highlight>
                <a:srgbClr val="FFFFFF"/>
              </a:highlight>
            </a:endParaRPr>
          </a:p>
          <a:p>
            <a:pPr marL="698500" lvl="0" indent="-342900" algn="l" rtl="0">
              <a:lnSpc>
                <a:spcPct val="150000"/>
              </a:lnSpc>
              <a:spcBef>
                <a:spcPts val="400"/>
              </a:spcBef>
              <a:spcAft>
                <a:spcPts val="0"/>
              </a:spcAft>
              <a:buClr>
                <a:srgbClr val="333333"/>
              </a:buClr>
              <a:buSzPts val="1800"/>
              <a:buChar char="●"/>
            </a:pPr>
            <a:r>
              <a:rPr lang="en" b="1" dirty="0">
                <a:solidFill>
                  <a:srgbClr val="333333"/>
                </a:solidFill>
                <a:highlight>
                  <a:srgbClr val="FFFFFF"/>
                </a:highlight>
              </a:rPr>
              <a:t>Signal Processing</a:t>
            </a:r>
            <a:r>
              <a:rPr lang="en" dirty="0">
                <a:solidFill>
                  <a:srgbClr val="333333"/>
                </a:solidFill>
                <a:highlight>
                  <a:srgbClr val="FFFFFF"/>
                </a:highlight>
              </a:rPr>
              <a:t> - Linear algebra is used in encoding and manipulating signals such as audio and video signals. Furthermore, it is required in the analysis of such signals.</a:t>
            </a:r>
            <a:endParaRPr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b="1" dirty="0">
                <a:solidFill>
                  <a:srgbClr val="333333"/>
                </a:solidFill>
                <a:highlight>
                  <a:srgbClr val="FFFFFF"/>
                </a:highlight>
              </a:rPr>
              <a:t>Linear Programming</a:t>
            </a:r>
            <a:r>
              <a:rPr lang="en" dirty="0">
                <a:solidFill>
                  <a:srgbClr val="333333"/>
                </a:solidFill>
                <a:highlight>
                  <a:srgbClr val="FFFFFF"/>
                </a:highlight>
              </a:rPr>
              <a:t> - It is an optimizing technique that is used to determine the best outcome of a linear function.</a:t>
            </a:r>
            <a:endParaRPr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b="1" dirty="0">
                <a:solidFill>
                  <a:srgbClr val="333333"/>
                </a:solidFill>
                <a:highlight>
                  <a:srgbClr val="FFFFFF"/>
                </a:highlight>
              </a:rPr>
              <a:t>Computer Science</a:t>
            </a:r>
            <a:r>
              <a:rPr lang="en" dirty="0">
                <a:solidFill>
                  <a:srgbClr val="333333"/>
                </a:solidFill>
                <a:highlight>
                  <a:srgbClr val="FFFFFF"/>
                </a:highlight>
              </a:rPr>
              <a:t> - Data scientists use several linear algebra algorithms to solve complicated problems.</a:t>
            </a:r>
            <a:endParaRPr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b="1" dirty="0">
                <a:solidFill>
                  <a:srgbClr val="333333"/>
                </a:solidFill>
                <a:highlight>
                  <a:srgbClr val="FFFFFF"/>
                </a:highlight>
              </a:rPr>
              <a:t>Prediction Algorithms</a:t>
            </a:r>
            <a:r>
              <a:rPr lang="en" dirty="0">
                <a:solidFill>
                  <a:srgbClr val="333333"/>
                </a:solidFill>
                <a:highlight>
                  <a:srgbClr val="FFFFFF"/>
                </a:highlight>
              </a:rPr>
              <a:t> - Prediction algorithms use linear models that are developed using concepts of linear algebra.</a:t>
            </a:r>
            <a:endParaRPr sz="24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Tree>
    <p:extLst>
      <p:ext uri="{BB962C8B-B14F-4D97-AF65-F5344CB8AC3E}">
        <p14:creationId xmlns:p14="http://schemas.microsoft.com/office/powerpoint/2010/main" val="33014141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9"/>
          <p:cNvSpPr txBox="1">
            <a:spLocks noGrp="1"/>
          </p:cNvSpPr>
          <p:nvPr>
            <p:ph type="title"/>
          </p:nvPr>
        </p:nvSpPr>
        <p:spPr>
          <a:xfrm>
            <a:off x="311700" y="55700"/>
            <a:ext cx="8520600" cy="46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300" b="1">
                <a:solidFill>
                  <a:srgbClr val="202124"/>
                </a:solidFill>
                <a:highlight>
                  <a:srgbClr val="FFFFFF"/>
                </a:highlight>
              </a:rPr>
              <a:t>Linear Combination</a:t>
            </a:r>
            <a:endParaRPr sz="3900" b="1"/>
          </a:p>
        </p:txBody>
      </p:sp>
      <p:sp>
        <p:nvSpPr>
          <p:cNvPr id="224" name="Google Shape;224;p39"/>
          <p:cNvSpPr txBox="1">
            <a:spLocks noGrp="1"/>
          </p:cNvSpPr>
          <p:nvPr>
            <p:ph type="body" idx="1"/>
          </p:nvPr>
        </p:nvSpPr>
        <p:spPr>
          <a:xfrm>
            <a:off x="629920" y="388800"/>
            <a:ext cx="8421780" cy="4724700"/>
          </a:xfrm>
          <a:prstGeom prst="rect">
            <a:avLst/>
          </a:prstGeom>
        </p:spPr>
        <p:txBody>
          <a:bodyPr spcFirstLastPara="1" wrap="square" lIns="91425" tIns="91425" rIns="91425" bIns="91425" anchor="t" anchorCtr="0">
            <a:normAutofit lnSpcReduction="10000"/>
          </a:bodyPr>
          <a:lstStyle/>
          <a:p>
            <a:pPr marL="0" lvl="0" indent="0" algn="l" rtl="0">
              <a:spcBef>
                <a:spcPts val="3400"/>
              </a:spcBef>
              <a:spcAft>
                <a:spcPts val="0"/>
              </a:spcAft>
              <a:buNone/>
            </a:pPr>
            <a:r>
              <a:rPr lang="en" b="1" dirty="0">
                <a:solidFill>
                  <a:srgbClr val="555555"/>
                </a:solidFill>
                <a:highlight>
                  <a:srgbClr val="FFFFFF"/>
                </a:highlight>
              </a:rPr>
              <a:t>What is Linear Combination?</a:t>
            </a:r>
            <a:endParaRPr sz="1050" dirty="0">
              <a:solidFill>
                <a:srgbClr val="555555"/>
              </a:solidFill>
              <a:highlight>
                <a:srgbClr val="FFFFFF"/>
              </a:highlight>
            </a:endParaRPr>
          </a:p>
          <a:p>
            <a:pPr marL="0" lvl="0" indent="0" algn="l" rtl="0">
              <a:lnSpc>
                <a:spcPct val="100000"/>
              </a:lnSpc>
              <a:spcBef>
                <a:spcPts val="1100"/>
              </a:spcBef>
              <a:spcAft>
                <a:spcPts val="0"/>
              </a:spcAft>
              <a:buClr>
                <a:schemeClr val="dk1"/>
              </a:buClr>
              <a:buSzPts val="1100"/>
              <a:buFont typeface="Arial"/>
              <a:buNone/>
            </a:pPr>
            <a:r>
              <a:rPr lang="en" sz="1050" dirty="0">
                <a:solidFill>
                  <a:srgbClr val="555555"/>
                </a:solidFill>
                <a:highlight>
                  <a:srgbClr val="FFFFFF"/>
                </a:highlight>
              </a:rPr>
              <a:t>A </a:t>
            </a:r>
            <a:r>
              <a:rPr lang="en" sz="1050" b="1" dirty="0">
                <a:solidFill>
                  <a:srgbClr val="555555"/>
                </a:solidFill>
                <a:highlight>
                  <a:srgbClr val="FFFFFF"/>
                </a:highlight>
              </a:rPr>
              <a:t>linear equation</a:t>
            </a:r>
            <a:r>
              <a:rPr lang="en" sz="1050" dirty="0">
                <a:solidFill>
                  <a:srgbClr val="555555"/>
                </a:solidFill>
                <a:highlight>
                  <a:srgbClr val="FFFFFF"/>
                </a:highlight>
              </a:rPr>
              <a:t> is an equation where the highest power of a variable is always 1.</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dirty="0">
                <a:solidFill>
                  <a:srgbClr val="555555"/>
                </a:solidFill>
                <a:highlight>
                  <a:srgbClr val="FFFFFF"/>
                </a:highlight>
              </a:rPr>
              <a:t>This means we can use x and y as variables, but not </a:t>
            </a:r>
            <a:r>
              <a:rPr lang="en" sz="1250" dirty="0">
                <a:solidFill>
                  <a:srgbClr val="555555"/>
                </a:solidFill>
                <a:highlight>
                  <a:srgbClr val="FFFFFF"/>
                </a:highlight>
                <a:latin typeface="Times New Roman"/>
                <a:ea typeface="Times New Roman"/>
                <a:cs typeface="Times New Roman"/>
                <a:sym typeface="Times New Roman"/>
              </a:rPr>
              <a:t>x</a:t>
            </a:r>
            <a:r>
              <a:rPr lang="en" sz="900" dirty="0">
                <a:solidFill>
                  <a:srgbClr val="555555"/>
                </a:solidFill>
                <a:highlight>
                  <a:srgbClr val="FFFFFF"/>
                </a:highlight>
                <a:latin typeface="Times New Roman"/>
                <a:ea typeface="Times New Roman"/>
                <a:cs typeface="Times New Roman"/>
                <a:sym typeface="Times New Roman"/>
              </a:rPr>
              <a:t>2</a:t>
            </a:r>
            <a:r>
              <a:rPr lang="en" sz="1100" dirty="0">
                <a:solidFill>
                  <a:schemeClr val="dk1"/>
                </a:solidFill>
                <a:highlight>
                  <a:srgbClr val="FFFFFF"/>
                </a:highlight>
              </a:rPr>
              <a:t>ory</a:t>
            </a:r>
            <a:r>
              <a:rPr lang="en" sz="900" dirty="0">
                <a:solidFill>
                  <a:srgbClr val="555555"/>
                </a:solidFill>
                <a:highlight>
                  <a:srgbClr val="FFFFFF"/>
                </a:highlight>
                <a:latin typeface="Times New Roman"/>
                <a:ea typeface="Times New Roman"/>
                <a:cs typeface="Times New Roman"/>
                <a:sym typeface="Times New Roman"/>
              </a:rPr>
              <a:t>3</a:t>
            </a:r>
            <a:r>
              <a:rPr lang="en" sz="1100" dirty="0">
                <a:solidFill>
                  <a:schemeClr val="dk1"/>
                </a:solidFill>
                <a:highlight>
                  <a:srgbClr val="FFFFFF"/>
                </a:highlight>
              </a:rPr>
              <a:t>x2ory3</a:t>
            </a:r>
            <a:r>
              <a:rPr lang="en" sz="1050" dirty="0">
                <a:solidFill>
                  <a:srgbClr val="555555"/>
                </a:solidFill>
                <a:highlight>
                  <a:srgbClr val="FFFFFF"/>
                </a:highlight>
              </a:rPr>
              <a:t>.</a:t>
            </a:r>
            <a:endParaRPr sz="1050" dirty="0">
              <a:solidFill>
                <a:srgbClr val="555555"/>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r>
              <a:rPr lang="en" sz="1050" dirty="0">
                <a:solidFill>
                  <a:srgbClr val="555555"/>
                </a:solidFill>
                <a:highlight>
                  <a:srgbClr val="FFFFFF"/>
                </a:highlight>
              </a:rPr>
              <a:t> </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dirty="0">
                <a:solidFill>
                  <a:srgbClr val="555555"/>
                </a:solidFill>
                <a:highlight>
                  <a:srgbClr val="FFFFFF"/>
                </a:highlight>
              </a:rPr>
              <a:t>A </a:t>
            </a:r>
            <a:r>
              <a:rPr lang="en" sz="1050" b="1" dirty="0">
                <a:solidFill>
                  <a:srgbClr val="555555"/>
                </a:solidFill>
                <a:highlight>
                  <a:srgbClr val="FFFFFF"/>
                </a:highlight>
              </a:rPr>
              <a:t>linear equation with one variable</a:t>
            </a:r>
            <a:r>
              <a:rPr lang="en" sz="1050" dirty="0">
                <a:solidFill>
                  <a:srgbClr val="555555"/>
                </a:solidFill>
                <a:highlight>
                  <a:srgbClr val="FFFFFF"/>
                </a:highlight>
              </a:rPr>
              <a:t> is an equation with only one variable, e.g., x+3=6.</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dirty="0">
                <a:solidFill>
                  <a:srgbClr val="555555"/>
                </a:solidFill>
                <a:highlight>
                  <a:srgbClr val="FFFFFF"/>
                </a:highlight>
              </a:rPr>
              <a:t>This is very simple to solve.</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dirty="0">
                <a:solidFill>
                  <a:srgbClr val="555555"/>
                </a:solidFill>
                <a:highlight>
                  <a:srgbClr val="FFFFFF"/>
                </a:highlight>
              </a:rPr>
              <a:t> </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dirty="0">
                <a:solidFill>
                  <a:srgbClr val="555555"/>
                </a:solidFill>
                <a:highlight>
                  <a:srgbClr val="FFFFFF"/>
                </a:highlight>
              </a:rPr>
              <a:t>A </a:t>
            </a:r>
            <a:r>
              <a:rPr lang="en" sz="1050" b="1" dirty="0">
                <a:solidFill>
                  <a:srgbClr val="555555"/>
                </a:solidFill>
                <a:highlight>
                  <a:srgbClr val="FFFFFF"/>
                </a:highlight>
              </a:rPr>
              <a:t>linear equation with two variables</a:t>
            </a:r>
            <a:r>
              <a:rPr lang="en" sz="1050" dirty="0">
                <a:solidFill>
                  <a:srgbClr val="555555"/>
                </a:solidFill>
                <a:highlight>
                  <a:srgbClr val="FFFFFF"/>
                </a:highlight>
              </a:rPr>
              <a:t> is something like x+2y=3, where there are two unknowns (x and y).</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dirty="0">
                <a:solidFill>
                  <a:srgbClr val="555555"/>
                </a:solidFill>
                <a:highlight>
                  <a:srgbClr val="FFFFFF"/>
                </a:highlight>
              </a:rPr>
              <a:t>There is often a need to solve two of these equations simultaneously, e.g., 5x+y=17 and 3x+y=15.</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dirty="0">
                <a:solidFill>
                  <a:srgbClr val="555555"/>
                </a:solidFill>
                <a:highlight>
                  <a:srgbClr val="FFFFFF"/>
                </a:highlight>
              </a:rPr>
              <a:t>There is more than one way of solving a system with two linear equations.</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dirty="0">
                <a:solidFill>
                  <a:srgbClr val="555555"/>
                </a:solidFill>
                <a:highlight>
                  <a:srgbClr val="FFFFFF"/>
                </a:highlight>
              </a:rPr>
              <a:t>Many people know the way where one variable from one equation is expressed in terms of the other one, e.g., y=17-5x, and then substituted into the other equation.</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dirty="0">
                <a:solidFill>
                  <a:srgbClr val="555555"/>
                </a:solidFill>
                <a:highlight>
                  <a:srgbClr val="FFFFFF"/>
                </a:highlight>
              </a:rPr>
              <a:t>This is not the linear combination method.</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dirty="0">
                <a:solidFill>
                  <a:srgbClr val="555555"/>
                </a:solidFill>
                <a:highlight>
                  <a:srgbClr val="FFFFFF"/>
                </a:highlight>
              </a:rPr>
              <a:t>The </a:t>
            </a:r>
            <a:r>
              <a:rPr lang="en" sz="1050" b="1" dirty="0">
                <a:solidFill>
                  <a:srgbClr val="555555"/>
                </a:solidFill>
                <a:highlight>
                  <a:srgbClr val="FFFFFF"/>
                </a:highlight>
              </a:rPr>
              <a:t>linear combination method</a:t>
            </a:r>
            <a:r>
              <a:rPr lang="en" sz="1050" dirty="0">
                <a:solidFill>
                  <a:srgbClr val="555555"/>
                </a:solidFill>
                <a:highlight>
                  <a:srgbClr val="FFFFFF"/>
                </a:highlight>
              </a:rPr>
              <a:t> is a precise way of solving these kinds of equations.</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b="1" dirty="0">
                <a:solidFill>
                  <a:srgbClr val="555555"/>
                </a:solidFill>
                <a:highlight>
                  <a:srgbClr val="FFFFFF"/>
                </a:highlight>
              </a:rPr>
              <a:t>Linear combination definition:</a:t>
            </a:r>
            <a:endParaRPr sz="1050" b="1" dirty="0">
              <a:solidFill>
                <a:srgbClr val="555555"/>
              </a:solidFill>
              <a:highlight>
                <a:srgbClr val="FFFFFF"/>
              </a:highlight>
            </a:endParaRPr>
          </a:p>
          <a:p>
            <a:pPr marL="0" lvl="0" indent="0" algn="l" rtl="0">
              <a:lnSpc>
                <a:spcPct val="100000"/>
              </a:lnSpc>
              <a:spcBef>
                <a:spcPts val="800"/>
              </a:spcBef>
              <a:spcAft>
                <a:spcPts val="800"/>
              </a:spcAft>
              <a:buNone/>
            </a:pPr>
            <a:r>
              <a:rPr lang="en" sz="1050" dirty="0">
                <a:solidFill>
                  <a:srgbClr val="555555"/>
                </a:solidFill>
                <a:highlight>
                  <a:srgbClr val="FFFFFF"/>
                </a:highlight>
              </a:rPr>
              <a:t>Using the linear combination method, a system of two linear equations is solved by </a:t>
            </a:r>
            <a:r>
              <a:rPr lang="en" sz="1050" i="1" dirty="0">
                <a:solidFill>
                  <a:srgbClr val="555555"/>
                </a:solidFill>
                <a:highlight>
                  <a:srgbClr val="FFFFFF"/>
                </a:highlight>
              </a:rPr>
              <a:t>combining the two equations</a:t>
            </a:r>
            <a:r>
              <a:rPr lang="en" sz="1050" dirty="0">
                <a:solidFill>
                  <a:srgbClr val="555555"/>
                </a:solidFill>
                <a:highlight>
                  <a:srgbClr val="FFFFFF"/>
                </a:highlight>
              </a:rPr>
              <a:t> to eliminate one of the variables.</a:t>
            </a:r>
            <a:endParaRPr b="1" dirty="0">
              <a:solidFill>
                <a:srgbClr val="555555"/>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Tree>
    <p:extLst>
      <p:ext uri="{BB962C8B-B14F-4D97-AF65-F5344CB8AC3E}">
        <p14:creationId xmlns:p14="http://schemas.microsoft.com/office/powerpoint/2010/main" val="22353176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0"/>
          <p:cNvSpPr txBox="1">
            <a:spLocks noGrp="1"/>
          </p:cNvSpPr>
          <p:nvPr>
            <p:ph type="body" idx="1"/>
          </p:nvPr>
        </p:nvSpPr>
        <p:spPr>
          <a:xfrm>
            <a:off x="619759" y="538480"/>
            <a:ext cx="8379565" cy="4410320"/>
          </a:xfrm>
          <a:prstGeom prst="rect">
            <a:avLst/>
          </a:prstGeom>
        </p:spPr>
        <p:txBody>
          <a:bodyPr spcFirstLastPara="1" wrap="square" lIns="91425" tIns="91425" rIns="91425" bIns="91425" anchor="t" anchorCtr="0">
            <a:normAutofit/>
          </a:bodyPr>
          <a:lstStyle/>
          <a:p>
            <a:pPr marL="0" lvl="0" indent="0" algn="l" rtl="0">
              <a:lnSpc>
                <a:spcPct val="140000"/>
              </a:lnSpc>
              <a:spcBef>
                <a:spcPts val="800"/>
              </a:spcBef>
              <a:spcAft>
                <a:spcPts val="0"/>
              </a:spcAft>
              <a:buClr>
                <a:schemeClr val="dk1"/>
              </a:buClr>
              <a:buSzPts val="1100"/>
              <a:buFont typeface="Arial"/>
              <a:buNone/>
            </a:pPr>
            <a:r>
              <a:rPr lang="en" sz="1400" b="1" dirty="0">
                <a:solidFill>
                  <a:srgbClr val="24505C"/>
                </a:solidFill>
              </a:rPr>
              <a:t>How are linear combinations performed?</a:t>
            </a:r>
            <a:endParaRPr sz="1400" b="1" dirty="0">
              <a:solidFill>
                <a:srgbClr val="24505C"/>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A linear equation with two variables is something like x+2y=3, where there are two unknowns (x and y).</a:t>
            </a:r>
            <a:endParaRPr sz="1400" dirty="0">
              <a:solidFill>
                <a:srgbClr val="555555"/>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There is often a need to solve two of these equations at the same time, e.g. 5x+y=17 and 3x+y=15.</a:t>
            </a:r>
            <a:endParaRPr sz="1400" dirty="0">
              <a:solidFill>
                <a:srgbClr val="555555"/>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The linear combination method solves a system of two linear equations by:</a:t>
            </a:r>
            <a:endParaRPr sz="1400" dirty="0">
              <a:solidFill>
                <a:srgbClr val="555555"/>
              </a:solidFill>
            </a:endParaRPr>
          </a:p>
          <a:p>
            <a:pPr marL="457200" lvl="0" indent="-333375" algn="l" rtl="0">
              <a:spcBef>
                <a:spcPts val="800"/>
              </a:spcBef>
              <a:spcAft>
                <a:spcPts val="0"/>
              </a:spcAft>
              <a:buClr>
                <a:srgbClr val="555555"/>
              </a:buClr>
              <a:buSzPts val="1650"/>
              <a:buChar char="●"/>
            </a:pPr>
            <a:r>
              <a:rPr lang="en" sz="1400" dirty="0">
                <a:solidFill>
                  <a:srgbClr val="555555"/>
                </a:solidFill>
              </a:rPr>
              <a:t>Combining the two equations to eliminate one of the variables.</a:t>
            </a:r>
            <a:endParaRPr sz="1400" dirty="0">
              <a:solidFill>
                <a:srgbClr val="555555"/>
              </a:solidFill>
            </a:endParaRPr>
          </a:p>
          <a:p>
            <a:pPr marL="457200" lvl="0" indent="-333375" algn="l" rtl="0">
              <a:spcBef>
                <a:spcPts val="0"/>
              </a:spcBef>
              <a:spcAft>
                <a:spcPts val="0"/>
              </a:spcAft>
              <a:buClr>
                <a:srgbClr val="555555"/>
              </a:buClr>
              <a:buSzPts val="1650"/>
              <a:buChar char="●"/>
            </a:pPr>
            <a:r>
              <a:rPr lang="en" sz="1400" dirty="0">
                <a:solidFill>
                  <a:srgbClr val="555555"/>
                </a:solidFill>
              </a:rPr>
              <a:t>Once one of the variables is eliminated, an equation with only one variable is left, and the value of the variable can be determined.</a:t>
            </a:r>
            <a:endParaRPr sz="1400" dirty="0">
              <a:solidFill>
                <a:srgbClr val="555555"/>
              </a:solidFill>
            </a:endParaRPr>
          </a:p>
          <a:p>
            <a:pPr marL="457200" lvl="0" indent="-333375" algn="l" rtl="0">
              <a:spcBef>
                <a:spcPts val="0"/>
              </a:spcBef>
              <a:spcAft>
                <a:spcPts val="0"/>
              </a:spcAft>
              <a:buClr>
                <a:srgbClr val="555555"/>
              </a:buClr>
              <a:buSzPts val="1650"/>
              <a:buChar char="●"/>
            </a:pPr>
            <a:r>
              <a:rPr lang="en" sz="1400" dirty="0">
                <a:solidFill>
                  <a:srgbClr val="555555"/>
                </a:solidFill>
              </a:rPr>
              <a:t>This answer can then be substituted into one of the equations to give the value of the other variable.</a:t>
            </a:r>
            <a:endParaRPr sz="14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Tree>
    <p:extLst>
      <p:ext uri="{BB962C8B-B14F-4D97-AF65-F5344CB8AC3E}">
        <p14:creationId xmlns:p14="http://schemas.microsoft.com/office/powerpoint/2010/main" val="8183831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1"/>
          <p:cNvSpPr txBox="1">
            <a:spLocks noGrp="1"/>
          </p:cNvSpPr>
          <p:nvPr>
            <p:ph type="body" idx="1"/>
          </p:nvPr>
        </p:nvSpPr>
        <p:spPr>
          <a:xfrm>
            <a:off x="1016000" y="520885"/>
            <a:ext cx="7755860" cy="3416400"/>
          </a:xfrm>
          <a:prstGeom prst="rect">
            <a:avLst/>
          </a:prstGeom>
        </p:spPr>
        <p:txBody>
          <a:bodyPr spcFirstLastPara="1" wrap="square" lIns="91425" tIns="91425" rIns="91425" bIns="91425" anchor="t" anchorCtr="0">
            <a:normAutofit/>
          </a:bodyPr>
          <a:lstStyle/>
          <a:p>
            <a:pPr marL="0" lvl="0" indent="0" algn="l" rtl="0">
              <a:lnSpc>
                <a:spcPct val="198529"/>
              </a:lnSpc>
              <a:spcBef>
                <a:spcPts val="0"/>
              </a:spcBef>
              <a:spcAft>
                <a:spcPts val="0"/>
              </a:spcAft>
              <a:buClr>
                <a:schemeClr val="dk1"/>
              </a:buClr>
              <a:buSzPts val="1100"/>
              <a:buFont typeface="Arial"/>
              <a:buNone/>
            </a:pPr>
            <a:r>
              <a:rPr lang="en" sz="2100" b="1" dirty="0">
                <a:solidFill>
                  <a:srgbClr val="3A4145"/>
                </a:solidFill>
                <a:highlight>
                  <a:srgbClr val="FFFFFF"/>
                </a:highlight>
              </a:rPr>
              <a:t>Linear combinations of vectors</a:t>
            </a:r>
            <a:endParaRPr sz="2100" b="1" dirty="0">
              <a:solidFill>
                <a:srgbClr val="3A4145"/>
              </a:solidFill>
              <a:highlight>
                <a:srgbClr val="FFFFFF"/>
              </a:highlight>
            </a:endParaRPr>
          </a:p>
          <a:p>
            <a:pPr marL="0" lvl="0" indent="0" algn="l" rtl="0">
              <a:lnSpc>
                <a:spcPct val="204545"/>
              </a:lnSpc>
              <a:spcBef>
                <a:spcPts val="0"/>
              </a:spcBef>
              <a:spcAft>
                <a:spcPts val="0"/>
              </a:spcAft>
              <a:buClr>
                <a:schemeClr val="dk1"/>
              </a:buClr>
              <a:buSzPts val="1100"/>
              <a:buFont typeface="Arial"/>
              <a:buNone/>
            </a:pPr>
            <a:r>
              <a:rPr lang="en" sz="1350" dirty="0">
                <a:solidFill>
                  <a:srgbClr val="3A4145"/>
                </a:solidFill>
                <a:highlight>
                  <a:srgbClr val="FFFFFF"/>
                </a:highlight>
              </a:rPr>
              <a:t>Most of the times, in linear algebra we deal with linear combinations of column vectors (or row vectors), that is, matrices that have only one column (or only one row).</a:t>
            </a:r>
            <a:endParaRPr sz="1350" dirty="0">
              <a:solidFill>
                <a:srgbClr val="3A4145"/>
              </a:solidFill>
              <a:highlight>
                <a:srgbClr val="FFFFFF"/>
              </a:highlight>
            </a:endParaRPr>
          </a:p>
          <a:p>
            <a:pPr marL="0" lvl="0" indent="0" algn="l" rtl="0">
              <a:spcBef>
                <a:spcPts val="0"/>
              </a:spcBef>
              <a:spcAft>
                <a:spcPts val="1200"/>
              </a:spcAft>
              <a:buNone/>
            </a:pPr>
            <a:r>
              <a:rPr lang="en" u="sng" dirty="0">
                <a:solidFill>
                  <a:schemeClr val="hlink"/>
                </a:solidFill>
                <a:hlinkClick r:id="rId3"/>
              </a:rPr>
              <a:t>Examples: </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Tree>
    <p:extLst>
      <p:ext uri="{BB962C8B-B14F-4D97-AF65-F5344CB8AC3E}">
        <p14:creationId xmlns:p14="http://schemas.microsoft.com/office/powerpoint/2010/main" val="41372093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2"/>
          <p:cNvSpPr txBox="1">
            <a:spLocks noGrp="1"/>
          </p:cNvSpPr>
          <p:nvPr>
            <p:ph type="title"/>
          </p:nvPr>
        </p:nvSpPr>
        <p:spPr>
          <a:xfrm>
            <a:off x="701040" y="445025"/>
            <a:ext cx="813126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transformation and Matrices</a:t>
            </a:r>
            <a:endParaRPr dirty="0"/>
          </a:p>
        </p:txBody>
      </p:sp>
      <p:sp>
        <p:nvSpPr>
          <p:cNvPr id="240" name="Google Shape;240;p42"/>
          <p:cNvSpPr txBox="1">
            <a:spLocks noGrp="1"/>
          </p:cNvSpPr>
          <p:nvPr>
            <p:ph type="body" idx="1"/>
          </p:nvPr>
        </p:nvSpPr>
        <p:spPr>
          <a:xfrm>
            <a:off x="589280" y="1228675"/>
            <a:ext cx="8243020" cy="3416400"/>
          </a:xfrm>
          <a:prstGeom prst="rect">
            <a:avLst/>
          </a:prstGeom>
        </p:spPr>
        <p:txBody>
          <a:bodyPr spcFirstLastPara="1" wrap="square" lIns="91425" tIns="91425" rIns="91425" bIns="91425" anchor="t" anchorCtr="0">
            <a:normAutofit fontScale="85000" lnSpcReduction="10000"/>
          </a:bodyPr>
          <a:lstStyle/>
          <a:p>
            <a:pPr marL="0" lvl="0" indent="0" algn="just" rtl="0">
              <a:lnSpc>
                <a:spcPct val="150000"/>
              </a:lnSpc>
              <a:spcBef>
                <a:spcPts val="0"/>
              </a:spcBef>
              <a:spcAft>
                <a:spcPts val="0"/>
              </a:spcAft>
              <a:buNone/>
            </a:pPr>
            <a:r>
              <a:rPr lang="en" sz="1400" dirty="0">
                <a:solidFill>
                  <a:srgbClr val="313131"/>
                </a:solidFill>
                <a:highlight>
                  <a:srgbClr val="FFFFFF"/>
                </a:highlight>
              </a:rPr>
              <a:t>A linear transformation can also be seen as a simple function. In functions, we usually have a scalar value as an input to our function. But rarely so far, we have experienced that input into a function can be a vector. So, </a:t>
            </a:r>
            <a:r>
              <a:rPr lang="en" sz="1400" b="1" dirty="0">
                <a:solidFill>
                  <a:srgbClr val="313131"/>
                </a:solidFill>
                <a:highlight>
                  <a:srgbClr val="FFFFFF"/>
                </a:highlight>
              </a:rPr>
              <a:t>a linear transformation is actually a function that maps an input vector into an output vector.</a:t>
            </a:r>
            <a:r>
              <a:rPr lang="en" sz="1400" dirty="0">
                <a:solidFill>
                  <a:srgbClr val="313131"/>
                </a:solidFill>
                <a:highlight>
                  <a:srgbClr val="FFFFFF"/>
                </a:highlight>
              </a:rPr>
              <a:t> </a:t>
            </a:r>
            <a:endParaRPr sz="1400" dirty="0">
              <a:solidFill>
                <a:srgbClr val="313131"/>
              </a:solidFill>
              <a:highlight>
                <a:srgbClr val="FFFFFF"/>
              </a:highlight>
            </a:endParaRPr>
          </a:p>
          <a:p>
            <a:pPr marL="0" lvl="0" indent="0" algn="just" rtl="0">
              <a:lnSpc>
                <a:spcPct val="150000"/>
              </a:lnSpc>
              <a:spcBef>
                <a:spcPts val="0"/>
              </a:spcBef>
              <a:spcAft>
                <a:spcPts val="0"/>
              </a:spcAft>
              <a:buNone/>
            </a:pPr>
            <a:endParaRPr sz="1400" dirty="0">
              <a:solidFill>
                <a:srgbClr val="313131"/>
              </a:solidFill>
              <a:highlight>
                <a:srgbClr val="FFFFFF"/>
              </a:highlight>
            </a:endParaRPr>
          </a:p>
          <a:p>
            <a:pPr marL="0" lvl="0" indent="0" algn="just" rtl="0">
              <a:lnSpc>
                <a:spcPct val="150000"/>
              </a:lnSpc>
              <a:spcBef>
                <a:spcPts val="0"/>
              </a:spcBef>
              <a:spcAft>
                <a:spcPts val="0"/>
              </a:spcAft>
              <a:buNone/>
            </a:pPr>
            <a:r>
              <a:rPr lang="en" sz="1400" dirty="0">
                <a:solidFill>
                  <a:srgbClr val="313131"/>
                </a:solidFill>
                <a:highlight>
                  <a:srgbClr val="FFFFFF"/>
                </a:highlight>
              </a:rPr>
              <a:t>For a linear transformation, both input and output vectors are of the same length. </a:t>
            </a:r>
            <a:endParaRPr sz="1400" dirty="0">
              <a:solidFill>
                <a:srgbClr val="313131"/>
              </a:solidFill>
              <a:highlight>
                <a:srgbClr val="FFFFFF"/>
              </a:highlight>
            </a:endParaRPr>
          </a:p>
          <a:p>
            <a:pPr marL="0" lvl="0" indent="0" algn="just" rtl="0">
              <a:lnSpc>
                <a:spcPct val="150000"/>
              </a:lnSpc>
              <a:spcBef>
                <a:spcPts val="0"/>
              </a:spcBef>
              <a:spcAft>
                <a:spcPts val="0"/>
              </a:spcAft>
              <a:buNone/>
            </a:pPr>
            <a:endParaRPr sz="1400" dirty="0">
              <a:solidFill>
                <a:srgbClr val="313131"/>
              </a:solidFill>
              <a:highlight>
                <a:srgbClr val="FFFFFF"/>
              </a:highlight>
            </a:endParaRPr>
          </a:p>
          <a:p>
            <a:pPr marL="0" lvl="0" indent="0" algn="just" rtl="0">
              <a:lnSpc>
                <a:spcPct val="150000"/>
              </a:lnSpc>
              <a:spcBef>
                <a:spcPts val="0"/>
              </a:spcBef>
              <a:spcAft>
                <a:spcPts val="0"/>
              </a:spcAft>
              <a:buNone/>
            </a:pPr>
            <a:r>
              <a:rPr lang="en" sz="1400" dirty="0">
                <a:solidFill>
                  <a:srgbClr val="313131"/>
                </a:solidFill>
                <a:highlight>
                  <a:srgbClr val="FFFFFF"/>
                </a:highlight>
              </a:rPr>
              <a:t>One of the most famous example of a linear transformation is the Discrete Fourier Transform. For instance, this transformation takes as an input a sequence of </a:t>
            </a:r>
            <a:r>
              <a:rPr lang="en" sz="1700" dirty="0">
                <a:solidFill>
                  <a:srgbClr val="313131"/>
                </a:solidFill>
                <a:highlight>
                  <a:srgbClr val="FFFFFF"/>
                </a:highlight>
              </a:rPr>
              <a:t>N </a:t>
            </a:r>
            <a:r>
              <a:rPr lang="en" sz="1400" dirty="0">
                <a:solidFill>
                  <a:srgbClr val="313131"/>
                </a:solidFill>
                <a:highlight>
                  <a:srgbClr val="FFFFFF"/>
                </a:highlight>
              </a:rPr>
              <a:t> signal samples and these samples are then mapped with the Fourier transform into a sequence of another </a:t>
            </a:r>
            <a:r>
              <a:rPr lang="en" sz="1700" dirty="0">
                <a:solidFill>
                  <a:srgbClr val="313131"/>
                </a:solidFill>
                <a:highlight>
                  <a:srgbClr val="FFFFFF"/>
                </a:highlight>
              </a:rPr>
              <a:t>N </a:t>
            </a:r>
            <a:r>
              <a:rPr lang="en" sz="1400" dirty="0">
                <a:solidFill>
                  <a:srgbClr val="313131"/>
                </a:solidFill>
                <a:highlight>
                  <a:srgbClr val="FFFFFF"/>
                </a:highlight>
              </a:rPr>
              <a:t>samples. These new samples are actually complex numbers in a Fourier domain. With complex numbers we can capture the amplitude in the frequency domain and phase (time-shift) of our original input signal.</a:t>
            </a:r>
            <a:endParaRPr sz="20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Tree>
    <p:extLst>
      <p:ext uri="{BB962C8B-B14F-4D97-AF65-F5344CB8AC3E}">
        <p14:creationId xmlns:p14="http://schemas.microsoft.com/office/powerpoint/2010/main" val="18726620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3"/>
          <p:cNvSpPr txBox="1">
            <a:spLocks noGrp="1"/>
          </p:cNvSpPr>
          <p:nvPr>
            <p:ph type="title"/>
          </p:nvPr>
        </p:nvSpPr>
        <p:spPr>
          <a:xfrm>
            <a:off x="750825" y="5129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Example</a:t>
            </a:r>
            <a:endParaRPr dirty="0"/>
          </a:p>
        </p:txBody>
      </p:sp>
      <p:pic>
        <p:nvPicPr>
          <p:cNvPr id="246" name="Google Shape;246;p43"/>
          <p:cNvPicPr preferRelativeResize="0"/>
          <p:nvPr/>
        </p:nvPicPr>
        <p:blipFill>
          <a:blip r:embed="rId3">
            <a:alphaModFix/>
          </a:blip>
          <a:stretch>
            <a:fillRect/>
          </a:stretch>
        </p:blipFill>
        <p:spPr>
          <a:xfrm>
            <a:off x="5155650" y="531575"/>
            <a:ext cx="3676650" cy="4125275"/>
          </a:xfrm>
          <a:prstGeom prst="rect">
            <a:avLst/>
          </a:prstGeom>
          <a:noFill/>
          <a:ln>
            <a:noFill/>
          </a:ln>
        </p:spPr>
      </p:pic>
      <p:sp>
        <p:nvSpPr>
          <p:cNvPr id="247" name="Google Shape;247;p43"/>
          <p:cNvSpPr txBox="1"/>
          <p:nvPr/>
        </p:nvSpPr>
        <p:spPr>
          <a:xfrm>
            <a:off x="650240" y="1085600"/>
            <a:ext cx="4216360" cy="349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50" b="1" dirty="0">
                <a:solidFill>
                  <a:srgbClr val="008000"/>
                </a:solidFill>
                <a:highlight>
                  <a:srgbClr val="F7F7F7"/>
                </a:highlight>
              </a:rPr>
              <a:t>import</a:t>
            </a:r>
            <a:r>
              <a:rPr lang="en" sz="1050" dirty="0">
                <a:solidFill>
                  <a:srgbClr val="333333"/>
                </a:solidFill>
                <a:highlight>
                  <a:srgbClr val="F7F7F7"/>
                </a:highlight>
              </a:rPr>
              <a:t> </a:t>
            </a:r>
            <a:r>
              <a:rPr lang="en" sz="1050" b="1" dirty="0">
                <a:solidFill>
                  <a:srgbClr val="0000FF"/>
                </a:solidFill>
                <a:highlight>
                  <a:srgbClr val="F7F7F7"/>
                </a:highlight>
              </a:rPr>
              <a:t>numpy</a:t>
            </a:r>
            <a:r>
              <a:rPr lang="en" sz="1050" dirty="0">
                <a:solidFill>
                  <a:srgbClr val="333333"/>
                </a:solidFill>
                <a:highlight>
                  <a:srgbClr val="F7F7F7"/>
                </a:highlight>
              </a:rPr>
              <a:t> </a:t>
            </a:r>
            <a:r>
              <a:rPr lang="en" sz="1050" b="1" dirty="0">
                <a:solidFill>
                  <a:srgbClr val="008000"/>
                </a:solidFill>
                <a:highlight>
                  <a:srgbClr val="F7F7F7"/>
                </a:highlight>
              </a:rPr>
              <a:t>as</a:t>
            </a:r>
            <a:r>
              <a:rPr lang="en" sz="1050" dirty="0">
                <a:solidFill>
                  <a:srgbClr val="333333"/>
                </a:solidFill>
                <a:highlight>
                  <a:srgbClr val="F7F7F7"/>
                </a:highlight>
              </a:rPr>
              <a:t> </a:t>
            </a:r>
            <a:r>
              <a:rPr lang="en" sz="1050" b="1" dirty="0">
                <a:solidFill>
                  <a:srgbClr val="0000FF"/>
                </a:solidFill>
                <a:highlight>
                  <a:srgbClr val="F7F7F7"/>
                </a:highlight>
              </a:rPr>
              <a:t>np</a:t>
            </a:r>
            <a:endParaRPr sz="1050" dirty="0">
              <a:solidFill>
                <a:srgbClr val="333333"/>
              </a:solidFill>
              <a:highlight>
                <a:srgbClr val="F7F7F7"/>
              </a:highlight>
            </a:endParaRPr>
          </a:p>
          <a:p>
            <a:pPr marL="0" lvl="0" indent="0" algn="l" rtl="0">
              <a:spcBef>
                <a:spcPts val="0"/>
              </a:spcBef>
              <a:spcAft>
                <a:spcPts val="0"/>
              </a:spcAft>
              <a:buNone/>
            </a:pPr>
            <a:r>
              <a:rPr lang="en" sz="1050" b="1" dirty="0">
                <a:solidFill>
                  <a:srgbClr val="008000"/>
                </a:solidFill>
                <a:highlight>
                  <a:srgbClr val="F7F7F7"/>
                </a:highlight>
              </a:rPr>
              <a:t>import</a:t>
            </a:r>
            <a:r>
              <a:rPr lang="en" sz="1050" dirty="0">
                <a:solidFill>
                  <a:srgbClr val="333333"/>
                </a:solidFill>
                <a:highlight>
                  <a:srgbClr val="F7F7F7"/>
                </a:highlight>
              </a:rPr>
              <a:t> </a:t>
            </a:r>
            <a:r>
              <a:rPr lang="en" sz="1050" b="1" dirty="0">
                <a:solidFill>
                  <a:srgbClr val="0000FF"/>
                </a:solidFill>
                <a:highlight>
                  <a:srgbClr val="F7F7F7"/>
                </a:highlight>
              </a:rPr>
              <a:t>scipy</a:t>
            </a:r>
            <a:r>
              <a:rPr lang="en" sz="1050" dirty="0">
                <a:solidFill>
                  <a:srgbClr val="333333"/>
                </a:solidFill>
                <a:highlight>
                  <a:srgbClr val="F7F7F7"/>
                </a:highlight>
              </a:rPr>
              <a:t> </a:t>
            </a:r>
            <a:r>
              <a:rPr lang="en" sz="1050" b="1" dirty="0">
                <a:solidFill>
                  <a:srgbClr val="008000"/>
                </a:solidFill>
                <a:highlight>
                  <a:srgbClr val="F7F7F7"/>
                </a:highlight>
              </a:rPr>
              <a:t>as</a:t>
            </a:r>
            <a:r>
              <a:rPr lang="en" sz="1050" dirty="0">
                <a:solidFill>
                  <a:srgbClr val="333333"/>
                </a:solidFill>
                <a:highlight>
                  <a:srgbClr val="F7F7F7"/>
                </a:highlight>
              </a:rPr>
              <a:t> </a:t>
            </a:r>
            <a:r>
              <a:rPr lang="en" sz="1050" b="1" dirty="0">
                <a:solidFill>
                  <a:srgbClr val="0000FF"/>
                </a:solidFill>
                <a:highlight>
                  <a:srgbClr val="F7F7F7"/>
                </a:highlight>
              </a:rPr>
              <a:t>sp</a:t>
            </a:r>
            <a:endParaRPr sz="1050" dirty="0">
              <a:solidFill>
                <a:srgbClr val="333333"/>
              </a:solidFill>
              <a:highlight>
                <a:srgbClr val="F7F7F7"/>
              </a:highlight>
            </a:endParaRPr>
          </a:p>
          <a:p>
            <a:pPr marL="0" lvl="0" indent="0" algn="l" rtl="0">
              <a:spcBef>
                <a:spcPts val="0"/>
              </a:spcBef>
              <a:spcAft>
                <a:spcPts val="0"/>
              </a:spcAft>
              <a:buNone/>
            </a:pPr>
            <a:r>
              <a:rPr lang="en" sz="1050" b="1" dirty="0">
                <a:solidFill>
                  <a:srgbClr val="008000"/>
                </a:solidFill>
                <a:highlight>
                  <a:srgbClr val="F7F7F7"/>
                </a:highlight>
              </a:rPr>
              <a:t>import</a:t>
            </a:r>
            <a:r>
              <a:rPr lang="en" sz="1050" dirty="0">
                <a:solidFill>
                  <a:srgbClr val="333333"/>
                </a:solidFill>
                <a:highlight>
                  <a:srgbClr val="F7F7F7"/>
                </a:highlight>
              </a:rPr>
              <a:t> </a:t>
            </a:r>
            <a:r>
              <a:rPr lang="en" sz="1050" b="1" dirty="0">
                <a:solidFill>
                  <a:srgbClr val="0000FF"/>
                </a:solidFill>
                <a:highlight>
                  <a:srgbClr val="F7F7F7"/>
                </a:highlight>
              </a:rPr>
              <a:t>matplotlib.pyplot</a:t>
            </a:r>
            <a:r>
              <a:rPr lang="en" sz="1050" dirty="0">
                <a:solidFill>
                  <a:srgbClr val="333333"/>
                </a:solidFill>
                <a:highlight>
                  <a:srgbClr val="F7F7F7"/>
                </a:highlight>
              </a:rPr>
              <a:t> </a:t>
            </a:r>
            <a:r>
              <a:rPr lang="en" sz="1050" b="1" dirty="0">
                <a:solidFill>
                  <a:srgbClr val="008000"/>
                </a:solidFill>
                <a:highlight>
                  <a:srgbClr val="F7F7F7"/>
                </a:highlight>
              </a:rPr>
              <a:t>as</a:t>
            </a:r>
            <a:r>
              <a:rPr lang="en" sz="1050" dirty="0">
                <a:solidFill>
                  <a:srgbClr val="333333"/>
                </a:solidFill>
                <a:highlight>
                  <a:srgbClr val="F7F7F7"/>
                </a:highlight>
              </a:rPr>
              <a:t> </a:t>
            </a:r>
            <a:r>
              <a:rPr lang="en" sz="1050" b="1" dirty="0">
                <a:solidFill>
                  <a:srgbClr val="0000FF"/>
                </a:solidFill>
                <a:highlight>
                  <a:srgbClr val="F7F7F7"/>
                </a:highlight>
              </a:rPr>
              <a:t>plt</a:t>
            </a:r>
            <a:endParaRPr sz="1050" dirty="0">
              <a:solidFill>
                <a:srgbClr val="333333"/>
              </a:solidFill>
              <a:highlight>
                <a:srgbClr val="F7F7F7"/>
              </a:highlight>
            </a:endParaRPr>
          </a:p>
          <a:p>
            <a:pPr marL="0" lvl="0" indent="0" algn="l" rtl="0">
              <a:spcBef>
                <a:spcPts val="0"/>
              </a:spcBef>
              <a:spcAft>
                <a:spcPts val="0"/>
              </a:spcAft>
              <a:buNone/>
            </a:pPr>
            <a:endParaRPr sz="1050" dirty="0">
              <a:solidFill>
                <a:srgbClr val="333333"/>
              </a:solidFill>
              <a:highlight>
                <a:srgbClr val="F7F7F7"/>
              </a:highlight>
            </a:endParaRPr>
          </a:p>
          <a:p>
            <a:pPr marL="0" lvl="0" indent="0" algn="l" rtl="0">
              <a:spcBef>
                <a:spcPts val="0"/>
              </a:spcBef>
              <a:spcAft>
                <a:spcPts val="0"/>
              </a:spcAft>
              <a:buNone/>
            </a:pPr>
            <a:r>
              <a:rPr lang="en" sz="1050" dirty="0">
                <a:solidFill>
                  <a:srgbClr val="666666"/>
                </a:solidFill>
                <a:highlight>
                  <a:srgbClr val="F7F7F7"/>
                </a:highlight>
              </a:rPr>
              <a:t>%</a:t>
            </a:r>
            <a:r>
              <a:rPr lang="en" sz="1050" b="1" dirty="0">
                <a:solidFill>
                  <a:srgbClr val="008000"/>
                </a:solidFill>
                <a:highlight>
                  <a:srgbClr val="F7F7F7"/>
                </a:highlight>
              </a:rPr>
              <a:t>matplotlib</a:t>
            </a:r>
            <a:r>
              <a:rPr lang="en" sz="1050" dirty="0">
                <a:solidFill>
                  <a:srgbClr val="333333"/>
                </a:solidFill>
                <a:highlight>
                  <a:srgbClr val="F7F7F7"/>
                </a:highlight>
              </a:rPr>
              <a:t> inline</a:t>
            </a:r>
            <a:endParaRPr sz="1050" dirty="0">
              <a:solidFill>
                <a:srgbClr val="333333"/>
              </a:solidFill>
              <a:highlight>
                <a:srgbClr val="F7F7F7"/>
              </a:highlight>
            </a:endParaRPr>
          </a:p>
          <a:p>
            <a:pPr marL="101600" marR="101600" lvl="0" indent="0" algn="l" rtl="0">
              <a:lnSpc>
                <a:spcPct val="121429"/>
              </a:lnSpc>
              <a:spcBef>
                <a:spcPts val="400"/>
              </a:spcBef>
              <a:spcAft>
                <a:spcPts val="0"/>
              </a:spcAft>
              <a:buNone/>
            </a:pPr>
            <a:endParaRPr sz="1050" dirty="0">
              <a:solidFill>
                <a:srgbClr val="333333"/>
              </a:solidFill>
              <a:highlight>
                <a:srgbClr val="F7F7F7"/>
              </a:highlight>
            </a:endParaRPr>
          </a:p>
          <a:p>
            <a:pPr marL="101600" marR="101600" lvl="0" indent="0" algn="r" rtl="0">
              <a:lnSpc>
                <a:spcPct val="121429"/>
              </a:lnSpc>
              <a:spcBef>
                <a:spcPts val="400"/>
              </a:spcBef>
              <a:spcAft>
                <a:spcPts val="0"/>
              </a:spcAft>
              <a:buNone/>
            </a:pPr>
            <a:r>
              <a:rPr lang="en" sz="1050" dirty="0">
                <a:solidFill>
                  <a:srgbClr val="303F9F"/>
                </a:solidFill>
                <a:latin typeface="Courier New"/>
                <a:ea typeface="Courier New"/>
                <a:cs typeface="Courier New"/>
                <a:sym typeface="Courier New"/>
              </a:rPr>
              <a:t>In [2]:</a:t>
            </a:r>
            <a:endParaRPr sz="1050" dirty="0">
              <a:solidFill>
                <a:srgbClr val="303F9F"/>
              </a:solidFill>
              <a:latin typeface="Courier New"/>
              <a:ea typeface="Courier New"/>
              <a:cs typeface="Courier New"/>
              <a:sym typeface="Courier New"/>
            </a:endParaRPr>
          </a:p>
          <a:p>
            <a:pPr marL="0" lvl="0" indent="0" algn="l" rtl="0">
              <a:spcBef>
                <a:spcPts val="0"/>
              </a:spcBef>
              <a:spcAft>
                <a:spcPts val="0"/>
              </a:spcAft>
              <a:buNone/>
            </a:pPr>
            <a:r>
              <a:rPr lang="en" sz="1050" i="1" dirty="0">
                <a:solidFill>
                  <a:srgbClr val="408080"/>
                </a:solidFill>
                <a:highlight>
                  <a:srgbClr val="F7F7F7"/>
                </a:highlight>
              </a:rPr>
              <a:t># A toy example shows how a sequence of samples from</a:t>
            </a:r>
            <a:endParaRPr sz="1050" dirty="0">
              <a:solidFill>
                <a:srgbClr val="333333"/>
              </a:solidFill>
              <a:highlight>
                <a:srgbClr val="F7F7F7"/>
              </a:highlight>
            </a:endParaRPr>
          </a:p>
          <a:p>
            <a:pPr marL="0" lvl="0" indent="0" algn="l" rtl="0">
              <a:spcBef>
                <a:spcPts val="0"/>
              </a:spcBef>
              <a:spcAft>
                <a:spcPts val="0"/>
              </a:spcAft>
              <a:buNone/>
            </a:pPr>
            <a:r>
              <a:rPr lang="en" sz="1050" i="1" dirty="0">
                <a:solidFill>
                  <a:srgbClr val="408080"/>
                </a:solidFill>
                <a:highlight>
                  <a:srgbClr val="F7F7F7"/>
                </a:highlight>
              </a:rPr>
              <a:t># a time domain is mapped into a frequency domain using</a:t>
            </a:r>
            <a:endParaRPr sz="1050" dirty="0">
              <a:solidFill>
                <a:srgbClr val="333333"/>
              </a:solidFill>
              <a:highlight>
                <a:srgbClr val="F7F7F7"/>
              </a:highlight>
            </a:endParaRPr>
          </a:p>
          <a:p>
            <a:pPr marL="0" lvl="0" indent="0" algn="l" rtl="0">
              <a:spcBef>
                <a:spcPts val="0"/>
              </a:spcBef>
              <a:spcAft>
                <a:spcPts val="0"/>
              </a:spcAft>
              <a:buNone/>
            </a:pPr>
            <a:r>
              <a:rPr lang="en" sz="1050" i="1" dirty="0">
                <a:solidFill>
                  <a:srgbClr val="408080"/>
                </a:solidFill>
                <a:highlight>
                  <a:srgbClr val="F7F7F7"/>
                </a:highlight>
              </a:rPr>
              <a:t># a Discrete Fourier Transformation.</a:t>
            </a:r>
            <a:endParaRPr sz="1050" dirty="0">
              <a:solidFill>
                <a:srgbClr val="333333"/>
              </a:solidFill>
              <a:highlight>
                <a:srgbClr val="F7F7F7"/>
              </a:highlight>
            </a:endParaRPr>
          </a:p>
          <a:p>
            <a:pPr marL="0" lvl="0" indent="0" algn="l" rtl="0">
              <a:spcBef>
                <a:spcPts val="0"/>
              </a:spcBef>
              <a:spcAft>
                <a:spcPts val="0"/>
              </a:spcAft>
              <a:buNone/>
            </a:pPr>
            <a:endParaRPr sz="1050" dirty="0">
              <a:solidFill>
                <a:srgbClr val="333333"/>
              </a:solidFill>
              <a:highlight>
                <a:srgbClr val="F7F7F7"/>
              </a:highlight>
            </a:endParaRPr>
          </a:p>
          <a:p>
            <a:pPr marL="0" lvl="0" indent="0" algn="l" rtl="0">
              <a:spcBef>
                <a:spcPts val="0"/>
              </a:spcBef>
              <a:spcAft>
                <a:spcPts val="0"/>
              </a:spcAft>
              <a:buNone/>
            </a:pPr>
            <a:r>
              <a:rPr lang="en" sz="1050" dirty="0">
                <a:solidFill>
                  <a:srgbClr val="333333"/>
                </a:solidFill>
                <a:highlight>
                  <a:srgbClr val="F7F7F7"/>
                </a:highlight>
              </a:rPr>
              <a:t>k </a:t>
            </a:r>
            <a:r>
              <a:rPr lang="en" sz="1050" dirty="0">
                <a:solidFill>
                  <a:srgbClr val="666666"/>
                </a:solidFill>
                <a:highlight>
                  <a:srgbClr val="F7F7F7"/>
                </a:highlight>
              </a:rPr>
              <a:t>=</a:t>
            </a:r>
            <a:r>
              <a:rPr lang="en" sz="1050" dirty="0">
                <a:solidFill>
                  <a:srgbClr val="333333"/>
                </a:solidFill>
                <a:highlight>
                  <a:srgbClr val="F7F7F7"/>
                </a:highlight>
              </a:rPr>
              <a:t> np</a:t>
            </a:r>
            <a:r>
              <a:rPr lang="en" sz="1050" dirty="0">
                <a:solidFill>
                  <a:srgbClr val="666666"/>
                </a:solidFill>
                <a:highlight>
                  <a:srgbClr val="F7F7F7"/>
                </a:highlight>
              </a:rPr>
              <a:t>.</a:t>
            </a:r>
            <a:r>
              <a:rPr lang="en" sz="1050" dirty="0">
                <a:solidFill>
                  <a:srgbClr val="333333"/>
                </a:solidFill>
                <a:highlight>
                  <a:srgbClr val="F7F7F7"/>
                </a:highlight>
              </a:rPr>
              <a:t>arange(</a:t>
            </a:r>
            <a:r>
              <a:rPr lang="en" sz="1050" dirty="0">
                <a:solidFill>
                  <a:srgbClr val="666666"/>
                </a:solidFill>
                <a:highlight>
                  <a:srgbClr val="F7F7F7"/>
                </a:highlight>
              </a:rPr>
              <a:t>0</a:t>
            </a:r>
            <a:r>
              <a:rPr lang="en" sz="1050" dirty="0">
                <a:solidFill>
                  <a:srgbClr val="333333"/>
                </a:solidFill>
                <a:highlight>
                  <a:srgbClr val="F7F7F7"/>
                </a:highlight>
              </a:rPr>
              <a:t>,</a:t>
            </a:r>
            <a:r>
              <a:rPr lang="en" sz="1050" dirty="0">
                <a:solidFill>
                  <a:srgbClr val="666666"/>
                </a:solidFill>
                <a:highlight>
                  <a:srgbClr val="F7F7F7"/>
                </a:highlight>
              </a:rPr>
              <a:t>8</a:t>
            </a:r>
            <a:r>
              <a:rPr lang="en" sz="1050" dirty="0">
                <a:solidFill>
                  <a:srgbClr val="333333"/>
                </a:solidFill>
                <a:highlight>
                  <a:srgbClr val="F7F7F7"/>
                </a:highlight>
              </a:rPr>
              <a:t>)</a:t>
            </a:r>
            <a:endParaRPr sz="1050" dirty="0">
              <a:solidFill>
                <a:srgbClr val="333333"/>
              </a:solidFill>
              <a:highlight>
                <a:srgbClr val="F7F7F7"/>
              </a:highlight>
            </a:endParaRPr>
          </a:p>
          <a:p>
            <a:pPr marL="0" lvl="0" indent="0" algn="l" rtl="0">
              <a:spcBef>
                <a:spcPts val="0"/>
              </a:spcBef>
              <a:spcAft>
                <a:spcPts val="0"/>
              </a:spcAft>
              <a:buNone/>
            </a:pPr>
            <a:r>
              <a:rPr lang="en" sz="1050" dirty="0">
                <a:solidFill>
                  <a:srgbClr val="333333"/>
                </a:solidFill>
                <a:highlight>
                  <a:srgbClr val="F7F7F7"/>
                </a:highlight>
              </a:rPr>
              <a:t>x </a:t>
            </a:r>
            <a:r>
              <a:rPr lang="en" sz="1050" dirty="0">
                <a:solidFill>
                  <a:srgbClr val="666666"/>
                </a:solidFill>
                <a:highlight>
                  <a:srgbClr val="F7F7F7"/>
                </a:highlight>
              </a:rPr>
              <a:t>=</a:t>
            </a:r>
            <a:r>
              <a:rPr lang="en" sz="1050" dirty="0">
                <a:solidFill>
                  <a:srgbClr val="333333"/>
                </a:solidFill>
                <a:highlight>
                  <a:srgbClr val="F7F7F7"/>
                </a:highlight>
              </a:rPr>
              <a:t> np</a:t>
            </a:r>
            <a:r>
              <a:rPr lang="en" sz="1050" dirty="0">
                <a:solidFill>
                  <a:srgbClr val="666666"/>
                </a:solidFill>
                <a:highlight>
                  <a:srgbClr val="F7F7F7"/>
                </a:highlight>
              </a:rPr>
              <a:t>.</a:t>
            </a:r>
            <a:r>
              <a:rPr lang="en" sz="1050" dirty="0">
                <a:solidFill>
                  <a:srgbClr val="333333"/>
                </a:solidFill>
                <a:highlight>
                  <a:srgbClr val="F7F7F7"/>
                </a:highlight>
              </a:rPr>
              <a:t>cos(</a:t>
            </a:r>
            <a:r>
              <a:rPr lang="en" sz="1050" dirty="0">
                <a:solidFill>
                  <a:srgbClr val="666666"/>
                </a:solidFill>
                <a:highlight>
                  <a:srgbClr val="F7F7F7"/>
                </a:highlight>
              </a:rPr>
              <a:t>2*</a:t>
            </a:r>
            <a:r>
              <a:rPr lang="en" sz="1050" dirty="0">
                <a:solidFill>
                  <a:srgbClr val="333333"/>
                </a:solidFill>
                <a:highlight>
                  <a:srgbClr val="F7F7F7"/>
                </a:highlight>
              </a:rPr>
              <a:t>k</a:t>
            </a:r>
            <a:r>
              <a:rPr lang="en" sz="1050" dirty="0">
                <a:solidFill>
                  <a:srgbClr val="666666"/>
                </a:solidFill>
                <a:highlight>
                  <a:srgbClr val="F7F7F7"/>
                </a:highlight>
              </a:rPr>
              <a:t>*</a:t>
            </a:r>
            <a:r>
              <a:rPr lang="en" sz="1050" dirty="0">
                <a:solidFill>
                  <a:srgbClr val="333333"/>
                </a:solidFill>
                <a:highlight>
                  <a:srgbClr val="F7F7F7"/>
                </a:highlight>
              </a:rPr>
              <a:t>np</a:t>
            </a:r>
            <a:r>
              <a:rPr lang="en" sz="1050" dirty="0">
                <a:solidFill>
                  <a:srgbClr val="666666"/>
                </a:solidFill>
                <a:highlight>
                  <a:srgbClr val="F7F7F7"/>
                </a:highlight>
              </a:rPr>
              <a:t>.</a:t>
            </a:r>
            <a:r>
              <a:rPr lang="en" sz="1050" dirty="0">
                <a:solidFill>
                  <a:srgbClr val="333333"/>
                </a:solidFill>
                <a:highlight>
                  <a:srgbClr val="F7F7F7"/>
                </a:highlight>
              </a:rPr>
              <a:t>pi</a:t>
            </a:r>
            <a:r>
              <a:rPr lang="en" sz="1050" dirty="0">
                <a:solidFill>
                  <a:srgbClr val="666666"/>
                </a:solidFill>
                <a:highlight>
                  <a:srgbClr val="F7F7F7"/>
                </a:highlight>
              </a:rPr>
              <a:t>/4</a:t>
            </a:r>
            <a:r>
              <a:rPr lang="en" sz="1050" dirty="0">
                <a:solidFill>
                  <a:srgbClr val="333333"/>
                </a:solidFill>
                <a:highlight>
                  <a:srgbClr val="F7F7F7"/>
                </a:highlight>
              </a:rPr>
              <a:t>) </a:t>
            </a:r>
            <a:endParaRPr sz="1050" dirty="0">
              <a:solidFill>
                <a:srgbClr val="333333"/>
              </a:solidFill>
              <a:highlight>
                <a:srgbClr val="F7F7F7"/>
              </a:highlight>
            </a:endParaRPr>
          </a:p>
          <a:p>
            <a:pPr marL="0" lvl="0" indent="0" algn="l" rtl="0">
              <a:spcBef>
                <a:spcPts val="0"/>
              </a:spcBef>
              <a:spcAft>
                <a:spcPts val="0"/>
              </a:spcAft>
              <a:buNone/>
            </a:pPr>
            <a:endParaRPr sz="1050" dirty="0">
              <a:solidFill>
                <a:srgbClr val="333333"/>
              </a:solidFill>
              <a:highlight>
                <a:srgbClr val="F7F7F7"/>
              </a:highlight>
            </a:endParaRPr>
          </a:p>
          <a:p>
            <a:pPr marL="0" lvl="0" indent="0" algn="l" rtl="0">
              <a:spcBef>
                <a:spcPts val="0"/>
              </a:spcBef>
              <a:spcAft>
                <a:spcPts val="0"/>
              </a:spcAft>
              <a:buNone/>
            </a:pPr>
            <a:r>
              <a:rPr lang="en" sz="1050" dirty="0">
                <a:solidFill>
                  <a:srgbClr val="333333"/>
                </a:solidFill>
                <a:highlight>
                  <a:srgbClr val="F7F7F7"/>
                </a:highlight>
              </a:rPr>
              <a:t>plt</a:t>
            </a:r>
            <a:r>
              <a:rPr lang="en" sz="1050" dirty="0">
                <a:solidFill>
                  <a:srgbClr val="666666"/>
                </a:solidFill>
                <a:highlight>
                  <a:srgbClr val="F7F7F7"/>
                </a:highlight>
              </a:rPr>
              <a:t>.</a:t>
            </a:r>
            <a:r>
              <a:rPr lang="en" sz="1050" dirty="0">
                <a:solidFill>
                  <a:srgbClr val="333333"/>
                </a:solidFill>
                <a:highlight>
                  <a:srgbClr val="F7F7F7"/>
                </a:highlight>
              </a:rPr>
              <a:t>stem(k, x, use_line_collection</a:t>
            </a:r>
            <a:r>
              <a:rPr lang="en" sz="1050" dirty="0">
                <a:solidFill>
                  <a:srgbClr val="666666"/>
                </a:solidFill>
                <a:highlight>
                  <a:srgbClr val="F7F7F7"/>
                </a:highlight>
              </a:rPr>
              <a:t>=</a:t>
            </a:r>
            <a:r>
              <a:rPr lang="en" sz="1050" b="1" dirty="0">
                <a:solidFill>
                  <a:srgbClr val="008000"/>
                </a:solidFill>
                <a:highlight>
                  <a:srgbClr val="F7F7F7"/>
                </a:highlight>
              </a:rPr>
              <a:t>True</a:t>
            </a:r>
            <a:r>
              <a:rPr lang="en" sz="1050" dirty="0">
                <a:solidFill>
                  <a:srgbClr val="333333"/>
                </a:solidFill>
                <a:highlight>
                  <a:srgbClr val="F7F7F7"/>
                </a:highlight>
              </a:rPr>
              <a:t>)</a:t>
            </a:r>
            <a:endParaRPr sz="1050" dirty="0">
              <a:solidFill>
                <a:srgbClr val="333333"/>
              </a:solidFill>
              <a:highlight>
                <a:srgbClr val="F7F7F7"/>
              </a:highlight>
            </a:endParaRPr>
          </a:p>
          <a:p>
            <a:pPr marL="101600" marR="101600" lvl="0" indent="0" algn="l" rtl="0">
              <a:lnSpc>
                <a:spcPct val="121429"/>
              </a:lnSpc>
              <a:spcBef>
                <a:spcPts val="400"/>
              </a:spcBef>
              <a:spcAft>
                <a:spcPts val="0"/>
              </a:spcAft>
              <a:buNone/>
            </a:pPr>
            <a:endParaRPr sz="1050" dirty="0">
              <a:solidFill>
                <a:srgbClr val="333333"/>
              </a:solidFill>
              <a:highlight>
                <a:srgbClr val="F7F7F7"/>
              </a:highlight>
            </a:endParaRPr>
          </a:p>
          <a:p>
            <a:pPr marL="101600" marR="101600" lvl="0" indent="0" algn="r" rtl="0">
              <a:lnSpc>
                <a:spcPct val="121429"/>
              </a:lnSpc>
              <a:spcBef>
                <a:spcPts val="400"/>
              </a:spcBef>
              <a:spcAft>
                <a:spcPts val="0"/>
              </a:spcAft>
              <a:buNone/>
            </a:pPr>
            <a:r>
              <a:rPr lang="en" sz="1050" dirty="0">
                <a:solidFill>
                  <a:srgbClr val="D84315"/>
                </a:solidFill>
                <a:latin typeface="Courier New"/>
                <a:ea typeface="Courier New"/>
                <a:cs typeface="Courier New"/>
                <a:sym typeface="Courier New"/>
              </a:rPr>
              <a:t>Out[2]:</a:t>
            </a:r>
            <a:endParaRPr sz="1050" dirty="0">
              <a:solidFill>
                <a:srgbClr val="D84315"/>
              </a:solidFill>
              <a:latin typeface="Courier New"/>
              <a:ea typeface="Courier New"/>
              <a:cs typeface="Courier New"/>
              <a:sym typeface="Courier New"/>
            </a:endParaRPr>
          </a:p>
          <a:p>
            <a:pPr marL="101600" marR="101600" lvl="0" indent="0" algn="l" rtl="0">
              <a:lnSpc>
                <a:spcPct val="121429"/>
              </a:lnSpc>
              <a:spcBef>
                <a:spcPts val="0"/>
              </a:spcBef>
              <a:spcAft>
                <a:spcPts val="0"/>
              </a:spcAft>
              <a:buNone/>
            </a:pPr>
            <a:r>
              <a:rPr lang="en" sz="1050" dirty="0"/>
              <a:t>&lt;StemContainer object of 3 artists&gt;</a:t>
            </a:r>
            <a:endParaRPr sz="105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spTree>
    <p:extLst>
      <p:ext uri="{BB962C8B-B14F-4D97-AF65-F5344CB8AC3E}">
        <p14:creationId xmlns:p14="http://schemas.microsoft.com/office/powerpoint/2010/main" val="466444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pic>
        <p:nvPicPr>
          <p:cNvPr id="253" name="Google Shape;253;p44" descr=" Linear transformation example"/>
          <p:cNvPicPr preferRelativeResize="0"/>
          <p:nvPr/>
        </p:nvPicPr>
        <p:blipFill>
          <a:blip r:embed="rId3">
            <a:alphaModFix/>
          </a:blip>
          <a:stretch>
            <a:fillRect/>
          </a:stretch>
        </p:blipFill>
        <p:spPr>
          <a:xfrm>
            <a:off x="152400" y="152400"/>
            <a:ext cx="8991600" cy="1876550"/>
          </a:xfrm>
          <a:prstGeom prst="rect">
            <a:avLst/>
          </a:prstGeom>
          <a:noFill/>
          <a:ln>
            <a:noFill/>
          </a:ln>
        </p:spPr>
      </p:pic>
      <p:sp>
        <p:nvSpPr>
          <p:cNvPr id="254" name="Google Shape;254;p44"/>
          <p:cNvSpPr txBox="1"/>
          <p:nvPr/>
        </p:nvSpPr>
        <p:spPr>
          <a:xfrm>
            <a:off x="373800" y="1939100"/>
            <a:ext cx="8520600" cy="308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rgbClr val="313131"/>
                </a:solidFill>
                <a:highlight>
                  <a:srgbClr val="FFFFFF"/>
                </a:highlight>
              </a:rPr>
              <a:t>Ok, to make things simple again, we forget on complex numbers and we observe again our 2D coordinate system. We recall that a single vector in a 2D plane is represented with a pair (</a:t>
            </a:r>
            <a:r>
              <a:rPr lang="en" i="1" dirty="0">
                <a:solidFill>
                  <a:srgbClr val="313131"/>
                </a:solidFill>
                <a:highlight>
                  <a:srgbClr val="FFFFFF"/>
                </a:highlight>
              </a:rPr>
              <a:t>x</a:t>
            </a:r>
            <a:r>
              <a:rPr lang="en" dirty="0">
                <a:solidFill>
                  <a:srgbClr val="313131"/>
                </a:solidFill>
                <a:highlight>
                  <a:srgbClr val="FFFFFF"/>
                </a:highlight>
              </a:rPr>
              <a:t>, </a:t>
            </a:r>
            <a:r>
              <a:rPr lang="en" i="1" dirty="0">
                <a:solidFill>
                  <a:srgbClr val="313131"/>
                </a:solidFill>
                <a:highlight>
                  <a:srgbClr val="FFFFFF"/>
                </a:highlight>
              </a:rPr>
              <a:t>y</a:t>
            </a:r>
            <a:r>
              <a:rPr lang="en" dirty="0">
                <a:solidFill>
                  <a:srgbClr val="313131"/>
                </a:solidFill>
                <a:highlight>
                  <a:srgbClr val="FFFFFF"/>
                </a:highlight>
              </a:rPr>
              <a:t>). If we map this vector to another one, we say that this is actually a transformation. Recall that sometimes we refer to a vector as a movement. Then, with a linear transformation we are moving that vector again in our plane to get the output vector. Therefore, vectors can be seen as a displacement vectors and by transforming them we are actually moving them in some particular way.</a:t>
            </a:r>
            <a:endParaRPr dirty="0">
              <a:solidFill>
                <a:srgbClr val="313131"/>
              </a:solidFill>
              <a:highlight>
                <a:srgbClr val="FFFFFF"/>
              </a:highlight>
            </a:endParaRPr>
          </a:p>
          <a:p>
            <a:pPr marL="0" lvl="0" indent="0" algn="l" rtl="0">
              <a:lnSpc>
                <a:spcPct val="115000"/>
              </a:lnSpc>
              <a:spcBef>
                <a:spcPts val="1200"/>
              </a:spcBef>
              <a:spcAft>
                <a:spcPts val="1200"/>
              </a:spcAft>
              <a:buNone/>
            </a:pPr>
            <a:r>
              <a:rPr lang="en" i="1" dirty="0">
                <a:solidFill>
                  <a:srgbClr val="313131"/>
                </a:solidFill>
                <a:highlight>
                  <a:srgbClr val="FFFFFF"/>
                </a:highlight>
              </a:rPr>
              <a:t>The word “transformation” suggests an association with the movement</a:t>
            </a:r>
            <a:r>
              <a:rPr lang="en" i="1" dirty="0">
                <a:solidFill>
                  <a:srgbClr val="9DAAB9"/>
                </a:solidFill>
                <a:highlight>
                  <a:srgbClr val="FFFFFF"/>
                </a:highlight>
              </a:rPr>
              <a:t>.</a:t>
            </a:r>
            <a:endParaRPr sz="1600" dirty="0">
              <a:solidFill>
                <a:srgbClr val="313131"/>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spTree>
    <p:extLst>
      <p:ext uri="{BB962C8B-B14F-4D97-AF65-F5344CB8AC3E}">
        <p14:creationId xmlns:p14="http://schemas.microsoft.com/office/powerpoint/2010/main" val="17751540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45"/>
          <p:cNvPicPr preferRelativeResize="0"/>
          <p:nvPr/>
        </p:nvPicPr>
        <p:blipFill>
          <a:blip r:embed="rId3">
            <a:alphaModFix/>
          </a:blip>
          <a:stretch>
            <a:fillRect/>
          </a:stretch>
        </p:blipFill>
        <p:spPr>
          <a:xfrm>
            <a:off x="5405120" y="479085"/>
            <a:ext cx="3830320" cy="4359575"/>
          </a:xfrm>
          <a:prstGeom prst="rect">
            <a:avLst/>
          </a:prstGeom>
          <a:noFill/>
          <a:ln>
            <a:noFill/>
          </a:ln>
        </p:spPr>
      </p:pic>
      <p:sp>
        <p:nvSpPr>
          <p:cNvPr id="260" name="Google Shape;260;p45"/>
          <p:cNvSpPr txBox="1"/>
          <p:nvPr/>
        </p:nvSpPr>
        <p:spPr>
          <a:xfrm>
            <a:off x="548640" y="1005839"/>
            <a:ext cx="5486400" cy="392428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50" dirty="0">
                <a:solidFill>
                  <a:srgbClr val="333333"/>
                </a:solidFill>
                <a:highlight>
                  <a:srgbClr val="F7F7F7"/>
                </a:highlight>
              </a:rPr>
              <a:t>vec </a:t>
            </a:r>
            <a:r>
              <a:rPr lang="en" sz="1650" dirty="0">
                <a:solidFill>
                  <a:srgbClr val="666666"/>
                </a:solidFill>
                <a:highlight>
                  <a:srgbClr val="F7F7F7"/>
                </a:highlight>
              </a:rPr>
              <a:t>=</a:t>
            </a:r>
            <a:r>
              <a:rPr lang="en" sz="1650" dirty="0">
                <a:solidFill>
                  <a:srgbClr val="333333"/>
                </a:solidFill>
                <a:highlight>
                  <a:srgbClr val="F7F7F7"/>
                </a:highlight>
              </a:rPr>
              <a:t> np</a:t>
            </a:r>
            <a:r>
              <a:rPr lang="en" sz="1650" dirty="0">
                <a:solidFill>
                  <a:srgbClr val="666666"/>
                </a:solidFill>
                <a:highlight>
                  <a:srgbClr val="F7F7F7"/>
                </a:highlight>
              </a:rPr>
              <a:t>.</a:t>
            </a:r>
            <a:r>
              <a:rPr lang="en" sz="1650" dirty="0">
                <a:solidFill>
                  <a:srgbClr val="333333"/>
                </a:solidFill>
                <a:highlight>
                  <a:srgbClr val="F7F7F7"/>
                </a:highlight>
              </a:rPr>
              <a:t>array([[</a:t>
            </a:r>
            <a:r>
              <a:rPr lang="en" sz="1650" dirty="0">
                <a:solidFill>
                  <a:srgbClr val="666666"/>
                </a:solidFill>
                <a:highlight>
                  <a:srgbClr val="F7F7F7"/>
                </a:highlight>
              </a:rPr>
              <a:t>-3</a:t>
            </a:r>
            <a:r>
              <a:rPr lang="en" sz="1650" dirty="0">
                <a:solidFill>
                  <a:srgbClr val="333333"/>
                </a:solidFill>
                <a:highlight>
                  <a:srgbClr val="F7F7F7"/>
                </a:highlight>
              </a:rPr>
              <a:t>],[</a:t>
            </a:r>
            <a:r>
              <a:rPr lang="en" sz="1650" dirty="0">
                <a:solidFill>
                  <a:srgbClr val="666666"/>
                </a:solidFill>
                <a:highlight>
                  <a:srgbClr val="F7F7F7"/>
                </a:highlight>
              </a:rPr>
              <a:t>2</a:t>
            </a:r>
            <a:r>
              <a:rPr lang="en" sz="1650" dirty="0">
                <a:solidFill>
                  <a:srgbClr val="333333"/>
                </a:solidFill>
                <a:highlight>
                  <a:srgbClr val="F7F7F7"/>
                </a:highlight>
              </a:rPr>
              <a:t>]])</a:t>
            </a:r>
            <a:endParaRPr sz="1650" dirty="0">
              <a:solidFill>
                <a:srgbClr val="333333"/>
              </a:solidFill>
              <a:highlight>
                <a:srgbClr val="F7F7F7"/>
              </a:highlight>
            </a:endParaRPr>
          </a:p>
          <a:p>
            <a:pPr marL="0" lvl="0" indent="0" algn="l" rtl="0">
              <a:spcBef>
                <a:spcPts val="0"/>
              </a:spcBef>
              <a:spcAft>
                <a:spcPts val="0"/>
              </a:spcAft>
              <a:buNone/>
            </a:pPr>
            <a:r>
              <a:rPr lang="en" sz="1650" dirty="0">
                <a:solidFill>
                  <a:srgbClr val="333333"/>
                </a:solidFill>
                <a:highlight>
                  <a:srgbClr val="F7F7F7"/>
                </a:highlight>
              </a:rPr>
              <a:t>origin </a:t>
            </a:r>
            <a:r>
              <a:rPr lang="en" sz="1650" dirty="0">
                <a:solidFill>
                  <a:srgbClr val="666666"/>
                </a:solidFill>
                <a:highlight>
                  <a:srgbClr val="F7F7F7"/>
                </a:highlight>
              </a:rPr>
              <a:t>=</a:t>
            </a:r>
            <a:r>
              <a:rPr lang="en" sz="1650" dirty="0">
                <a:solidFill>
                  <a:srgbClr val="333333"/>
                </a:solidFill>
                <a:highlight>
                  <a:srgbClr val="F7F7F7"/>
                </a:highlight>
              </a:rPr>
              <a:t> np</a:t>
            </a:r>
            <a:r>
              <a:rPr lang="en" sz="1650" dirty="0">
                <a:solidFill>
                  <a:srgbClr val="666666"/>
                </a:solidFill>
                <a:highlight>
                  <a:srgbClr val="F7F7F7"/>
                </a:highlight>
              </a:rPr>
              <a:t>.</a:t>
            </a:r>
            <a:r>
              <a:rPr lang="en" sz="1650" dirty="0">
                <a:solidFill>
                  <a:srgbClr val="333333"/>
                </a:solidFill>
                <a:highlight>
                  <a:srgbClr val="F7F7F7"/>
                </a:highlight>
              </a:rPr>
              <a:t>zeros(vec</a:t>
            </a:r>
            <a:r>
              <a:rPr lang="en" sz="1650" dirty="0">
                <a:solidFill>
                  <a:srgbClr val="666666"/>
                </a:solidFill>
                <a:highlight>
                  <a:srgbClr val="F7F7F7"/>
                </a:highlight>
              </a:rPr>
              <a:t>.</a:t>
            </a:r>
            <a:r>
              <a:rPr lang="en" sz="1650" dirty="0">
                <a:solidFill>
                  <a:srgbClr val="333333"/>
                </a:solidFill>
                <a:highlight>
                  <a:srgbClr val="F7F7F7"/>
                </a:highlight>
              </a:rPr>
              <a:t>shape) </a:t>
            </a:r>
            <a:r>
              <a:rPr lang="en" sz="1650" i="1" dirty="0">
                <a:solidFill>
                  <a:srgbClr val="408080"/>
                </a:solidFill>
                <a:highlight>
                  <a:srgbClr val="F7F7F7"/>
                </a:highlight>
              </a:rPr>
              <a:t># origin point</a:t>
            </a:r>
            <a:endParaRPr sz="1650" dirty="0">
              <a:solidFill>
                <a:srgbClr val="333333"/>
              </a:solidFill>
              <a:highlight>
                <a:srgbClr val="F7F7F7"/>
              </a:highlight>
            </a:endParaRPr>
          </a:p>
          <a:p>
            <a:pPr marL="0" lvl="0" indent="0" algn="l" rtl="0">
              <a:spcBef>
                <a:spcPts val="0"/>
              </a:spcBef>
              <a:spcAft>
                <a:spcPts val="0"/>
              </a:spcAft>
              <a:buNone/>
            </a:pPr>
            <a:endParaRPr sz="1650" dirty="0">
              <a:solidFill>
                <a:srgbClr val="333333"/>
              </a:solidFill>
              <a:highlight>
                <a:srgbClr val="F7F7F7"/>
              </a:highlight>
            </a:endParaRPr>
          </a:p>
          <a:p>
            <a:pPr marL="0" lvl="0" indent="0" algn="l" rtl="0">
              <a:spcBef>
                <a:spcPts val="0"/>
              </a:spcBef>
              <a:spcAft>
                <a:spcPts val="0"/>
              </a:spcAft>
              <a:buNone/>
            </a:pPr>
            <a:r>
              <a:rPr lang="en" sz="1650" dirty="0">
                <a:solidFill>
                  <a:srgbClr val="333333"/>
                </a:solidFill>
                <a:highlight>
                  <a:srgbClr val="F7F7F7"/>
                </a:highlight>
              </a:rPr>
              <a:t>plt</a:t>
            </a:r>
            <a:r>
              <a:rPr lang="en" sz="1650" dirty="0">
                <a:solidFill>
                  <a:srgbClr val="666666"/>
                </a:solidFill>
                <a:highlight>
                  <a:srgbClr val="F7F7F7"/>
                </a:highlight>
              </a:rPr>
              <a:t>.</a:t>
            </a:r>
            <a:r>
              <a:rPr lang="en" sz="1650" dirty="0">
                <a:solidFill>
                  <a:srgbClr val="333333"/>
                </a:solidFill>
                <a:highlight>
                  <a:srgbClr val="F7F7F7"/>
                </a:highlight>
              </a:rPr>
              <a:t>figure(figsize</a:t>
            </a:r>
            <a:r>
              <a:rPr lang="en" sz="1650" dirty="0">
                <a:solidFill>
                  <a:srgbClr val="666666"/>
                </a:solidFill>
                <a:highlight>
                  <a:srgbClr val="F7F7F7"/>
                </a:highlight>
              </a:rPr>
              <a:t>=</a:t>
            </a:r>
            <a:r>
              <a:rPr lang="en" sz="1650" dirty="0">
                <a:solidFill>
                  <a:srgbClr val="333333"/>
                </a:solidFill>
                <a:highlight>
                  <a:srgbClr val="F7F7F7"/>
                </a:highlight>
              </a:rPr>
              <a:t>(</a:t>
            </a:r>
            <a:r>
              <a:rPr lang="en" sz="1650" dirty="0">
                <a:solidFill>
                  <a:srgbClr val="666666"/>
                </a:solidFill>
                <a:highlight>
                  <a:srgbClr val="F7F7F7"/>
                </a:highlight>
              </a:rPr>
              <a:t>6</a:t>
            </a:r>
            <a:r>
              <a:rPr lang="en" sz="1650" dirty="0">
                <a:solidFill>
                  <a:srgbClr val="333333"/>
                </a:solidFill>
                <a:highlight>
                  <a:srgbClr val="F7F7F7"/>
                </a:highlight>
              </a:rPr>
              <a:t>,</a:t>
            </a:r>
            <a:r>
              <a:rPr lang="en" sz="1650" dirty="0">
                <a:solidFill>
                  <a:srgbClr val="666666"/>
                </a:solidFill>
                <a:highlight>
                  <a:srgbClr val="F7F7F7"/>
                </a:highlight>
              </a:rPr>
              <a:t>6</a:t>
            </a:r>
            <a:r>
              <a:rPr lang="en" sz="1650" dirty="0">
                <a:solidFill>
                  <a:srgbClr val="333333"/>
                </a:solidFill>
                <a:highlight>
                  <a:srgbClr val="F7F7F7"/>
                </a:highlight>
              </a:rPr>
              <a:t>))</a:t>
            </a:r>
            <a:endParaRPr sz="1650" dirty="0">
              <a:solidFill>
                <a:srgbClr val="333333"/>
              </a:solidFill>
              <a:highlight>
                <a:srgbClr val="F7F7F7"/>
              </a:highlight>
            </a:endParaRPr>
          </a:p>
          <a:p>
            <a:pPr marL="0" lvl="0" indent="0" algn="l" rtl="0">
              <a:spcBef>
                <a:spcPts val="0"/>
              </a:spcBef>
              <a:spcAft>
                <a:spcPts val="0"/>
              </a:spcAft>
              <a:buNone/>
            </a:pPr>
            <a:r>
              <a:rPr lang="en" sz="1650" dirty="0">
                <a:solidFill>
                  <a:srgbClr val="333333"/>
                </a:solidFill>
                <a:highlight>
                  <a:srgbClr val="F7F7F7"/>
                </a:highlight>
              </a:rPr>
              <a:t>plt</a:t>
            </a:r>
            <a:r>
              <a:rPr lang="en" sz="1650" dirty="0">
                <a:solidFill>
                  <a:srgbClr val="666666"/>
                </a:solidFill>
                <a:highlight>
                  <a:srgbClr val="F7F7F7"/>
                </a:highlight>
              </a:rPr>
              <a:t>.</a:t>
            </a:r>
            <a:r>
              <a:rPr lang="en" sz="1650" dirty="0">
                <a:solidFill>
                  <a:srgbClr val="333333"/>
                </a:solidFill>
                <a:highlight>
                  <a:srgbClr val="F7F7F7"/>
                </a:highlight>
              </a:rPr>
              <a:t>quiver(</a:t>
            </a:r>
            <a:r>
              <a:rPr lang="en" sz="1650" dirty="0">
                <a:solidFill>
                  <a:srgbClr val="666666"/>
                </a:solidFill>
                <a:highlight>
                  <a:srgbClr val="F7F7F7"/>
                </a:highlight>
              </a:rPr>
              <a:t>*</a:t>
            </a:r>
            <a:r>
              <a:rPr lang="en" sz="1650" dirty="0">
                <a:solidFill>
                  <a:srgbClr val="333333"/>
                </a:solidFill>
                <a:highlight>
                  <a:srgbClr val="F7F7F7"/>
                </a:highlight>
              </a:rPr>
              <a:t>origin, </a:t>
            </a:r>
            <a:r>
              <a:rPr lang="en" sz="1650" dirty="0">
                <a:solidFill>
                  <a:srgbClr val="666666"/>
                </a:solidFill>
                <a:highlight>
                  <a:srgbClr val="F7F7F7"/>
                </a:highlight>
              </a:rPr>
              <a:t>*</a:t>
            </a:r>
            <a:r>
              <a:rPr lang="en" sz="1650" dirty="0">
                <a:solidFill>
                  <a:srgbClr val="333333"/>
                </a:solidFill>
                <a:highlight>
                  <a:srgbClr val="F7F7F7"/>
                </a:highlight>
              </a:rPr>
              <a:t>vec, color</a:t>
            </a:r>
            <a:r>
              <a:rPr lang="en" sz="1650" dirty="0">
                <a:solidFill>
                  <a:srgbClr val="666666"/>
                </a:solidFill>
                <a:highlight>
                  <a:srgbClr val="F7F7F7"/>
                </a:highlight>
              </a:rPr>
              <a:t>=</a:t>
            </a:r>
            <a:r>
              <a:rPr lang="en" sz="1650" dirty="0">
                <a:solidFill>
                  <a:srgbClr val="333333"/>
                </a:solidFill>
                <a:highlight>
                  <a:srgbClr val="F7F7F7"/>
                </a:highlight>
              </a:rPr>
              <a:t>[</a:t>
            </a:r>
            <a:r>
              <a:rPr lang="en" sz="1650" dirty="0">
                <a:solidFill>
                  <a:srgbClr val="BA2121"/>
                </a:solidFill>
                <a:highlight>
                  <a:srgbClr val="F7F7F7"/>
                </a:highlight>
              </a:rPr>
              <a:t>'b'</a:t>
            </a:r>
            <a:r>
              <a:rPr lang="en" sz="1650" dirty="0">
                <a:solidFill>
                  <a:srgbClr val="333333"/>
                </a:solidFill>
                <a:highlight>
                  <a:srgbClr val="F7F7F7"/>
                </a:highlight>
              </a:rPr>
              <a:t>], scale</a:t>
            </a:r>
            <a:r>
              <a:rPr lang="en" sz="1650" dirty="0">
                <a:solidFill>
                  <a:srgbClr val="666666"/>
                </a:solidFill>
                <a:highlight>
                  <a:srgbClr val="F7F7F7"/>
                </a:highlight>
              </a:rPr>
              <a:t>=1</a:t>
            </a:r>
            <a:r>
              <a:rPr lang="en" sz="1650" dirty="0">
                <a:solidFill>
                  <a:srgbClr val="333333"/>
                </a:solidFill>
                <a:highlight>
                  <a:srgbClr val="F7F7F7"/>
                </a:highlight>
              </a:rPr>
              <a:t>, units</a:t>
            </a:r>
            <a:r>
              <a:rPr lang="en" sz="1650" dirty="0">
                <a:solidFill>
                  <a:srgbClr val="666666"/>
                </a:solidFill>
                <a:highlight>
                  <a:srgbClr val="F7F7F7"/>
                </a:highlight>
              </a:rPr>
              <a:t>=</a:t>
            </a:r>
            <a:r>
              <a:rPr lang="en" sz="1650" dirty="0">
                <a:solidFill>
                  <a:srgbClr val="BA2121"/>
                </a:solidFill>
                <a:highlight>
                  <a:srgbClr val="F7F7F7"/>
                </a:highlight>
              </a:rPr>
              <a:t>'xy'</a:t>
            </a:r>
            <a:r>
              <a:rPr lang="en" sz="1650" dirty="0">
                <a:solidFill>
                  <a:srgbClr val="333333"/>
                </a:solidFill>
                <a:highlight>
                  <a:srgbClr val="F7F7F7"/>
                </a:highlight>
              </a:rPr>
              <a:t>)</a:t>
            </a:r>
            <a:endParaRPr sz="1650" dirty="0">
              <a:solidFill>
                <a:srgbClr val="333333"/>
              </a:solidFill>
              <a:highlight>
                <a:srgbClr val="F7F7F7"/>
              </a:highlight>
            </a:endParaRPr>
          </a:p>
          <a:p>
            <a:pPr marL="0" lvl="0" indent="0" algn="l" rtl="0">
              <a:spcBef>
                <a:spcPts val="0"/>
              </a:spcBef>
              <a:spcAft>
                <a:spcPts val="0"/>
              </a:spcAft>
              <a:buNone/>
            </a:pPr>
            <a:endParaRPr sz="1650" dirty="0">
              <a:solidFill>
                <a:srgbClr val="333333"/>
              </a:solidFill>
              <a:highlight>
                <a:srgbClr val="F7F7F7"/>
              </a:highlight>
            </a:endParaRPr>
          </a:p>
          <a:p>
            <a:pPr marL="0" lvl="0" indent="0" algn="l" rtl="0">
              <a:spcBef>
                <a:spcPts val="0"/>
              </a:spcBef>
              <a:spcAft>
                <a:spcPts val="0"/>
              </a:spcAft>
              <a:buNone/>
            </a:pPr>
            <a:r>
              <a:rPr lang="en" sz="1650" dirty="0">
                <a:solidFill>
                  <a:srgbClr val="333333"/>
                </a:solidFill>
                <a:highlight>
                  <a:srgbClr val="F7F7F7"/>
                </a:highlight>
              </a:rPr>
              <a:t>plt</a:t>
            </a:r>
            <a:r>
              <a:rPr lang="en" sz="1650" dirty="0">
                <a:solidFill>
                  <a:srgbClr val="666666"/>
                </a:solidFill>
                <a:highlight>
                  <a:srgbClr val="F7F7F7"/>
                </a:highlight>
              </a:rPr>
              <a:t>.</a:t>
            </a:r>
            <a:r>
              <a:rPr lang="en" sz="1650" dirty="0">
                <a:solidFill>
                  <a:srgbClr val="333333"/>
                </a:solidFill>
                <a:highlight>
                  <a:srgbClr val="F7F7F7"/>
                </a:highlight>
              </a:rPr>
              <a:t>grid()</a:t>
            </a:r>
            <a:endParaRPr sz="1650" dirty="0">
              <a:solidFill>
                <a:srgbClr val="333333"/>
              </a:solidFill>
              <a:highlight>
                <a:srgbClr val="F7F7F7"/>
              </a:highlight>
            </a:endParaRPr>
          </a:p>
          <a:p>
            <a:pPr marL="0" lvl="0" indent="0" algn="l" rtl="0">
              <a:spcBef>
                <a:spcPts val="0"/>
              </a:spcBef>
              <a:spcAft>
                <a:spcPts val="0"/>
              </a:spcAft>
              <a:buNone/>
            </a:pPr>
            <a:r>
              <a:rPr lang="en" sz="1650" dirty="0">
                <a:solidFill>
                  <a:srgbClr val="333333"/>
                </a:solidFill>
                <a:highlight>
                  <a:srgbClr val="F7F7F7"/>
                </a:highlight>
              </a:rPr>
              <a:t>plt</a:t>
            </a:r>
            <a:r>
              <a:rPr lang="en" sz="1650" dirty="0">
                <a:solidFill>
                  <a:srgbClr val="666666"/>
                </a:solidFill>
                <a:highlight>
                  <a:srgbClr val="F7F7F7"/>
                </a:highlight>
              </a:rPr>
              <a:t>.</a:t>
            </a:r>
            <a:r>
              <a:rPr lang="en" sz="1650" dirty="0">
                <a:solidFill>
                  <a:srgbClr val="333333"/>
                </a:solidFill>
                <a:highlight>
                  <a:srgbClr val="F7F7F7"/>
                </a:highlight>
              </a:rPr>
              <a:t>xlim(</a:t>
            </a:r>
            <a:r>
              <a:rPr lang="en" sz="1650" dirty="0">
                <a:solidFill>
                  <a:srgbClr val="666666"/>
                </a:solidFill>
                <a:highlight>
                  <a:srgbClr val="F7F7F7"/>
                </a:highlight>
              </a:rPr>
              <a:t>-5</a:t>
            </a:r>
            <a:r>
              <a:rPr lang="en" sz="1650" dirty="0">
                <a:solidFill>
                  <a:srgbClr val="333333"/>
                </a:solidFill>
                <a:highlight>
                  <a:srgbClr val="F7F7F7"/>
                </a:highlight>
              </a:rPr>
              <a:t>,</a:t>
            </a:r>
            <a:r>
              <a:rPr lang="en" sz="1650" dirty="0">
                <a:solidFill>
                  <a:srgbClr val="666666"/>
                </a:solidFill>
                <a:highlight>
                  <a:srgbClr val="F7F7F7"/>
                </a:highlight>
              </a:rPr>
              <a:t>5</a:t>
            </a:r>
            <a:r>
              <a:rPr lang="en" sz="1650" dirty="0">
                <a:solidFill>
                  <a:srgbClr val="333333"/>
                </a:solidFill>
                <a:highlight>
                  <a:srgbClr val="F7F7F7"/>
                </a:highlight>
              </a:rPr>
              <a:t>)</a:t>
            </a:r>
            <a:endParaRPr sz="1650" dirty="0">
              <a:solidFill>
                <a:srgbClr val="333333"/>
              </a:solidFill>
              <a:highlight>
                <a:srgbClr val="F7F7F7"/>
              </a:highlight>
            </a:endParaRPr>
          </a:p>
          <a:p>
            <a:pPr marL="0" lvl="0" indent="0" algn="l" rtl="0">
              <a:spcBef>
                <a:spcPts val="0"/>
              </a:spcBef>
              <a:spcAft>
                <a:spcPts val="0"/>
              </a:spcAft>
              <a:buNone/>
            </a:pPr>
            <a:r>
              <a:rPr lang="en" sz="1650" dirty="0">
                <a:solidFill>
                  <a:srgbClr val="333333"/>
                </a:solidFill>
                <a:highlight>
                  <a:srgbClr val="F7F7F7"/>
                </a:highlight>
              </a:rPr>
              <a:t>plt</a:t>
            </a:r>
            <a:r>
              <a:rPr lang="en" sz="1650" dirty="0">
                <a:solidFill>
                  <a:srgbClr val="666666"/>
                </a:solidFill>
                <a:highlight>
                  <a:srgbClr val="F7F7F7"/>
                </a:highlight>
              </a:rPr>
              <a:t>.</a:t>
            </a:r>
            <a:r>
              <a:rPr lang="en" sz="1650" dirty="0">
                <a:solidFill>
                  <a:srgbClr val="333333"/>
                </a:solidFill>
                <a:highlight>
                  <a:srgbClr val="F7F7F7"/>
                </a:highlight>
              </a:rPr>
              <a:t>ylim(</a:t>
            </a:r>
            <a:r>
              <a:rPr lang="en" sz="1650" dirty="0">
                <a:solidFill>
                  <a:srgbClr val="666666"/>
                </a:solidFill>
                <a:highlight>
                  <a:srgbClr val="F7F7F7"/>
                </a:highlight>
              </a:rPr>
              <a:t>-5</a:t>
            </a:r>
            <a:r>
              <a:rPr lang="en" sz="1650" dirty="0">
                <a:solidFill>
                  <a:srgbClr val="333333"/>
                </a:solidFill>
                <a:highlight>
                  <a:srgbClr val="F7F7F7"/>
                </a:highlight>
              </a:rPr>
              <a:t>,</a:t>
            </a:r>
            <a:r>
              <a:rPr lang="en" sz="1650" dirty="0">
                <a:solidFill>
                  <a:srgbClr val="666666"/>
                </a:solidFill>
                <a:highlight>
                  <a:srgbClr val="F7F7F7"/>
                </a:highlight>
              </a:rPr>
              <a:t>5</a:t>
            </a:r>
            <a:r>
              <a:rPr lang="en" sz="1650" dirty="0">
                <a:solidFill>
                  <a:srgbClr val="333333"/>
                </a:solidFill>
                <a:highlight>
                  <a:srgbClr val="F7F7F7"/>
                </a:highlight>
              </a:rPr>
              <a:t>)</a:t>
            </a:r>
            <a:endParaRPr sz="1650" dirty="0">
              <a:solidFill>
                <a:srgbClr val="333333"/>
              </a:solidFill>
              <a:highlight>
                <a:srgbClr val="F7F7F7"/>
              </a:highlight>
            </a:endParaRPr>
          </a:p>
          <a:p>
            <a:pPr marL="0" lvl="0" indent="0" algn="l" rtl="0">
              <a:spcBef>
                <a:spcPts val="0"/>
              </a:spcBef>
              <a:spcAft>
                <a:spcPts val="0"/>
              </a:spcAft>
              <a:buNone/>
            </a:pPr>
            <a:r>
              <a:rPr lang="en" sz="1650" dirty="0">
                <a:solidFill>
                  <a:srgbClr val="333333"/>
                </a:solidFill>
                <a:highlight>
                  <a:srgbClr val="F7F7F7"/>
                </a:highlight>
              </a:rPr>
              <a:t>plt</a:t>
            </a:r>
            <a:r>
              <a:rPr lang="en" sz="1650" dirty="0">
                <a:solidFill>
                  <a:srgbClr val="666666"/>
                </a:solidFill>
                <a:highlight>
                  <a:srgbClr val="F7F7F7"/>
                </a:highlight>
              </a:rPr>
              <a:t>.</a:t>
            </a:r>
            <a:r>
              <a:rPr lang="en" sz="1650" dirty="0">
                <a:solidFill>
                  <a:srgbClr val="333333"/>
                </a:solidFill>
                <a:highlight>
                  <a:srgbClr val="F7F7F7"/>
                </a:highlight>
              </a:rPr>
              <a:t>gca()</a:t>
            </a:r>
            <a:r>
              <a:rPr lang="en" sz="1650" dirty="0">
                <a:solidFill>
                  <a:srgbClr val="666666"/>
                </a:solidFill>
                <a:highlight>
                  <a:srgbClr val="F7F7F7"/>
                </a:highlight>
              </a:rPr>
              <a:t>.</a:t>
            </a:r>
            <a:r>
              <a:rPr lang="en" sz="1650" dirty="0">
                <a:solidFill>
                  <a:srgbClr val="333333"/>
                </a:solidFill>
                <a:highlight>
                  <a:srgbClr val="F7F7F7"/>
                </a:highlight>
              </a:rPr>
              <a:t>set_aspect(</a:t>
            </a:r>
            <a:r>
              <a:rPr lang="en" sz="1650" dirty="0">
                <a:solidFill>
                  <a:srgbClr val="BA2121"/>
                </a:solidFill>
                <a:highlight>
                  <a:srgbClr val="F7F7F7"/>
                </a:highlight>
              </a:rPr>
              <a:t>'equal'</a:t>
            </a:r>
            <a:r>
              <a:rPr lang="en" sz="1650" dirty="0">
                <a:solidFill>
                  <a:srgbClr val="333333"/>
                </a:solidFill>
                <a:highlight>
                  <a:srgbClr val="F7F7F7"/>
                </a:highlight>
              </a:rPr>
              <a:t>)</a:t>
            </a:r>
            <a:endParaRPr sz="1650" dirty="0">
              <a:solidFill>
                <a:srgbClr val="333333"/>
              </a:solidFill>
              <a:highlight>
                <a:srgbClr val="F7F7F7"/>
              </a:highlight>
            </a:endParaRPr>
          </a:p>
          <a:p>
            <a:pPr marL="0" lvl="0" indent="0" algn="l" rtl="0">
              <a:spcBef>
                <a:spcPts val="0"/>
              </a:spcBef>
              <a:spcAft>
                <a:spcPts val="0"/>
              </a:spcAft>
              <a:buNone/>
            </a:pPr>
            <a:r>
              <a:rPr lang="en" sz="1650" dirty="0">
                <a:solidFill>
                  <a:srgbClr val="333333"/>
                </a:solidFill>
                <a:highlight>
                  <a:srgbClr val="F7F7F7"/>
                </a:highlight>
              </a:rPr>
              <a:t>plt</a:t>
            </a:r>
            <a:r>
              <a:rPr lang="en" sz="1650" dirty="0">
                <a:solidFill>
                  <a:srgbClr val="666666"/>
                </a:solidFill>
                <a:highlight>
                  <a:srgbClr val="F7F7F7"/>
                </a:highlight>
              </a:rPr>
              <a:t>.</a:t>
            </a:r>
            <a:r>
              <a:rPr lang="en" sz="1650" dirty="0">
                <a:solidFill>
                  <a:srgbClr val="333333"/>
                </a:solidFill>
                <a:highlight>
                  <a:srgbClr val="F7F7F7"/>
                </a:highlight>
              </a:rPr>
              <a:t>show()</a:t>
            </a:r>
            <a:endParaRPr sz="1650" dirty="0">
              <a:solidFill>
                <a:srgbClr val="333333"/>
              </a:solidFill>
              <a:highlight>
                <a:srgbClr val="F7F7F7"/>
              </a:highlight>
            </a:endParaRPr>
          </a:p>
          <a:p>
            <a:pPr marL="50800" marR="50800" lvl="0" indent="0" algn="l" rtl="0">
              <a:lnSpc>
                <a:spcPct val="121429"/>
              </a:lnSpc>
              <a:spcBef>
                <a:spcPts val="400"/>
              </a:spcBef>
              <a:spcAft>
                <a:spcPts val="400"/>
              </a:spcAft>
              <a:buNone/>
            </a:pPr>
            <a:endParaRPr sz="1050" dirty="0">
              <a:solidFill>
                <a:srgbClr val="333333"/>
              </a:solidFill>
              <a:highlight>
                <a:srgbClr val="F7F7F7"/>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spTree>
    <p:extLst>
      <p:ext uri="{BB962C8B-B14F-4D97-AF65-F5344CB8AC3E}">
        <p14:creationId xmlns:p14="http://schemas.microsoft.com/office/powerpoint/2010/main" val="2823050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2" name="Rectangle 1"/>
          <p:cNvSpPr/>
          <p:nvPr/>
        </p:nvSpPr>
        <p:spPr>
          <a:xfrm>
            <a:off x="621792" y="896183"/>
            <a:ext cx="8211312" cy="4247317"/>
          </a:xfrm>
          <a:prstGeom prst="rect">
            <a:avLst/>
          </a:prstGeom>
        </p:spPr>
        <p:txBody>
          <a:bodyPr wrap="square">
            <a:spAutoFit/>
          </a:bodyPr>
          <a:lstStyle/>
          <a:p>
            <a:pPr algn="just">
              <a:lnSpc>
                <a:spcPct val="150000"/>
              </a:lnSpc>
            </a:pPr>
            <a:r>
              <a:rPr lang="en-US" sz="1800" b="1" dirty="0">
                <a:solidFill>
                  <a:schemeClr val="tx1"/>
                </a:solidFill>
              </a:rPr>
              <a:t>Understanding the Descriptive Statistics</a:t>
            </a: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and summarizing a single variable is called </a:t>
            </a:r>
            <a:r>
              <a:rPr lang="en-US" sz="1800" b="1" dirty="0">
                <a:solidFill>
                  <a:schemeClr val="tx1"/>
                </a:solidFill>
              </a:rPr>
              <a:t>univariate</a:t>
            </a:r>
            <a:r>
              <a:rPr lang="en-US" sz="1800" dirty="0">
                <a:solidFill>
                  <a:schemeClr val="tx1"/>
                </a:solidFill>
              </a:rPr>
              <a:t> </a:t>
            </a:r>
            <a:r>
              <a:rPr lang="en-US" sz="1800" b="1" dirty="0" smtClean="0">
                <a:solidFill>
                  <a:schemeClr val="tx1"/>
                </a:solidFill>
              </a:rPr>
              <a:t>analysis</a:t>
            </a:r>
            <a:r>
              <a:rPr lang="en-US" sz="1800" dirty="0" smtClean="0">
                <a:solidFill>
                  <a:schemeClr val="tx1"/>
                </a:solidFill>
              </a:rPr>
              <a:t>.</a:t>
            </a: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a statistical relationship between two variables is called </a:t>
            </a:r>
            <a:r>
              <a:rPr lang="en-US" sz="1800" b="1" dirty="0">
                <a:solidFill>
                  <a:schemeClr val="tx1"/>
                </a:solidFill>
              </a:rPr>
              <a:t>bivariate</a:t>
            </a:r>
            <a:r>
              <a:rPr lang="en-US" sz="1800" dirty="0">
                <a:solidFill>
                  <a:schemeClr val="tx1"/>
                </a:solidFill>
              </a:rPr>
              <a:t> </a:t>
            </a:r>
            <a:r>
              <a:rPr lang="en-US" sz="1800" b="1" dirty="0">
                <a:solidFill>
                  <a:schemeClr val="tx1"/>
                </a:solidFill>
              </a:rPr>
              <a:t>analysis</a:t>
            </a:r>
            <a:r>
              <a:rPr lang="en-US" sz="1800" dirty="0">
                <a:solidFill>
                  <a:schemeClr val="tx1"/>
                </a:solidFill>
              </a:rPr>
              <a:t>. </a:t>
            </a:r>
            <a:endParaRPr lang="en-US" sz="1800" dirty="0" smtClean="0">
              <a:solidFill>
                <a:schemeClr val="tx1"/>
              </a:solidFill>
            </a:endParaRP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the statistical relationship between multiple variables is called </a:t>
            </a:r>
            <a:r>
              <a:rPr lang="en-US" sz="1800" b="1" dirty="0">
                <a:solidFill>
                  <a:schemeClr val="tx1"/>
                </a:solidFill>
              </a:rPr>
              <a:t>multivariate</a:t>
            </a:r>
            <a:r>
              <a:rPr lang="en-US" sz="1800" dirty="0">
                <a:solidFill>
                  <a:schemeClr val="tx1"/>
                </a:solidFill>
              </a:rPr>
              <a:t> </a:t>
            </a:r>
            <a:r>
              <a:rPr lang="en-US" sz="1800" b="1" dirty="0">
                <a:solidFill>
                  <a:schemeClr val="tx1"/>
                </a:solidFill>
              </a:rPr>
              <a:t>analysis</a:t>
            </a:r>
            <a:r>
              <a:rPr lang="en-US" sz="1800" dirty="0" smtClean="0">
                <a:solidFill>
                  <a:schemeClr val="tx1"/>
                </a:solidFill>
              </a:rPr>
              <a:t>.</a:t>
            </a:r>
          </a:p>
          <a:p>
            <a:pPr marL="285750" indent="-285750" algn="just">
              <a:lnSpc>
                <a:spcPct val="150000"/>
              </a:lnSpc>
              <a:buFont typeface="Arial" panose="020B0604020202020204" pitchFamily="34" charset="0"/>
              <a:buChar char="•"/>
            </a:pPr>
            <a:endParaRPr lang="en-US" sz="1800" dirty="0" smtClean="0">
              <a:solidFill>
                <a:schemeClr val="tx1"/>
              </a:solidFill>
            </a:endParaRPr>
          </a:p>
          <a:p>
            <a:pPr algn="just">
              <a:lnSpc>
                <a:spcPct val="150000"/>
              </a:lnSpc>
            </a:pPr>
            <a:r>
              <a:rPr lang="en-US" sz="1800" b="1" dirty="0">
                <a:solidFill>
                  <a:schemeClr val="tx1"/>
                </a:solidFill>
              </a:rPr>
              <a:t>There are two types of descriptive Statistics – </a:t>
            </a:r>
          </a:p>
          <a:p>
            <a:pPr marL="285750" indent="-285750" algn="just">
              <a:lnSpc>
                <a:spcPct val="150000"/>
              </a:lnSpc>
              <a:buFont typeface="Arial" panose="020B0604020202020204" pitchFamily="34" charset="0"/>
              <a:buChar char="•"/>
            </a:pPr>
            <a:r>
              <a:rPr lang="en-US" sz="1800" dirty="0" smtClean="0">
                <a:solidFill>
                  <a:schemeClr val="tx1"/>
                </a:solidFill>
              </a:rPr>
              <a:t>Measure </a:t>
            </a:r>
            <a:r>
              <a:rPr lang="en-US" sz="1800" dirty="0">
                <a:solidFill>
                  <a:schemeClr val="tx1"/>
                </a:solidFill>
              </a:rPr>
              <a:t>of central tendency</a:t>
            </a:r>
          </a:p>
          <a:p>
            <a:pPr marL="285750" indent="-285750" algn="just">
              <a:lnSpc>
                <a:spcPct val="150000"/>
              </a:lnSpc>
              <a:buFont typeface="Arial" panose="020B0604020202020204" pitchFamily="34" charset="0"/>
              <a:buChar char="•"/>
            </a:pPr>
            <a:r>
              <a:rPr lang="en-US" sz="1800" dirty="0">
                <a:solidFill>
                  <a:schemeClr val="tx1"/>
                </a:solidFill>
              </a:rPr>
              <a:t>Measure of variability</a:t>
            </a:r>
          </a:p>
        </p:txBody>
      </p:sp>
    </p:spTree>
    <p:extLst>
      <p:ext uri="{BB962C8B-B14F-4D97-AF65-F5344CB8AC3E}">
        <p14:creationId xmlns:p14="http://schemas.microsoft.com/office/powerpoint/2010/main" val="22610335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46" descr=" Linear transformation example"/>
          <p:cNvPicPr preferRelativeResize="0"/>
          <p:nvPr/>
        </p:nvPicPr>
        <p:blipFill>
          <a:blip r:embed="rId3">
            <a:alphaModFix/>
          </a:blip>
          <a:stretch>
            <a:fillRect/>
          </a:stretch>
        </p:blipFill>
        <p:spPr>
          <a:xfrm>
            <a:off x="233681" y="893225"/>
            <a:ext cx="3870960" cy="3838575"/>
          </a:xfrm>
          <a:prstGeom prst="rect">
            <a:avLst/>
          </a:prstGeom>
          <a:noFill/>
          <a:ln>
            <a:noFill/>
          </a:ln>
        </p:spPr>
      </p:pic>
      <p:sp>
        <p:nvSpPr>
          <p:cNvPr id="266" name="Google Shape;266;p46"/>
          <p:cNvSpPr txBox="1"/>
          <p:nvPr/>
        </p:nvSpPr>
        <p:spPr>
          <a:xfrm>
            <a:off x="4104641" y="192500"/>
            <a:ext cx="4317999" cy="4539300"/>
          </a:xfrm>
          <a:prstGeom prst="rect">
            <a:avLst/>
          </a:prstGeom>
          <a:noFill/>
          <a:ln>
            <a:noFill/>
          </a:ln>
        </p:spPr>
        <p:txBody>
          <a:bodyPr spcFirstLastPara="1" wrap="square" lIns="91425" tIns="91425" rIns="91425" bIns="91425" anchor="t" anchorCtr="0">
            <a:noAutofit/>
          </a:bodyPr>
          <a:lstStyle/>
          <a:p>
            <a:pPr marL="285750" lvl="0" indent="-285750" algn="just" rtl="0">
              <a:lnSpc>
                <a:spcPct val="115000"/>
              </a:lnSpc>
              <a:spcBef>
                <a:spcPts val="0"/>
              </a:spcBef>
              <a:spcAft>
                <a:spcPts val="1200"/>
              </a:spcAft>
              <a:buFont typeface="Arial" panose="020B0604020202020204" pitchFamily="34" charset="0"/>
              <a:buChar char="•"/>
            </a:pPr>
            <a:r>
              <a:rPr lang="en" sz="1600" dirty="0">
                <a:solidFill>
                  <a:srgbClr val="313131"/>
                </a:solidFill>
                <a:highlight>
                  <a:srgbClr val="FFFFFF"/>
                </a:highlight>
              </a:rPr>
              <a:t>Moreover, this same transform can be applied not only to a single vector, but can be actually applied on the whole set of vectors. So, basically, let’s say that we want to transform the whole plane and to see where majority of the vectors from that plane will be mapped. </a:t>
            </a:r>
            <a:endParaRPr lang="en" sz="1600" dirty="0" smtClean="0">
              <a:solidFill>
                <a:srgbClr val="313131"/>
              </a:solidFill>
              <a:highlight>
                <a:srgbClr val="FFFFFF"/>
              </a:highlight>
            </a:endParaRPr>
          </a:p>
          <a:p>
            <a:pPr marL="285750" lvl="0" indent="-285750" algn="just" rtl="0">
              <a:lnSpc>
                <a:spcPct val="115000"/>
              </a:lnSpc>
              <a:spcBef>
                <a:spcPts val="0"/>
              </a:spcBef>
              <a:spcAft>
                <a:spcPts val="1200"/>
              </a:spcAft>
              <a:buFont typeface="Arial" panose="020B0604020202020204" pitchFamily="34" charset="0"/>
              <a:buChar char="•"/>
            </a:pPr>
            <a:r>
              <a:rPr lang="en" sz="1600" dirty="0" smtClean="0">
                <a:solidFill>
                  <a:srgbClr val="313131"/>
                </a:solidFill>
                <a:highlight>
                  <a:srgbClr val="FFFFFF"/>
                </a:highlight>
              </a:rPr>
              <a:t>One </a:t>
            </a:r>
            <a:r>
              <a:rPr lang="en" sz="1600" dirty="0">
                <a:solidFill>
                  <a:srgbClr val="313131"/>
                </a:solidFill>
                <a:highlight>
                  <a:srgbClr val="FFFFFF"/>
                </a:highlight>
              </a:rPr>
              <a:t>way to visualize this is to represent vectors not as displacement arrows, but as points (positions). Then, we can map each of these points and observe where they will land after the transformation. This will give us an idea how our transformation actually looks like.</a:t>
            </a:r>
            <a:endParaRPr sz="1600" dirty="0">
              <a:solidFill>
                <a:srgbClr val="313131"/>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spTree>
    <p:extLst>
      <p:ext uri="{BB962C8B-B14F-4D97-AF65-F5344CB8AC3E}">
        <p14:creationId xmlns:p14="http://schemas.microsoft.com/office/powerpoint/2010/main" val="41317476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72" name="Google Shape;272;p47"/>
          <p:cNvSpPr txBox="1"/>
          <p:nvPr/>
        </p:nvSpPr>
        <p:spPr>
          <a:xfrm>
            <a:off x="351875" y="1744450"/>
            <a:ext cx="8580000" cy="3063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dirty="0"/>
              <a:t>A 2×2 Matrix as a linear transformation</a:t>
            </a:r>
            <a:endParaRPr sz="1700" dirty="0"/>
          </a:p>
          <a:p>
            <a:pPr marL="0" lvl="0" indent="0" algn="just" rtl="0">
              <a:spcBef>
                <a:spcPts val="0"/>
              </a:spcBef>
              <a:spcAft>
                <a:spcPts val="0"/>
              </a:spcAft>
              <a:buNone/>
            </a:pPr>
            <a:r>
              <a:rPr lang="en" sz="1700" dirty="0"/>
              <a:t>Now, it’s interesting that actually the whole transformation is defined with two transformed basis vectors, and then, we can map the whole 2-D plane if we know the transformed basis vectors. Each of these vectors is specified with just two numbers: in this case [1−230]. Then, using these two vectors we can put them into a 2×2 matrix in a such a way that we stack these vectors along the columns and now this 2×2 matrix actually represent a useful matrix that we can use for further vector processing.</a:t>
            </a:r>
            <a:endParaRPr sz="1700" dirty="0"/>
          </a:p>
          <a:p>
            <a:pPr marL="0" lvl="0" indent="0" algn="just" rtl="0">
              <a:spcBef>
                <a:spcPts val="0"/>
              </a:spcBef>
              <a:spcAft>
                <a:spcPts val="0"/>
              </a:spcAft>
              <a:buNone/>
            </a:pPr>
            <a:endParaRPr sz="1700" dirty="0"/>
          </a:p>
          <a:p>
            <a:pPr marL="0" lvl="0" indent="0" algn="just" rtl="0">
              <a:spcBef>
                <a:spcPts val="0"/>
              </a:spcBef>
              <a:spcAft>
                <a:spcPts val="0"/>
              </a:spcAft>
              <a:buNone/>
            </a:pPr>
            <a:r>
              <a:rPr lang="en" sz="1700" dirty="0"/>
              <a:t>Actually, it’s just the scaling two column vectors and then summing them and this is what we get as the resulting output. This can be more intuitive way to think about the matrix-vector multiplication.</a:t>
            </a:r>
            <a:endParaRPr sz="1700" dirty="0"/>
          </a:p>
        </p:txBody>
      </p:sp>
      <p:pic>
        <p:nvPicPr>
          <p:cNvPr id="273" name="Google Shape;273;p47" descr="Matrix as a linear transformation"/>
          <p:cNvPicPr preferRelativeResize="0"/>
          <p:nvPr/>
        </p:nvPicPr>
        <p:blipFill>
          <a:blip r:embed="rId3">
            <a:alphaModFix/>
          </a:blip>
          <a:stretch>
            <a:fillRect/>
          </a:stretch>
        </p:blipFill>
        <p:spPr>
          <a:xfrm>
            <a:off x="351875" y="152400"/>
            <a:ext cx="8480424" cy="1374925"/>
          </a:xfrm>
          <a:prstGeom prst="rect">
            <a:avLst/>
          </a:prstGeom>
          <a:noFill/>
          <a:ln>
            <a:noFill/>
          </a:ln>
        </p:spPr>
      </p:pic>
      <p:sp>
        <p:nvSpPr>
          <p:cNvPr id="274" name="Google Shape;274;p47"/>
          <p:cNvSpPr txBox="1"/>
          <p:nvPr/>
        </p:nvSpPr>
        <p:spPr>
          <a:xfrm>
            <a:off x="6244075" y="4574525"/>
            <a:ext cx="191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For more information</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spTree>
    <p:extLst>
      <p:ext uri="{BB962C8B-B14F-4D97-AF65-F5344CB8AC3E}">
        <p14:creationId xmlns:p14="http://schemas.microsoft.com/office/powerpoint/2010/main" val="21908140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8"/>
          <p:cNvSpPr txBox="1">
            <a:spLocks noGrp="1"/>
          </p:cNvSpPr>
          <p:nvPr>
            <p:ph type="title"/>
          </p:nvPr>
        </p:nvSpPr>
        <p:spPr>
          <a:xfrm>
            <a:off x="762000" y="78150"/>
            <a:ext cx="8070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algebra in Neural Networks</a:t>
            </a:r>
            <a:endParaRPr dirty="0"/>
          </a:p>
        </p:txBody>
      </p:sp>
      <p:sp>
        <p:nvSpPr>
          <p:cNvPr id="280" name="Google Shape;280;p48"/>
          <p:cNvSpPr txBox="1"/>
          <p:nvPr/>
        </p:nvSpPr>
        <p:spPr>
          <a:xfrm>
            <a:off x="762000" y="706750"/>
            <a:ext cx="7569200" cy="45152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solidFill>
                  <a:srgbClr val="202124"/>
                </a:solidFill>
                <a:highlight>
                  <a:srgbClr val="FFFFFF"/>
                </a:highlight>
              </a:rPr>
              <a:t>A neural network is a powerful mathematical model combining linear algebra, biology and statistics to solve a problem in a unique way</a:t>
            </a:r>
            <a:r>
              <a:rPr lang="en" sz="1200" dirty="0">
                <a:solidFill>
                  <a:srgbClr val="202124"/>
                </a:solidFill>
                <a:highlight>
                  <a:srgbClr val="FFFFFF"/>
                </a:highlight>
              </a:rPr>
              <a:t>. The network takes a given amount of inputs and then calculates a specified number of outputs aimed at targeting the actual result.</a:t>
            </a:r>
            <a:endParaRPr sz="1200" dirty="0">
              <a:solidFill>
                <a:srgbClr val="202124"/>
              </a:solidFill>
              <a:highlight>
                <a:srgbClr val="FFFFFF"/>
              </a:highlight>
            </a:endParaRPr>
          </a:p>
          <a:p>
            <a:pPr marL="0" lvl="0" indent="0" algn="l" rtl="0">
              <a:spcBef>
                <a:spcPts val="0"/>
              </a:spcBef>
              <a:spcAft>
                <a:spcPts val="0"/>
              </a:spcAft>
              <a:buNone/>
            </a:pPr>
            <a:endParaRPr sz="1200" dirty="0">
              <a:solidFill>
                <a:srgbClr val="202124"/>
              </a:solidFill>
              <a:highlight>
                <a:srgbClr val="FFFFFF"/>
              </a:highlight>
            </a:endParaRPr>
          </a:p>
          <a:p>
            <a:pPr marL="0" lvl="0" indent="0" algn="l" rtl="0">
              <a:lnSpc>
                <a:spcPct val="117000"/>
              </a:lnSpc>
              <a:spcBef>
                <a:spcPts val="0"/>
              </a:spcBef>
              <a:spcAft>
                <a:spcPts val="0"/>
              </a:spcAft>
              <a:buNone/>
            </a:pPr>
            <a:r>
              <a:rPr lang="en" sz="1600" b="1" dirty="0">
                <a:solidFill>
                  <a:srgbClr val="323232"/>
                </a:solidFill>
                <a:highlight>
                  <a:srgbClr val="FFFFFF"/>
                </a:highlight>
              </a:rPr>
              <a:t>Neural Networks</a:t>
            </a:r>
            <a:endParaRPr sz="1600" b="1" dirty="0">
              <a:solidFill>
                <a:srgbClr val="323232"/>
              </a:solidFill>
              <a:highlight>
                <a:srgbClr val="FFFFFF"/>
              </a:highlight>
            </a:endParaRPr>
          </a:p>
          <a:p>
            <a:pPr marL="0" lvl="0" indent="0" algn="l" rtl="0">
              <a:lnSpc>
                <a:spcPct val="128572"/>
              </a:lnSpc>
              <a:spcBef>
                <a:spcPts val="600"/>
              </a:spcBef>
              <a:spcAft>
                <a:spcPts val="0"/>
              </a:spcAft>
              <a:buNone/>
            </a:pPr>
            <a:r>
              <a:rPr lang="en" sz="1200" dirty="0">
                <a:solidFill>
                  <a:srgbClr val="262626"/>
                </a:solidFill>
                <a:highlight>
                  <a:srgbClr val="FFFFFF"/>
                </a:highlight>
              </a:rPr>
              <a:t>Neural networks reflect the behavior of the human brain, allowing computer programs to recognize patterns and solve common problems in the fields of AI, machine learning, and deep learning.</a:t>
            </a:r>
            <a:endParaRPr sz="1200" dirty="0">
              <a:solidFill>
                <a:srgbClr val="262626"/>
              </a:solidFill>
              <a:highlight>
                <a:srgbClr val="FFFFFF"/>
              </a:highlight>
            </a:endParaRPr>
          </a:p>
          <a:p>
            <a:pPr marL="0" lvl="0" indent="0" algn="l" rtl="0">
              <a:lnSpc>
                <a:spcPct val="125000"/>
              </a:lnSpc>
              <a:spcBef>
                <a:spcPts val="1800"/>
              </a:spcBef>
              <a:spcAft>
                <a:spcPts val="0"/>
              </a:spcAft>
              <a:buNone/>
            </a:pPr>
            <a:r>
              <a:rPr lang="en" sz="1600" b="1" dirty="0">
                <a:solidFill>
                  <a:srgbClr val="262626"/>
                </a:solidFill>
                <a:highlight>
                  <a:srgbClr val="FFFFFF"/>
                </a:highlight>
              </a:rPr>
              <a:t>What are neural networks?</a:t>
            </a:r>
            <a:endParaRPr sz="1600" b="1" dirty="0">
              <a:solidFill>
                <a:srgbClr val="262626"/>
              </a:solidFill>
              <a:highlight>
                <a:srgbClr val="FFFFFF"/>
              </a:highlight>
            </a:endParaRPr>
          </a:p>
          <a:p>
            <a:pPr marL="0" lvl="0" indent="0" algn="l" rtl="0">
              <a:lnSpc>
                <a:spcPct val="115000"/>
              </a:lnSpc>
              <a:spcBef>
                <a:spcPts val="400"/>
              </a:spcBef>
              <a:spcAft>
                <a:spcPts val="0"/>
              </a:spcAft>
              <a:buNone/>
            </a:pPr>
            <a:r>
              <a:rPr lang="en" sz="1200" dirty="0">
                <a:solidFill>
                  <a:srgbClr val="525252"/>
                </a:solidFill>
                <a:highlight>
                  <a:srgbClr val="FFFFFF"/>
                </a:highlight>
              </a:rPr>
              <a:t>Neural networks, also known as artificial neural networks (ANNs) or simulated neural networks (SNNs), are a subset of </a:t>
            </a:r>
            <a:r>
              <a:rPr lang="en" sz="1200" dirty="0">
                <a:solidFill>
                  <a:srgbClr val="0062FF"/>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machine learning</a:t>
            </a:r>
            <a:r>
              <a:rPr lang="en" sz="1200" dirty="0">
                <a:solidFill>
                  <a:srgbClr val="525252"/>
                </a:solidFill>
                <a:highlight>
                  <a:srgbClr val="FFFFFF"/>
                </a:highlight>
              </a:rPr>
              <a:t> and are at the heart of </a:t>
            </a:r>
            <a:r>
              <a:rPr lang="en" sz="1200" dirty="0">
                <a:solidFill>
                  <a:srgbClr val="0062FF"/>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deep learning</a:t>
            </a:r>
            <a:r>
              <a:rPr lang="en" sz="1200" dirty="0">
                <a:solidFill>
                  <a:srgbClr val="525252"/>
                </a:solidFill>
                <a:highlight>
                  <a:srgbClr val="FFFFFF"/>
                </a:highlight>
              </a:rPr>
              <a:t> algorithms. Their name and structure are inspired by the human brain, mimicking the way that biological neurons signal to one another.</a:t>
            </a:r>
            <a:endParaRPr sz="1200" dirty="0">
              <a:solidFill>
                <a:srgbClr val="525252"/>
              </a:solidFill>
              <a:highlight>
                <a:srgbClr val="FFFFFF"/>
              </a:highlight>
            </a:endParaRPr>
          </a:p>
          <a:p>
            <a:pPr marL="0" lvl="0" indent="0" algn="l" rtl="0">
              <a:lnSpc>
                <a:spcPct val="115000"/>
              </a:lnSpc>
              <a:spcBef>
                <a:spcPts val="1800"/>
              </a:spcBef>
              <a:spcAft>
                <a:spcPts val="1800"/>
              </a:spcAft>
              <a:buNone/>
            </a:pPr>
            <a:r>
              <a:rPr lang="en" sz="1200" dirty="0">
                <a:solidFill>
                  <a:srgbClr val="525252"/>
                </a:solidFill>
                <a:highlight>
                  <a:srgbClr val="FFFFFF"/>
                </a:highlight>
              </a:rPr>
              <a:t>Artificial neural networks (ANNs) are comprised of a node layers, containing an input layer, one or more hidden layers, and an output layer. Each node, or artificial neuron, connects to another and has an associated weight and threshold. If the output of any individual node is above the specified threshold value, that node is activated, sending data to the next layer of the network. Otherwise, no data is passed along to the next layer of the network.</a:t>
            </a:r>
            <a:endParaRPr sz="1200" dirty="0">
              <a:solidFill>
                <a:srgbClr val="202124"/>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spTree>
    <p:extLst>
      <p:ext uri="{BB962C8B-B14F-4D97-AF65-F5344CB8AC3E}">
        <p14:creationId xmlns:p14="http://schemas.microsoft.com/office/powerpoint/2010/main" val="37606963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9"/>
          <p:cNvSpPr txBox="1">
            <a:spLocks noGrp="1"/>
          </p:cNvSpPr>
          <p:nvPr>
            <p:ph type="body" idx="1"/>
          </p:nvPr>
        </p:nvSpPr>
        <p:spPr>
          <a:xfrm>
            <a:off x="4464000" y="364550"/>
            <a:ext cx="4375200" cy="3569100"/>
          </a:xfrm>
          <a:prstGeom prst="rect">
            <a:avLst/>
          </a:prstGeom>
        </p:spPr>
        <p:txBody>
          <a:bodyPr spcFirstLastPara="1" wrap="square" lIns="91425" tIns="91425" rIns="91425" bIns="91425" anchor="t" anchorCtr="0">
            <a:normAutofit lnSpcReduction="10000"/>
          </a:bodyPr>
          <a:lstStyle/>
          <a:p>
            <a:pPr marL="285750" indent="-285750" algn="just"/>
            <a:r>
              <a:rPr lang="en" sz="1500" dirty="0">
                <a:solidFill>
                  <a:srgbClr val="525252"/>
                </a:solidFill>
                <a:highlight>
                  <a:srgbClr val="FFFFFF"/>
                </a:highlight>
              </a:rPr>
              <a:t>Neural networks rely on training data to learn and improve their accuracy over time. However, once these learning algorithms are fine-tuned for accuracy, they are powerful tools in computer science and </a:t>
            </a:r>
            <a:r>
              <a:rPr lang="en" sz="1500" dirty="0">
                <a:solidFill>
                  <a:srgbClr val="0062FF"/>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artificial intelligence</a:t>
            </a:r>
            <a:r>
              <a:rPr lang="en" sz="1500" dirty="0">
                <a:solidFill>
                  <a:srgbClr val="525252"/>
                </a:solidFill>
                <a:highlight>
                  <a:srgbClr val="FFFFFF"/>
                </a:highlight>
              </a:rPr>
              <a:t>, allowing us to classify and cluster data at a high velocity. </a:t>
            </a:r>
            <a:endParaRPr sz="1500" dirty="0">
              <a:solidFill>
                <a:srgbClr val="525252"/>
              </a:solidFill>
              <a:highlight>
                <a:srgbClr val="FFFFFF"/>
              </a:highlight>
            </a:endParaRPr>
          </a:p>
          <a:p>
            <a:pPr marL="285750" indent="-285750" algn="just">
              <a:spcBef>
                <a:spcPts val="1200"/>
              </a:spcBef>
              <a:spcAft>
                <a:spcPts val="1200"/>
              </a:spcAft>
            </a:pPr>
            <a:r>
              <a:rPr lang="en" sz="1500" dirty="0">
                <a:solidFill>
                  <a:srgbClr val="525252"/>
                </a:solidFill>
                <a:highlight>
                  <a:srgbClr val="FFFFFF"/>
                </a:highlight>
              </a:rPr>
              <a:t>Tasks in speech recognition or image recognition can take minutes versus hours when compared to the manual identification by human experts. One of the most well-known neural networks is Google’s search algorithm.</a:t>
            </a:r>
            <a:endParaRPr sz="2100" dirty="0"/>
          </a:p>
        </p:txBody>
      </p:sp>
      <p:pic>
        <p:nvPicPr>
          <p:cNvPr id="286" name="Google Shape;286;p49"/>
          <p:cNvPicPr preferRelativeResize="0"/>
          <p:nvPr/>
        </p:nvPicPr>
        <p:blipFill>
          <a:blip r:embed="rId4">
            <a:alphaModFix/>
          </a:blip>
          <a:stretch>
            <a:fillRect/>
          </a:stretch>
        </p:blipFill>
        <p:spPr>
          <a:xfrm>
            <a:off x="311700" y="364550"/>
            <a:ext cx="3955826" cy="4314751"/>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spTree>
    <p:extLst>
      <p:ext uri="{BB962C8B-B14F-4D97-AF65-F5344CB8AC3E}">
        <p14:creationId xmlns:p14="http://schemas.microsoft.com/office/powerpoint/2010/main" val="5450747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0"/>
          <p:cNvSpPr txBox="1">
            <a:spLocks noGrp="1"/>
          </p:cNvSpPr>
          <p:nvPr>
            <p:ph type="body" idx="1"/>
          </p:nvPr>
        </p:nvSpPr>
        <p:spPr>
          <a:xfrm>
            <a:off x="670560" y="96825"/>
            <a:ext cx="7528560" cy="4698695"/>
          </a:xfrm>
          <a:prstGeom prst="rect">
            <a:avLst/>
          </a:prstGeom>
        </p:spPr>
        <p:txBody>
          <a:bodyPr spcFirstLastPara="1" wrap="square" lIns="91425" tIns="91425" rIns="91425" bIns="91425" anchor="t" anchorCtr="0">
            <a:noAutofit/>
          </a:bodyPr>
          <a:lstStyle/>
          <a:p>
            <a:pPr marL="0" lvl="0" indent="0">
              <a:spcBef>
                <a:spcPts val="1800"/>
              </a:spcBef>
              <a:buClr>
                <a:schemeClr val="dk1"/>
              </a:buClr>
              <a:buSzPct val="64705"/>
              <a:buNone/>
            </a:pPr>
            <a:r>
              <a:rPr lang="en-US" sz="1000" b="1" dirty="0">
                <a:solidFill>
                  <a:srgbClr val="525252"/>
                </a:solidFill>
                <a:highlight>
                  <a:srgbClr val="FFFFFF"/>
                </a:highlight>
              </a:rPr>
              <a:t>Types of neural </a:t>
            </a:r>
            <a:r>
              <a:rPr lang="en-US" sz="1000" b="1" dirty="0" smtClean="0">
                <a:solidFill>
                  <a:srgbClr val="525252"/>
                </a:solidFill>
                <a:highlight>
                  <a:srgbClr val="FFFFFF"/>
                </a:highlight>
              </a:rPr>
              <a:t>networks</a:t>
            </a:r>
          </a:p>
          <a:p>
            <a:pPr marL="0" indent="0">
              <a:spcBef>
                <a:spcPts val="1800"/>
              </a:spcBef>
              <a:buClr>
                <a:schemeClr val="dk1"/>
              </a:buClr>
              <a:buSzPct val="64705"/>
              <a:buNone/>
            </a:pPr>
            <a:r>
              <a:rPr lang="en-US" dirty="0" smtClean="0">
                <a:solidFill>
                  <a:srgbClr val="525252"/>
                </a:solidFill>
                <a:highlight>
                  <a:srgbClr val="FFFFFF"/>
                </a:highlight>
              </a:rPr>
              <a:t>Neural </a:t>
            </a:r>
            <a:r>
              <a:rPr lang="en-US" dirty="0">
                <a:solidFill>
                  <a:srgbClr val="525252"/>
                </a:solidFill>
                <a:highlight>
                  <a:srgbClr val="FFFFFF"/>
                </a:highlight>
              </a:rPr>
              <a:t>networks can be classified into different types, which are used for different purposes. While this isn’t a comprehensive list of types, the below would be representative of the most common types of neural networks that you’ll come across for its common use </a:t>
            </a:r>
            <a:r>
              <a:rPr lang="en-US" dirty="0" smtClean="0">
                <a:solidFill>
                  <a:srgbClr val="525252"/>
                </a:solidFill>
                <a:highlight>
                  <a:srgbClr val="FFFFFF"/>
                </a:highlight>
              </a:rPr>
              <a:t>cases:</a:t>
            </a:r>
          </a:p>
          <a:p>
            <a:pPr marL="0" indent="0">
              <a:spcBef>
                <a:spcPts val="1800"/>
              </a:spcBef>
              <a:buClr>
                <a:schemeClr val="dk1"/>
              </a:buClr>
              <a:buSzPct val="64705"/>
              <a:buNone/>
            </a:pPr>
            <a:r>
              <a:rPr lang="en-US" dirty="0" smtClean="0">
                <a:solidFill>
                  <a:srgbClr val="525252"/>
                </a:solidFill>
                <a:highlight>
                  <a:srgbClr val="FFFFFF"/>
                </a:highlight>
              </a:rPr>
              <a:t>The </a:t>
            </a:r>
            <a:r>
              <a:rPr lang="en-US" dirty="0">
                <a:solidFill>
                  <a:srgbClr val="525252"/>
                </a:solidFill>
                <a:highlight>
                  <a:srgbClr val="FFFFFF"/>
                </a:highlight>
              </a:rPr>
              <a:t>perceptron is the oldest neural network, created by Frank Rosenblatt in 1958. It has a single neuron and is the simplest form of a neural network:</a:t>
            </a:r>
          </a:p>
          <a:p>
            <a:pPr marL="0" indent="0">
              <a:spcBef>
                <a:spcPts val="1800"/>
              </a:spcBef>
              <a:buClr>
                <a:schemeClr val="dk1"/>
              </a:buClr>
              <a:buSzPct val="64705"/>
              <a:buNone/>
            </a:pPr>
            <a:r>
              <a:rPr lang="en-US" dirty="0">
                <a:solidFill>
                  <a:srgbClr val="525252"/>
                </a:solidFill>
                <a:highlight>
                  <a:srgbClr val="FFFFFF"/>
                </a:highlight>
              </a:rPr>
              <a:t>Feedforward neural networks, or multi-layer </a:t>
            </a:r>
            <a:r>
              <a:rPr lang="en-US" dirty="0" smtClean="0">
                <a:solidFill>
                  <a:srgbClr val="525252"/>
                </a:solidFill>
                <a:highlight>
                  <a:srgbClr val="FFFFFF"/>
                </a:highlight>
              </a:rPr>
              <a:t>perceptron's </a:t>
            </a:r>
            <a:r>
              <a:rPr lang="en-US" dirty="0">
                <a:solidFill>
                  <a:srgbClr val="525252"/>
                </a:solidFill>
                <a:highlight>
                  <a:srgbClr val="FFFFFF"/>
                </a:highlight>
              </a:rPr>
              <a:t>(MLPs), are comprised of an input layer, a hidden layer or layers, and an output layer. While these neural networks are also commonly referred to as MLPs, it’s important to note that they are actually comprised of sigmoid neurons, not </a:t>
            </a:r>
            <a:r>
              <a:rPr lang="en-US" dirty="0" err="1">
                <a:solidFill>
                  <a:srgbClr val="525252"/>
                </a:solidFill>
                <a:highlight>
                  <a:srgbClr val="FFFFFF"/>
                </a:highlight>
              </a:rPr>
              <a:t>perceptrons</a:t>
            </a:r>
            <a:r>
              <a:rPr lang="en-US" dirty="0">
                <a:solidFill>
                  <a:srgbClr val="525252"/>
                </a:solidFill>
                <a:highlight>
                  <a:srgbClr val="FFFFFF"/>
                </a:highlight>
              </a:rPr>
              <a:t>, as most real-world problems are nonlinear. Data usually is fed into these models to train them, and they are the foundation for computer vision, natural language processing, and other neural networks</a:t>
            </a:r>
            <a:r>
              <a:rPr lang="en-US" dirty="0" smtClean="0">
                <a:solidFill>
                  <a:srgbClr val="525252"/>
                </a:solidFill>
                <a:highlight>
                  <a:srgbClr val="FFFFFF"/>
                </a:highlight>
              </a:rPr>
              <a:t>.</a:t>
            </a:r>
            <a:endParaRPr lang="en-US" dirty="0">
              <a:solidFill>
                <a:srgbClr val="525252"/>
              </a:solidFill>
              <a:highlight>
                <a:srgbClr val="FFFFFF"/>
              </a:highlight>
            </a:endParaRPr>
          </a:p>
        </p:txBody>
      </p:sp>
      <p:pic>
        <p:nvPicPr>
          <p:cNvPr id="292" name="Google Shape;292;p50" descr="Simple diagram of a perceptron using lines and a blue circle"/>
          <p:cNvPicPr preferRelativeResize="0"/>
          <p:nvPr/>
        </p:nvPicPr>
        <p:blipFill>
          <a:blip r:embed="rId3">
            <a:alphaModFix/>
          </a:blip>
          <a:stretch>
            <a:fillRect/>
          </a:stretch>
        </p:blipFill>
        <p:spPr>
          <a:xfrm>
            <a:off x="2557312" y="2872891"/>
            <a:ext cx="3630128" cy="20079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54</a:t>
            </a:fld>
            <a:endParaRPr lang="en"/>
          </a:p>
        </p:txBody>
      </p:sp>
    </p:spTree>
    <p:extLst>
      <p:ext uri="{BB962C8B-B14F-4D97-AF65-F5344CB8AC3E}">
        <p14:creationId xmlns:p14="http://schemas.microsoft.com/office/powerpoint/2010/main" val="32213784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0"/>
          <p:cNvSpPr txBox="1">
            <a:spLocks noGrp="1"/>
          </p:cNvSpPr>
          <p:nvPr>
            <p:ph type="body" idx="1"/>
          </p:nvPr>
        </p:nvSpPr>
        <p:spPr>
          <a:xfrm>
            <a:off x="670560" y="249225"/>
            <a:ext cx="7528560" cy="4698695"/>
          </a:xfrm>
          <a:prstGeom prst="rect">
            <a:avLst/>
          </a:prstGeom>
        </p:spPr>
        <p:txBody>
          <a:bodyPr spcFirstLastPara="1" wrap="square" lIns="91425" tIns="91425" rIns="91425" bIns="91425" anchor="t" anchorCtr="0">
            <a:noAutofit/>
          </a:bodyPr>
          <a:lstStyle/>
          <a:p>
            <a:pPr marL="0" lvl="0" indent="0">
              <a:spcBef>
                <a:spcPts val="1800"/>
              </a:spcBef>
              <a:buClr>
                <a:schemeClr val="dk1"/>
              </a:buClr>
              <a:buSzPct val="64705"/>
              <a:buNone/>
            </a:pPr>
            <a:r>
              <a:rPr lang="en-US" sz="1000" b="1" dirty="0">
                <a:solidFill>
                  <a:srgbClr val="525252"/>
                </a:solidFill>
                <a:highlight>
                  <a:srgbClr val="FFFFFF"/>
                </a:highlight>
              </a:rPr>
              <a:t>Types of neural </a:t>
            </a:r>
            <a:r>
              <a:rPr lang="en-US" sz="1000" b="1" dirty="0" smtClean="0">
                <a:solidFill>
                  <a:srgbClr val="525252"/>
                </a:solidFill>
                <a:highlight>
                  <a:srgbClr val="FFFFFF"/>
                </a:highlight>
              </a:rPr>
              <a:t>networks</a:t>
            </a:r>
          </a:p>
          <a:p>
            <a:pPr marL="0" indent="0">
              <a:spcBef>
                <a:spcPts val="1800"/>
              </a:spcBef>
              <a:buClr>
                <a:schemeClr val="dk1"/>
              </a:buClr>
              <a:buSzPct val="64705"/>
              <a:buNone/>
            </a:pPr>
            <a:r>
              <a:rPr lang="en-US" dirty="0">
                <a:solidFill>
                  <a:srgbClr val="525252"/>
                </a:solidFill>
                <a:highlight>
                  <a:srgbClr val="FFFFFF"/>
                </a:highlight>
              </a:rPr>
              <a:t>Convolutional neural networks (CNNs) are similar to feedforward networks, but they’re usually utilized for image recognition, pattern recognition, and/or computer vision. These networks harness principles from linear algebra, particularly matrix multiplication, to identify patterns within an image.</a:t>
            </a:r>
          </a:p>
          <a:p>
            <a:pPr marL="0" indent="0">
              <a:spcBef>
                <a:spcPts val="1800"/>
              </a:spcBef>
              <a:buClr>
                <a:schemeClr val="dk1"/>
              </a:buClr>
              <a:buSzPct val="64705"/>
              <a:buNone/>
            </a:pPr>
            <a:r>
              <a:rPr lang="en-US" dirty="0">
                <a:solidFill>
                  <a:srgbClr val="525252"/>
                </a:solidFill>
                <a:highlight>
                  <a:srgbClr val="FFFFFF"/>
                </a:highlight>
              </a:rPr>
              <a:t>Recurrent neural networks (RNNs) are identified by their feedback loops. These learning algorithms are primarily leveraged when using time-series data to make predictions about future outcomes, such as stock market predictions or sales forecasting.</a:t>
            </a:r>
          </a:p>
        </p:txBody>
      </p:sp>
      <p:pic>
        <p:nvPicPr>
          <p:cNvPr id="292" name="Google Shape;292;p50" descr="Simple diagram of a perceptron using lines and a blue circle"/>
          <p:cNvPicPr preferRelativeResize="0"/>
          <p:nvPr/>
        </p:nvPicPr>
        <p:blipFill>
          <a:blip r:embed="rId3">
            <a:alphaModFix/>
          </a:blip>
          <a:stretch>
            <a:fillRect/>
          </a:stretch>
        </p:blipFill>
        <p:spPr>
          <a:xfrm>
            <a:off x="2526832" y="2242971"/>
            <a:ext cx="4158448" cy="2300211"/>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55</a:t>
            </a:fld>
            <a:endParaRPr lang="en"/>
          </a:p>
        </p:txBody>
      </p:sp>
    </p:spTree>
    <p:extLst>
      <p:ext uri="{BB962C8B-B14F-4D97-AF65-F5344CB8AC3E}">
        <p14:creationId xmlns:p14="http://schemas.microsoft.com/office/powerpoint/2010/main" val="2791050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1"/>
          <p:cNvSpPr txBox="1">
            <a:spLocks noGrp="1"/>
          </p:cNvSpPr>
          <p:nvPr>
            <p:ph type="body" idx="1"/>
          </p:nvPr>
        </p:nvSpPr>
        <p:spPr>
          <a:xfrm>
            <a:off x="548640" y="488834"/>
            <a:ext cx="7840364" cy="4103485"/>
          </a:xfrm>
          <a:prstGeom prst="rect">
            <a:avLst/>
          </a:prstGeom>
        </p:spPr>
        <p:txBody>
          <a:bodyPr spcFirstLastPara="1" wrap="square" lIns="91425" tIns="91425" rIns="91425" bIns="91425" anchor="t" anchorCtr="0">
            <a:normAutofit fontScale="77500" lnSpcReduction="20000"/>
          </a:bodyPr>
          <a:lstStyle/>
          <a:p>
            <a:pPr marL="0" lvl="0" indent="0" algn="just" rtl="0">
              <a:lnSpc>
                <a:spcPct val="150000"/>
              </a:lnSpc>
              <a:spcBef>
                <a:spcPts val="1800"/>
              </a:spcBef>
              <a:spcAft>
                <a:spcPts val="0"/>
              </a:spcAft>
              <a:buClr>
                <a:schemeClr val="dk1"/>
              </a:buClr>
              <a:buSzPts val="1100"/>
              <a:buFont typeface="Arial"/>
              <a:buNone/>
            </a:pPr>
            <a:r>
              <a:rPr lang="en" sz="2200" b="1" dirty="0">
                <a:solidFill>
                  <a:srgbClr val="262626"/>
                </a:solidFill>
                <a:highlight>
                  <a:srgbClr val="FFFFFF"/>
                </a:highlight>
              </a:rPr>
              <a:t>Neural networks vs. deep learning</a:t>
            </a:r>
            <a:endParaRPr sz="2200" b="1" dirty="0">
              <a:solidFill>
                <a:srgbClr val="262626"/>
              </a:solidFill>
              <a:highlight>
                <a:srgbClr val="FFFFFF"/>
              </a:highlight>
            </a:endParaRPr>
          </a:p>
          <a:p>
            <a:pPr marL="285750" indent="-285750" algn="just">
              <a:lnSpc>
                <a:spcPct val="150000"/>
              </a:lnSpc>
              <a:spcBef>
                <a:spcPts val="400"/>
              </a:spcBef>
              <a:spcAft>
                <a:spcPts val="1800"/>
              </a:spcAft>
            </a:pPr>
            <a:r>
              <a:rPr lang="en" sz="1700" dirty="0">
                <a:solidFill>
                  <a:srgbClr val="525252"/>
                </a:solidFill>
                <a:highlight>
                  <a:srgbClr val="FFFFFF"/>
                </a:highlight>
              </a:rPr>
              <a:t>Deep Learning and neural networks tend to be used interchangeably in conversation, which can be confusing. </a:t>
            </a:r>
            <a:endParaRPr lang="en" sz="1700" dirty="0" smtClean="0">
              <a:solidFill>
                <a:srgbClr val="525252"/>
              </a:solidFill>
              <a:highlight>
                <a:srgbClr val="FFFFFF"/>
              </a:highlight>
            </a:endParaRPr>
          </a:p>
          <a:p>
            <a:pPr marL="285750" indent="-285750" algn="just">
              <a:lnSpc>
                <a:spcPct val="150000"/>
              </a:lnSpc>
              <a:spcBef>
                <a:spcPts val="400"/>
              </a:spcBef>
              <a:spcAft>
                <a:spcPts val="1800"/>
              </a:spcAft>
            </a:pPr>
            <a:r>
              <a:rPr lang="en" sz="1700" dirty="0" smtClean="0">
                <a:solidFill>
                  <a:srgbClr val="525252"/>
                </a:solidFill>
                <a:highlight>
                  <a:srgbClr val="FFFFFF"/>
                </a:highlight>
              </a:rPr>
              <a:t>As </a:t>
            </a:r>
            <a:r>
              <a:rPr lang="en" sz="1700" dirty="0">
                <a:solidFill>
                  <a:srgbClr val="525252"/>
                </a:solidFill>
                <a:highlight>
                  <a:srgbClr val="FFFFFF"/>
                </a:highlight>
              </a:rPr>
              <a:t>a result, it’s worth noting that the “deep” in deep learning is just referring to the depth of layers in a neural network. </a:t>
            </a:r>
            <a:endParaRPr lang="en" sz="1700" dirty="0" smtClean="0">
              <a:solidFill>
                <a:srgbClr val="525252"/>
              </a:solidFill>
              <a:highlight>
                <a:srgbClr val="FFFFFF"/>
              </a:highlight>
            </a:endParaRPr>
          </a:p>
          <a:p>
            <a:pPr marL="285750" indent="-285750" algn="just">
              <a:lnSpc>
                <a:spcPct val="150000"/>
              </a:lnSpc>
              <a:spcBef>
                <a:spcPts val="400"/>
              </a:spcBef>
              <a:spcAft>
                <a:spcPts val="1800"/>
              </a:spcAft>
            </a:pPr>
            <a:r>
              <a:rPr lang="en" sz="1700" dirty="0" smtClean="0">
                <a:solidFill>
                  <a:srgbClr val="525252"/>
                </a:solidFill>
                <a:highlight>
                  <a:srgbClr val="FFFFFF"/>
                </a:highlight>
              </a:rPr>
              <a:t>A </a:t>
            </a:r>
            <a:r>
              <a:rPr lang="en" sz="1700" dirty="0">
                <a:solidFill>
                  <a:srgbClr val="525252"/>
                </a:solidFill>
                <a:highlight>
                  <a:srgbClr val="FFFFFF"/>
                </a:highlight>
              </a:rPr>
              <a:t>neural network that consists of more than three layers—which would be inclusive of the inputs and the output—can be considered a deep learning algorithm. </a:t>
            </a:r>
            <a:endParaRPr lang="en" sz="1700" dirty="0" smtClean="0">
              <a:solidFill>
                <a:srgbClr val="525252"/>
              </a:solidFill>
              <a:highlight>
                <a:srgbClr val="FFFFFF"/>
              </a:highlight>
            </a:endParaRPr>
          </a:p>
          <a:p>
            <a:pPr marL="285750" indent="-285750" algn="just">
              <a:lnSpc>
                <a:spcPct val="150000"/>
              </a:lnSpc>
              <a:spcBef>
                <a:spcPts val="400"/>
              </a:spcBef>
              <a:spcAft>
                <a:spcPts val="1800"/>
              </a:spcAft>
            </a:pPr>
            <a:r>
              <a:rPr lang="en" sz="1700" dirty="0" smtClean="0">
                <a:solidFill>
                  <a:srgbClr val="525252"/>
                </a:solidFill>
                <a:highlight>
                  <a:srgbClr val="FFFFFF"/>
                </a:highlight>
              </a:rPr>
              <a:t>A </a:t>
            </a:r>
            <a:r>
              <a:rPr lang="en" sz="1700" dirty="0">
                <a:solidFill>
                  <a:srgbClr val="525252"/>
                </a:solidFill>
                <a:highlight>
                  <a:srgbClr val="FFFFFF"/>
                </a:highlight>
              </a:rPr>
              <a:t>neural network that only has two or three layers is just a basic neural network.</a:t>
            </a:r>
            <a:endParaRPr sz="23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56</a:t>
            </a:fld>
            <a:endParaRPr lang="en"/>
          </a:p>
        </p:txBody>
      </p:sp>
    </p:spTree>
    <p:extLst>
      <p:ext uri="{BB962C8B-B14F-4D97-AF65-F5344CB8AC3E}">
        <p14:creationId xmlns:p14="http://schemas.microsoft.com/office/powerpoint/2010/main" val="32310242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2"/>
          <p:cNvSpPr txBox="1">
            <a:spLocks noGrp="1"/>
          </p:cNvSpPr>
          <p:nvPr>
            <p:ph type="title"/>
          </p:nvPr>
        </p:nvSpPr>
        <p:spPr>
          <a:xfrm>
            <a:off x="833120" y="140225"/>
            <a:ext cx="799918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Probability</a:t>
            </a:r>
            <a:endParaRPr b="1" dirty="0"/>
          </a:p>
        </p:txBody>
      </p:sp>
      <p:sp>
        <p:nvSpPr>
          <p:cNvPr id="303" name="Google Shape;303;p52"/>
          <p:cNvSpPr txBox="1">
            <a:spLocks noGrp="1"/>
          </p:cNvSpPr>
          <p:nvPr>
            <p:ph type="body" idx="1"/>
          </p:nvPr>
        </p:nvSpPr>
        <p:spPr>
          <a:xfrm>
            <a:off x="709300" y="611325"/>
            <a:ext cx="8246820" cy="4325700"/>
          </a:xfrm>
          <a:prstGeom prst="rect">
            <a:avLst/>
          </a:prstGeom>
        </p:spPr>
        <p:txBody>
          <a:bodyPr spcFirstLastPara="1" wrap="square" lIns="91425" tIns="91425" rIns="91425" bIns="91425" anchor="t" anchorCtr="0">
            <a:noAutofit/>
          </a:bodyPr>
          <a:lstStyle/>
          <a:p>
            <a:pPr marL="0" lvl="0" indent="0" algn="just" rtl="0">
              <a:spcBef>
                <a:spcPts val="400"/>
              </a:spcBef>
              <a:spcAft>
                <a:spcPts val="0"/>
              </a:spcAft>
              <a:buClr>
                <a:schemeClr val="dk1"/>
              </a:buClr>
              <a:buSzPts val="605"/>
              <a:buFont typeface="Arial"/>
              <a:buNone/>
            </a:pPr>
            <a:r>
              <a:rPr lang="en" sz="1610" dirty="0">
                <a:solidFill>
                  <a:srgbClr val="610B38"/>
                </a:solidFill>
                <a:highlight>
                  <a:srgbClr val="FFFFFF"/>
                </a:highlight>
              </a:rPr>
              <a:t>Probabilistic reasoning in Artificial intelligence</a:t>
            </a:r>
            <a:endParaRPr sz="1610" dirty="0">
              <a:solidFill>
                <a:srgbClr val="610B38"/>
              </a:solidFill>
              <a:highlight>
                <a:srgbClr val="FFFFFF"/>
              </a:highlight>
            </a:endParaRPr>
          </a:p>
          <a:p>
            <a:pPr marL="0" lvl="0" indent="0" algn="just" rtl="0">
              <a:spcBef>
                <a:spcPts val="1800"/>
              </a:spcBef>
              <a:spcAft>
                <a:spcPts val="0"/>
              </a:spcAft>
              <a:buClr>
                <a:schemeClr val="dk1"/>
              </a:buClr>
              <a:buSzPts val="605"/>
              <a:buFont typeface="Arial"/>
              <a:buNone/>
            </a:pPr>
            <a:r>
              <a:rPr lang="en" sz="1445" dirty="0">
                <a:solidFill>
                  <a:srgbClr val="610B38"/>
                </a:solidFill>
                <a:highlight>
                  <a:srgbClr val="FFFFFF"/>
                </a:highlight>
              </a:rPr>
              <a:t>Uncertainty:</a:t>
            </a:r>
            <a:endParaRPr sz="1445" dirty="0">
              <a:solidFill>
                <a:srgbClr val="610B38"/>
              </a:solidFill>
              <a:highlight>
                <a:srgbClr val="FFFFFF"/>
              </a:highlight>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Till now, we have learned knowledge representation using first-order logic and propositional logic with certainty, which means we were sure about the predicates. With this knowledge representation, we might write A→B, which means if A is true then B is true, but consider a situation where we are not sure about whether A is true or not then we cannot express this statement, this situation is called uncertainty.</a:t>
            </a:r>
            <a:endParaRPr sz="1060" dirty="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So to represent uncertain knowledge, where we are not sure about the predicates, we need uncertain reasoning or probabilistic reasoning.</a:t>
            </a:r>
            <a:endParaRPr sz="1060" dirty="0">
              <a:solidFill>
                <a:srgbClr val="333333"/>
              </a:solidFill>
              <a:highlight>
                <a:srgbClr val="FFFFFF"/>
              </a:highlight>
              <a:latin typeface="Roboto"/>
              <a:ea typeface="Roboto"/>
              <a:cs typeface="Roboto"/>
              <a:sym typeface="Roboto"/>
            </a:endParaRPr>
          </a:p>
          <a:p>
            <a:pPr marL="0" lvl="0" indent="0" algn="just" rtl="0">
              <a:spcBef>
                <a:spcPts val="1800"/>
              </a:spcBef>
              <a:spcAft>
                <a:spcPts val="0"/>
              </a:spcAft>
              <a:buClr>
                <a:schemeClr val="dk1"/>
              </a:buClr>
              <a:buSzPts val="605"/>
              <a:buFont typeface="Arial"/>
              <a:buNone/>
            </a:pPr>
            <a:r>
              <a:rPr lang="en" sz="1280" dirty="0">
                <a:solidFill>
                  <a:srgbClr val="610B4B"/>
                </a:solidFill>
                <a:highlight>
                  <a:srgbClr val="FFFFFF"/>
                </a:highlight>
              </a:rPr>
              <a:t>Causes of uncertainty:</a:t>
            </a:r>
            <a:endParaRPr sz="1280" dirty="0">
              <a:solidFill>
                <a:srgbClr val="610B4B"/>
              </a:solidFill>
              <a:highlight>
                <a:srgbClr val="FFFFFF"/>
              </a:highlight>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Following are some leading causes of uncertainty to occur in the real world.</a:t>
            </a:r>
            <a:endParaRPr sz="1060" dirty="0">
              <a:solidFill>
                <a:srgbClr val="333333"/>
              </a:solidFill>
              <a:highlight>
                <a:srgbClr val="FFFFFF"/>
              </a:highlight>
              <a:latin typeface="Roboto"/>
              <a:ea typeface="Roboto"/>
              <a:cs typeface="Roboto"/>
              <a:sym typeface="Roboto"/>
            </a:endParaRPr>
          </a:p>
          <a:p>
            <a:pPr marL="457200" marR="25400" lvl="0" indent="-295910" algn="just" rtl="0">
              <a:spcBef>
                <a:spcPts val="150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Information occurred from unreliable sources.</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Experimental Errors</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Equipment fault</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Temperature variation</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Climate change.</a:t>
            </a:r>
            <a:endParaRPr sz="109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57</a:t>
            </a:fld>
            <a:endParaRPr lang="en"/>
          </a:p>
        </p:txBody>
      </p:sp>
    </p:spTree>
    <p:extLst>
      <p:ext uri="{BB962C8B-B14F-4D97-AF65-F5344CB8AC3E}">
        <p14:creationId xmlns:p14="http://schemas.microsoft.com/office/powerpoint/2010/main" val="40846608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3"/>
          <p:cNvSpPr txBox="1">
            <a:spLocks noGrp="1"/>
          </p:cNvSpPr>
          <p:nvPr>
            <p:ph type="body" idx="1"/>
          </p:nvPr>
        </p:nvSpPr>
        <p:spPr>
          <a:xfrm>
            <a:off x="934719" y="104825"/>
            <a:ext cx="7132321" cy="4919100"/>
          </a:xfrm>
          <a:prstGeom prst="rect">
            <a:avLst/>
          </a:prstGeom>
        </p:spPr>
        <p:txBody>
          <a:bodyPr spcFirstLastPara="1" wrap="square" lIns="91425" tIns="91425" rIns="91425" bIns="91425" anchor="t" anchorCtr="0">
            <a:normAutofit fontScale="40000" lnSpcReduction="20000"/>
          </a:bodyPr>
          <a:lstStyle/>
          <a:p>
            <a:pPr marL="0" lvl="0" indent="0" algn="just" rtl="0">
              <a:lnSpc>
                <a:spcPct val="130000"/>
              </a:lnSpc>
              <a:spcBef>
                <a:spcPts val="1800"/>
              </a:spcBef>
              <a:spcAft>
                <a:spcPts val="0"/>
              </a:spcAft>
              <a:buClr>
                <a:schemeClr val="dk1"/>
              </a:buClr>
              <a:buSzPct val="28205"/>
              <a:buFont typeface="Arial"/>
              <a:buNone/>
            </a:pPr>
            <a:r>
              <a:rPr lang="en" sz="3900" b="1" dirty="0">
                <a:solidFill>
                  <a:srgbClr val="610B38"/>
                </a:solidFill>
                <a:highlight>
                  <a:srgbClr val="FFFFFF"/>
                </a:highlight>
              </a:rPr>
              <a:t>Probabilistic reasoning</a:t>
            </a:r>
            <a:r>
              <a:rPr lang="en" sz="1900" b="1" dirty="0">
                <a:solidFill>
                  <a:srgbClr val="610B38"/>
                </a:solidFill>
                <a:highlight>
                  <a:srgbClr val="FFFFFF"/>
                </a:highlight>
              </a:rPr>
              <a:t>:</a:t>
            </a:r>
            <a:endParaRPr sz="1900" b="1" dirty="0">
              <a:solidFill>
                <a:srgbClr val="610B38"/>
              </a:solidFill>
              <a:highlight>
                <a:srgbClr val="FFFFFF"/>
              </a:highlight>
            </a:endParaRPr>
          </a:p>
          <a:p>
            <a:pPr marL="0" lvl="0" indent="0" algn="just" rtl="0">
              <a:spcBef>
                <a:spcPts val="1200"/>
              </a:spcBef>
              <a:spcAft>
                <a:spcPts val="0"/>
              </a:spcAft>
              <a:buClr>
                <a:schemeClr val="dk1"/>
              </a:buClr>
              <a:buSzPct val="38357"/>
              <a:buFont typeface="Arial"/>
              <a:buNone/>
            </a:pPr>
            <a:r>
              <a:rPr lang="en" sz="2867" dirty="0">
                <a:solidFill>
                  <a:srgbClr val="333333"/>
                </a:solidFill>
                <a:highlight>
                  <a:srgbClr val="FFFFFF"/>
                </a:highlight>
                <a:latin typeface="Roboto"/>
                <a:ea typeface="Roboto"/>
                <a:cs typeface="Roboto"/>
                <a:sym typeface="Roboto"/>
              </a:rPr>
              <a:t>Probabilistic reasoning is a way of knowledge representation where we apply the concept of probability to indicate the uncertainty in knowledge. In probabilistic reasoning, we combine probability theory with logic to handle the uncertainty.</a:t>
            </a:r>
            <a:endParaRPr sz="2867" dirty="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ct val="38357"/>
              <a:buFont typeface="Arial"/>
              <a:buNone/>
            </a:pPr>
            <a:r>
              <a:rPr lang="en" sz="2867" dirty="0">
                <a:solidFill>
                  <a:srgbClr val="333333"/>
                </a:solidFill>
                <a:highlight>
                  <a:srgbClr val="FFFFFF"/>
                </a:highlight>
                <a:latin typeface="Roboto"/>
                <a:ea typeface="Roboto"/>
                <a:cs typeface="Roboto"/>
                <a:sym typeface="Roboto"/>
              </a:rPr>
              <a:t>We use probability in probabilistic reasoning because it provides a way to handle the uncertainty that is the result of someone's laziness and ignorance.</a:t>
            </a:r>
            <a:endParaRPr sz="2867" dirty="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ct val="38357"/>
              <a:buFont typeface="Arial"/>
              <a:buNone/>
            </a:pPr>
            <a:r>
              <a:rPr lang="en" sz="2867" dirty="0">
                <a:solidFill>
                  <a:srgbClr val="333333"/>
                </a:solidFill>
                <a:highlight>
                  <a:srgbClr val="FFFFFF"/>
                </a:highlight>
                <a:latin typeface="Roboto"/>
                <a:ea typeface="Roboto"/>
                <a:cs typeface="Roboto"/>
                <a:sym typeface="Roboto"/>
              </a:rPr>
              <a:t>In the real world, there are lots of scenarios, where the certainty of something is not confirmed, such as "It will rain today," "behavior of someone for some situations," "A match between two teams or two players." These are probable sentences for which we can assume that it will happen but not sure about it, so here we use probabilistic reasoning.</a:t>
            </a:r>
            <a:endParaRPr sz="2867" dirty="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ct val="38357"/>
              <a:buFont typeface="Arial"/>
              <a:buNone/>
            </a:pPr>
            <a:r>
              <a:rPr lang="en" sz="2867" b="1" dirty="0">
                <a:solidFill>
                  <a:srgbClr val="333333"/>
                </a:solidFill>
                <a:highlight>
                  <a:srgbClr val="FFFFFF"/>
                </a:highlight>
                <a:latin typeface="Roboto"/>
                <a:ea typeface="Roboto"/>
                <a:cs typeface="Roboto"/>
                <a:sym typeface="Roboto"/>
              </a:rPr>
              <a:t>Need of probabilistic reasoning in AI:</a:t>
            </a:r>
            <a:endParaRPr sz="2867" b="1" dirty="0">
              <a:solidFill>
                <a:srgbClr val="333333"/>
              </a:solidFill>
              <a:highlight>
                <a:srgbClr val="FFFFFF"/>
              </a:highlight>
              <a:latin typeface="Roboto"/>
              <a:ea typeface="Roboto"/>
              <a:cs typeface="Roboto"/>
              <a:sym typeface="Roboto"/>
            </a:endParaRPr>
          </a:p>
          <a:p>
            <a:pPr marL="457200" marR="25400" lvl="0" indent="-301440" algn="l" rtl="0">
              <a:lnSpc>
                <a:spcPct val="156250"/>
              </a:lnSpc>
              <a:spcBef>
                <a:spcPts val="1500"/>
              </a:spcBef>
              <a:spcAft>
                <a:spcPts val="0"/>
              </a:spcAft>
              <a:buClr>
                <a:schemeClr val="dk1"/>
              </a:buClr>
              <a:buSzPct val="100000"/>
              <a:buFont typeface="Roboto"/>
              <a:buChar char="●"/>
            </a:pPr>
            <a:r>
              <a:rPr lang="en" sz="2867" dirty="0">
                <a:solidFill>
                  <a:schemeClr val="dk1"/>
                </a:solidFill>
                <a:highlight>
                  <a:srgbClr val="FFFFFF"/>
                </a:highlight>
                <a:latin typeface="Roboto"/>
                <a:ea typeface="Roboto"/>
                <a:cs typeface="Roboto"/>
                <a:sym typeface="Roboto"/>
              </a:rPr>
              <a:t>When there are unpredictable outcomes.</a:t>
            </a:r>
            <a:endParaRPr sz="2867" dirty="0">
              <a:solidFill>
                <a:schemeClr val="dk1"/>
              </a:solidFill>
              <a:highlight>
                <a:srgbClr val="FFFFFF"/>
              </a:highlight>
              <a:latin typeface="Roboto"/>
              <a:ea typeface="Roboto"/>
              <a:cs typeface="Roboto"/>
              <a:sym typeface="Roboto"/>
            </a:endParaRPr>
          </a:p>
          <a:p>
            <a:pPr marL="457200" marR="25400" lvl="0" indent="-301440" algn="l" rtl="0">
              <a:lnSpc>
                <a:spcPct val="156250"/>
              </a:lnSpc>
              <a:spcBef>
                <a:spcPts val="0"/>
              </a:spcBef>
              <a:spcAft>
                <a:spcPts val="0"/>
              </a:spcAft>
              <a:buClr>
                <a:schemeClr val="dk1"/>
              </a:buClr>
              <a:buSzPct val="100000"/>
              <a:buFont typeface="Roboto"/>
              <a:buChar char="●"/>
            </a:pPr>
            <a:r>
              <a:rPr lang="en" sz="2867" dirty="0">
                <a:solidFill>
                  <a:schemeClr val="dk1"/>
                </a:solidFill>
                <a:highlight>
                  <a:srgbClr val="FFFFFF"/>
                </a:highlight>
                <a:latin typeface="Roboto"/>
                <a:ea typeface="Roboto"/>
                <a:cs typeface="Roboto"/>
                <a:sym typeface="Roboto"/>
              </a:rPr>
              <a:t>When specifications or possibilities of predicates becomes too large to handle.</a:t>
            </a:r>
            <a:endParaRPr sz="2867" dirty="0">
              <a:solidFill>
                <a:schemeClr val="dk1"/>
              </a:solidFill>
              <a:highlight>
                <a:srgbClr val="FFFFFF"/>
              </a:highlight>
              <a:latin typeface="Roboto"/>
              <a:ea typeface="Roboto"/>
              <a:cs typeface="Roboto"/>
              <a:sym typeface="Roboto"/>
            </a:endParaRPr>
          </a:p>
          <a:p>
            <a:pPr marL="457200" marR="25400" lvl="0" indent="-301440" algn="l" rtl="0">
              <a:lnSpc>
                <a:spcPct val="156250"/>
              </a:lnSpc>
              <a:spcBef>
                <a:spcPts val="0"/>
              </a:spcBef>
              <a:spcAft>
                <a:spcPts val="0"/>
              </a:spcAft>
              <a:buClr>
                <a:schemeClr val="dk1"/>
              </a:buClr>
              <a:buSzPct val="100000"/>
              <a:buFont typeface="Roboto"/>
              <a:buChar char="●"/>
            </a:pPr>
            <a:r>
              <a:rPr lang="en" sz="2867" dirty="0">
                <a:solidFill>
                  <a:schemeClr val="dk1"/>
                </a:solidFill>
                <a:highlight>
                  <a:srgbClr val="FFFFFF"/>
                </a:highlight>
                <a:latin typeface="Roboto"/>
                <a:ea typeface="Roboto"/>
                <a:cs typeface="Roboto"/>
                <a:sym typeface="Roboto"/>
              </a:rPr>
              <a:t>When an unknown error occurs during an experiment.</a:t>
            </a:r>
            <a:endParaRPr sz="2867" dirty="0">
              <a:solidFill>
                <a:schemeClr val="dk1"/>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ct val="38357"/>
              <a:buFont typeface="Arial"/>
              <a:buNone/>
            </a:pPr>
            <a:r>
              <a:rPr lang="en" sz="2867" dirty="0">
                <a:solidFill>
                  <a:srgbClr val="333333"/>
                </a:solidFill>
                <a:highlight>
                  <a:srgbClr val="FFFFFF"/>
                </a:highlight>
                <a:latin typeface="Roboto"/>
                <a:ea typeface="Roboto"/>
                <a:cs typeface="Roboto"/>
                <a:sym typeface="Roboto"/>
              </a:rPr>
              <a:t>In probabilistic reasoning, there are two ways to solve problems with uncertain knowledge:</a:t>
            </a:r>
            <a:endParaRPr sz="2867" dirty="0">
              <a:solidFill>
                <a:srgbClr val="333333"/>
              </a:solidFill>
              <a:highlight>
                <a:srgbClr val="FFFFFF"/>
              </a:highlight>
              <a:latin typeface="Roboto"/>
              <a:ea typeface="Roboto"/>
              <a:cs typeface="Roboto"/>
              <a:sym typeface="Roboto"/>
            </a:endParaRPr>
          </a:p>
          <a:p>
            <a:pPr marL="457200" marR="25400" lvl="0" indent="-301440" algn="l" rtl="0">
              <a:lnSpc>
                <a:spcPct val="156250"/>
              </a:lnSpc>
              <a:spcBef>
                <a:spcPts val="1500"/>
              </a:spcBef>
              <a:spcAft>
                <a:spcPts val="0"/>
              </a:spcAft>
              <a:buClr>
                <a:schemeClr val="dk1"/>
              </a:buClr>
              <a:buSzPct val="100000"/>
              <a:buFont typeface="Roboto"/>
              <a:buChar char="●"/>
            </a:pPr>
            <a:r>
              <a:rPr lang="en" sz="2867" b="1" dirty="0">
                <a:solidFill>
                  <a:schemeClr val="dk1"/>
                </a:solidFill>
                <a:highlight>
                  <a:srgbClr val="FFFFFF"/>
                </a:highlight>
                <a:latin typeface="Roboto"/>
                <a:ea typeface="Roboto"/>
                <a:cs typeface="Roboto"/>
                <a:sym typeface="Roboto"/>
              </a:rPr>
              <a:t>Bayes' rule</a:t>
            </a:r>
            <a:endParaRPr sz="2867" b="1" dirty="0">
              <a:solidFill>
                <a:schemeClr val="dk1"/>
              </a:solidFill>
              <a:highlight>
                <a:srgbClr val="FFFFFF"/>
              </a:highlight>
              <a:latin typeface="Roboto"/>
              <a:ea typeface="Roboto"/>
              <a:cs typeface="Roboto"/>
              <a:sym typeface="Roboto"/>
            </a:endParaRPr>
          </a:p>
          <a:p>
            <a:pPr marL="457200" marR="25400" lvl="0" indent="-301440" algn="l" rtl="0">
              <a:lnSpc>
                <a:spcPct val="156250"/>
              </a:lnSpc>
              <a:spcBef>
                <a:spcPts val="0"/>
              </a:spcBef>
              <a:spcAft>
                <a:spcPts val="0"/>
              </a:spcAft>
              <a:buClr>
                <a:schemeClr val="dk1"/>
              </a:buClr>
              <a:buSzPct val="100000"/>
              <a:buFont typeface="Roboto"/>
              <a:buChar char="●"/>
            </a:pPr>
            <a:r>
              <a:rPr lang="en" sz="2867" b="1" dirty="0">
                <a:solidFill>
                  <a:schemeClr val="dk1"/>
                </a:solidFill>
                <a:highlight>
                  <a:srgbClr val="FFFFFF"/>
                </a:highlight>
                <a:latin typeface="Roboto"/>
                <a:ea typeface="Roboto"/>
                <a:cs typeface="Roboto"/>
                <a:sym typeface="Roboto"/>
              </a:rPr>
              <a:t>Bayesian Statistics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58</a:t>
            </a:fld>
            <a:endParaRPr lang="en"/>
          </a:p>
        </p:txBody>
      </p:sp>
    </p:spTree>
    <p:extLst>
      <p:ext uri="{BB962C8B-B14F-4D97-AF65-F5344CB8AC3E}">
        <p14:creationId xmlns:p14="http://schemas.microsoft.com/office/powerpoint/2010/main" val="13945170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54" descr="Probabilistic reasoning in Artificial intelligence"/>
          <p:cNvPicPr preferRelativeResize="0"/>
          <p:nvPr/>
        </p:nvPicPr>
        <p:blipFill>
          <a:blip r:embed="rId3">
            <a:alphaModFix/>
          </a:blip>
          <a:stretch>
            <a:fillRect/>
          </a:stretch>
        </p:blipFill>
        <p:spPr>
          <a:xfrm>
            <a:off x="576767" y="3237530"/>
            <a:ext cx="6220273" cy="711250"/>
          </a:xfrm>
          <a:prstGeom prst="rect">
            <a:avLst/>
          </a:prstGeom>
          <a:noFill/>
          <a:ln>
            <a:noFill/>
          </a:ln>
        </p:spPr>
      </p:pic>
      <p:sp>
        <p:nvSpPr>
          <p:cNvPr id="314" name="Google Shape;314;p54"/>
          <p:cNvSpPr txBox="1"/>
          <p:nvPr/>
        </p:nvSpPr>
        <p:spPr>
          <a:xfrm>
            <a:off x="670560" y="335280"/>
            <a:ext cx="7711440" cy="473212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300" dirty="0">
                <a:solidFill>
                  <a:srgbClr val="333333"/>
                </a:solidFill>
                <a:highlight>
                  <a:srgbClr val="FFFFFF"/>
                </a:highlight>
                <a:latin typeface="Roboto"/>
                <a:ea typeface="Roboto"/>
                <a:cs typeface="Roboto"/>
                <a:sym typeface="Roboto"/>
              </a:rPr>
              <a:t>As probabilistic reasoning uses probability and related terms, so before understanding probabilistic reasoning, let's understand some common terms:</a:t>
            </a:r>
            <a:endParaRPr sz="13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sz="1300" b="1" dirty="0">
                <a:solidFill>
                  <a:srgbClr val="333333"/>
                </a:solidFill>
                <a:highlight>
                  <a:srgbClr val="FFFFFF"/>
                </a:highlight>
                <a:latin typeface="Roboto"/>
                <a:ea typeface="Roboto"/>
                <a:cs typeface="Roboto"/>
                <a:sym typeface="Roboto"/>
              </a:rPr>
              <a:t>Probability:</a:t>
            </a:r>
            <a:r>
              <a:rPr lang="en" sz="1300" dirty="0">
                <a:solidFill>
                  <a:srgbClr val="333333"/>
                </a:solidFill>
                <a:highlight>
                  <a:srgbClr val="FFFFFF"/>
                </a:highlight>
                <a:latin typeface="Roboto"/>
                <a:ea typeface="Roboto"/>
                <a:cs typeface="Roboto"/>
                <a:sym typeface="Roboto"/>
              </a:rPr>
              <a:t> Probability can be defined as a chance that an uncertain event will occur. It is the numerical measure of the likelihood that an event will occur. The value of probability always remains between 0 and 1 that represent ideal uncertainties.</a:t>
            </a:r>
            <a:endParaRPr sz="1300" dirty="0">
              <a:solidFill>
                <a:srgbClr val="333333"/>
              </a:solidFill>
              <a:highlight>
                <a:srgbClr val="FFFFFF"/>
              </a:highlight>
              <a:latin typeface="Roboto"/>
              <a:ea typeface="Roboto"/>
              <a:cs typeface="Roboto"/>
              <a:sym typeface="Roboto"/>
            </a:endParaRPr>
          </a:p>
          <a:p>
            <a:pPr marL="457200" lvl="0" indent="-311150" algn="l" rtl="0">
              <a:lnSpc>
                <a:spcPct val="156250"/>
              </a:lnSpc>
              <a:spcBef>
                <a:spcPts val="1200"/>
              </a:spcBef>
              <a:spcAft>
                <a:spcPts val="0"/>
              </a:spcAft>
              <a:buClr>
                <a:srgbClr val="000000"/>
              </a:buClr>
              <a:buSzPts val="1300"/>
              <a:buFont typeface="Roboto"/>
              <a:buAutoNum type="arabicPeriod"/>
            </a:pPr>
            <a:r>
              <a:rPr lang="en" sz="1300" dirty="0">
                <a:solidFill>
                  <a:srgbClr val="C00000"/>
                </a:solidFill>
                <a:latin typeface="Roboto"/>
                <a:ea typeface="Roboto"/>
                <a:cs typeface="Roboto"/>
                <a:sym typeface="Roboto"/>
              </a:rPr>
              <a:t>0</a:t>
            </a:r>
            <a:r>
              <a:rPr lang="en" sz="1300" dirty="0">
                <a:latin typeface="Roboto"/>
                <a:ea typeface="Roboto"/>
                <a:cs typeface="Roboto"/>
                <a:sym typeface="Roboto"/>
              </a:rPr>
              <a:t> ≤ P(A) ≤ </a:t>
            </a:r>
            <a:r>
              <a:rPr lang="en" sz="1300" dirty="0">
                <a:solidFill>
                  <a:srgbClr val="C00000"/>
                </a:solidFill>
                <a:latin typeface="Roboto"/>
                <a:ea typeface="Roboto"/>
                <a:cs typeface="Roboto"/>
                <a:sym typeface="Roboto"/>
              </a:rPr>
              <a:t>1</a:t>
            </a:r>
            <a:r>
              <a:rPr lang="en" sz="1300" dirty="0">
                <a:latin typeface="Roboto"/>
                <a:ea typeface="Roboto"/>
                <a:cs typeface="Roboto"/>
                <a:sym typeface="Roboto"/>
              </a:rPr>
              <a:t>,   where P(A) is the probability of an event A.  </a:t>
            </a:r>
            <a:endParaRPr sz="1300" dirty="0">
              <a:latin typeface="Roboto"/>
              <a:ea typeface="Roboto"/>
              <a:cs typeface="Roboto"/>
              <a:sym typeface="Roboto"/>
            </a:endParaRPr>
          </a:p>
          <a:p>
            <a:pPr marL="457200" lvl="0" indent="-311150" algn="l" rtl="0">
              <a:lnSpc>
                <a:spcPct val="156250"/>
              </a:lnSpc>
              <a:spcBef>
                <a:spcPts val="0"/>
              </a:spcBef>
              <a:spcAft>
                <a:spcPts val="0"/>
              </a:spcAft>
              <a:buClr>
                <a:srgbClr val="000000"/>
              </a:buClr>
              <a:buSzPts val="1300"/>
              <a:buFont typeface="Roboto"/>
              <a:buAutoNum type="arabicPeriod"/>
            </a:pPr>
            <a:r>
              <a:rPr lang="en" sz="1300" dirty="0">
                <a:latin typeface="Roboto"/>
                <a:ea typeface="Roboto"/>
                <a:cs typeface="Roboto"/>
                <a:sym typeface="Roboto"/>
              </a:rPr>
              <a:t>P(A) = </a:t>
            </a:r>
            <a:r>
              <a:rPr lang="en" sz="1300" dirty="0">
                <a:solidFill>
                  <a:srgbClr val="C00000"/>
                </a:solidFill>
                <a:latin typeface="Roboto"/>
                <a:ea typeface="Roboto"/>
                <a:cs typeface="Roboto"/>
                <a:sym typeface="Roboto"/>
              </a:rPr>
              <a:t>0</a:t>
            </a:r>
            <a:r>
              <a:rPr lang="en" sz="1300" dirty="0">
                <a:latin typeface="Roboto"/>
                <a:ea typeface="Roboto"/>
                <a:cs typeface="Roboto"/>
                <a:sym typeface="Roboto"/>
              </a:rPr>
              <a:t>,  indicates total uncertainty in an event A.   </a:t>
            </a:r>
            <a:endParaRPr sz="1300" dirty="0">
              <a:latin typeface="Roboto"/>
              <a:ea typeface="Roboto"/>
              <a:cs typeface="Roboto"/>
              <a:sym typeface="Roboto"/>
            </a:endParaRPr>
          </a:p>
          <a:p>
            <a:pPr marL="457200" lvl="0" indent="-311150" algn="l" rtl="0">
              <a:lnSpc>
                <a:spcPct val="156250"/>
              </a:lnSpc>
              <a:spcBef>
                <a:spcPts val="0"/>
              </a:spcBef>
              <a:spcAft>
                <a:spcPts val="0"/>
              </a:spcAft>
              <a:buClr>
                <a:srgbClr val="000000"/>
              </a:buClr>
              <a:buSzPts val="1300"/>
              <a:buFont typeface="Roboto"/>
              <a:buAutoNum type="arabicPeriod"/>
            </a:pPr>
            <a:r>
              <a:rPr lang="en" sz="1300" dirty="0">
                <a:latin typeface="Roboto"/>
                <a:ea typeface="Roboto"/>
                <a:cs typeface="Roboto"/>
                <a:sym typeface="Roboto"/>
              </a:rPr>
              <a:t>P(A) =</a:t>
            </a:r>
            <a:r>
              <a:rPr lang="en" sz="1300" dirty="0">
                <a:solidFill>
                  <a:srgbClr val="C00000"/>
                </a:solidFill>
                <a:latin typeface="Roboto"/>
                <a:ea typeface="Roboto"/>
                <a:cs typeface="Roboto"/>
                <a:sym typeface="Roboto"/>
              </a:rPr>
              <a:t>1</a:t>
            </a:r>
            <a:r>
              <a:rPr lang="en" sz="1300" dirty="0">
                <a:latin typeface="Roboto"/>
                <a:ea typeface="Roboto"/>
                <a:cs typeface="Roboto"/>
                <a:sym typeface="Roboto"/>
              </a:rPr>
              <a:t>, indicates total certainty in an event A.    </a:t>
            </a:r>
            <a:endParaRPr sz="1300" dirty="0">
              <a:latin typeface="Roboto"/>
              <a:ea typeface="Roboto"/>
              <a:cs typeface="Roboto"/>
              <a:sym typeface="Roboto"/>
            </a:endParaRPr>
          </a:p>
          <a:p>
            <a:pPr marL="0" lvl="0" indent="0" algn="just" rtl="0">
              <a:lnSpc>
                <a:spcPct val="115000"/>
              </a:lnSpc>
              <a:spcBef>
                <a:spcPts val="1200"/>
              </a:spcBef>
              <a:spcAft>
                <a:spcPts val="0"/>
              </a:spcAft>
              <a:buNone/>
            </a:pPr>
            <a:r>
              <a:rPr lang="en" sz="1300" dirty="0">
                <a:solidFill>
                  <a:srgbClr val="333333"/>
                </a:solidFill>
                <a:highlight>
                  <a:srgbClr val="FFFFFF"/>
                </a:highlight>
                <a:latin typeface="Roboto"/>
                <a:ea typeface="Roboto"/>
                <a:cs typeface="Roboto"/>
                <a:sym typeface="Roboto"/>
              </a:rPr>
              <a:t>We can find the probability of an uncertain event by using the below formula.</a:t>
            </a:r>
            <a:endParaRPr sz="13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300" dirty="0">
              <a:solidFill>
                <a:srgbClr val="333333"/>
              </a:solidFill>
              <a:highlight>
                <a:srgbClr val="FFFFFF"/>
              </a:highlight>
              <a:latin typeface="Roboto"/>
              <a:ea typeface="Roboto"/>
              <a:cs typeface="Roboto"/>
              <a:sym typeface="Roboto"/>
            </a:endParaRPr>
          </a:p>
          <a:p>
            <a:pPr marL="457200" marR="25400" lvl="0" indent="-311150" algn="l" rtl="0">
              <a:lnSpc>
                <a:spcPct val="156250"/>
              </a:lnSpc>
              <a:spcBef>
                <a:spcPts val="1500"/>
              </a:spcBef>
              <a:spcAft>
                <a:spcPts val="0"/>
              </a:spcAft>
              <a:buClr>
                <a:srgbClr val="000000"/>
              </a:buClr>
              <a:buSzPts val="1300"/>
              <a:buFont typeface="Roboto"/>
              <a:buChar char="●"/>
            </a:pPr>
            <a:r>
              <a:rPr lang="en" sz="1300" dirty="0" smtClean="0">
                <a:highlight>
                  <a:srgbClr val="FFFFFF"/>
                </a:highlight>
                <a:latin typeface="Roboto"/>
                <a:ea typeface="Roboto"/>
                <a:cs typeface="Roboto"/>
                <a:sym typeface="Roboto"/>
              </a:rPr>
              <a:t>P</a:t>
            </a:r>
            <a:r>
              <a:rPr lang="en" sz="1300" dirty="0">
                <a:highlight>
                  <a:srgbClr val="FFFFFF"/>
                </a:highlight>
                <a:latin typeface="Roboto"/>
                <a:ea typeface="Roboto"/>
                <a:cs typeface="Roboto"/>
                <a:sym typeface="Roboto"/>
              </a:rPr>
              <a:t>(¬A) = probability of a not happening event.</a:t>
            </a:r>
            <a:endParaRPr sz="1300" dirty="0">
              <a:highlight>
                <a:srgbClr val="FFFFFF"/>
              </a:highlight>
              <a:latin typeface="Roboto"/>
              <a:ea typeface="Roboto"/>
              <a:cs typeface="Roboto"/>
              <a:sym typeface="Roboto"/>
            </a:endParaRPr>
          </a:p>
          <a:p>
            <a:pPr marL="457200" marR="25400" lvl="0" indent="-311150" algn="l" rtl="0">
              <a:lnSpc>
                <a:spcPct val="156250"/>
              </a:lnSpc>
              <a:spcBef>
                <a:spcPts val="0"/>
              </a:spcBef>
              <a:spcAft>
                <a:spcPts val="0"/>
              </a:spcAft>
              <a:buClr>
                <a:srgbClr val="000000"/>
              </a:buClr>
              <a:buSzPts val="1300"/>
              <a:buFont typeface="Roboto"/>
              <a:buChar char="●"/>
            </a:pPr>
            <a:r>
              <a:rPr lang="en" sz="1300" dirty="0">
                <a:highlight>
                  <a:srgbClr val="FFFFFF"/>
                </a:highlight>
                <a:latin typeface="Roboto"/>
                <a:ea typeface="Roboto"/>
                <a:cs typeface="Roboto"/>
                <a:sym typeface="Roboto"/>
              </a:rPr>
              <a:t>P(¬A) + P(A) = 1.</a:t>
            </a:r>
            <a:endParaRPr sz="1300" dirty="0">
              <a:solidFill>
                <a:srgbClr val="333333"/>
              </a:solidFill>
              <a:highlight>
                <a:srgbClr val="FFFFFF"/>
              </a:highlight>
              <a:latin typeface="Roboto"/>
              <a:ea typeface="Roboto"/>
              <a:cs typeface="Roboto"/>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59</a:t>
            </a:fld>
            <a:endParaRPr lang="en"/>
          </a:p>
        </p:txBody>
      </p:sp>
    </p:spTree>
    <p:extLst>
      <p:ext uri="{BB962C8B-B14F-4D97-AF65-F5344CB8AC3E}">
        <p14:creationId xmlns:p14="http://schemas.microsoft.com/office/powerpoint/2010/main" val="1521419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2" name="Rectangle 1"/>
          <p:cNvSpPr/>
          <p:nvPr/>
        </p:nvSpPr>
        <p:spPr>
          <a:xfrm>
            <a:off x="621792" y="896183"/>
            <a:ext cx="8211312" cy="3416320"/>
          </a:xfrm>
          <a:prstGeom prst="rect">
            <a:avLst/>
          </a:prstGeom>
        </p:spPr>
        <p:txBody>
          <a:bodyPr wrap="square">
            <a:spAutoFit/>
          </a:bodyPr>
          <a:lstStyle/>
          <a:p>
            <a:pPr algn="just">
              <a:lnSpc>
                <a:spcPct val="150000"/>
              </a:lnSpc>
            </a:pPr>
            <a:r>
              <a:rPr lang="en-US" sz="1800" b="1" dirty="0">
                <a:solidFill>
                  <a:schemeClr val="tx1"/>
                </a:solidFill>
              </a:rPr>
              <a:t>Measure of central </a:t>
            </a:r>
            <a:r>
              <a:rPr lang="en-US" sz="1800" b="1" dirty="0" smtClean="0">
                <a:solidFill>
                  <a:schemeClr val="tx1"/>
                </a:solidFill>
              </a:rPr>
              <a:t>tendency</a:t>
            </a:r>
          </a:p>
          <a:p>
            <a:pPr algn="just">
              <a:lnSpc>
                <a:spcPct val="150000"/>
              </a:lnSpc>
            </a:pPr>
            <a:r>
              <a:rPr lang="en-US" sz="1800" dirty="0">
                <a:solidFill>
                  <a:schemeClr val="tx1"/>
                </a:solidFill>
              </a:rPr>
              <a:t>The measure of central tendency is a single value that attempts to describe the whole set of data. There are three main features of central tendency </a:t>
            </a:r>
          </a:p>
          <a:p>
            <a:pPr marL="285750" indent="-285750" algn="just">
              <a:lnSpc>
                <a:spcPct val="150000"/>
              </a:lnSpc>
              <a:buFont typeface="Arial" panose="020B0604020202020204" pitchFamily="34" charset="0"/>
              <a:buChar char="•"/>
            </a:pPr>
            <a:r>
              <a:rPr lang="en-US" sz="1800" dirty="0">
                <a:solidFill>
                  <a:schemeClr val="tx1"/>
                </a:solidFill>
              </a:rPr>
              <a:t>Mean</a:t>
            </a:r>
          </a:p>
          <a:p>
            <a:pPr marL="285750" indent="-285750" algn="just">
              <a:lnSpc>
                <a:spcPct val="150000"/>
              </a:lnSpc>
              <a:buFont typeface="Arial" panose="020B0604020202020204" pitchFamily="34" charset="0"/>
              <a:buChar char="•"/>
            </a:pPr>
            <a:r>
              <a:rPr lang="en-US" sz="1800" dirty="0" smtClean="0">
                <a:solidFill>
                  <a:schemeClr val="tx1"/>
                </a:solidFill>
              </a:rPr>
              <a:t>Median</a:t>
            </a:r>
          </a:p>
          <a:p>
            <a:pPr lvl="6" algn="just">
              <a:lnSpc>
                <a:spcPct val="150000"/>
              </a:lnSpc>
            </a:pPr>
            <a:r>
              <a:rPr lang="en-US" sz="1800" dirty="0" smtClean="0">
                <a:solidFill>
                  <a:schemeClr val="tx1"/>
                </a:solidFill>
              </a:rPr>
              <a:t>	Median </a:t>
            </a:r>
            <a:r>
              <a:rPr lang="en-US" sz="1800" dirty="0">
                <a:solidFill>
                  <a:schemeClr val="tx1"/>
                </a:solidFill>
              </a:rPr>
              <a:t>Low</a:t>
            </a:r>
          </a:p>
          <a:p>
            <a:pPr lvl="4" algn="just">
              <a:lnSpc>
                <a:spcPct val="150000"/>
              </a:lnSpc>
            </a:pPr>
            <a:r>
              <a:rPr lang="en-US" sz="1800" dirty="0" smtClean="0">
                <a:solidFill>
                  <a:schemeClr val="tx1"/>
                </a:solidFill>
              </a:rPr>
              <a:t>	Median </a:t>
            </a:r>
            <a:r>
              <a:rPr lang="en-US" sz="1800" dirty="0">
                <a:solidFill>
                  <a:schemeClr val="tx1"/>
                </a:solidFill>
              </a:rPr>
              <a:t>High</a:t>
            </a:r>
          </a:p>
          <a:p>
            <a:pPr marL="285750" indent="-285750" algn="just">
              <a:lnSpc>
                <a:spcPct val="150000"/>
              </a:lnSpc>
              <a:buFont typeface="Arial" panose="020B0604020202020204" pitchFamily="34" charset="0"/>
              <a:buChar char="•"/>
            </a:pPr>
            <a:r>
              <a:rPr lang="en-US" sz="1800" dirty="0">
                <a:solidFill>
                  <a:schemeClr val="tx1"/>
                </a:solidFill>
              </a:rPr>
              <a:t>Mode</a:t>
            </a:r>
          </a:p>
        </p:txBody>
      </p:sp>
      <p:pic>
        <p:nvPicPr>
          <p:cNvPr id="6146" name="Picture 2" descr="Measure of central tenden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6599" y="2779458"/>
            <a:ext cx="4507865" cy="1271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2809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5"/>
          <p:cNvSpPr txBox="1">
            <a:spLocks noGrp="1"/>
          </p:cNvSpPr>
          <p:nvPr>
            <p:ph type="body" idx="1"/>
          </p:nvPr>
        </p:nvSpPr>
        <p:spPr>
          <a:xfrm>
            <a:off x="802639" y="426719"/>
            <a:ext cx="8159235" cy="4477155"/>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Clr>
                <a:schemeClr val="dk1"/>
              </a:buClr>
              <a:buSzPts val="1100"/>
              <a:buFont typeface="Arial"/>
              <a:buNone/>
            </a:pPr>
            <a:r>
              <a:rPr lang="en" sz="1300" b="1" dirty="0">
                <a:solidFill>
                  <a:srgbClr val="333333"/>
                </a:solidFill>
                <a:highlight>
                  <a:srgbClr val="FFFFFF"/>
                </a:highlight>
                <a:latin typeface="Roboto"/>
                <a:ea typeface="Roboto"/>
                <a:cs typeface="Roboto"/>
                <a:sym typeface="Roboto"/>
              </a:rPr>
              <a:t>Event:</a:t>
            </a:r>
            <a:r>
              <a:rPr lang="en" sz="1300" dirty="0">
                <a:solidFill>
                  <a:srgbClr val="333333"/>
                </a:solidFill>
                <a:highlight>
                  <a:srgbClr val="FFFFFF"/>
                </a:highlight>
                <a:latin typeface="Roboto"/>
                <a:ea typeface="Roboto"/>
                <a:cs typeface="Roboto"/>
                <a:sym typeface="Roboto"/>
              </a:rPr>
              <a:t> Each possible outcome of a variable is called an event.</a:t>
            </a:r>
            <a:endParaRPr sz="1300" dirty="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Sample space:</a:t>
            </a:r>
            <a:r>
              <a:rPr lang="en" sz="1200" dirty="0">
                <a:solidFill>
                  <a:srgbClr val="333333"/>
                </a:solidFill>
                <a:highlight>
                  <a:srgbClr val="FFFFFF"/>
                </a:highlight>
                <a:latin typeface="Roboto"/>
                <a:ea typeface="Roboto"/>
                <a:cs typeface="Roboto"/>
                <a:sym typeface="Roboto"/>
              </a:rPr>
              <a:t> The collection of all possible events is called sample space.</a:t>
            </a:r>
            <a:endParaRPr sz="1200" dirty="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Random variables:</a:t>
            </a:r>
            <a:r>
              <a:rPr lang="en" sz="1200" dirty="0">
                <a:solidFill>
                  <a:srgbClr val="333333"/>
                </a:solidFill>
                <a:highlight>
                  <a:srgbClr val="FFFFFF"/>
                </a:highlight>
                <a:latin typeface="Roboto"/>
                <a:ea typeface="Roboto"/>
                <a:cs typeface="Roboto"/>
                <a:sym typeface="Roboto"/>
              </a:rPr>
              <a:t> Random variables are used to represent the events and objects in the real world.</a:t>
            </a:r>
            <a:endParaRPr sz="1200" dirty="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Prior probability:</a:t>
            </a:r>
            <a:r>
              <a:rPr lang="en" sz="1200" dirty="0">
                <a:solidFill>
                  <a:srgbClr val="333333"/>
                </a:solidFill>
                <a:highlight>
                  <a:srgbClr val="FFFFFF"/>
                </a:highlight>
                <a:latin typeface="Roboto"/>
                <a:ea typeface="Roboto"/>
                <a:cs typeface="Roboto"/>
                <a:sym typeface="Roboto"/>
              </a:rPr>
              <a:t> The prior probability of an event is probability computed before observing new information.</a:t>
            </a:r>
            <a:endParaRPr sz="1200" dirty="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Posterior Probability:</a:t>
            </a:r>
            <a:r>
              <a:rPr lang="en" sz="1200" dirty="0">
                <a:solidFill>
                  <a:srgbClr val="333333"/>
                </a:solidFill>
                <a:highlight>
                  <a:srgbClr val="FFFFFF"/>
                </a:highlight>
                <a:latin typeface="Roboto"/>
                <a:ea typeface="Roboto"/>
                <a:cs typeface="Roboto"/>
                <a:sym typeface="Roboto"/>
              </a:rPr>
              <a:t> The probability that is calculated after all evidence or information has taken into account. It is a combination of prior probability and new information.</a:t>
            </a:r>
            <a:endParaRPr sz="1200" dirty="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60</a:t>
            </a:fld>
            <a:endParaRPr lang="en"/>
          </a:p>
        </p:txBody>
      </p:sp>
    </p:spTree>
    <p:extLst>
      <p:ext uri="{BB962C8B-B14F-4D97-AF65-F5344CB8AC3E}">
        <p14:creationId xmlns:p14="http://schemas.microsoft.com/office/powerpoint/2010/main" val="25572612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6"/>
          <p:cNvSpPr txBox="1">
            <a:spLocks noGrp="1"/>
          </p:cNvSpPr>
          <p:nvPr>
            <p:ph type="body" idx="1"/>
          </p:nvPr>
        </p:nvSpPr>
        <p:spPr>
          <a:xfrm>
            <a:off x="680720" y="111800"/>
            <a:ext cx="8296180" cy="3416400"/>
          </a:xfrm>
          <a:prstGeom prst="rect">
            <a:avLst/>
          </a:prstGeom>
        </p:spPr>
        <p:txBody>
          <a:bodyPr spcFirstLastPara="1" wrap="square" lIns="91425" tIns="91425" rIns="91425" bIns="91425" anchor="t" anchorCtr="0">
            <a:normAutofit/>
          </a:bodyPr>
          <a:lstStyle/>
          <a:p>
            <a:pPr marL="0" lvl="0" indent="0" algn="just" rtl="0">
              <a:lnSpc>
                <a:spcPct val="130000"/>
              </a:lnSpc>
              <a:spcBef>
                <a:spcPts val="1800"/>
              </a:spcBef>
              <a:spcAft>
                <a:spcPts val="0"/>
              </a:spcAft>
              <a:buClr>
                <a:schemeClr val="dk1"/>
              </a:buClr>
              <a:buSzPts val="1100"/>
              <a:buFont typeface="Arial"/>
              <a:buNone/>
            </a:pPr>
            <a:r>
              <a:rPr lang="en" sz="1600" dirty="0">
                <a:solidFill>
                  <a:srgbClr val="610B4B"/>
                </a:solidFill>
                <a:highlight>
                  <a:srgbClr val="FFFFFF"/>
                </a:highlight>
              </a:rPr>
              <a:t>Conditional probability:</a:t>
            </a:r>
            <a:endParaRPr sz="1600" dirty="0">
              <a:solidFill>
                <a:srgbClr val="610B4B"/>
              </a:solidFill>
              <a:highlight>
                <a:srgbClr val="FFFFFF"/>
              </a:highlight>
            </a:endParaRPr>
          </a:p>
          <a:p>
            <a:pPr marL="0" lvl="0" indent="0" algn="just" rtl="0">
              <a:spcBef>
                <a:spcPts val="1200"/>
              </a:spcBef>
              <a:spcAft>
                <a:spcPts val="0"/>
              </a:spcAft>
              <a:buClr>
                <a:schemeClr val="dk1"/>
              </a:buClr>
              <a:buSzPts val="1100"/>
              <a:buFont typeface="Arial"/>
              <a:buNone/>
            </a:pPr>
            <a:r>
              <a:rPr lang="en" sz="1200" dirty="0">
                <a:solidFill>
                  <a:srgbClr val="333333"/>
                </a:solidFill>
                <a:highlight>
                  <a:srgbClr val="FFFFFF"/>
                </a:highlight>
                <a:latin typeface="Roboto"/>
                <a:ea typeface="Roboto"/>
                <a:cs typeface="Roboto"/>
                <a:sym typeface="Roboto"/>
              </a:rPr>
              <a:t>Conditional probability is a probability of occurring an event when another event has already happened.</a:t>
            </a:r>
            <a:endParaRPr sz="1200" dirty="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dirty="0"/>
          </a:p>
        </p:txBody>
      </p:sp>
      <p:pic>
        <p:nvPicPr>
          <p:cNvPr id="325" name="Google Shape;325;p56" descr="Probabilistic reasoning in Artificial intelligence"/>
          <p:cNvPicPr preferRelativeResize="0"/>
          <p:nvPr/>
        </p:nvPicPr>
        <p:blipFill>
          <a:blip r:embed="rId3">
            <a:alphaModFix/>
          </a:blip>
          <a:stretch>
            <a:fillRect/>
          </a:stretch>
        </p:blipFill>
        <p:spPr>
          <a:xfrm>
            <a:off x="762000" y="1699400"/>
            <a:ext cx="2527900" cy="569125"/>
          </a:xfrm>
          <a:prstGeom prst="rect">
            <a:avLst/>
          </a:prstGeom>
          <a:noFill/>
          <a:ln>
            <a:noFill/>
          </a:ln>
        </p:spPr>
      </p:pic>
      <p:sp>
        <p:nvSpPr>
          <p:cNvPr id="326" name="Google Shape;326;p56"/>
          <p:cNvSpPr txBox="1"/>
          <p:nvPr/>
        </p:nvSpPr>
        <p:spPr>
          <a:xfrm>
            <a:off x="680720" y="935850"/>
            <a:ext cx="7061200" cy="2747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200" dirty="0">
                <a:solidFill>
                  <a:srgbClr val="333333"/>
                </a:solidFill>
                <a:highlight>
                  <a:srgbClr val="FFFFFF"/>
                </a:highlight>
                <a:latin typeface="Roboto"/>
                <a:ea typeface="Roboto"/>
                <a:cs typeface="Roboto"/>
                <a:sym typeface="Roboto"/>
              </a:rPr>
              <a:t>Let's suppose, we want to calculate the event A when event B has already occurred, "the probability of A under the conditions of B", it can be written as:</a:t>
            </a:r>
            <a:endParaRPr sz="12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2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2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sz="1200" b="1" dirty="0">
                <a:solidFill>
                  <a:srgbClr val="333333"/>
                </a:solidFill>
                <a:highlight>
                  <a:srgbClr val="FFFFFF"/>
                </a:highlight>
                <a:latin typeface="Roboto"/>
                <a:ea typeface="Roboto"/>
                <a:cs typeface="Roboto"/>
                <a:sym typeface="Roboto"/>
              </a:rPr>
              <a:t>Where P(</a:t>
            </a:r>
            <a:r>
              <a:rPr lang="en" sz="1200" b="1" i="1" dirty="0">
                <a:solidFill>
                  <a:srgbClr val="333333"/>
                </a:solidFill>
                <a:highlight>
                  <a:srgbClr val="FFFFFF"/>
                </a:highlight>
                <a:latin typeface="Roboto"/>
                <a:ea typeface="Roboto"/>
                <a:cs typeface="Roboto"/>
                <a:sym typeface="Roboto"/>
              </a:rPr>
              <a:t>A</a:t>
            </a:r>
            <a:r>
              <a:rPr lang="en" sz="1200" b="1" dirty="0">
                <a:solidFill>
                  <a:srgbClr val="333333"/>
                </a:solidFill>
                <a:highlight>
                  <a:srgbClr val="FFFFFF"/>
                </a:highlight>
                <a:latin typeface="Roboto"/>
                <a:ea typeface="Roboto"/>
                <a:cs typeface="Roboto"/>
                <a:sym typeface="Roboto"/>
              </a:rPr>
              <a:t>⋀</a:t>
            </a:r>
            <a:r>
              <a:rPr lang="en" sz="1200" b="1" i="1" dirty="0">
                <a:solidFill>
                  <a:srgbClr val="333333"/>
                </a:solidFill>
                <a:highlight>
                  <a:srgbClr val="FFFFFF"/>
                </a:highlight>
                <a:latin typeface="Roboto"/>
                <a:ea typeface="Roboto"/>
                <a:cs typeface="Roboto"/>
                <a:sym typeface="Roboto"/>
              </a:rPr>
              <a:t>B</a:t>
            </a:r>
            <a:r>
              <a:rPr lang="en" sz="1200" b="1" dirty="0">
                <a:solidFill>
                  <a:srgbClr val="333333"/>
                </a:solidFill>
                <a:highlight>
                  <a:srgbClr val="FFFFFF"/>
                </a:highlight>
                <a:latin typeface="Roboto"/>
                <a:ea typeface="Roboto"/>
                <a:cs typeface="Roboto"/>
                <a:sym typeface="Roboto"/>
              </a:rPr>
              <a:t>)= Joint probability of a and B</a:t>
            </a:r>
            <a:endParaRPr sz="1200"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sz="1200" b="1" dirty="0">
                <a:solidFill>
                  <a:srgbClr val="333333"/>
                </a:solidFill>
                <a:highlight>
                  <a:srgbClr val="FFFFFF"/>
                </a:highlight>
                <a:latin typeface="Roboto"/>
                <a:ea typeface="Roboto"/>
                <a:cs typeface="Roboto"/>
                <a:sym typeface="Roboto"/>
              </a:rPr>
              <a:t>P(B)= Marginal probability of B.</a:t>
            </a:r>
            <a:endParaRPr sz="1200" b="1" dirty="0">
              <a:solidFill>
                <a:srgbClr val="333333"/>
              </a:solidFill>
              <a:highlight>
                <a:srgbClr val="FFFFFF"/>
              </a:highlight>
              <a:latin typeface="Roboto"/>
              <a:ea typeface="Roboto"/>
              <a:cs typeface="Roboto"/>
              <a:sym typeface="Roboto"/>
            </a:endParaRPr>
          </a:p>
        </p:txBody>
      </p:sp>
      <p:sp>
        <p:nvSpPr>
          <p:cNvPr id="327" name="Google Shape;327;p56"/>
          <p:cNvSpPr txBox="1"/>
          <p:nvPr/>
        </p:nvSpPr>
        <p:spPr>
          <a:xfrm>
            <a:off x="268084" y="2970425"/>
            <a:ext cx="8837400" cy="583975"/>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1200"/>
              </a:spcBef>
              <a:spcAft>
                <a:spcPts val="0"/>
              </a:spcAft>
              <a:buNone/>
            </a:pPr>
            <a:r>
              <a:rPr lang="en" sz="1200" dirty="0">
                <a:solidFill>
                  <a:srgbClr val="333333"/>
                </a:solidFill>
                <a:highlight>
                  <a:srgbClr val="FFFFFF"/>
                </a:highlight>
                <a:latin typeface="Roboto"/>
                <a:ea typeface="Roboto"/>
                <a:cs typeface="Roboto"/>
                <a:sym typeface="Roboto"/>
              </a:rPr>
              <a:t>If the probability of A is given and we need to find the probability of B, then it will be given as:</a:t>
            </a:r>
            <a:endParaRPr sz="1200" dirty="0">
              <a:solidFill>
                <a:srgbClr val="333333"/>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None/>
            </a:pPr>
            <a:endParaRPr sz="1100" dirty="0">
              <a:solidFill>
                <a:schemeClr val="dk1"/>
              </a:solidFill>
            </a:endParaRPr>
          </a:p>
        </p:txBody>
      </p:sp>
      <p:pic>
        <p:nvPicPr>
          <p:cNvPr id="328" name="Google Shape;328;p56" descr="Probabilistic reasoning in Artificial intelligence"/>
          <p:cNvPicPr preferRelativeResize="0"/>
          <p:nvPr/>
        </p:nvPicPr>
        <p:blipFill>
          <a:blip r:embed="rId4">
            <a:alphaModFix/>
          </a:blip>
          <a:stretch>
            <a:fillRect/>
          </a:stretch>
        </p:blipFill>
        <p:spPr>
          <a:xfrm>
            <a:off x="911713" y="3531404"/>
            <a:ext cx="2704950" cy="703950"/>
          </a:xfrm>
          <a:prstGeom prst="rect">
            <a:avLst/>
          </a:prstGeom>
          <a:noFill/>
          <a:ln>
            <a:noFill/>
          </a:ln>
        </p:spPr>
      </p:pic>
      <p:sp>
        <p:nvSpPr>
          <p:cNvPr id="329" name="Google Shape;329;p56"/>
          <p:cNvSpPr txBox="1"/>
          <p:nvPr/>
        </p:nvSpPr>
        <p:spPr>
          <a:xfrm>
            <a:off x="139500" y="4094600"/>
            <a:ext cx="8612700" cy="581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200" dirty="0">
                <a:solidFill>
                  <a:srgbClr val="333333"/>
                </a:solidFill>
                <a:highlight>
                  <a:srgbClr val="FFFFFF"/>
                </a:highlight>
                <a:latin typeface="Roboto"/>
                <a:ea typeface="Roboto"/>
                <a:cs typeface="Roboto"/>
                <a:sym typeface="Roboto"/>
              </a:rPr>
              <a:t>It can be explained by using the below Venn diagram, where B is occurred event, so sample space will be reduced to set B, and now we can only calculate event A when event B is already occurred by dividing the probability of </a:t>
            </a:r>
            <a:r>
              <a:rPr lang="en" sz="1200" b="1" dirty="0">
                <a:solidFill>
                  <a:srgbClr val="333333"/>
                </a:solidFill>
                <a:highlight>
                  <a:srgbClr val="FFFFFF"/>
                </a:highlight>
                <a:latin typeface="Roboto"/>
                <a:ea typeface="Roboto"/>
                <a:cs typeface="Roboto"/>
                <a:sym typeface="Roboto"/>
              </a:rPr>
              <a:t>P(A⋀</a:t>
            </a:r>
            <a:r>
              <a:rPr lang="en" sz="1200" b="1" i="1" dirty="0">
                <a:solidFill>
                  <a:srgbClr val="333333"/>
                </a:solidFill>
                <a:highlight>
                  <a:srgbClr val="FFFFFF"/>
                </a:highlight>
                <a:latin typeface="Roboto"/>
                <a:ea typeface="Roboto"/>
                <a:cs typeface="Roboto"/>
                <a:sym typeface="Roboto"/>
              </a:rPr>
              <a:t>B</a:t>
            </a:r>
            <a:r>
              <a:rPr lang="en" sz="1200" b="1" dirty="0">
                <a:solidFill>
                  <a:srgbClr val="333333"/>
                </a:solidFill>
                <a:highlight>
                  <a:srgbClr val="FFFFFF"/>
                </a:highlight>
                <a:latin typeface="Roboto"/>
                <a:ea typeface="Roboto"/>
                <a:cs typeface="Roboto"/>
                <a:sym typeface="Roboto"/>
              </a:rPr>
              <a:t>) by P( B )</a:t>
            </a:r>
            <a:r>
              <a:rPr lang="en" sz="1200" dirty="0">
                <a:solidFill>
                  <a:srgbClr val="333333"/>
                </a:solidFill>
                <a:highlight>
                  <a:srgbClr val="FFFFFF"/>
                </a:highlight>
                <a:latin typeface="Roboto"/>
                <a:ea typeface="Roboto"/>
                <a:cs typeface="Roboto"/>
                <a:sym typeface="Roboto"/>
              </a:rPr>
              <a:t>.</a:t>
            </a:r>
            <a:endParaRPr sz="1100" dirty="0">
              <a:solidFill>
                <a:schemeClr val="dk1"/>
              </a:solidFill>
            </a:endParaRPr>
          </a:p>
        </p:txBody>
      </p:sp>
      <p:pic>
        <p:nvPicPr>
          <p:cNvPr id="330" name="Google Shape;330;p56" descr="Probabilistic reasoning in Artificial intelligence"/>
          <p:cNvPicPr preferRelativeResize="0"/>
          <p:nvPr/>
        </p:nvPicPr>
        <p:blipFill>
          <a:blip r:embed="rId5">
            <a:alphaModFix/>
          </a:blip>
          <a:stretch>
            <a:fillRect/>
          </a:stretch>
        </p:blipFill>
        <p:spPr>
          <a:xfrm>
            <a:off x="6648375" y="1602200"/>
            <a:ext cx="2328425" cy="25230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61</a:t>
            </a:fld>
            <a:endParaRPr lang="en"/>
          </a:p>
        </p:txBody>
      </p:sp>
    </p:spTree>
    <p:extLst>
      <p:ext uri="{BB962C8B-B14F-4D97-AF65-F5344CB8AC3E}">
        <p14:creationId xmlns:p14="http://schemas.microsoft.com/office/powerpoint/2010/main" val="1255330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57" descr="Probabilistic reasoning in Artificial intelligence"/>
          <p:cNvPicPr preferRelativeResize="0"/>
          <p:nvPr/>
        </p:nvPicPr>
        <p:blipFill>
          <a:blip r:embed="rId3">
            <a:alphaModFix/>
          </a:blip>
          <a:stretch>
            <a:fillRect/>
          </a:stretch>
        </p:blipFill>
        <p:spPr>
          <a:xfrm>
            <a:off x="1460940" y="2927505"/>
            <a:ext cx="3533800" cy="591325"/>
          </a:xfrm>
          <a:prstGeom prst="rect">
            <a:avLst/>
          </a:prstGeom>
          <a:noFill/>
          <a:ln>
            <a:noFill/>
          </a:ln>
        </p:spPr>
      </p:pic>
      <p:sp>
        <p:nvSpPr>
          <p:cNvPr id="336" name="Google Shape;336;p57"/>
          <p:cNvSpPr txBox="1"/>
          <p:nvPr/>
        </p:nvSpPr>
        <p:spPr>
          <a:xfrm>
            <a:off x="721360" y="315375"/>
            <a:ext cx="7640320" cy="43713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b="1" dirty="0">
                <a:solidFill>
                  <a:srgbClr val="333333"/>
                </a:solidFill>
                <a:highlight>
                  <a:srgbClr val="FFFFFF"/>
                </a:highlight>
                <a:latin typeface="Roboto"/>
                <a:ea typeface="Roboto"/>
                <a:cs typeface="Roboto"/>
                <a:sym typeface="Roboto"/>
              </a:rPr>
              <a:t>Example:</a:t>
            </a:r>
            <a:endParaRPr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dirty="0">
                <a:solidFill>
                  <a:srgbClr val="333333"/>
                </a:solidFill>
                <a:highlight>
                  <a:srgbClr val="FFFFFF"/>
                </a:highlight>
                <a:latin typeface="Roboto"/>
                <a:ea typeface="Roboto"/>
                <a:cs typeface="Roboto"/>
                <a:sym typeface="Roboto"/>
              </a:rPr>
              <a:t>In a class, there are 70% of the students who like English and 40% of the students who likes English and mathematics, and then what is the percent of students those who like English also like mathematics?</a:t>
            </a: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b="1" dirty="0">
                <a:solidFill>
                  <a:srgbClr val="333333"/>
                </a:solidFill>
                <a:highlight>
                  <a:srgbClr val="FFFFFF"/>
                </a:highlight>
                <a:latin typeface="Roboto"/>
                <a:ea typeface="Roboto"/>
                <a:cs typeface="Roboto"/>
                <a:sym typeface="Roboto"/>
              </a:rPr>
              <a:t>Solution:</a:t>
            </a:r>
            <a:endParaRPr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dirty="0">
                <a:solidFill>
                  <a:srgbClr val="333333"/>
                </a:solidFill>
                <a:highlight>
                  <a:srgbClr val="FFFFFF"/>
                </a:highlight>
                <a:latin typeface="Roboto"/>
                <a:ea typeface="Roboto"/>
                <a:cs typeface="Roboto"/>
                <a:sym typeface="Roboto"/>
              </a:rPr>
              <a:t>Let, A is an event that a student likes Mathematics</a:t>
            </a: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dirty="0">
                <a:solidFill>
                  <a:srgbClr val="333333"/>
                </a:solidFill>
                <a:highlight>
                  <a:srgbClr val="FFFFFF"/>
                </a:highlight>
                <a:latin typeface="Roboto"/>
                <a:ea typeface="Roboto"/>
                <a:cs typeface="Roboto"/>
                <a:sym typeface="Roboto"/>
              </a:rPr>
              <a:t>B is an event that a student likes English.</a:t>
            </a: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b="1" dirty="0">
                <a:solidFill>
                  <a:srgbClr val="333333"/>
                </a:solidFill>
                <a:highlight>
                  <a:srgbClr val="FFFFFF"/>
                </a:highlight>
                <a:latin typeface="Roboto"/>
                <a:ea typeface="Roboto"/>
                <a:cs typeface="Roboto"/>
                <a:sym typeface="Roboto"/>
              </a:rPr>
              <a:t>Hence, 57% are the students who like English also like Mathematics.</a:t>
            </a:r>
            <a:endParaRPr b="1" dirty="0">
              <a:solidFill>
                <a:srgbClr val="333333"/>
              </a:solidFill>
              <a:highlight>
                <a:srgbClr val="FFFFFF"/>
              </a:highlight>
              <a:latin typeface="Roboto"/>
              <a:ea typeface="Roboto"/>
              <a:cs typeface="Roboto"/>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62</a:t>
            </a:fld>
            <a:endParaRPr lang="en"/>
          </a:p>
        </p:txBody>
      </p:sp>
    </p:spTree>
    <p:extLst>
      <p:ext uri="{BB962C8B-B14F-4D97-AF65-F5344CB8AC3E}">
        <p14:creationId xmlns:p14="http://schemas.microsoft.com/office/powerpoint/2010/main" val="19899441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8"/>
          <p:cNvSpPr txBox="1">
            <a:spLocks noGrp="1"/>
          </p:cNvSpPr>
          <p:nvPr>
            <p:ph type="title"/>
          </p:nvPr>
        </p:nvSpPr>
        <p:spPr>
          <a:xfrm>
            <a:off x="311700" y="64025"/>
            <a:ext cx="8612700" cy="572700"/>
          </a:xfrm>
          <a:prstGeom prst="rect">
            <a:avLst/>
          </a:prstGeom>
        </p:spPr>
        <p:txBody>
          <a:bodyPr spcFirstLastPara="1" wrap="square" lIns="91425" tIns="91425" rIns="91425" bIns="91425" anchor="t" anchorCtr="0">
            <a:normAutofit fontScale="90000"/>
          </a:bodyPr>
          <a:lstStyle/>
          <a:p>
            <a:pPr marL="0" lvl="0" indent="0" algn="just" rtl="0">
              <a:lnSpc>
                <a:spcPct val="130000"/>
              </a:lnSpc>
              <a:spcBef>
                <a:spcPts val="400"/>
              </a:spcBef>
              <a:spcAft>
                <a:spcPts val="600"/>
              </a:spcAft>
              <a:buNone/>
            </a:pPr>
            <a:r>
              <a:rPr lang="en" sz="2200">
                <a:solidFill>
                  <a:srgbClr val="610B38"/>
                </a:solidFill>
                <a:highlight>
                  <a:srgbClr val="FFFFFF"/>
                </a:highlight>
              </a:rPr>
              <a:t>Bayes' theorem in Artificial intelligence</a:t>
            </a:r>
            <a:endParaRPr/>
          </a:p>
        </p:txBody>
      </p:sp>
      <p:sp>
        <p:nvSpPr>
          <p:cNvPr id="342" name="Google Shape;342;p58"/>
          <p:cNvSpPr txBox="1">
            <a:spLocks noGrp="1"/>
          </p:cNvSpPr>
          <p:nvPr>
            <p:ph type="body" idx="1"/>
          </p:nvPr>
        </p:nvSpPr>
        <p:spPr>
          <a:xfrm>
            <a:off x="311700" y="542875"/>
            <a:ext cx="8520600" cy="4458300"/>
          </a:xfrm>
          <a:prstGeom prst="rect">
            <a:avLst/>
          </a:prstGeom>
        </p:spPr>
        <p:txBody>
          <a:bodyPr spcFirstLastPara="1" wrap="square" lIns="91425" tIns="91425" rIns="91425" bIns="91425" anchor="t" anchorCtr="0">
            <a:normAutofit/>
          </a:bodyPr>
          <a:lstStyle/>
          <a:p>
            <a:pPr marL="0" lvl="0" indent="0" algn="just" rtl="0">
              <a:lnSpc>
                <a:spcPct val="130000"/>
              </a:lnSpc>
              <a:spcBef>
                <a:spcPts val="1800"/>
              </a:spcBef>
              <a:spcAft>
                <a:spcPts val="0"/>
              </a:spcAft>
              <a:buClr>
                <a:schemeClr val="dk1"/>
              </a:buClr>
              <a:buSzPts val="1100"/>
              <a:buFont typeface="Arial"/>
              <a:buNone/>
            </a:pPr>
            <a:r>
              <a:rPr lang="en" sz="1900">
                <a:solidFill>
                  <a:srgbClr val="610B38"/>
                </a:solidFill>
                <a:highlight>
                  <a:srgbClr val="FFFFFF"/>
                </a:highlight>
              </a:rPr>
              <a:t>Bayes' theorem:</a:t>
            </a:r>
            <a:endParaRPr sz="1900">
              <a:solidFill>
                <a:srgbClr val="610B38"/>
              </a:solidFill>
              <a:highlight>
                <a:srgbClr val="FFFFFF"/>
              </a:highlight>
            </a:endParaRPr>
          </a:p>
          <a:p>
            <a:pPr marL="0" lvl="0" indent="0" algn="just" rtl="0">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Bayes' theorem is also known as </a:t>
            </a:r>
            <a:r>
              <a:rPr lang="en" sz="1200" b="1">
                <a:solidFill>
                  <a:srgbClr val="333333"/>
                </a:solidFill>
                <a:highlight>
                  <a:srgbClr val="FFFFFF"/>
                </a:highlight>
                <a:latin typeface="Roboto"/>
                <a:ea typeface="Roboto"/>
                <a:cs typeface="Roboto"/>
                <a:sym typeface="Roboto"/>
              </a:rPr>
              <a:t>Bayes' rule, Bayes' law</a:t>
            </a:r>
            <a:r>
              <a:rPr lang="en" sz="1200">
                <a:solidFill>
                  <a:srgbClr val="333333"/>
                </a:solidFill>
                <a:highlight>
                  <a:srgbClr val="FFFFFF"/>
                </a:highlight>
                <a:latin typeface="Roboto"/>
                <a:ea typeface="Roboto"/>
                <a:cs typeface="Roboto"/>
                <a:sym typeface="Roboto"/>
              </a:rPr>
              <a:t>, or </a:t>
            </a:r>
            <a:r>
              <a:rPr lang="en" sz="1200" b="1">
                <a:solidFill>
                  <a:srgbClr val="333333"/>
                </a:solidFill>
                <a:highlight>
                  <a:srgbClr val="FFFFFF"/>
                </a:highlight>
                <a:latin typeface="Roboto"/>
                <a:ea typeface="Roboto"/>
                <a:cs typeface="Roboto"/>
                <a:sym typeface="Roboto"/>
              </a:rPr>
              <a:t>Bayesian reasoning</a:t>
            </a:r>
            <a:r>
              <a:rPr lang="en" sz="1200">
                <a:solidFill>
                  <a:srgbClr val="333333"/>
                </a:solidFill>
                <a:highlight>
                  <a:srgbClr val="FFFFFF"/>
                </a:highlight>
                <a:latin typeface="Roboto"/>
                <a:ea typeface="Roboto"/>
                <a:cs typeface="Roboto"/>
                <a:sym typeface="Roboto"/>
              </a:rPr>
              <a:t>, which determines the probability of an event with uncertain knowledge.</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In probability theory, it relates the conditional probability and marginal probabilities of two random events.</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Bayes' theorem was named after the British mathematician </a:t>
            </a:r>
            <a:r>
              <a:rPr lang="en" sz="1200" b="1">
                <a:solidFill>
                  <a:srgbClr val="333333"/>
                </a:solidFill>
                <a:highlight>
                  <a:srgbClr val="FFFFFF"/>
                </a:highlight>
                <a:latin typeface="Roboto"/>
                <a:ea typeface="Roboto"/>
                <a:cs typeface="Roboto"/>
                <a:sym typeface="Roboto"/>
              </a:rPr>
              <a:t>Thomas Bayes</a:t>
            </a:r>
            <a:r>
              <a:rPr lang="en" sz="1200">
                <a:solidFill>
                  <a:srgbClr val="333333"/>
                </a:solidFill>
                <a:highlight>
                  <a:srgbClr val="FFFFFF"/>
                </a:highlight>
                <a:latin typeface="Roboto"/>
                <a:ea typeface="Roboto"/>
                <a:cs typeface="Roboto"/>
                <a:sym typeface="Roboto"/>
              </a:rPr>
              <a:t>. The </a:t>
            </a:r>
            <a:r>
              <a:rPr lang="en" sz="1200" b="1">
                <a:solidFill>
                  <a:srgbClr val="333333"/>
                </a:solidFill>
                <a:highlight>
                  <a:srgbClr val="FFFFFF"/>
                </a:highlight>
                <a:latin typeface="Roboto"/>
                <a:ea typeface="Roboto"/>
                <a:cs typeface="Roboto"/>
                <a:sym typeface="Roboto"/>
              </a:rPr>
              <a:t>Bayesian inference</a:t>
            </a:r>
            <a:r>
              <a:rPr lang="en" sz="1200">
                <a:solidFill>
                  <a:srgbClr val="333333"/>
                </a:solidFill>
                <a:highlight>
                  <a:srgbClr val="FFFFFF"/>
                </a:highlight>
                <a:latin typeface="Roboto"/>
                <a:ea typeface="Roboto"/>
                <a:cs typeface="Roboto"/>
                <a:sym typeface="Roboto"/>
              </a:rPr>
              <a:t> is an application of Bayes' theorem, which is fundamental to Bayesian statistics.</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It is a way to calculate the value of P(B|A) with the knowledge of P(A|B).</a:t>
            </a:r>
            <a:endParaRPr sz="1200">
              <a:solidFill>
                <a:srgbClr val="333333"/>
              </a:solidFill>
              <a:highlight>
                <a:srgbClr val="FFFFFF"/>
              </a:highlight>
              <a:latin typeface="Roboto"/>
              <a:ea typeface="Roboto"/>
              <a:cs typeface="Roboto"/>
              <a:sym typeface="Roboto"/>
            </a:endParaRPr>
          </a:p>
          <a:p>
            <a:pPr marL="0" lvl="0" indent="0" algn="l" rtl="0">
              <a:spcBef>
                <a:spcPts val="1200"/>
              </a:spcBef>
              <a:spcAft>
                <a:spcPts val="0"/>
              </a:spcAft>
              <a:buNone/>
            </a:pPr>
            <a:r>
              <a:rPr lang="en" sz="1200">
                <a:solidFill>
                  <a:srgbClr val="333333"/>
                </a:solidFill>
                <a:highlight>
                  <a:srgbClr val="FFFFFF"/>
                </a:highlight>
                <a:latin typeface="Roboto"/>
                <a:ea typeface="Roboto"/>
                <a:cs typeface="Roboto"/>
                <a:sym typeface="Roboto"/>
              </a:rPr>
              <a:t>Bayes' theorem allows updating the probability prediction of an event by observing new information of the real world.</a:t>
            </a:r>
            <a:endParaRPr sz="120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sz="1200">
              <a:solidFill>
                <a:srgbClr val="333333"/>
              </a:solidFill>
              <a:highlight>
                <a:srgbClr val="FFFFFF"/>
              </a:highlight>
              <a:latin typeface="Roboto"/>
              <a:ea typeface="Roboto"/>
              <a:cs typeface="Roboto"/>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63</a:t>
            </a:fld>
            <a:endParaRPr lang="en"/>
          </a:p>
        </p:txBody>
      </p:sp>
    </p:spTree>
    <p:extLst>
      <p:ext uri="{BB962C8B-B14F-4D97-AF65-F5344CB8AC3E}">
        <p14:creationId xmlns:p14="http://schemas.microsoft.com/office/powerpoint/2010/main" val="15742363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9"/>
          <p:cNvSpPr txBox="1"/>
          <p:nvPr/>
        </p:nvSpPr>
        <p:spPr>
          <a:xfrm>
            <a:off x="44925" y="67375"/>
            <a:ext cx="89844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Example: If cancer corresponds to one's age then by using Bayes' theorem, we can determine the probability of cancer more accurately with the help of age.</a:t>
            </a:r>
            <a:endParaRPr/>
          </a:p>
          <a:p>
            <a:pPr marL="0" lvl="0" indent="0" algn="l" rtl="0">
              <a:spcBef>
                <a:spcPts val="0"/>
              </a:spcBef>
              <a:spcAft>
                <a:spcPts val="0"/>
              </a:spcAft>
              <a:buNone/>
            </a:pPr>
            <a:r>
              <a:rPr lang="en"/>
              <a:t>Bayes' theorem can be derived using product rule and conditional probability of event A with known event B:</a:t>
            </a:r>
            <a:endParaRPr/>
          </a:p>
          <a:p>
            <a:pPr marL="0" lvl="0" indent="0" algn="l" rtl="0">
              <a:spcBef>
                <a:spcPts val="0"/>
              </a:spcBef>
              <a:spcAft>
                <a:spcPts val="0"/>
              </a:spcAft>
              <a:buNone/>
            </a:pPr>
            <a:r>
              <a:rPr lang="en"/>
              <a:t>As from product rule we can write:</a:t>
            </a:r>
            <a:endParaRPr/>
          </a:p>
          <a:p>
            <a:pPr marL="0" lvl="0" indent="0" algn="l" rtl="0">
              <a:spcBef>
                <a:spcPts val="0"/>
              </a:spcBef>
              <a:spcAft>
                <a:spcPts val="0"/>
              </a:spcAft>
              <a:buNone/>
            </a:pPr>
            <a:r>
              <a:rPr lang="en"/>
              <a:t>       P(A ⋀ B)= P(A|B) P(B) or  </a:t>
            </a:r>
            <a:endParaRPr/>
          </a:p>
          <a:p>
            <a:pPr marL="0" lvl="0" indent="0" algn="l" rtl="0">
              <a:spcBef>
                <a:spcPts val="0"/>
              </a:spcBef>
              <a:spcAft>
                <a:spcPts val="0"/>
              </a:spcAft>
              <a:buNone/>
            </a:pPr>
            <a:r>
              <a:rPr lang="en"/>
              <a:t>Similarly, the probability of event B with known event A:</a:t>
            </a:r>
            <a:endParaRPr/>
          </a:p>
          <a:p>
            <a:pPr marL="0" lvl="0" indent="0" algn="l" rtl="0">
              <a:spcBef>
                <a:spcPts val="0"/>
              </a:spcBef>
              <a:spcAft>
                <a:spcPts val="0"/>
              </a:spcAft>
              <a:buNone/>
            </a:pPr>
            <a:r>
              <a:rPr lang="en"/>
              <a:t>       P(A ⋀ B)= P(B|A) P(A)  </a:t>
            </a:r>
            <a:endParaRPr/>
          </a:p>
          <a:p>
            <a:pPr marL="0" lvl="0" indent="0" algn="l" rtl="0">
              <a:spcBef>
                <a:spcPts val="0"/>
              </a:spcBef>
              <a:spcAft>
                <a:spcPts val="0"/>
              </a:spcAft>
              <a:buNone/>
            </a:pPr>
            <a:r>
              <a:rPr lang="en"/>
              <a:t>Equating right hand side of both the equations, we will get: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a:t>The above equation (a) is called as Bayes' rule or Bayes' theorem. This equation is basic of most modern AI systems for probabilistic inference.</a:t>
            </a:r>
            <a:endParaRPr/>
          </a:p>
          <a:p>
            <a:pPr marL="0" lvl="0" indent="0" algn="l" rtl="0">
              <a:spcBef>
                <a:spcPts val="0"/>
              </a:spcBef>
              <a:spcAft>
                <a:spcPts val="0"/>
              </a:spcAft>
              <a:buNone/>
            </a:pPr>
            <a:r>
              <a:rPr lang="en"/>
              <a:t>I</a:t>
            </a:r>
            <a:endParaRPr/>
          </a:p>
        </p:txBody>
      </p:sp>
      <p:pic>
        <p:nvPicPr>
          <p:cNvPr id="348" name="Google Shape;348;p59"/>
          <p:cNvPicPr preferRelativeResize="0"/>
          <p:nvPr/>
        </p:nvPicPr>
        <p:blipFill>
          <a:blip r:embed="rId3">
            <a:alphaModFix/>
          </a:blip>
          <a:stretch>
            <a:fillRect/>
          </a:stretch>
        </p:blipFill>
        <p:spPr>
          <a:xfrm>
            <a:off x="172200" y="1928825"/>
            <a:ext cx="8722225" cy="6429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64</a:t>
            </a:fld>
            <a:endParaRPr lang="en"/>
          </a:p>
        </p:txBody>
      </p:sp>
    </p:spTree>
    <p:extLst>
      <p:ext uri="{BB962C8B-B14F-4D97-AF65-F5344CB8AC3E}">
        <p14:creationId xmlns:p14="http://schemas.microsoft.com/office/powerpoint/2010/main" val="41069554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60"/>
          <p:cNvSpPr txBox="1">
            <a:spLocks noGrp="1"/>
          </p:cNvSpPr>
          <p:nvPr>
            <p:ph type="body" idx="1"/>
          </p:nvPr>
        </p:nvSpPr>
        <p:spPr>
          <a:xfrm>
            <a:off x="191900" y="81850"/>
            <a:ext cx="8859900" cy="40734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sz="1200">
                <a:solidFill>
                  <a:srgbClr val="333333"/>
                </a:solidFill>
                <a:highlight>
                  <a:srgbClr val="FFFFFF"/>
                </a:highlight>
                <a:latin typeface="Roboto"/>
                <a:ea typeface="Roboto"/>
                <a:cs typeface="Roboto"/>
                <a:sym typeface="Roboto"/>
              </a:rPr>
              <a:t>It shows the simple relationship between joint and conditional probabilities. Here,</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None/>
            </a:pPr>
            <a:r>
              <a:rPr lang="en" sz="1200">
                <a:solidFill>
                  <a:srgbClr val="333333"/>
                </a:solidFill>
                <a:highlight>
                  <a:srgbClr val="FFFFFF"/>
                </a:highlight>
                <a:latin typeface="Roboto"/>
                <a:ea typeface="Roboto"/>
                <a:cs typeface="Roboto"/>
                <a:sym typeface="Roboto"/>
              </a:rPr>
              <a:t>P(A|B) is known as </a:t>
            </a:r>
            <a:r>
              <a:rPr lang="en" sz="1200" b="1">
                <a:solidFill>
                  <a:srgbClr val="333333"/>
                </a:solidFill>
                <a:highlight>
                  <a:srgbClr val="FFFFFF"/>
                </a:highlight>
                <a:latin typeface="Roboto"/>
                <a:ea typeface="Roboto"/>
                <a:cs typeface="Roboto"/>
                <a:sym typeface="Roboto"/>
              </a:rPr>
              <a:t>posterior</a:t>
            </a:r>
            <a:r>
              <a:rPr lang="en" sz="1200">
                <a:solidFill>
                  <a:srgbClr val="333333"/>
                </a:solidFill>
                <a:highlight>
                  <a:srgbClr val="FFFFFF"/>
                </a:highlight>
                <a:latin typeface="Roboto"/>
                <a:ea typeface="Roboto"/>
                <a:cs typeface="Roboto"/>
                <a:sym typeface="Roboto"/>
              </a:rPr>
              <a:t>, which we need to calculate, and it will be read as Probability of hypothesis A when we have occurred an evidence B.</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None/>
            </a:pPr>
            <a:r>
              <a:rPr lang="en" sz="1200">
                <a:solidFill>
                  <a:srgbClr val="333333"/>
                </a:solidFill>
                <a:highlight>
                  <a:srgbClr val="FFFFFF"/>
                </a:highlight>
                <a:latin typeface="Roboto"/>
                <a:ea typeface="Roboto"/>
                <a:cs typeface="Roboto"/>
                <a:sym typeface="Roboto"/>
              </a:rPr>
              <a:t>P(B|A) is called the likelihood, in which we consider that hypothesis is true, then we calculate the probability of evidence.</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None/>
            </a:pPr>
            <a:r>
              <a:rPr lang="en" sz="1200">
                <a:solidFill>
                  <a:srgbClr val="333333"/>
                </a:solidFill>
                <a:highlight>
                  <a:srgbClr val="FFFFFF"/>
                </a:highlight>
                <a:latin typeface="Roboto"/>
                <a:ea typeface="Roboto"/>
                <a:cs typeface="Roboto"/>
                <a:sym typeface="Roboto"/>
              </a:rPr>
              <a:t>P(A) is called the </a:t>
            </a:r>
            <a:r>
              <a:rPr lang="en" sz="1200" b="1">
                <a:solidFill>
                  <a:srgbClr val="333333"/>
                </a:solidFill>
                <a:highlight>
                  <a:srgbClr val="FFFFFF"/>
                </a:highlight>
                <a:latin typeface="Roboto"/>
                <a:ea typeface="Roboto"/>
                <a:cs typeface="Roboto"/>
                <a:sym typeface="Roboto"/>
              </a:rPr>
              <a:t>prior probability</a:t>
            </a:r>
            <a:r>
              <a:rPr lang="en" sz="1200">
                <a:solidFill>
                  <a:srgbClr val="333333"/>
                </a:solidFill>
                <a:highlight>
                  <a:srgbClr val="FFFFFF"/>
                </a:highlight>
                <a:latin typeface="Roboto"/>
                <a:ea typeface="Roboto"/>
                <a:cs typeface="Roboto"/>
                <a:sym typeface="Roboto"/>
              </a:rPr>
              <a:t>, probability of hypothesis before considering the evidence</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None/>
            </a:pPr>
            <a:r>
              <a:rPr lang="en" sz="1200">
                <a:solidFill>
                  <a:srgbClr val="333333"/>
                </a:solidFill>
                <a:highlight>
                  <a:srgbClr val="FFFFFF"/>
                </a:highlight>
                <a:latin typeface="Roboto"/>
                <a:ea typeface="Roboto"/>
                <a:cs typeface="Roboto"/>
                <a:sym typeface="Roboto"/>
              </a:rPr>
              <a:t>P(B) is called </a:t>
            </a:r>
            <a:r>
              <a:rPr lang="en" sz="1200" b="1">
                <a:solidFill>
                  <a:srgbClr val="333333"/>
                </a:solidFill>
                <a:highlight>
                  <a:srgbClr val="FFFFFF"/>
                </a:highlight>
                <a:latin typeface="Roboto"/>
                <a:ea typeface="Roboto"/>
                <a:cs typeface="Roboto"/>
                <a:sym typeface="Roboto"/>
              </a:rPr>
              <a:t>marginal probability</a:t>
            </a:r>
            <a:r>
              <a:rPr lang="en" sz="1200">
                <a:solidFill>
                  <a:srgbClr val="333333"/>
                </a:solidFill>
                <a:highlight>
                  <a:srgbClr val="FFFFFF"/>
                </a:highlight>
                <a:latin typeface="Roboto"/>
                <a:ea typeface="Roboto"/>
                <a:cs typeface="Roboto"/>
                <a:sym typeface="Roboto"/>
              </a:rPr>
              <a:t>, pure probability of an evidence.</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None/>
            </a:pPr>
            <a:r>
              <a:rPr lang="en" sz="1200">
                <a:solidFill>
                  <a:srgbClr val="333333"/>
                </a:solidFill>
                <a:highlight>
                  <a:srgbClr val="FFFFFF"/>
                </a:highlight>
                <a:latin typeface="Roboto"/>
                <a:ea typeface="Roboto"/>
                <a:cs typeface="Roboto"/>
                <a:sym typeface="Roboto"/>
              </a:rPr>
              <a:t>In the equation (a), in general, we can write P (B) = P(A)*P(B|Ai), hence the Bayes' rule can be written as:</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1200"/>
              </a:spcAft>
              <a:buNone/>
            </a:pPr>
            <a:endParaRPr sz="1200">
              <a:solidFill>
                <a:srgbClr val="333333"/>
              </a:solidFill>
              <a:highlight>
                <a:srgbClr val="FFFFFF"/>
              </a:highlight>
              <a:latin typeface="Roboto"/>
              <a:ea typeface="Roboto"/>
              <a:cs typeface="Roboto"/>
              <a:sym typeface="Roboto"/>
            </a:endParaRPr>
          </a:p>
        </p:txBody>
      </p:sp>
      <p:pic>
        <p:nvPicPr>
          <p:cNvPr id="354" name="Google Shape;354;p60"/>
          <p:cNvPicPr preferRelativeResize="0"/>
          <p:nvPr/>
        </p:nvPicPr>
        <p:blipFill>
          <a:blip r:embed="rId3">
            <a:alphaModFix/>
          </a:blip>
          <a:stretch>
            <a:fillRect/>
          </a:stretch>
        </p:blipFill>
        <p:spPr>
          <a:xfrm>
            <a:off x="327175" y="3002725"/>
            <a:ext cx="8567250" cy="1077625"/>
          </a:xfrm>
          <a:prstGeom prst="rect">
            <a:avLst/>
          </a:prstGeom>
          <a:noFill/>
          <a:ln>
            <a:noFill/>
          </a:ln>
        </p:spPr>
      </p:pic>
      <p:sp>
        <p:nvSpPr>
          <p:cNvPr id="355" name="Google Shape;355;p60"/>
          <p:cNvSpPr txBox="1"/>
          <p:nvPr/>
        </p:nvSpPr>
        <p:spPr>
          <a:xfrm>
            <a:off x="321925" y="4275025"/>
            <a:ext cx="8258100" cy="415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500">
                <a:solidFill>
                  <a:srgbClr val="333333"/>
                </a:solidFill>
                <a:highlight>
                  <a:srgbClr val="FFFFFF"/>
                </a:highlight>
              </a:rPr>
              <a:t>Where A</a:t>
            </a:r>
            <a:r>
              <a:rPr lang="en" sz="1500" baseline="-25000">
                <a:solidFill>
                  <a:srgbClr val="333333"/>
                </a:solidFill>
                <a:highlight>
                  <a:srgbClr val="FFFFFF"/>
                </a:highlight>
              </a:rPr>
              <a:t>1</a:t>
            </a:r>
            <a:r>
              <a:rPr lang="en" sz="1500">
                <a:solidFill>
                  <a:srgbClr val="333333"/>
                </a:solidFill>
                <a:highlight>
                  <a:srgbClr val="FFFFFF"/>
                </a:highlight>
              </a:rPr>
              <a:t>, A</a:t>
            </a:r>
            <a:r>
              <a:rPr lang="en" sz="1500" baseline="-25000">
                <a:solidFill>
                  <a:srgbClr val="333333"/>
                </a:solidFill>
                <a:highlight>
                  <a:srgbClr val="FFFFFF"/>
                </a:highlight>
              </a:rPr>
              <a:t>2</a:t>
            </a:r>
            <a:r>
              <a:rPr lang="en" sz="1500">
                <a:solidFill>
                  <a:srgbClr val="333333"/>
                </a:solidFill>
                <a:highlight>
                  <a:srgbClr val="FFFFFF"/>
                </a:highlight>
              </a:rPr>
              <a:t>, A</a:t>
            </a:r>
            <a:r>
              <a:rPr lang="en" sz="1500" baseline="-25000">
                <a:solidFill>
                  <a:srgbClr val="333333"/>
                </a:solidFill>
                <a:highlight>
                  <a:srgbClr val="FFFFFF"/>
                </a:highlight>
              </a:rPr>
              <a:t>3</a:t>
            </a:r>
            <a:r>
              <a:rPr lang="en" sz="1500">
                <a:solidFill>
                  <a:srgbClr val="333333"/>
                </a:solidFill>
                <a:highlight>
                  <a:srgbClr val="FFFFFF"/>
                </a:highlight>
              </a:rPr>
              <a:t>,........, A</a:t>
            </a:r>
            <a:r>
              <a:rPr lang="en" sz="1500" baseline="-25000">
                <a:solidFill>
                  <a:srgbClr val="333333"/>
                </a:solidFill>
                <a:highlight>
                  <a:srgbClr val="FFFFFF"/>
                </a:highlight>
              </a:rPr>
              <a:t>n</a:t>
            </a:r>
            <a:r>
              <a:rPr lang="en" sz="1500">
                <a:solidFill>
                  <a:srgbClr val="333333"/>
                </a:solidFill>
                <a:highlight>
                  <a:srgbClr val="FFFFFF"/>
                </a:highlight>
              </a:rPr>
              <a:t> is a set of mutually exclusive and exhaustive events.</a:t>
            </a:r>
            <a:endParaRPr sz="17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65</a:t>
            </a:fld>
            <a:endParaRPr lang="en"/>
          </a:p>
        </p:txBody>
      </p:sp>
    </p:spTree>
    <p:extLst>
      <p:ext uri="{BB962C8B-B14F-4D97-AF65-F5344CB8AC3E}">
        <p14:creationId xmlns:p14="http://schemas.microsoft.com/office/powerpoint/2010/main" val="31884240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61" descr="Bayes theorem in Artificial intelligence"/>
          <p:cNvPicPr preferRelativeResize="0"/>
          <p:nvPr/>
        </p:nvPicPr>
        <p:blipFill>
          <a:blip r:embed="rId3">
            <a:alphaModFix/>
          </a:blip>
          <a:stretch>
            <a:fillRect/>
          </a:stretch>
        </p:blipFill>
        <p:spPr>
          <a:xfrm>
            <a:off x="811250" y="1732150"/>
            <a:ext cx="4459525" cy="523875"/>
          </a:xfrm>
          <a:prstGeom prst="rect">
            <a:avLst/>
          </a:prstGeom>
          <a:noFill/>
          <a:ln>
            <a:noFill/>
          </a:ln>
        </p:spPr>
      </p:pic>
      <p:sp>
        <p:nvSpPr>
          <p:cNvPr id="361" name="Google Shape;361;p61"/>
          <p:cNvSpPr txBox="1"/>
          <p:nvPr/>
        </p:nvSpPr>
        <p:spPr>
          <a:xfrm>
            <a:off x="342225" y="132600"/>
            <a:ext cx="8522400" cy="2278200"/>
          </a:xfrm>
          <a:prstGeom prst="rect">
            <a:avLst/>
          </a:prstGeom>
          <a:noFill/>
          <a:ln>
            <a:noFill/>
          </a:ln>
        </p:spPr>
        <p:txBody>
          <a:bodyPr spcFirstLastPara="1" wrap="square" lIns="91425" tIns="91425" rIns="91425" bIns="91425" anchor="t" anchorCtr="0">
            <a:noAutofit/>
          </a:bodyPr>
          <a:lstStyle/>
          <a:p>
            <a:pPr marL="0" lvl="0" indent="0" algn="just" rtl="0">
              <a:lnSpc>
                <a:spcPct val="130000"/>
              </a:lnSpc>
              <a:spcBef>
                <a:spcPts val="1800"/>
              </a:spcBef>
              <a:spcAft>
                <a:spcPts val="0"/>
              </a:spcAft>
              <a:buNone/>
            </a:pPr>
            <a:r>
              <a:rPr lang="en" sz="1900">
                <a:solidFill>
                  <a:srgbClr val="610B38"/>
                </a:solidFill>
                <a:highlight>
                  <a:srgbClr val="FFFFFF"/>
                </a:highlight>
              </a:rPr>
              <a:t>Applying Bayes' rule:</a:t>
            </a:r>
            <a:endParaRPr sz="1900">
              <a:solidFill>
                <a:srgbClr val="610B38"/>
              </a:solidFill>
              <a:highlight>
                <a:srgbClr val="FFFFFF"/>
              </a:highlight>
            </a:endParaRPr>
          </a:p>
          <a:p>
            <a:pPr marL="0" lvl="0" indent="0" algn="just" rtl="0">
              <a:lnSpc>
                <a:spcPct val="115000"/>
              </a:lnSpc>
              <a:spcBef>
                <a:spcPts val="1200"/>
              </a:spcBef>
              <a:spcAft>
                <a:spcPts val="1200"/>
              </a:spcAft>
              <a:buNone/>
            </a:pPr>
            <a:r>
              <a:rPr lang="en" sz="1200">
                <a:solidFill>
                  <a:srgbClr val="333333"/>
                </a:solidFill>
                <a:highlight>
                  <a:srgbClr val="FFFFFF"/>
                </a:highlight>
                <a:latin typeface="Roboto"/>
                <a:ea typeface="Roboto"/>
                <a:cs typeface="Roboto"/>
                <a:sym typeface="Roboto"/>
              </a:rPr>
              <a:t>Bayes' rule allows us to compute the single term P(B|A) in terms of P(A|B), P(</a:t>
            </a:r>
            <a:r>
              <a:rPr lang="en" sz="1200" i="1">
                <a:solidFill>
                  <a:srgbClr val="333333"/>
                </a:solidFill>
                <a:highlight>
                  <a:srgbClr val="FFFFFF"/>
                </a:highlight>
                <a:latin typeface="Roboto"/>
                <a:ea typeface="Roboto"/>
                <a:cs typeface="Roboto"/>
                <a:sym typeface="Roboto"/>
              </a:rPr>
              <a:t>B</a:t>
            </a:r>
            <a:r>
              <a:rPr lang="en" sz="1200">
                <a:solidFill>
                  <a:srgbClr val="333333"/>
                </a:solidFill>
                <a:highlight>
                  <a:srgbClr val="FFFFFF"/>
                </a:highlight>
                <a:latin typeface="Roboto"/>
                <a:ea typeface="Roboto"/>
                <a:cs typeface="Roboto"/>
                <a:sym typeface="Roboto"/>
              </a:rPr>
              <a:t>), and P(A). This is very useful in cases where we have a good probability of these three terms and want to determine the fourth one. Suppose we want to perceive the effect of some unknown cause, and want to compute that cause, then the Bayes' rule becomes:</a:t>
            </a:r>
            <a:endParaRPr sz="1200">
              <a:solidFill>
                <a:srgbClr val="333333"/>
              </a:solidFill>
              <a:highlight>
                <a:srgbClr val="FFFFFF"/>
              </a:highlight>
              <a:latin typeface="Roboto"/>
              <a:ea typeface="Roboto"/>
              <a:cs typeface="Roboto"/>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66</a:t>
            </a:fld>
            <a:endParaRPr lang="en"/>
          </a:p>
        </p:txBody>
      </p:sp>
    </p:spTree>
    <p:extLst>
      <p:ext uri="{BB962C8B-B14F-4D97-AF65-F5344CB8AC3E}">
        <p14:creationId xmlns:p14="http://schemas.microsoft.com/office/powerpoint/2010/main" val="38907639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62"/>
          <p:cNvSpPr txBox="1">
            <a:spLocks noGrp="1"/>
          </p:cNvSpPr>
          <p:nvPr>
            <p:ph type="body" idx="1"/>
          </p:nvPr>
        </p:nvSpPr>
        <p:spPr>
          <a:xfrm>
            <a:off x="184400" y="81850"/>
            <a:ext cx="8807400" cy="48969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200" b="1">
                <a:solidFill>
                  <a:srgbClr val="333333"/>
                </a:solidFill>
                <a:highlight>
                  <a:srgbClr val="FFFFFF"/>
                </a:highlight>
                <a:latin typeface="Roboto"/>
                <a:ea typeface="Roboto"/>
                <a:cs typeface="Roboto"/>
                <a:sym typeface="Roboto"/>
              </a:rPr>
              <a:t>Example-1: </a:t>
            </a:r>
            <a:r>
              <a:rPr lang="en" sz="1200" b="1">
                <a:solidFill>
                  <a:srgbClr val="333333"/>
                </a:solidFill>
                <a:highlight>
                  <a:srgbClr val="FFFFFF"/>
                </a:highlight>
              </a:rPr>
              <a:t>Question: what is the probability that a patient has diseases meningitis with a stiff neck?</a:t>
            </a:r>
            <a:endParaRPr sz="1200" b="1">
              <a:solidFill>
                <a:srgbClr val="333333"/>
              </a:solidFill>
              <a:highlight>
                <a:srgbClr val="FFFFFF"/>
              </a:highlight>
            </a:endParaRPr>
          </a:p>
          <a:p>
            <a:pPr marL="0" lvl="0" indent="0" algn="just" rtl="0">
              <a:spcBef>
                <a:spcPts val="1200"/>
              </a:spcBef>
              <a:spcAft>
                <a:spcPts val="0"/>
              </a:spcAft>
              <a:buNone/>
            </a:pPr>
            <a:r>
              <a:rPr lang="en" sz="1200" b="1">
                <a:solidFill>
                  <a:srgbClr val="333333"/>
                </a:solidFill>
                <a:highlight>
                  <a:srgbClr val="FFFFFF"/>
                </a:highlight>
              </a:rPr>
              <a:t>Given Data:</a:t>
            </a:r>
            <a:endParaRPr sz="1200" b="1">
              <a:solidFill>
                <a:srgbClr val="333333"/>
              </a:solidFill>
              <a:highlight>
                <a:srgbClr val="FFFFFF"/>
              </a:highlight>
            </a:endParaRPr>
          </a:p>
          <a:p>
            <a:pPr marL="0" lvl="0" indent="0" algn="just" rtl="0">
              <a:spcBef>
                <a:spcPts val="1200"/>
              </a:spcBef>
              <a:spcAft>
                <a:spcPts val="0"/>
              </a:spcAft>
              <a:buNone/>
            </a:pPr>
            <a:r>
              <a:rPr lang="en" sz="1200">
                <a:solidFill>
                  <a:srgbClr val="333333"/>
                </a:solidFill>
                <a:highlight>
                  <a:srgbClr val="FFFFFF"/>
                </a:highlight>
              </a:rPr>
              <a:t>A doctor is aware that disease meningitis causes a patient to have a stiff neck, and it occurs 80% of the time. He is also aware of some more facts, which are given as follows:</a:t>
            </a:r>
            <a:endParaRPr sz="1200">
              <a:solidFill>
                <a:srgbClr val="333333"/>
              </a:solidFill>
              <a:highlight>
                <a:srgbClr val="FFFFFF"/>
              </a:highlight>
            </a:endParaRPr>
          </a:p>
          <a:p>
            <a:pPr marL="457200" lvl="0" indent="-298450" algn="just" rtl="0">
              <a:lnSpc>
                <a:spcPct val="170454"/>
              </a:lnSpc>
              <a:spcBef>
                <a:spcPts val="1200"/>
              </a:spcBef>
              <a:spcAft>
                <a:spcPts val="0"/>
              </a:spcAft>
              <a:buClr>
                <a:schemeClr val="dk1"/>
              </a:buClr>
              <a:buSzPts val="1100"/>
              <a:buChar char="●"/>
            </a:pPr>
            <a:r>
              <a:rPr lang="en" sz="1200">
                <a:solidFill>
                  <a:schemeClr val="dk1"/>
                </a:solidFill>
                <a:highlight>
                  <a:srgbClr val="FFFFFF"/>
                </a:highlight>
              </a:rPr>
              <a:t>The Known probability that a patient has meningitis disease is 1/30,000.</a:t>
            </a:r>
            <a:endParaRPr sz="1200">
              <a:solidFill>
                <a:schemeClr val="dk1"/>
              </a:solidFill>
              <a:highlight>
                <a:srgbClr val="FFFFFF"/>
              </a:highlight>
            </a:endParaRPr>
          </a:p>
          <a:p>
            <a:pPr marL="457200" lvl="0" indent="-298450" algn="just" rtl="0">
              <a:lnSpc>
                <a:spcPct val="170454"/>
              </a:lnSpc>
              <a:spcBef>
                <a:spcPts val="0"/>
              </a:spcBef>
              <a:spcAft>
                <a:spcPts val="0"/>
              </a:spcAft>
              <a:buClr>
                <a:schemeClr val="dk1"/>
              </a:buClr>
              <a:buSzPts val="1100"/>
              <a:buChar char="●"/>
            </a:pPr>
            <a:r>
              <a:rPr lang="en" sz="1200">
                <a:solidFill>
                  <a:schemeClr val="dk1"/>
                </a:solidFill>
                <a:highlight>
                  <a:srgbClr val="FFFFFF"/>
                </a:highlight>
              </a:rPr>
              <a:t>The Known probability that a patient has a stiff neck is 2%.</a:t>
            </a:r>
            <a:endParaRPr sz="1200">
              <a:solidFill>
                <a:schemeClr val="dk1"/>
              </a:solidFill>
              <a:highlight>
                <a:srgbClr val="FFFFFF"/>
              </a:highlight>
            </a:endParaRPr>
          </a:p>
          <a:p>
            <a:pPr marL="0" lvl="0" indent="0" algn="just" rtl="0">
              <a:spcBef>
                <a:spcPts val="1200"/>
              </a:spcBef>
              <a:spcAft>
                <a:spcPts val="0"/>
              </a:spcAft>
              <a:buNone/>
            </a:pPr>
            <a:r>
              <a:rPr lang="en" sz="1200">
                <a:solidFill>
                  <a:srgbClr val="333333"/>
                </a:solidFill>
                <a:highlight>
                  <a:srgbClr val="FFFFFF"/>
                </a:highlight>
              </a:rPr>
              <a:t>Let a be the proposition that patient has stiff neck and b be the proposition that patient has meningitis. , so we can calculate the following as:</a:t>
            </a:r>
            <a:endParaRPr sz="1200">
              <a:solidFill>
                <a:srgbClr val="333333"/>
              </a:solidFill>
              <a:highlight>
                <a:srgbClr val="FFFFFF"/>
              </a:highlight>
            </a:endParaRPr>
          </a:p>
          <a:p>
            <a:pPr marL="0" lvl="0" indent="0" algn="just" rtl="0">
              <a:spcBef>
                <a:spcPts val="1200"/>
              </a:spcBef>
              <a:spcAft>
                <a:spcPts val="0"/>
              </a:spcAft>
              <a:buNone/>
            </a:pPr>
            <a:r>
              <a:rPr lang="en" sz="1200">
                <a:solidFill>
                  <a:srgbClr val="333333"/>
                </a:solidFill>
                <a:highlight>
                  <a:srgbClr val="FFFFFF"/>
                </a:highlight>
              </a:rPr>
              <a:t>P(a|b) = 0.8</a:t>
            </a:r>
            <a:endParaRPr sz="1200">
              <a:solidFill>
                <a:srgbClr val="333333"/>
              </a:solidFill>
              <a:highlight>
                <a:srgbClr val="FFFFFF"/>
              </a:highlight>
            </a:endParaRPr>
          </a:p>
          <a:p>
            <a:pPr marL="0" lvl="0" indent="0" algn="just" rtl="0">
              <a:spcBef>
                <a:spcPts val="1200"/>
              </a:spcBef>
              <a:spcAft>
                <a:spcPts val="0"/>
              </a:spcAft>
              <a:buNone/>
            </a:pPr>
            <a:r>
              <a:rPr lang="en" sz="1200">
                <a:solidFill>
                  <a:srgbClr val="333333"/>
                </a:solidFill>
                <a:highlight>
                  <a:srgbClr val="FFFFFF"/>
                </a:highlight>
              </a:rPr>
              <a:t>P(b) = 1/30000</a:t>
            </a:r>
            <a:endParaRPr sz="1200">
              <a:solidFill>
                <a:srgbClr val="333333"/>
              </a:solidFill>
              <a:highlight>
                <a:srgbClr val="FFFFFF"/>
              </a:highlight>
            </a:endParaRPr>
          </a:p>
          <a:p>
            <a:pPr marL="0" lvl="0" indent="0" algn="just" rtl="0">
              <a:spcBef>
                <a:spcPts val="1200"/>
              </a:spcBef>
              <a:spcAft>
                <a:spcPts val="0"/>
              </a:spcAft>
              <a:buNone/>
            </a:pPr>
            <a:r>
              <a:rPr lang="en" sz="1200">
                <a:solidFill>
                  <a:srgbClr val="333333"/>
                </a:solidFill>
                <a:highlight>
                  <a:srgbClr val="FFFFFF"/>
                </a:highlight>
              </a:rPr>
              <a:t>P(a)= .02</a:t>
            </a:r>
            <a:endParaRPr sz="1200">
              <a:solidFill>
                <a:srgbClr val="333333"/>
              </a:solidFill>
              <a:highlight>
                <a:srgbClr val="FFFFFF"/>
              </a:highlight>
            </a:endParaRPr>
          </a:p>
          <a:p>
            <a:pPr marL="0" lvl="0" indent="0" algn="just" rtl="0">
              <a:spcBef>
                <a:spcPts val="1200"/>
              </a:spcBef>
              <a:spcAft>
                <a:spcPts val="0"/>
              </a:spcAft>
              <a:buNone/>
            </a:pPr>
            <a:endParaRPr sz="1200">
              <a:solidFill>
                <a:srgbClr val="333333"/>
              </a:solidFill>
              <a:highlight>
                <a:srgbClr val="FFFFFF"/>
              </a:highlight>
            </a:endParaRPr>
          </a:p>
          <a:p>
            <a:pPr marL="0" lvl="0" indent="0" algn="just" rtl="0">
              <a:spcBef>
                <a:spcPts val="1200"/>
              </a:spcBef>
              <a:spcAft>
                <a:spcPts val="1200"/>
              </a:spcAft>
              <a:buNone/>
            </a:pPr>
            <a:r>
              <a:rPr lang="en" sz="1200">
                <a:solidFill>
                  <a:srgbClr val="333333"/>
                </a:solidFill>
                <a:highlight>
                  <a:srgbClr val="FFFFFF"/>
                </a:highlight>
              </a:rPr>
              <a:t>Hence, we can assume that 1 patient out of 750 patients has meningitis disease with a stiff neck.</a:t>
            </a:r>
            <a:endParaRPr/>
          </a:p>
        </p:txBody>
      </p:sp>
      <p:pic>
        <p:nvPicPr>
          <p:cNvPr id="367" name="Google Shape;367;p62"/>
          <p:cNvPicPr preferRelativeResize="0"/>
          <p:nvPr/>
        </p:nvPicPr>
        <p:blipFill>
          <a:blip r:embed="rId3">
            <a:alphaModFix/>
          </a:blip>
          <a:stretch>
            <a:fillRect/>
          </a:stretch>
        </p:blipFill>
        <p:spPr>
          <a:xfrm>
            <a:off x="2277000" y="2815275"/>
            <a:ext cx="5638800" cy="9144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67</a:t>
            </a:fld>
            <a:endParaRPr lang="en"/>
          </a:p>
        </p:txBody>
      </p:sp>
    </p:spTree>
    <p:extLst>
      <p:ext uri="{BB962C8B-B14F-4D97-AF65-F5344CB8AC3E}">
        <p14:creationId xmlns:p14="http://schemas.microsoft.com/office/powerpoint/2010/main" val="34010192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63"/>
          <p:cNvSpPr txBox="1">
            <a:spLocks noGrp="1"/>
          </p:cNvSpPr>
          <p:nvPr>
            <p:ph type="body" idx="1"/>
          </p:nvPr>
        </p:nvSpPr>
        <p:spPr>
          <a:xfrm>
            <a:off x="132025" y="81850"/>
            <a:ext cx="8837400" cy="232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b="1">
                <a:solidFill>
                  <a:srgbClr val="333333"/>
                </a:solidFill>
                <a:highlight>
                  <a:srgbClr val="FFFFFF"/>
                </a:highlight>
                <a:latin typeface="Roboto"/>
                <a:ea typeface="Roboto"/>
                <a:cs typeface="Roboto"/>
                <a:sym typeface="Roboto"/>
              </a:rPr>
              <a:t>Example-2: Question: From a standard deck of playing cards, a single card is drawn. The probability that the card is king is 4/52, then calculate posterior probability P(King|Face), which means the drawn face card is a king card.</a:t>
            </a:r>
            <a:endParaRPr sz="1200" b="1">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sz="1200" b="1">
              <a:solidFill>
                <a:srgbClr val="333333"/>
              </a:solidFill>
              <a:highlight>
                <a:srgbClr val="FFFFFF"/>
              </a:highlight>
              <a:latin typeface="Roboto"/>
              <a:ea typeface="Roboto"/>
              <a:cs typeface="Roboto"/>
              <a:sym typeface="Roboto"/>
            </a:endParaRPr>
          </a:p>
        </p:txBody>
      </p:sp>
      <p:pic>
        <p:nvPicPr>
          <p:cNvPr id="373" name="Google Shape;373;p63" descr="Bayes theorem in Artificial intelligence"/>
          <p:cNvPicPr preferRelativeResize="0"/>
          <p:nvPr/>
        </p:nvPicPr>
        <p:blipFill>
          <a:blip r:embed="rId3">
            <a:alphaModFix/>
          </a:blip>
          <a:stretch>
            <a:fillRect/>
          </a:stretch>
        </p:blipFill>
        <p:spPr>
          <a:xfrm>
            <a:off x="666000" y="1198925"/>
            <a:ext cx="6244400" cy="1204375"/>
          </a:xfrm>
          <a:prstGeom prst="rect">
            <a:avLst/>
          </a:prstGeom>
          <a:noFill/>
          <a:ln>
            <a:noFill/>
          </a:ln>
        </p:spPr>
      </p:pic>
      <p:sp>
        <p:nvSpPr>
          <p:cNvPr id="374" name="Google Shape;374;p63"/>
          <p:cNvSpPr txBox="1"/>
          <p:nvPr/>
        </p:nvSpPr>
        <p:spPr>
          <a:xfrm>
            <a:off x="183900" y="765550"/>
            <a:ext cx="8104200" cy="8964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500"/>
              </a:spcBef>
              <a:spcAft>
                <a:spcPts val="500"/>
              </a:spcAft>
              <a:buNone/>
            </a:pPr>
            <a:r>
              <a:rPr lang="en" sz="1200" b="1">
                <a:solidFill>
                  <a:srgbClr val="333333"/>
                </a:solidFill>
                <a:highlight>
                  <a:srgbClr val="FFFFFF"/>
                </a:highlight>
                <a:latin typeface="Roboto"/>
                <a:ea typeface="Roboto"/>
                <a:cs typeface="Roboto"/>
                <a:sym typeface="Roboto"/>
              </a:rPr>
              <a:t>Solution:</a:t>
            </a:r>
            <a:endParaRPr sz="1200" b="1">
              <a:solidFill>
                <a:srgbClr val="333333"/>
              </a:solidFill>
              <a:highlight>
                <a:srgbClr val="FFFFFF"/>
              </a:highlight>
              <a:latin typeface="Roboto"/>
              <a:ea typeface="Roboto"/>
              <a:cs typeface="Roboto"/>
              <a:sym typeface="Roboto"/>
            </a:endParaRPr>
          </a:p>
        </p:txBody>
      </p:sp>
      <p:pic>
        <p:nvPicPr>
          <p:cNvPr id="375" name="Google Shape;375;p63" descr="Bayes theorem in Artificial intelligence"/>
          <p:cNvPicPr preferRelativeResize="0"/>
          <p:nvPr/>
        </p:nvPicPr>
        <p:blipFill>
          <a:blip r:embed="rId4">
            <a:alphaModFix/>
          </a:blip>
          <a:stretch>
            <a:fillRect/>
          </a:stretch>
        </p:blipFill>
        <p:spPr>
          <a:xfrm>
            <a:off x="132025" y="4217800"/>
            <a:ext cx="8710000" cy="695325"/>
          </a:xfrm>
          <a:prstGeom prst="rect">
            <a:avLst/>
          </a:prstGeom>
          <a:noFill/>
          <a:ln>
            <a:noFill/>
          </a:ln>
        </p:spPr>
      </p:pic>
      <p:sp>
        <p:nvSpPr>
          <p:cNvPr id="376" name="Google Shape;376;p63"/>
          <p:cNvSpPr txBox="1"/>
          <p:nvPr/>
        </p:nvSpPr>
        <p:spPr>
          <a:xfrm>
            <a:off x="183900" y="1966900"/>
            <a:ext cx="8709900" cy="300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200">
                <a:solidFill>
                  <a:srgbClr val="333333"/>
                </a:solidFill>
                <a:highlight>
                  <a:srgbClr val="FFFFFF"/>
                </a:highlight>
                <a:latin typeface="Roboto"/>
                <a:ea typeface="Roboto"/>
                <a:cs typeface="Roboto"/>
                <a:sym typeface="Roboto"/>
              </a:rPr>
              <a:t>P(king): probability that the card is King= 4/52= 1/13</a:t>
            </a:r>
            <a:endParaRPr sz="120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sz="1200">
                <a:solidFill>
                  <a:srgbClr val="333333"/>
                </a:solidFill>
                <a:highlight>
                  <a:srgbClr val="FFFFFF"/>
                </a:highlight>
                <a:latin typeface="Roboto"/>
                <a:ea typeface="Roboto"/>
                <a:cs typeface="Roboto"/>
                <a:sym typeface="Roboto"/>
              </a:rPr>
              <a:t>P(face): probability that a card is a face card= 3/13</a:t>
            </a:r>
            <a:endParaRPr sz="120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sz="1200">
                <a:solidFill>
                  <a:srgbClr val="333333"/>
                </a:solidFill>
                <a:highlight>
                  <a:srgbClr val="FFFFFF"/>
                </a:highlight>
                <a:latin typeface="Roboto"/>
                <a:ea typeface="Roboto"/>
                <a:cs typeface="Roboto"/>
                <a:sym typeface="Roboto"/>
              </a:rPr>
              <a:t>P(Face|King): probability of face card when we assume it is a king = 1</a:t>
            </a:r>
            <a:endParaRPr sz="120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sz="1200">
                <a:solidFill>
                  <a:srgbClr val="333333"/>
                </a:solidFill>
                <a:highlight>
                  <a:srgbClr val="FFFFFF"/>
                </a:highlight>
                <a:latin typeface="Roboto"/>
                <a:ea typeface="Roboto"/>
                <a:cs typeface="Roboto"/>
                <a:sym typeface="Roboto"/>
              </a:rPr>
              <a:t>Putting all values in equation (i) we will get:</a:t>
            </a:r>
            <a:endParaRPr sz="1200">
              <a:solidFill>
                <a:srgbClr val="333333"/>
              </a:solidFill>
              <a:highlight>
                <a:srgbClr val="FFFFFF"/>
              </a:highlight>
              <a:latin typeface="Roboto"/>
              <a:ea typeface="Roboto"/>
              <a:cs typeface="Roboto"/>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68</a:t>
            </a:fld>
            <a:endParaRPr lang="en"/>
          </a:p>
        </p:txBody>
      </p:sp>
    </p:spTree>
    <p:extLst>
      <p:ext uri="{BB962C8B-B14F-4D97-AF65-F5344CB8AC3E}">
        <p14:creationId xmlns:p14="http://schemas.microsoft.com/office/powerpoint/2010/main" val="22965883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64"/>
          <p:cNvSpPr txBox="1">
            <a:spLocks noGrp="1"/>
          </p:cNvSpPr>
          <p:nvPr>
            <p:ph type="body" idx="1"/>
          </p:nvPr>
        </p:nvSpPr>
        <p:spPr>
          <a:xfrm>
            <a:off x="124550" y="81850"/>
            <a:ext cx="8852100" cy="2164200"/>
          </a:xfrm>
          <a:prstGeom prst="rect">
            <a:avLst/>
          </a:prstGeom>
        </p:spPr>
        <p:txBody>
          <a:bodyPr spcFirstLastPara="1" wrap="square" lIns="91425" tIns="91425" rIns="91425" bIns="91425" anchor="t" anchorCtr="0">
            <a:normAutofit lnSpcReduction="10000"/>
          </a:bodyPr>
          <a:lstStyle/>
          <a:p>
            <a:pPr marL="0" lvl="0" indent="0" algn="just" rtl="0">
              <a:lnSpc>
                <a:spcPct val="130000"/>
              </a:lnSpc>
              <a:spcBef>
                <a:spcPts val="1800"/>
              </a:spcBef>
              <a:spcAft>
                <a:spcPts val="0"/>
              </a:spcAft>
              <a:buClr>
                <a:schemeClr val="dk1"/>
              </a:buClr>
              <a:buSzPts val="1100"/>
              <a:buFont typeface="Arial"/>
              <a:buNone/>
            </a:pPr>
            <a:r>
              <a:rPr lang="en" sz="1900">
                <a:solidFill>
                  <a:srgbClr val="610B38"/>
                </a:solidFill>
                <a:highlight>
                  <a:srgbClr val="FFFFFF"/>
                </a:highlight>
              </a:rPr>
              <a:t>Application of Bayes' theorem in Artificial intelligence:</a:t>
            </a:r>
            <a:endParaRPr sz="1900">
              <a:solidFill>
                <a:srgbClr val="610B38"/>
              </a:solidFill>
              <a:highlight>
                <a:srgbClr val="FFFFFF"/>
              </a:highlight>
            </a:endParaRPr>
          </a:p>
          <a:p>
            <a:pPr marL="0" lvl="0" indent="0" algn="just" rtl="0">
              <a:spcBef>
                <a:spcPts val="1200"/>
              </a:spcBef>
              <a:spcAft>
                <a:spcPts val="0"/>
              </a:spcAft>
              <a:buClr>
                <a:schemeClr val="dk1"/>
              </a:buClr>
              <a:buSzPts val="1100"/>
              <a:buFont typeface="Arial"/>
              <a:buNone/>
            </a:pPr>
            <a:r>
              <a:rPr lang="en" sz="1200" b="1">
                <a:solidFill>
                  <a:srgbClr val="333333"/>
                </a:solidFill>
                <a:highlight>
                  <a:srgbClr val="FFFFFF"/>
                </a:highlight>
                <a:latin typeface="Roboto"/>
                <a:ea typeface="Roboto"/>
                <a:cs typeface="Roboto"/>
                <a:sym typeface="Roboto"/>
              </a:rPr>
              <a:t>Following are some applications of Bayes' theorem:</a:t>
            </a:r>
            <a:endParaRPr sz="1200" b="1">
              <a:solidFill>
                <a:srgbClr val="333333"/>
              </a:solidFill>
              <a:highlight>
                <a:srgbClr val="FFFFFF"/>
              </a:highlight>
              <a:latin typeface="Roboto"/>
              <a:ea typeface="Roboto"/>
              <a:cs typeface="Roboto"/>
              <a:sym typeface="Roboto"/>
            </a:endParaRPr>
          </a:p>
          <a:p>
            <a:pPr marL="457200" marR="25400" lvl="0" indent="-304800" algn="l" rtl="0">
              <a:lnSpc>
                <a:spcPct val="156250"/>
              </a:lnSpc>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It is used to calculate the next step of the robot when the already executed step is given.</a:t>
            </a:r>
            <a:endParaRPr sz="120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Bayes' theorem is helpful in weather forecasting.</a:t>
            </a:r>
            <a:endParaRPr sz="120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It can solve the Monty Hall problem.</a:t>
            </a:r>
            <a:endParaRPr/>
          </a:p>
        </p:txBody>
      </p:sp>
      <p:sp>
        <p:nvSpPr>
          <p:cNvPr id="382" name="Google Shape;382;p64"/>
          <p:cNvSpPr txBox="1"/>
          <p:nvPr/>
        </p:nvSpPr>
        <p:spPr>
          <a:xfrm>
            <a:off x="254550" y="2051400"/>
            <a:ext cx="8684700" cy="2262600"/>
          </a:xfrm>
          <a:prstGeom prst="rect">
            <a:avLst/>
          </a:prstGeom>
          <a:noFill/>
          <a:ln>
            <a:noFill/>
          </a:ln>
        </p:spPr>
        <p:txBody>
          <a:bodyPr spcFirstLastPara="1" wrap="square" lIns="91425" tIns="91425" rIns="91425" bIns="91425" anchor="t" anchorCtr="0">
            <a:spAutoFit/>
          </a:bodyPr>
          <a:lstStyle/>
          <a:p>
            <a:pPr marL="0" lvl="0" indent="0" algn="just" rtl="0">
              <a:lnSpc>
                <a:spcPct val="80000"/>
              </a:lnSpc>
              <a:spcBef>
                <a:spcPts val="400"/>
              </a:spcBef>
              <a:spcAft>
                <a:spcPts val="0"/>
              </a:spcAft>
              <a:buClr>
                <a:schemeClr val="dk1"/>
              </a:buClr>
              <a:buSzPts val="1100"/>
              <a:buFont typeface="Arial"/>
              <a:buNone/>
            </a:pPr>
            <a:r>
              <a:rPr lang="en" sz="2200">
                <a:solidFill>
                  <a:srgbClr val="610B38"/>
                </a:solidFill>
                <a:highlight>
                  <a:srgbClr val="FFFFFF"/>
                </a:highlight>
              </a:rPr>
              <a:t>Bayesian Belief Network in artificial intelligence</a:t>
            </a:r>
            <a:endParaRPr sz="2200">
              <a:solidFill>
                <a:srgbClr val="610B38"/>
              </a:solidFill>
              <a:highlight>
                <a:srgbClr val="FFFFFF"/>
              </a:highlight>
            </a:endParaRPr>
          </a:p>
          <a:p>
            <a:pPr marL="0" lvl="0" indent="0" algn="just" rtl="0">
              <a:lnSpc>
                <a:spcPct val="80000"/>
              </a:lnSpc>
              <a:spcBef>
                <a:spcPts val="600"/>
              </a:spcBef>
              <a:spcAft>
                <a:spcPts val="0"/>
              </a:spcAft>
              <a:buClr>
                <a:schemeClr val="dk1"/>
              </a:buClr>
              <a:buSzPts val="1100"/>
              <a:buFont typeface="Arial"/>
              <a:buNone/>
            </a:pPr>
            <a:r>
              <a:rPr lang="en">
                <a:solidFill>
                  <a:srgbClr val="333333"/>
                </a:solidFill>
                <a:highlight>
                  <a:srgbClr val="FFFFFF"/>
                </a:highlight>
                <a:latin typeface="Roboto"/>
                <a:ea typeface="Roboto"/>
                <a:cs typeface="Roboto"/>
                <a:sym typeface="Roboto"/>
              </a:rPr>
              <a:t>Bayesian belief network is key computer technology for dealing with probabilistic events and to solve a problem which has uncertainty. We can define a Bayesian network as:</a:t>
            </a:r>
            <a:endParaRPr>
              <a:solidFill>
                <a:srgbClr val="333333"/>
              </a:solidFill>
              <a:highlight>
                <a:srgbClr val="FFFFFF"/>
              </a:highlight>
              <a:latin typeface="Roboto"/>
              <a:ea typeface="Roboto"/>
              <a:cs typeface="Roboto"/>
              <a:sym typeface="Roboto"/>
            </a:endParaRPr>
          </a:p>
          <a:p>
            <a:pPr marL="0" lvl="0" indent="0" algn="just" rtl="0">
              <a:lnSpc>
                <a:spcPct val="80000"/>
              </a:lnSpc>
              <a:spcBef>
                <a:spcPts val="600"/>
              </a:spcBef>
              <a:spcAft>
                <a:spcPts val="0"/>
              </a:spcAft>
              <a:buClr>
                <a:schemeClr val="dk1"/>
              </a:buClr>
              <a:buSzPts val="1100"/>
              <a:buFont typeface="Arial"/>
              <a:buNone/>
            </a:pPr>
            <a:r>
              <a:rPr lang="en">
                <a:solidFill>
                  <a:srgbClr val="333333"/>
                </a:solidFill>
                <a:highlight>
                  <a:srgbClr val="FFFFFF"/>
                </a:highlight>
                <a:latin typeface="Roboto"/>
                <a:ea typeface="Roboto"/>
                <a:cs typeface="Roboto"/>
                <a:sym typeface="Roboto"/>
              </a:rPr>
              <a:t>"A Bayesian network is a probabilistic graphical model which represents a set of variables and their conditional dependencies using a directed acyclic graph."</a:t>
            </a:r>
            <a:endParaRPr>
              <a:solidFill>
                <a:srgbClr val="333333"/>
              </a:solidFill>
              <a:highlight>
                <a:srgbClr val="FFFFFF"/>
              </a:highlight>
              <a:latin typeface="Roboto"/>
              <a:ea typeface="Roboto"/>
              <a:cs typeface="Roboto"/>
              <a:sym typeface="Roboto"/>
            </a:endParaRPr>
          </a:p>
          <a:p>
            <a:pPr marL="0" lvl="0" indent="0" algn="just" rtl="0">
              <a:lnSpc>
                <a:spcPct val="80000"/>
              </a:lnSpc>
              <a:spcBef>
                <a:spcPts val="600"/>
              </a:spcBef>
              <a:spcAft>
                <a:spcPts val="0"/>
              </a:spcAft>
              <a:buClr>
                <a:schemeClr val="dk1"/>
              </a:buClr>
              <a:buSzPts val="1100"/>
              <a:buFont typeface="Arial"/>
              <a:buNone/>
            </a:pPr>
            <a:r>
              <a:rPr lang="en">
                <a:solidFill>
                  <a:srgbClr val="333333"/>
                </a:solidFill>
                <a:highlight>
                  <a:srgbClr val="FFFFFF"/>
                </a:highlight>
                <a:latin typeface="Roboto"/>
                <a:ea typeface="Roboto"/>
                <a:cs typeface="Roboto"/>
                <a:sym typeface="Roboto"/>
              </a:rPr>
              <a:t>It is also called a </a:t>
            </a:r>
            <a:r>
              <a:rPr lang="en" b="1">
                <a:solidFill>
                  <a:srgbClr val="333333"/>
                </a:solidFill>
                <a:highlight>
                  <a:srgbClr val="FFFFFF"/>
                </a:highlight>
                <a:latin typeface="Roboto"/>
                <a:ea typeface="Roboto"/>
                <a:cs typeface="Roboto"/>
                <a:sym typeface="Roboto"/>
              </a:rPr>
              <a:t>Bayes network, belief network, decision network</a:t>
            </a:r>
            <a:r>
              <a:rPr lang="en">
                <a:solidFill>
                  <a:srgbClr val="333333"/>
                </a:solidFill>
                <a:highlight>
                  <a:srgbClr val="FFFFFF"/>
                </a:highlight>
                <a:latin typeface="Roboto"/>
                <a:ea typeface="Roboto"/>
                <a:cs typeface="Roboto"/>
                <a:sym typeface="Roboto"/>
              </a:rPr>
              <a:t>, or </a:t>
            </a:r>
            <a:r>
              <a:rPr lang="en" b="1">
                <a:solidFill>
                  <a:srgbClr val="333333"/>
                </a:solidFill>
                <a:highlight>
                  <a:srgbClr val="FFFFFF"/>
                </a:highlight>
                <a:latin typeface="Roboto"/>
                <a:ea typeface="Roboto"/>
                <a:cs typeface="Roboto"/>
                <a:sym typeface="Roboto"/>
              </a:rPr>
              <a:t>Bayesian model</a:t>
            </a:r>
            <a:r>
              <a:rPr lang="en">
                <a:solidFill>
                  <a:srgbClr val="333333"/>
                </a:solidFill>
                <a:highlight>
                  <a:srgbClr val="FFFFFF"/>
                </a:highlight>
                <a:latin typeface="Roboto"/>
                <a:ea typeface="Roboto"/>
                <a:cs typeface="Roboto"/>
                <a:sym typeface="Roboto"/>
              </a:rPr>
              <a:t>.</a:t>
            </a:r>
            <a:endParaRPr>
              <a:solidFill>
                <a:srgbClr val="333333"/>
              </a:solidFill>
              <a:highlight>
                <a:srgbClr val="FFFFFF"/>
              </a:highlight>
              <a:latin typeface="Roboto"/>
              <a:ea typeface="Roboto"/>
              <a:cs typeface="Roboto"/>
              <a:sym typeface="Roboto"/>
            </a:endParaRPr>
          </a:p>
          <a:p>
            <a:pPr marL="0" lvl="0" indent="0" algn="just" rtl="0">
              <a:lnSpc>
                <a:spcPct val="80000"/>
              </a:lnSpc>
              <a:spcBef>
                <a:spcPts val="600"/>
              </a:spcBef>
              <a:spcAft>
                <a:spcPts val="0"/>
              </a:spcAft>
              <a:buClr>
                <a:schemeClr val="dk1"/>
              </a:buClr>
              <a:buSzPts val="1100"/>
              <a:buFont typeface="Arial"/>
              <a:buNone/>
            </a:pPr>
            <a:r>
              <a:rPr lang="en">
                <a:solidFill>
                  <a:srgbClr val="333333"/>
                </a:solidFill>
                <a:highlight>
                  <a:srgbClr val="FFFFFF"/>
                </a:highlight>
                <a:latin typeface="Roboto"/>
                <a:ea typeface="Roboto"/>
                <a:cs typeface="Roboto"/>
                <a:sym typeface="Roboto"/>
              </a:rPr>
              <a:t>Bayesian networks are probabilistic, because these networks are built from a </a:t>
            </a:r>
            <a:r>
              <a:rPr lang="en" b="1">
                <a:solidFill>
                  <a:srgbClr val="333333"/>
                </a:solidFill>
                <a:highlight>
                  <a:srgbClr val="FFFFFF"/>
                </a:highlight>
                <a:latin typeface="Roboto"/>
                <a:ea typeface="Roboto"/>
                <a:cs typeface="Roboto"/>
                <a:sym typeface="Roboto"/>
              </a:rPr>
              <a:t>probability distribution</a:t>
            </a:r>
            <a:r>
              <a:rPr lang="en">
                <a:solidFill>
                  <a:srgbClr val="333333"/>
                </a:solidFill>
                <a:highlight>
                  <a:srgbClr val="FFFFFF"/>
                </a:highlight>
                <a:latin typeface="Roboto"/>
                <a:ea typeface="Roboto"/>
                <a:cs typeface="Roboto"/>
                <a:sym typeface="Roboto"/>
              </a:rPr>
              <a:t>, and also use probability theory for prediction and anomaly detection.</a:t>
            </a:r>
            <a:endParaRPr>
              <a:solidFill>
                <a:srgbClr val="333333"/>
              </a:solidFill>
              <a:highlight>
                <a:srgbClr val="FFFFFF"/>
              </a:highlight>
              <a:latin typeface="Roboto"/>
              <a:ea typeface="Roboto"/>
              <a:cs typeface="Roboto"/>
              <a:sym typeface="Roboto"/>
            </a:endParaRPr>
          </a:p>
          <a:p>
            <a:pPr marL="0" lvl="0" indent="0" algn="l" rtl="0">
              <a:lnSpc>
                <a:spcPct val="100000"/>
              </a:lnSpc>
              <a:spcBef>
                <a:spcPts val="600"/>
              </a:spcBef>
              <a:spcAft>
                <a:spcPts val="0"/>
              </a:spcAft>
              <a:buNone/>
            </a:pPr>
            <a:endParaRPr/>
          </a:p>
        </p:txBody>
      </p:sp>
      <p:sp>
        <p:nvSpPr>
          <p:cNvPr id="383" name="Google Shape;383;p64">
            <a:hlinkClick r:id="rId3"/>
          </p:cNvPr>
          <p:cNvSpPr txBox="1"/>
          <p:nvPr/>
        </p:nvSpPr>
        <p:spPr>
          <a:xfrm>
            <a:off x="7000250" y="4342400"/>
            <a:ext cx="164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For more details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69</a:t>
            </a:fld>
            <a:endParaRPr lang="en"/>
          </a:p>
        </p:txBody>
      </p:sp>
    </p:spTree>
    <p:extLst>
      <p:ext uri="{BB962C8B-B14F-4D97-AF65-F5344CB8AC3E}">
        <p14:creationId xmlns:p14="http://schemas.microsoft.com/office/powerpoint/2010/main" val="1050214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350488"/>
            <a:ext cx="4937760" cy="3754874"/>
          </a:xfrm>
          <a:prstGeom prst="rect">
            <a:avLst/>
          </a:prstGeom>
        </p:spPr>
        <p:txBody>
          <a:bodyPr wrap="square">
            <a:spAutoFit/>
          </a:bodyPr>
          <a:lstStyle/>
          <a:p>
            <a:r>
              <a:rPr lang="en-US" b="1" dirty="0"/>
              <a:t>1. Descriptive Statistics :</a:t>
            </a:r>
          </a:p>
          <a:p>
            <a:r>
              <a:rPr lang="en-US" dirty="0"/>
              <a:t>Descriptive statistics uses data that provides a description of the population either through numerical calculation or graph or table. It provides a graphical summary of data. It is simply used for summarizing objects, etc. There are two categories in this as following below.</a:t>
            </a:r>
          </a:p>
          <a:p>
            <a:endParaRPr lang="en-US" dirty="0"/>
          </a:p>
          <a:p>
            <a:r>
              <a:rPr lang="en-US" b="1" dirty="0"/>
              <a:t>(a). Measure of central tendency –</a:t>
            </a:r>
          </a:p>
          <a:p>
            <a:r>
              <a:rPr lang="en-US" dirty="0"/>
              <a:t>Measure of central tendency is also known as summary statistics that is used to represents the center point or a particular value of a data set or sample set.</a:t>
            </a:r>
          </a:p>
          <a:p>
            <a:r>
              <a:rPr lang="en-US" dirty="0"/>
              <a:t>In statistics, there are three common measures of central tendency as shown below</a:t>
            </a:r>
            <a:r>
              <a:rPr lang="en-US" dirty="0" smtClean="0"/>
              <a:t>:</a:t>
            </a:r>
          </a:p>
          <a:p>
            <a:endParaRPr lang="en-US" dirty="0" smtClean="0"/>
          </a:p>
          <a:p>
            <a:r>
              <a:rPr lang="en-US" b="1" dirty="0"/>
              <a:t>(</a:t>
            </a:r>
            <a:r>
              <a:rPr lang="en-US" b="1" dirty="0" err="1"/>
              <a:t>i</a:t>
            </a:r>
            <a:r>
              <a:rPr lang="en-US" b="1" dirty="0"/>
              <a:t>) Mean :</a:t>
            </a:r>
            <a:r>
              <a:rPr lang="en-US" dirty="0"/>
              <a:t/>
            </a:r>
            <a:br>
              <a:rPr lang="en-US" dirty="0"/>
            </a:br>
            <a:r>
              <a:rPr lang="en-US" dirty="0"/>
              <a:t>It is measure of average of all value in a sample set.</a:t>
            </a:r>
            <a:br>
              <a:rPr lang="en-US" dirty="0"/>
            </a:br>
            <a:r>
              <a:rPr lang="en-US" dirty="0"/>
              <a:t>For example,</a:t>
            </a:r>
          </a:p>
        </p:txBody>
      </p:sp>
      <p:pic>
        <p:nvPicPr>
          <p:cNvPr id="4098" name="Picture 2" descr="https://media.geeksforgeeks.org/wp-content/uploads/20200626001234/Untitled-Diagram-1016.png"/>
          <p:cNvPicPr>
            <a:picLocks noChangeAspect="1" noChangeArrowheads="1"/>
          </p:cNvPicPr>
          <p:nvPr/>
        </p:nvPicPr>
        <p:blipFill rotWithShape="1">
          <a:blip r:embed="rId3">
            <a:extLst>
              <a:ext uri="{28A0092B-C50C-407E-A947-70E740481C1C}">
                <a14:useLocalDpi xmlns:a14="http://schemas.microsoft.com/office/drawing/2010/main" val="0"/>
              </a:ext>
            </a:extLst>
          </a:blip>
          <a:srcRect b="7332"/>
          <a:stretch/>
        </p:blipFill>
        <p:spPr bwMode="auto">
          <a:xfrm>
            <a:off x="5559552" y="970893"/>
            <a:ext cx="3545932" cy="3265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1831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Joint and Marginal Probabilities</a:t>
            </a:r>
            <a:endParaRPr/>
          </a:p>
        </p:txBody>
      </p:sp>
      <p:sp>
        <p:nvSpPr>
          <p:cNvPr id="389" name="Google Shape;389;p65"/>
          <p:cNvSpPr txBox="1">
            <a:spLocks noGrp="1"/>
          </p:cNvSpPr>
          <p:nvPr>
            <p:ph type="body" idx="1"/>
          </p:nvPr>
        </p:nvSpPr>
        <p:spPr>
          <a:xfrm>
            <a:off x="311700" y="1152475"/>
            <a:ext cx="8520600" cy="3863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en" b="1">
                <a:solidFill>
                  <a:srgbClr val="222222"/>
                </a:solidFill>
                <a:highlight>
                  <a:srgbClr val="FFFFFF"/>
                </a:highlight>
              </a:rPr>
              <a:t>Probability of One Random Variable</a:t>
            </a:r>
            <a:endParaRPr b="1">
              <a:solidFill>
                <a:srgbClr val="222222"/>
              </a:solidFill>
              <a:highlight>
                <a:srgbClr val="FFFFFF"/>
              </a:highlight>
            </a:endParaRPr>
          </a:p>
          <a:p>
            <a:pPr marL="0" lvl="0" indent="0" algn="l" rtl="0">
              <a:lnSpc>
                <a:spcPct val="80000"/>
              </a:lnSpc>
              <a:spcBef>
                <a:spcPts val="900"/>
              </a:spcBef>
              <a:spcAft>
                <a:spcPts val="0"/>
              </a:spcAft>
              <a:buClr>
                <a:schemeClr val="dk1"/>
              </a:buClr>
              <a:buSzPts val="1100"/>
              <a:buFont typeface="Arial"/>
              <a:buNone/>
            </a:pPr>
            <a:r>
              <a:rPr lang="en" sz="1350">
                <a:solidFill>
                  <a:srgbClr val="555555"/>
                </a:solidFill>
                <a:highlight>
                  <a:srgbClr val="FFFFFF"/>
                </a:highlight>
              </a:rPr>
              <a:t>Probability quantifies the likelihood of an event.</a:t>
            </a:r>
            <a:endParaRPr sz="1350">
              <a:solidFill>
                <a:srgbClr val="555555"/>
              </a:solidFill>
              <a:highlight>
                <a:srgbClr val="FFFFFF"/>
              </a:highlight>
            </a:endParaRPr>
          </a:p>
          <a:p>
            <a:pPr marL="0" lvl="0" indent="0" algn="l" rtl="0">
              <a:lnSpc>
                <a:spcPct val="80000"/>
              </a:lnSpc>
              <a:spcBef>
                <a:spcPts val="600"/>
              </a:spcBef>
              <a:spcAft>
                <a:spcPts val="0"/>
              </a:spcAft>
              <a:buClr>
                <a:schemeClr val="dk1"/>
              </a:buClr>
              <a:buSzPts val="1100"/>
              <a:buFont typeface="Arial"/>
              <a:buNone/>
            </a:pPr>
            <a:r>
              <a:rPr lang="en" sz="1350">
                <a:solidFill>
                  <a:srgbClr val="555555"/>
                </a:solidFill>
                <a:highlight>
                  <a:srgbClr val="FFFFFF"/>
                </a:highlight>
              </a:rPr>
              <a:t>Specifically, it quantifies how likely a specific outcome is for a random variable, such as the flip of a coin, the roll of a dice, or drawing a playing card from a deck.</a:t>
            </a:r>
            <a:endParaRPr sz="1350">
              <a:solidFill>
                <a:srgbClr val="555555"/>
              </a:solidFill>
              <a:highlight>
                <a:srgbClr val="FFFFFF"/>
              </a:highlight>
            </a:endParaRPr>
          </a:p>
          <a:p>
            <a:pPr marL="0" lvl="0" indent="0" algn="l" rtl="0">
              <a:lnSpc>
                <a:spcPct val="80000"/>
              </a:lnSpc>
              <a:spcBef>
                <a:spcPts val="600"/>
              </a:spcBef>
              <a:spcAft>
                <a:spcPts val="0"/>
              </a:spcAft>
              <a:buClr>
                <a:schemeClr val="dk1"/>
              </a:buClr>
              <a:buSzPts val="1100"/>
              <a:buFont typeface="Arial"/>
              <a:buNone/>
            </a:pPr>
            <a:r>
              <a:rPr lang="en" sz="1350">
                <a:solidFill>
                  <a:srgbClr val="555555"/>
                </a:solidFill>
                <a:highlight>
                  <a:srgbClr val="FFFFFF"/>
                </a:highlight>
              </a:rPr>
              <a:t>For a random variable </a:t>
            </a:r>
            <a:r>
              <a:rPr lang="en" sz="1350" i="1">
                <a:solidFill>
                  <a:srgbClr val="555555"/>
                </a:solidFill>
                <a:highlight>
                  <a:srgbClr val="FFFFFF"/>
                </a:highlight>
              </a:rPr>
              <a:t>x</a:t>
            </a:r>
            <a:r>
              <a:rPr lang="en" sz="1350">
                <a:solidFill>
                  <a:srgbClr val="555555"/>
                </a:solidFill>
                <a:highlight>
                  <a:srgbClr val="FFFFFF"/>
                </a:highlight>
              </a:rPr>
              <a:t>, </a:t>
            </a:r>
            <a:r>
              <a:rPr lang="en" sz="1350" i="1">
                <a:solidFill>
                  <a:srgbClr val="555555"/>
                </a:solidFill>
                <a:highlight>
                  <a:srgbClr val="FFFFFF"/>
                </a:highlight>
              </a:rPr>
              <a:t>P(x)</a:t>
            </a:r>
            <a:r>
              <a:rPr lang="en" sz="1350">
                <a:solidFill>
                  <a:srgbClr val="555555"/>
                </a:solidFill>
                <a:highlight>
                  <a:srgbClr val="FFFFFF"/>
                </a:highlight>
              </a:rPr>
              <a:t> is a function that assigns a probability to all values of </a:t>
            </a:r>
            <a:r>
              <a:rPr lang="en" sz="1350" i="1">
                <a:solidFill>
                  <a:srgbClr val="555555"/>
                </a:solidFill>
                <a:highlight>
                  <a:srgbClr val="FFFFFF"/>
                </a:highlight>
              </a:rPr>
              <a:t>x</a:t>
            </a:r>
            <a:r>
              <a:rPr lang="en" sz="1350">
                <a:solidFill>
                  <a:srgbClr val="555555"/>
                </a:solidFill>
                <a:highlight>
                  <a:srgbClr val="FFFFFF"/>
                </a:highlight>
              </a:rPr>
              <a:t>.</a:t>
            </a:r>
            <a:endParaRPr sz="1350">
              <a:solidFill>
                <a:srgbClr val="555555"/>
              </a:solidFill>
              <a:highlight>
                <a:srgbClr val="FFFFFF"/>
              </a:highlight>
            </a:endParaRPr>
          </a:p>
          <a:p>
            <a:pPr marL="457200" lvl="0" indent="-314325" algn="l" rtl="0">
              <a:lnSpc>
                <a:spcPct val="80000"/>
              </a:lnSpc>
              <a:spcBef>
                <a:spcPts val="600"/>
              </a:spcBef>
              <a:spcAft>
                <a:spcPts val="0"/>
              </a:spcAft>
              <a:buClr>
                <a:srgbClr val="555555"/>
              </a:buClr>
              <a:buSzPts val="1350"/>
              <a:buChar char="●"/>
            </a:pPr>
            <a:r>
              <a:rPr lang="en" sz="1350">
                <a:solidFill>
                  <a:srgbClr val="555555"/>
                </a:solidFill>
                <a:highlight>
                  <a:srgbClr val="FFFFFF"/>
                </a:highlight>
              </a:rPr>
              <a:t>Probability Density of x = P(x)</a:t>
            </a:r>
            <a:endParaRPr sz="1350">
              <a:solidFill>
                <a:srgbClr val="555555"/>
              </a:solidFill>
              <a:highlight>
                <a:srgbClr val="FFFFFF"/>
              </a:highlight>
            </a:endParaRPr>
          </a:p>
          <a:p>
            <a:pPr marL="0" lvl="0" indent="0" algn="l" rtl="0">
              <a:lnSpc>
                <a:spcPct val="80000"/>
              </a:lnSpc>
              <a:spcBef>
                <a:spcPts val="600"/>
              </a:spcBef>
              <a:spcAft>
                <a:spcPts val="0"/>
              </a:spcAft>
              <a:buClr>
                <a:schemeClr val="dk1"/>
              </a:buClr>
              <a:buSzPts val="1100"/>
              <a:buFont typeface="Arial"/>
              <a:buNone/>
            </a:pPr>
            <a:r>
              <a:rPr lang="en" sz="1350">
                <a:solidFill>
                  <a:srgbClr val="555555"/>
                </a:solidFill>
                <a:highlight>
                  <a:srgbClr val="FFFFFF"/>
                </a:highlight>
              </a:rPr>
              <a:t>The probability of a specific event </a:t>
            </a:r>
            <a:r>
              <a:rPr lang="en" sz="1350" i="1">
                <a:solidFill>
                  <a:srgbClr val="555555"/>
                </a:solidFill>
                <a:highlight>
                  <a:srgbClr val="FFFFFF"/>
                </a:highlight>
              </a:rPr>
              <a:t>A</a:t>
            </a:r>
            <a:r>
              <a:rPr lang="en" sz="1350">
                <a:solidFill>
                  <a:srgbClr val="555555"/>
                </a:solidFill>
                <a:highlight>
                  <a:srgbClr val="FFFFFF"/>
                </a:highlight>
              </a:rPr>
              <a:t> for a random variable x is denoted as </a:t>
            </a:r>
            <a:r>
              <a:rPr lang="en" sz="1350" i="1">
                <a:solidFill>
                  <a:srgbClr val="555555"/>
                </a:solidFill>
                <a:highlight>
                  <a:srgbClr val="FFFFFF"/>
                </a:highlight>
              </a:rPr>
              <a:t>P(x=A)</a:t>
            </a:r>
            <a:r>
              <a:rPr lang="en" sz="1350">
                <a:solidFill>
                  <a:srgbClr val="555555"/>
                </a:solidFill>
                <a:highlight>
                  <a:srgbClr val="FFFFFF"/>
                </a:highlight>
              </a:rPr>
              <a:t>, or simply as </a:t>
            </a:r>
            <a:r>
              <a:rPr lang="en" sz="1350" i="1">
                <a:solidFill>
                  <a:srgbClr val="555555"/>
                </a:solidFill>
                <a:highlight>
                  <a:srgbClr val="FFFFFF"/>
                </a:highlight>
              </a:rPr>
              <a:t>P(A).</a:t>
            </a:r>
            <a:endParaRPr sz="1350" i="1">
              <a:solidFill>
                <a:srgbClr val="555555"/>
              </a:solidFill>
              <a:highlight>
                <a:srgbClr val="FFFFFF"/>
              </a:highlight>
            </a:endParaRPr>
          </a:p>
          <a:p>
            <a:pPr marL="457200" lvl="0" indent="-314325" algn="l" rtl="0">
              <a:lnSpc>
                <a:spcPct val="80000"/>
              </a:lnSpc>
              <a:spcBef>
                <a:spcPts val="600"/>
              </a:spcBef>
              <a:spcAft>
                <a:spcPts val="0"/>
              </a:spcAft>
              <a:buClr>
                <a:srgbClr val="555555"/>
              </a:buClr>
              <a:buSzPts val="1350"/>
              <a:buChar char="●"/>
            </a:pPr>
            <a:r>
              <a:rPr lang="en" sz="1350">
                <a:solidFill>
                  <a:srgbClr val="555555"/>
                </a:solidFill>
                <a:highlight>
                  <a:srgbClr val="FFFFFF"/>
                </a:highlight>
              </a:rPr>
              <a:t>Probability of Event A = P(A)</a:t>
            </a:r>
            <a:endParaRPr sz="1350">
              <a:solidFill>
                <a:srgbClr val="555555"/>
              </a:solidFill>
              <a:highlight>
                <a:srgbClr val="FFFFFF"/>
              </a:highlight>
            </a:endParaRPr>
          </a:p>
          <a:p>
            <a:pPr marL="0" lvl="0" indent="0" algn="l" rtl="0">
              <a:lnSpc>
                <a:spcPct val="80000"/>
              </a:lnSpc>
              <a:spcBef>
                <a:spcPts val="600"/>
              </a:spcBef>
              <a:spcAft>
                <a:spcPts val="0"/>
              </a:spcAft>
              <a:buClr>
                <a:schemeClr val="dk1"/>
              </a:buClr>
              <a:buSzPts val="1100"/>
              <a:buFont typeface="Arial"/>
              <a:buNone/>
            </a:pPr>
            <a:r>
              <a:rPr lang="en" sz="1350">
                <a:solidFill>
                  <a:srgbClr val="555555"/>
                </a:solidFill>
                <a:highlight>
                  <a:srgbClr val="FFFFFF"/>
                </a:highlight>
              </a:rPr>
              <a:t>Probability is calculated as the number of desired outcomes divided by the total possible outcomes, in the case where all outcomes are equally likely.</a:t>
            </a:r>
            <a:endParaRPr sz="1350">
              <a:solidFill>
                <a:srgbClr val="555555"/>
              </a:solidFill>
              <a:highlight>
                <a:srgbClr val="FFFFFF"/>
              </a:highlight>
            </a:endParaRPr>
          </a:p>
          <a:p>
            <a:pPr marL="457200" lvl="0" indent="-314325" algn="l" rtl="0">
              <a:lnSpc>
                <a:spcPct val="80000"/>
              </a:lnSpc>
              <a:spcBef>
                <a:spcPts val="600"/>
              </a:spcBef>
              <a:spcAft>
                <a:spcPts val="0"/>
              </a:spcAft>
              <a:buClr>
                <a:srgbClr val="555555"/>
              </a:buClr>
              <a:buSzPts val="1350"/>
              <a:buChar char="●"/>
            </a:pPr>
            <a:r>
              <a:rPr lang="en" sz="1350">
                <a:solidFill>
                  <a:srgbClr val="555555"/>
                </a:solidFill>
                <a:highlight>
                  <a:srgbClr val="FFFFFF"/>
                </a:highlight>
              </a:rPr>
              <a:t>Probability = (number of desired outcomes) / (total number of possible outcomes)</a:t>
            </a:r>
            <a:endParaRPr sz="1350">
              <a:solidFill>
                <a:srgbClr val="555555"/>
              </a:solidFill>
              <a:highlight>
                <a:srgbClr val="FFFFFF"/>
              </a:highlight>
            </a:endParaRPr>
          </a:p>
          <a:p>
            <a:pPr marL="0" lvl="0" indent="0" algn="l" rtl="0">
              <a:lnSpc>
                <a:spcPct val="80000"/>
              </a:lnSpc>
              <a:spcBef>
                <a:spcPts val="600"/>
              </a:spcBef>
              <a:spcAft>
                <a:spcPts val="0"/>
              </a:spcAft>
              <a:buClr>
                <a:schemeClr val="dk1"/>
              </a:buClr>
              <a:buSzPts val="1100"/>
              <a:buFont typeface="Arial"/>
              <a:buNone/>
            </a:pPr>
            <a:r>
              <a:rPr lang="en" sz="1350">
                <a:solidFill>
                  <a:srgbClr val="555555"/>
                </a:solidFill>
                <a:highlight>
                  <a:srgbClr val="FFFFFF"/>
                </a:highlight>
              </a:rPr>
              <a:t>This is intuitive if we think about a discrete random variable such as the roll of a die. For example, the probability of a die rolling a 5 is calculated as one outcome of rolling a 5 (1) divided by the total number of discrete outcomes (6) or 1/6 or about 0.1666 or about 16.666%.</a:t>
            </a:r>
            <a:endParaRPr sz="1350">
              <a:solidFill>
                <a:srgbClr val="555555"/>
              </a:solidFill>
              <a:highlight>
                <a:srgbClr val="FFFFFF"/>
              </a:highlight>
            </a:endParaRPr>
          </a:p>
          <a:p>
            <a:pPr marL="0" lvl="0" indent="0" algn="l" rtl="0">
              <a:spcBef>
                <a:spcPts val="600"/>
              </a:spcBef>
              <a:spcAft>
                <a:spcPts val="120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70</a:t>
            </a:fld>
            <a:endParaRPr lang="en"/>
          </a:p>
        </p:txBody>
      </p:sp>
    </p:spTree>
    <p:extLst>
      <p:ext uri="{BB962C8B-B14F-4D97-AF65-F5344CB8AC3E}">
        <p14:creationId xmlns:p14="http://schemas.microsoft.com/office/powerpoint/2010/main" val="14857751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6"/>
          <p:cNvSpPr txBox="1">
            <a:spLocks noGrp="1"/>
          </p:cNvSpPr>
          <p:nvPr>
            <p:ph type="body" idx="1"/>
          </p:nvPr>
        </p:nvSpPr>
        <p:spPr>
          <a:xfrm>
            <a:off x="147000" y="119300"/>
            <a:ext cx="8829900" cy="48222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1450">
                <a:solidFill>
                  <a:srgbClr val="555555"/>
                </a:solidFill>
                <a:highlight>
                  <a:srgbClr val="FFFFFF"/>
                </a:highlight>
              </a:rPr>
              <a:t>The sum of the probabilities of all outcomes must equal one. If not, we do not have valid probabilities.</a:t>
            </a:r>
            <a:endParaRPr sz="145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450">
                <a:solidFill>
                  <a:srgbClr val="555555"/>
                </a:solidFill>
                <a:highlight>
                  <a:srgbClr val="FFFFFF"/>
                </a:highlight>
              </a:rPr>
              <a:t>Sum of the Probabilities for All Outcomes = 1.0.</a:t>
            </a:r>
            <a:endParaRPr sz="145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450">
                <a:solidFill>
                  <a:srgbClr val="555555"/>
                </a:solidFill>
                <a:highlight>
                  <a:srgbClr val="FFFFFF"/>
                </a:highlight>
              </a:rPr>
              <a:t>The probability of an impossible outcome is zero. For example, it is impossible to roll a 7 with a standard six-sided die.</a:t>
            </a:r>
            <a:endParaRPr sz="145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450">
                <a:solidFill>
                  <a:srgbClr val="555555"/>
                </a:solidFill>
                <a:highlight>
                  <a:srgbClr val="FFFFFF"/>
                </a:highlight>
              </a:rPr>
              <a:t>Probability of Impossible Outcome = 0.0</a:t>
            </a:r>
            <a:endParaRPr sz="145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450">
                <a:solidFill>
                  <a:srgbClr val="555555"/>
                </a:solidFill>
                <a:highlight>
                  <a:srgbClr val="FFFFFF"/>
                </a:highlight>
              </a:rPr>
              <a:t>The probability of a certain outcome is one. For example, it is certain that a value between 1 and 6 will occur when rolling a six-sided die.</a:t>
            </a:r>
            <a:endParaRPr sz="145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450">
                <a:solidFill>
                  <a:srgbClr val="555555"/>
                </a:solidFill>
                <a:highlight>
                  <a:srgbClr val="FFFFFF"/>
                </a:highlight>
              </a:rPr>
              <a:t>Probability of Certain Outcome = 1.0</a:t>
            </a:r>
            <a:endParaRPr sz="145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450">
                <a:solidFill>
                  <a:srgbClr val="555555"/>
                </a:solidFill>
                <a:highlight>
                  <a:srgbClr val="FFFFFF"/>
                </a:highlight>
              </a:rPr>
              <a:t>The probability of an event not occurring, called the complement.</a:t>
            </a:r>
            <a:endParaRPr sz="145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450">
                <a:solidFill>
                  <a:srgbClr val="555555"/>
                </a:solidFill>
                <a:highlight>
                  <a:srgbClr val="FFFFFF"/>
                </a:highlight>
              </a:rPr>
              <a:t>This can be calculated by one minus the probability of the event, or </a:t>
            </a:r>
            <a:r>
              <a:rPr lang="en" sz="1450" i="1">
                <a:solidFill>
                  <a:srgbClr val="555555"/>
                </a:solidFill>
                <a:highlight>
                  <a:srgbClr val="FFFFFF"/>
                </a:highlight>
              </a:rPr>
              <a:t>1 – P(A)</a:t>
            </a:r>
            <a:r>
              <a:rPr lang="en" sz="1450">
                <a:solidFill>
                  <a:srgbClr val="555555"/>
                </a:solidFill>
                <a:highlight>
                  <a:srgbClr val="FFFFFF"/>
                </a:highlight>
              </a:rPr>
              <a:t>. For example, the probability of not rolling a 5 would be 1 – P(5) or 1 – 0.166 or about 0.833 or about 83.333%.</a:t>
            </a:r>
            <a:endParaRPr sz="145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450">
                <a:solidFill>
                  <a:srgbClr val="555555"/>
                </a:solidFill>
                <a:highlight>
                  <a:srgbClr val="FFFFFF"/>
                </a:highlight>
              </a:rPr>
              <a:t>Probability of Not Event A = 1 – P(A)</a:t>
            </a:r>
            <a:endParaRPr sz="1450">
              <a:solidFill>
                <a:srgbClr val="555555"/>
              </a:solidFill>
              <a:highlight>
                <a:srgbClr val="FFFFFF"/>
              </a:highlight>
            </a:endParaRPr>
          </a:p>
          <a:p>
            <a:pPr marL="0" lvl="0" indent="0" algn="l" rtl="0">
              <a:lnSpc>
                <a:spcPct val="100000"/>
              </a:lnSpc>
              <a:spcBef>
                <a:spcPts val="1000"/>
              </a:spcBef>
              <a:spcAft>
                <a:spcPts val="1000"/>
              </a:spcAft>
              <a:buClr>
                <a:schemeClr val="dk1"/>
              </a:buClr>
              <a:buSzPts val="1100"/>
              <a:buFont typeface="Arial"/>
              <a:buNone/>
            </a:pPr>
            <a:r>
              <a:rPr lang="en" sz="1450">
                <a:solidFill>
                  <a:srgbClr val="555555"/>
                </a:solidFill>
                <a:highlight>
                  <a:srgbClr val="FFFFFF"/>
                </a:highlight>
              </a:rPr>
              <a:t>Now that we are familiar with the probability of one random variable, let’s consider probability for multiple random variables.</a:t>
            </a:r>
            <a:endParaRPr sz="1450">
              <a:solidFill>
                <a:srgbClr val="555555"/>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71</a:t>
            </a:fld>
            <a:endParaRPr lang="en"/>
          </a:p>
        </p:txBody>
      </p:sp>
    </p:spTree>
    <p:extLst>
      <p:ext uri="{BB962C8B-B14F-4D97-AF65-F5344CB8AC3E}">
        <p14:creationId xmlns:p14="http://schemas.microsoft.com/office/powerpoint/2010/main" val="4595738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7"/>
          <p:cNvSpPr txBox="1">
            <a:spLocks noGrp="1"/>
          </p:cNvSpPr>
          <p:nvPr>
            <p:ph type="body" idx="1"/>
          </p:nvPr>
        </p:nvSpPr>
        <p:spPr>
          <a:xfrm>
            <a:off x="232100" y="85675"/>
            <a:ext cx="8722200" cy="4915500"/>
          </a:xfrm>
          <a:prstGeom prst="rect">
            <a:avLst/>
          </a:prstGeom>
        </p:spPr>
        <p:txBody>
          <a:bodyPr spcFirstLastPara="1" wrap="square" lIns="91425" tIns="91425" rIns="91425" bIns="91425" anchor="t" anchorCtr="0">
            <a:normAutofit fontScale="55000" lnSpcReduction="20000"/>
          </a:bodyPr>
          <a:lstStyle/>
          <a:p>
            <a:pPr marL="0" lvl="0" indent="0" algn="l" rtl="0">
              <a:lnSpc>
                <a:spcPct val="150000"/>
              </a:lnSpc>
              <a:spcBef>
                <a:spcPts val="0"/>
              </a:spcBef>
              <a:spcAft>
                <a:spcPts val="0"/>
              </a:spcAft>
              <a:buClr>
                <a:schemeClr val="dk1"/>
              </a:buClr>
              <a:buSzPct val="40604"/>
              <a:buFont typeface="Arial"/>
              <a:buNone/>
            </a:pPr>
            <a:r>
              <a:rPr lang="en" sz="2709" b="1">
                <a:solidFill>
                  <a:srgbClr val="222222"/>
                </a:solidFill>
                <a:highlight>
                  <a:srgbClr val="FFFFFF"/>
                </a:highlight>
              </a:rPr>
              <a:t>Probability of Multiple Random Variables</a:t>
            </a:r>
            <a:endParaRPr sz="2709" b="1">
              <a:solidFill>
                <a:srgbClr val="222222"/>
              </a:solidFill>
              <a:highlight>
                <a:srgbClr val="FFFFFF"/>
              </a:highlight>
            </a:endParaRPr>
          </a:p>
          <a:p>
            <a:pPr marL="0" lvl="0" indent="0" algn="l" rtl="0">
              <a:lnSpc>
                <a:spcPct val="100000"/>
              </a:lnSpc>
              <a:spcBef>
                <a:spcPts val="900"/>
              </a:spcBef>
              <a:spcAft>
                <a:spcPts val="0"/>
              </a:spcAft>
              <a:buClr>
                <a:schemeClr val="dk1"/>
              </a:buClr>
              <a:buSzPct val="43586"/>
              <a:buFont typeface="Arial"/>
              <a:buNone/>
            </a:pPr>
            <a:r>
              <a:rPr lang="en" sz="2523">
                <a:solidFill>
                  <a:srgbClr val="555555"/>
                </a:solidFill>
                <a:highlight>
                  <a:srgbClr val="FFFFFF"/>
                </a:highlight>
              </a:rPr>
              <a:t>In machine learning, we are likely to work with many random variables.</a:t>
            </a:r>
            <a:endParaRPr sz="2523">
              <a:solidFill>
                <a:srgbClr val="555555"/>
              </a:solidFill>
              <a:highlight>
                <a:srgbClr val="FFFFFF"/>
              </a:highlight>
            </a:endParaRPr>
          </a:p>
          <a:p>
            <a:pPr marL="0" lvl="0" indent="0" algn="l" rtl="0">
              <a:lnSpc>
                <a:spcPct val="100000"/>
              </a:lnSpc>
              <a:spcBef>
                <a:spcPts val="1400"/>
              </a:spcBef>
              <a:spcAft>
                <a:spcPts val="0"/>
              </a:spcAft>
              <a:buClr>
                <a:schemeClr val="dk1"/>
              </a:buClr>
              <a:buSzPct val="43586"/>
              <a:buFont typeface="Arial"/>
              <a:buNone/>
            </a:pPr>
            <a:r>
              <a:rPr lang="en" sz="2523">
                <a:solidFill>
                  <a:srgbClr val="555555"/>
                </a:solidFill>
                <a:highlight>
                  <a:srgbClr val="FFFFFF"/>
                </a:highlight>
              </a:rPr>
              <a:t>For example, given a table of data, such as in excel, each row represents a separate observation or event, and each column represents a separate random variable.</a:t>
            </a:r>
            <a:endParaRPr sz="2523">
              <a:solidFill>
                <a:srgbClr val="555555"/>
              </a:solidFill>
              <a:highlight>
                <a:srgbClr val="FFFFFF"/>
              </a:highlight>
            </a:endParaRPr>
          </a:p>
          <a:p>
            <a:pPr marL="0" lvl="0" indent="0" algn="l" rtl="0">
              <a:lnSpc>
                <a:spcPct val="100000"/>
              </a:lnSpc>
              <a:spcBef>
                <a:spcPts val="1400"/>
              </a:spcBef>
              <a:spcAft>
                <a:spcPts val="0"/>
              </a:spcAft>
              <a:buClr>
                <a:schemeClr val="dk1"/>
              </a:buClr>
              <a:buSzPct val="43586"/>
              <a:buFont typeface="Arial"/>
              <a:buNone/>
            </a:pPr>
            <a:r>
              <a:rPr lang="en" sz="2523">
                <a:solidFill>
                  <a:srgbClr val="555555"/>
                </a:solidFill>
                <a:highlight>
                  <a:srgbClr val="FFFFFF"/>
                </a:highlight>
              </a:rPr>
              <a:t>Variables may be either discrete, meaning that they take on a finite set of values, or continuous, meaning they take on a real or numerical value.</a:t>
            </a:r>
            <a:endParaRPr sz="2523">
              <a:solidFill>
                <a:srgbClr val="555555"/>
              </a:solidFill>
              <a:highlight>
                <a:srgbClr val="FFFFFF"/>
              </a:highlight>
            </a:endParaRPr>
          </a:p>
          <a:p>
            <a:pPr marL="0" lvl="0" indent="0" algn="l" rtl="0">
              <a:lnSpc>
                <a:spcPct val="100000"/>
              </a:lnSpc>
              <a:spcBef>
                <a:spcPts val="1400"/>
              </a:spcBef>
              <a:spcAft>
                <a:spcPts val="0"/>
              </a:spcAft>
              <a:buClr>
                <a:schemeClr val="dk1"/>
              </a:buClr>
              <a:buSzPct val="43586"/>
              <a:buFont typeface="Arial"/>
              <a:buNone/>
            </a:pPr>
            <a:r>
              <a:rPr lang="en" sz="2523">
                <a:solidFill>
                  <a:srgbClr val="555555"/>
                </a:solidFill>
                <a:highlight>
                  <a:srgbClr val="FFFFFF"/>
                </a:highlight>
              </a:rPr>
              <a:t>As such, we are interested in the probability across two or more random variables.</a:t>
            </a:r>
            <a:endParaRPr sz="2523">
              <a:solidFill>
                <a:srgbClr val="555555"/>
              </a:solidFill>
              <a:highlight>
                <a:srgbClr val="FFFFFF"/>
              </a:highlight>
            </a:endParaRPr>
          </a:p>
          <a:p>
            <a:pPr marL="0" lvl="0" indent="0" algn="l" rtl="0">
              <a:lnSpc>
                <a:spcPct val="100000"/>
              </a:lnSpc>
              <a:spcBef>
                <a:spcPts val="1400"/>
              </a:spcBef>
              <a:spcAft>
                <a:spcPts val="0"/>
              </a:spcAft>
              <a:buClr>
                <a:schemeClr val="dk1"/>
              </a:buClr>
              <a:buSzPct val="43586"/>
              <a:buFont typeface="Arial"/>
              <a:buNone/>
            </a:pPr>
            <a:r>
              <a:rPr lang="en" sz="2523">
                <a:solidFill>
                  <a:srgbClr val="555555"/>
                </a:solidFill>
                <a:highlight>
                  <a:srgbClr val="FFFFFF"/>
                </a:highlight>
              </a:rPr>
              <a:t>This is complicated as there are many ways that random variables can interact, which, in turn, impacts their probabilities.</a:t>
            </a:r>
            <a:endParaRPr sz="2523">
              <a:solidFill>
                <a:srgbClr val="555555"/>
              </a:solidFill>
              <a:highlight>
                <a:srgbClr val="FFFFFF"/>
              </a:highlight>
            </a:endParaRPr>
          </a:p>
          <a:p>
            <a:pPr marL="0" lvl="0" indent="0" algn="l" rtl="0">
              <a:lnSpc>
                <a:spcPct val="100000"/>
              </a:lnSpc>
              <a:spcBef>
                <a:spcPts val="1400"/>
              </a:spcBef>
              <a:spcAft>
                <a:spcPts val="0"/>
              </a:spcAft>
              <a:buClr>
                <a:schemeClr val="dk1"/>
              </a:buClr>
              <a:buSzPct val="43586"/>
              <a:buFont typeface="Arial"/>
              <a:buNone/>
            </a:pPr>
            <a:r>
              <a:rPr lang="en" sz="2523">
                <a:solidFill>
                  <a:srgbClr val="555555"/>
                </a:solidFill>
                <a:highlight>
                  <a:srgbClr val="FFFFFF"/>
                </a:highlight>
              </a:rPr>
              <a:t>This can be simplified by reducing the discussion to just two random variables (</a:t>
            </a:r>
            <a:r>
              <a:rPr lang="en" sz="2523" i="1">
                <a:solidFill>
                  <a:srgbClr val="555555"/>
                </a:solidFill>
                <a:highlight>
                  <a:srgbClr val="FFFFFF"/>
                </a:highlight>
              </a:rPr>
              <a:t>X, Y</a:t>
            </a:r>
            <a:r>
              <a:rPr lang="en" sz="2523">
                <a:solidFill>
                  <a:srgbClr val="555555"/>
                </a:solidFill>
                <a:highlight>
                  <a:srgbClr val="FFFFFF"/>
                </a:highlight>
              </a:rPr>
              <a:t>), although the principles generalize to multiple variables.</a:t>
            </a:r>
            <a:endParaRPr sz="2523">
              <a:solidFill>
                <a:srgbClr val="555555"/>
              </a:solidFill>
              <a:highlight>
                <a:srgbClr val="FFFFFF"/>
              </a:highlight>
            </a:endParaRPr>
          </a:p>
          <a:p>
            <a:pPr marL="0" lvl="0" indent="0" algn="l" rtl="0">
              <a:lnSpc>
                <a:spcPct val="100000"/>
              </a:lnSpc>
              <a:spcBef>
                <a:spcPts val="1400"/>
              </a:spcBef>
              <a:spcAft>
                <a:spcPts val="0"/>
              </a:spcAft>
              <a:buClr>
                <a:schemeClr val="dk1"/>
              </a:buClr>
              <a:buSzPct val="43586"/>
              <a:buFont typeface="Arial"/>
              <a:buNone/>
            </a:pPr>
            <a:r>
              <a:rPr lang="en" sz="2523">
                <a:solidFill>
                  <a:srgbClr val="555555"/>
                </a:solidFill>
                <a:highlight>
                  <a:srgbClr val="FFFFFF"/>
                </a:highlight>
              </a:rPr>
              <a:t>And further, to discuss the probability of just two events, one for each variable (</a:t>
            </a:r>
            <a:r>
              <a:rPr lang="en" sz="2523" i="1">
                <a:solidFill>
                  <a:srgbClr val="555555"/>
                </a:solidFill>
                <a:highlight>
                  <a:srgbClr val="FFFFFF"/>
                </a:highlight>
              </a:rPr>
              <a:t>X=A, Y=B</a:t>
            </a:r>
            <a:r>
              <a:rPr lang="en" sz="2523">
                <a:solidFill>
                  <a:srgbClr val="555555"/>
                </a:solidFill>
                <a:highlight>
                  <a:srgbClr val="FFFFFF"/>
                </a:highlight>
              </a:rPr>
              <a:t>), although we could just as easily be discussing groups of events for each variable.</a:t>
            </a:r>
            <a:endParaRPr sz="2523">
              <a:solidFill>
                <a:srgbClr val="555555"/>
              </a:solidFill>
              <a:highlight>
                <a:srgbClr val="FFFFFF"/>
              </a:highlight>
            </a:endParaRPr>
          </a:p>
          <a:p>
            <a:pPr marL="0" lvl="0" indent="0" algn="l" rtl="0">
              <a:lnSpc>
                <a:spcPct val="100000"/>
              </a:lnSpc>
              <a:spcBef>
                <a:spcPts val="1400"/>
              </a:spcBef>
              <a:spcAft>
                <a:spcPts val="0"/>
              </a:spcAft>
              <a:buClr>
                <a:schemeClr val="dk1"/>
              </a:buClr>
              <a:buSzPct val="43586"/>
              <a:buFont typeface="Arial"/>
              <a:buNone/>
            </a:pPr>
            <a:r>
              <a:rPr lang="en" sz="2523">
                <a:solidFill>
                  <a:srgbClr val="555555"/>
                </a:solidFill>
                <a:highlight>
                  <a:srgbClr val="FFFFFF"/>
                </a:highlight>
              </a:rPr>
              <a:t>Therefore, we will introduce the probability of multiple random variables as the probability of event </a:t>
            </a:r>
            <a:r>
              <a:rPr lang="en" sz="2523" i="1">
                <a:solidFill>
                  <a:srgbClr val="555555"/>
                </a:solidFill>
                <a:highlight>
                  <a:srgbClr val="FFFFFF"/>
                </a:highlight>
              </a:rPr>
              <a:t>A</a:t>
            </a:r>
            <a:r>
              <a:rPr lang="en" sz="2523">
                <a:solidFill>
                  <a:srgbClr val="555555"/>
                </a:solidFill>
                <a:highlight>
                  <a:srgbClr val="FFFFFF"/>
                </a:highlight>
              </a:rPr>
              <a:t> and event </a:t>
            </a:r>
            <a:r>
              <a:rPr lang="en" sz="2523" i="1">
                <a:solidFill>
                  <a:srgbClr val="555555"/>
                </a:solidFill>
                <a:highlight>
                  <a:srgbClr val="FFFFFF"/>
                </a:highlight>
              </a:rPr>
              <a:t>B</a:t>
            </a:r>
            <a:r>
              <a:rPr lang="en" sz="2523">
                <a:solidFill>
                  <a:srgbClr val="555555"/>
                </a:solidFill>
                <a:highlight>
                  <a:srgbClr val="FFFFFF"/>
                </a:highlight>
              </a:rPr>
              <a:t>, which in shorthand is </a:t>
            </a:r>
            <a:r>
              <a:rPr lang="en" sz="2523" i="1">
                <a:solidFill>
                  <a:srgbClr val="555555"/>
                </a:solidFill>
                <a:highlight>
                  <a:srgbClr val="FFFFFF"/>
                </a:highlight>
              </a:rPr>
              <a:t>X=A</a:t>
            </a:r>
            <a:r>
              <a:rPr lang="en" sz="2523">
                <a:solidFill>
                  <a:srgbClr val="555555"/>
                </a:solidFill>
                <a:highlight>
                  <a:srgbClr val="FFFFFF"/>
                </a:highlight>
              </a:rPr>
              <a:t> and </a:t>
            </a:r>
            <a:r>
              <a:rPr lang="en" sz="2523" i="1">
                <a:solidFill>
                  <a:srgbClr val="555555"/>
                </a:solidFill>
                <a:highlight>
                  <a:srgbClr val="FFFFFF"/>
                </a:highlight>
              </a:rPr>
              <a:t>Y=B</a:t>
            </a:r>
            <a:r>
              <a:rPr lang="en" sz="2523">
                <a:solidFill>
                  <a:srgbClr val="555555"/>
                </a:solidFill>
                <a:highlight>
                  <a:srgbClr val="FFFFFF"/>
                </a:highlight>
              </a:rPr>
              <a:t>.</a:t>
            </a:r>
            <a:endParaRPr sz="2523">
              <a:solidFill>
                <a:srgbClr val="555555"/>
              </a:solidFill>
              <a:highlight>
                <a:srgbClr val="FFFFFF"/>
              </a:highlight>
            </a:endParaRPr>
          </a:p>
          <a:p>
            <a:pPr marL="0" lvl="0" indent="0" algn="l" rtl="0">
              <a:lnSpc>
                <a:spcPct val="100000"/>
              </a:lnSpc>
              <a:spcBef>
                <a:spcPts val="1400"/>
              </a:spcBef>
              <a:spcAft>
                <a:spcPts val="0"/>
              </a:spcAft>
              <a:buClr>
                <a:schemeClr val="dk1"/>
              </a:buClr>
              <a:buSzPct val="43586"/>
              <a:buFont typeface="Arial"/>
              <a:buNone/>
            </a:pPr>
            <a:r>
              <a:rPr lang="en" sz="2523">
                <a:solidFill>
                  <a:srgbClr val="555555"/>
                </a:solidFill>
                <a:highlight>
                  <a:srgbClr val="FFFFFF"/>
                </a:highlight>
              </a:rPr>
              <a:t>We assume that the two variables are related or dependent in some way.</a:t>
            </a:r>
            <a:endParaRPr sz="2523">
              <a:solidFill>
                <a:srgbClr val="555555"/>
              </a:solidFill>
              <a:highlight>
                <a:srgbClr val="FFFFFF"/>
              </a:highlight>
            </a:endParaRPr>
          </a:p>
          <a:p>
            <a:pPr marL="0" lvl="0" indent="0" algn="l" rtl="0">
              <a:spcBef>
                <a:spcPts val="1400"/>
              </a:spcBef>
              <a:spcAft>
                <a:spcPts val="120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72</a:t>
            </a:fld>
            <a:endParaRPr lang="en"/>
          </a:p>
        </p:txBody>
      </p:sp>
    </p:spTree>
    <p:extLst>
      <p:ext uri="{BB962C8B-B14F-4D97-AF65-F5344CB8AC3E}">
        <p14:creationId xmlns:p14="http://schemas.microsoft.com/office/powerpoint/2010/main" val="39034503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8"/>
          <p:cNvSpPr txBox="1">
            <a:spLocks noGrp="1"/>
          </p:cNvSpPr>
          <p:nvPr>
            <p:ph type="body" idx="1"/>
          </p:nvPr>
        </p:nvSpPr>
        <p:spPr>
          <a:xfrm>
            <a:off x="184425" y="104300"/>
            <a:ext cx="8754900" cy="4859400"/>
          </a:xfrm>
          <a:prstGeom prst="rect">
            <a:avLst/>
          </a:prstGeom>
        </p:spPr>
        <p:txBody>
          <a:bodyPr spcFirstLastPara="1" wrap="square" lIns="91425" tIns="91425" rIns="91425" bIns="91425" anchor="t" anchorCtr="0">
            <a:normAutofit fontScale="92500"/>
          </a:bodyPr>
          <a:lstStyle/>
          <a:p>
            <a:pPr marL="0" lvl="0" indent="0" algn="l" rtl="0">
              <a:lnSpc>
                <a:spcPct val="150000"/>
              </a:lnSpc>
              <a:spcBef>
                <a:spcPts val="0"/>
              </a:spcBef>
              <a:spcAft>
                <a:spcPts val="0"/>
              </a:spcAft>
              <a:buClr>
                <a:schemeClr val="dk1"/>
              </a:buClr>
              <a:buSzPct val="61945"/>
              <a:buFont typeface="Arial"/>
              <a:buNone/>
            </a:pPr>
            <a:r>
              <a:rPr lang="en" sz="1775">
                <a:solidFill>
                  <a:srgbClr val="555555"/>
                </a:solidFill>
                <a:highlight>
                  <a:srgbClr val="FFFFFF"/>
                </a:highlight>
              </a:rPr>
              <a:t>There are three main types of probability we might want to consider; they are:</a:t>
            </a:r>
            <a:endParaRPr sz="1775">
              <a:solidFill>
                <a:srgbClr val="555555"/>
              </a:solidFill>
              <a:highlight>
                <a:srgbClr val="FFFFFF"/>
              </a:highlight>
            </a:endParaRPr>
          </a:p>
          <a:p>
            <a:pPr marL="457200" lvl="0" indent="-324446" algn="l" rtl="0">
              <a:spcBef>
                <a:spcPts val="1400"/>
              </a:spcBef>
              <a:spcAft>
                <a:spcPts val="0"/>
              </a:spcAft>
              <a:buClr>
                <a:srgbClr val="555555"/>
              </a:buClr>
              <a:buSzPct val="100000"/>
              <a:buChar char="●"/>
            </a:pPr>
            <a:r>
              <a:rPr lang="en" sz="1775" b="1">
                <a:solidFill>
                  <a:srgbClr val="555555"/>
                </a:solidFill>
                <a:highlight>
                  <a:srgbClr val="FFFFFF"/>
                </a:highlight>
              </a:rPr>
              <a:t>Joint Probability</a:t>
            </a:r>
            <a:r>
              <a:rPr lang="en" sz="1775">
                <a:solidFill>
                  <a:srgbClr val="555555"/>
                </a:solidFill>
                <a:highlight>
                  <a:srgbClr val="FFFFFF"/>
                </a:highlight>
              </a:rPr>
              <a:t>: Probability of events </a:t>
            </a:r>
            <a:r>
              <a:rPr lang="en" sz="1775" i="1">
                <a:solidFill>
                  <a:srgbClr val="555555"/>
                </a:solidFill>
                <a:highlight>
                  <a:srgbClr val="FFFFFF"/>
                </a:highlight>
              </a:rPr>
              <a:t>A</a:t>
            </a:r>
            <a:r>
              <a:rPr lang="en" sz="1775">
                <a:solidFill>
                  <a:srgbClr val="555555"/>
                </a:solidFill>
                <a:highlight>
                  <a:srgbClr val="FFFFFF"/>
                </a:highlight>
              </a:rPr>
              <a:t> and </a:t>
            </a:r>
            <a:r>
              <a:rPr lang="en" sz="1775" i="1">
                <a:solidFill>
                  <a:srgbClr val="555555"/>
                </a:solidFill>
                <a:highlight>
                  <a:srgbClr val="FFFFFF"/>
                </a:highlight>
              </a:rPr>
              <a:t>B</a:t>
            </a:r>
            <a:r>
              <a:rPr lang="en" sz="1775">
                <a:solidFill>
                  <a:srgbClr val="555555"/>
                </a:solidFill>
                <a:highlight>
                  <a:srgbClr val="FFFFFF"/>
                </a:highlight>
              </a:rPr>
              <a:t>.</a:t>
            </a:r>
            <a:endParaRPr sz="1775">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775" b="1">
                <a:solidFill>
                  <a:srgbClr val="555555"/>
                </a:solidFill>
                <a:highlight>
                  <a:srgbClr val="FFFFFF"/>
                </a:highlight>
              </a:rPr>
              <a:t>Marginal Probability</a:t>
            </a:r>
            <a:r>
              <a:rPr lang="en" sz="1775">
                <a:solidFill>
                  <a:srgbClr val="555555"/>
                </a:solidFill>
                <a:highlight>
                  <a:srgbClr val="FFFFFF"/>
                </a:highlight>
              </a:rPr>
              <a:t>: Probability of event X=</a:t>
            </a:r>
            <a:r>
              <a:rPr lang="en" sz="1775" i="1">
                <a:solidFill>
                  <a:srgbClr val="555555"/>
                </a:solidFill>
                <a:highlight>
                  <a:srgbClr val="FFFFFF"/>
                </a:highlight>
              </a:rPr>
              <a:t>A</a:t>
            </a:r>
            <a:r>
              <a:rPr lang="en" sz="1775">
                <a:solidFill>
                  <a:srgbClr val="555555"/>
                </a:solidFill>
                <a:highlight>
                  <a:srgbClr val="FFFFFF"/>
                </a:highlight>
              </a:rPr>
              <a:t> given variable </a:t>
            </a:r>
            <a:r>
              <a:rPr lang="en" sz="1775" i="1">
                <a:solidFill>
                  <a:srgbClr val="555555"/>
                </a:solidFill>
                <a:highlight>
                  <a:srgbClr val="FFFFFF"/>
                </a:highlight>
              </a:rPr>
              <a:t>Y</a:t>
            </a:r>
            <a:r>
              <a:rPr lang="en" sz="1775">
                <a:solidFill>
                  <a:srgbClr val="555555"/>
                </a:solidFill>
                <a:highlight>
                  <a:srgbClr val="FFFFFF"/>
                </a:highlight>
              </a:rPr>
              <a:t>.</a:t>
            </a:r>
            <a:endParaRPr sz="1775">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775" b="1">
                <a:solidFill>
                  <a:srgbClr val="555555"/>
                </a:solidFill>
                <a:highlight>
                  <a:srgbClr val="FFFFFF"/>
                </a:highlight>
              </a:rPr>
              <a:t>Conditional Probability</a:t>
            </a:r>
            <a:r>
              <a:rPr lang="en" sz="1775">
                <a:solidFill>
                  <a:srgbClr val="555555"/>
                </a:solidFill>
                <a:highlight>
                  <a:srgbClr val="FFFFFF"/>
                </a:highlight>
              </a:rPr>
              <a:t>: Probability of event </a:t>
            </a:r>
            <a:r>
              <a:rPr lang="en" sz="1775" i="1">
                <a:solidFill>
                  <a:srgbClr val="555555"/>
                </a:solidFill>
                <a:highlight>
                  <a:srgbClr val="FFFFFF"/>
                </a:highlight>
              </a:rPr>
              <a:t>A</a:t>
            </a:r>
            <a:r>
              <a:rPr lang="en" sz="1775">
                <a:solidFill>
                  <a:srgbClr val="555555"/>
                </a:solidFill>
                <a:highlight>
                  <a:srgbClr val="FFFFFF"/>
                </a:highlight>
              </a:rPr>
              <a:t> given event </a:t>
            </a:r>
            <a:r>
              <a:rPr lang="en" sz="1775" i="1">
                <a:solidFill>
                  <a:srgbClr val="555555"/>
                </a:solidFill>
                <a:highlight>
                  <a:srgbClr val="FFFFFF"/>
                </a:highlight>
              </a:rPr>
              <a:t>B</a:t>
            </a:r>
            <a:r>
              <a:rPr lang="en" sz="1775">
                <a:solidFill>
                  <a:srgbClr val="555555"/>
                </a:solidFill>
                <a:highlight>
                  <a:srgbClr val="FFFFFF"/>
                </a:highlight>
              </a:rPr>
              <a:t>.</a:t>
            </a:r>
            <a:endParaRPr sz="1775">
              <a:solidFill>
                <a:srgbClr val="555555"/>
              </a:solidFill>
              <a:highlight>
                <a:srgbClr val="FFFFFF"/>
              </a:highlight>
            </a:endParaRPr>
          </a:p>
          <a:p>
            <a:pPr marL="0" lvl="0" indent="0" algn="l" rtl="0">
              <a:lnSpc>
                <a:spcPct val="150000"/>
              </a:lnSpc>
              <a:spcBef>
                <a:spcPts val="2200"/>
              </a:spcBef>
              <a:spcAft>
                <a:spcPts val="0"/>
              </a:spcAft>
              <a:buClr>
                <a:schemeClr val="dk1"/>
              </a:buClr>
              <a:buSzPct val="61945"/>
              <a:buFont typeface="Arial"/>
              <a:buNone/>
            </a:pPr>
            <a:r>
              <a:rPr lang="en" sz="1775">
                <a:solidFill>
                  <a:srgbClr val="555555"/>
                </a:solidFill>
                <a:highlight>
                  <a:srgbClr val="FFFFFF"/>
                </a:highlight>
              </a:rPr>
              <a:t>These types of probability form the basis of much of predictive modeling with problems such as classification and regression. For example:</a:t>
            </a:r>
            <a:endParaRPr sz="1775">
              <a:solidFill>
                <a:srgbClr val="555555"/>
              </a:solidFill>
              <a:highlight>
                <a:srgbClr val="FFFFFF"/>
              </a:highlight>
            </a:endParaRPr>
          </a:p>
          <a:p>
            <a:pPr marL="457200" lvl="0" indent="-324446" algn="l" rtl="0">
              <a:spcBef>
                <a:spcPts val="1400"/>
              </a:spcBef>
              <a:spcAft>
                <a:spcPts val="0"/>
              </a:spcAft>
              <a:buClr>
                <a:srgbClr val="555555"/>
              </a:buClr>
              <a:buSzPct val="100000"/>
              <a:buChar char="●"/>
            </a:pPr>
            <a:r>
              <a:rPr lang="en" sz="1775">
                <a:solidFill>
                  <a:srgbClr val="555555"/>
                </a:solidFill>
                <a:highlight>
                  <a:srgbClr val="FFFFFF"/>
                </a:highlight>
              </a:rPr>
              <a:t>The probability of a row of data is the joint probability across each input variable.</a:t>
            </a:r>
            <a:endParaRPr sz="1775">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775">
                <a:solidFill>
                  <a:srgbClr val="555555"/>
                </a:solidFill>
                <a:highlight>
                  <a:srgbClr val="FFFFFF"/>
                </a:highlight>
              </a:rPr>
              <a:t>The probability of a specific value of one input variable is the marginal probability across the values of the other input variables.</a:t>
            </a:r>
            <a:endParaRPr sz="1775">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775">
                <a:solidFill>
                  <a:srgbClr val="555555"/>
                </a:solidFill>
                <a:highlight>
                  <a:srgbClr val="FFFFFF"/>
                </a:highlight>
              </a:rPr>
              <a:t>The predictive model itself is an estimate of the conditional probability of an output given an input example.</a:t>
            </a:r>
            <a:endParaRPr sz="1775">
              <a:solidFill>
                <a:srgbClr val="555555"/>
              </a:solidFill>
              <a:highlight>
                <a:srgbClr val="FFFFFF"/>
              </a:highlight>
            </a:endParaRPr>
          </a:p>
          <a:p>
            <a:pPr marL="0" lvl="0" indent="0" algn="l" rtl="0">
              <a:lnSpc>
                <a:spcPct val="150000"/>
              </a:lnSpc>
              <a:spcBef>
                <a:spcPts val="2200"/>
              </a:spcBef>
              <a:spcAft>
                <a:spcPts val="0"/>
              </a:spcAft>
              <a:buClr>
                <a:schemeClr val="dk1"/>
              </a:buClr>
              <a:buSzPct val="61945"/>
              <a:buFont typeface="Arial"/>
              <a:buNone/>
            </a:pPr>
            <a:r>
              <a:rPr lang="en" sz="1775">
                <a:solidFill>
                  <a:srgbClr val="555555"/>
                </a:solidFill>
                <a:highlight>
                  <a:srgbClr val="FFFFFF"/>
                </a:highlight>
              </a:rPr>
              <a:t>Joint, marginal, and conditional probability are foundational in machine learning.</a:t>
            </a:r>
            <a:endParaRPr sz="1775">
              <a:solidFill>
                <a:srgbClr val="555555"/>
              </a:solidFill>
              <a:highlight>
                <a:srgbClr val="FFFFFF"/>
              </a:highlight>
            </a:endParaRPr>
          </a:p>
          <a:p>
            <a:pPr marL="0" lvl="0" indent="0" algn="l" rtl="0">
              <a:lnSpc>
                <a:spcPct val="150000"/>
              </a:lnSpc>
              <a:spcBef>
                <a:spcPts val="1400"/>
              </a:spcBef>
              <a:spcAft>
                <a:spcPts val="0"/>
              </a:spcAft>
              <a:buClr>
                <a:schemeClr val="dk1"/>
              </a:buClr>
              <a:buSzPct val="95652"/>
              <a:buFont typeface="Arial"/>
              <a:buNone/>
            </a:pPr>
            <a:endParaRPr sz="1150">
              <a:solidFill>
                <a:srgbClr val="555555"/>
              </a:solidFill>
              <a:highlight>
                <a:srgbClr val="FFFFFF"/>
              </a:highlight>
            </a:endParaRPr>
          </a:p>
          <a:p>
            <a:pPr marL="0" lvl="0" indent="0" algn="l" rtl="0">
              <a:spcBef>
                <a:spcPts val="1400"/>
              </a:spcBef>
              <a:spcAft>
                <a:spcPts val="120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73</a:t>
            </a:fld>
            <a:endParaRPr lang="en"/>
          </a:p>
        </p:txBody>
      </p:sp>
    </p:spTree>
    <p:extLst>
      <p:ext uri="{BB962C8B-B14F-4D97-AF65-F5344CB8AC3E}">
        <p14:creationId xmlns:p14="http://schemas.microsoft.com/office/powerpoint/2010/main" val="38233554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9"/>
          <p:cNvSpPr txBox="1">
            <a:spLocks noGrp="1"/>
          </p:cNvSpPr>
          <p:nvPr>
            <p:ph type="body" idx="1"/>
          </p:nvPr>
        </p:nvSpPr>
        <p:spPr>
          <a:xfrm>
            <a:off x="147000" y="59400"/>
            <a:ext cx="8852100" cy="4971900"/>
          </a:xfrm>
          <a:prstGeom prst="rect">
            <a:avLst/>
          </a:prstGeom>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Clr>
                <a:schemeClr val="dk1"/>
              </a:buClr>
              <a:buSzPts val="1100"/>
              <a:buFont typeface="Arial"/>
              <a:buNone/>
            </a:pPr>
            <a:r>
              <a:rPr lang="en" sz="1500" b="1">
                <a:solidFill>
                  <a:srgbClr val="222222"/>
                </a:solidFill>
                <a:highlight>
                  <a:srgbClr val="FFFFFF"/>
                </a:highlight>
              </a:rPr>
              <a:t>Joint Probability of Two Variables</a:t>
            </a:r>
            <a:endParaRPr sz="1500" b="1">
              <a:solidFill>
                <a:srgbClr val="222222"/>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250">
                <a:solidFill>
                  <a:srgbClr val="555555"/>
                </a:solidFill>
                <a:highlight>
                  <a:srgbClr val="FFFFFF"/>
                </a:highlight>
              </a:rPr>
              <a:t>We may be interested in the probability of two simultaneous events, e.g. the outcomes of two different random variables.</a:t>
            </a:r>
            <a:endParaRPr sz="12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250">
                <a:solidFill>
                  <a:srgbClr val="555555"/>
                </a:solidFill>
                <a:highlight>
                  <a:srgbClr val="FFFFFF"/>
                </a:highlight>
              </a:rPr>
              <a:t>The probability of two (or more) events is called the </a:t>
            </a:r>
            <a:r>
              <a:rPr lang="en" sz="125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joint probability</a:t>
            </a:r>
            <a:r>
              <a:rPr lang="en" sz="1250">
                <a:solidFill>
                  <a:srgbClr val="555555"/>
                </a:solidFill>
                <a:highlight>
                  <a:srgbClr val="FFFFFF"/>
                </a:highlight>
              </a:rPr>
              <a:t>. The joint probability of two or more random variables is referred to as the joint probability distribution.</a:t>
            </a:r>
            <a:endParaRPr sz="12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250">
                <a:solidFill>
                  <a:srgbClr val="555555"/>
                </a:solidFill>
                <a:highlight>
                  <a:srgbClr val="FFFFFF"/>
                </a:highlight>
              </a:rPr>
              <a:t>For example, the joint probability of event </a:t>
            </a:r>
            <a:r>
              <a:rPr lang="en" sz="1250" i="1">
                <a:solidFill>
                  <a:srgbClr val="555555"/>
                </a:solidFill>
                <a:highlight>
                  <a:srgbClr val="FFFFFF"/>
                </a:highlight>
              </a:rPr>
              <a:t>A</a:t>
            </a:r>
            <a:r>
              <a:rPr lang="en" sz="1250">
                <a:solidFill>
                  <a:srgbClr val="555555"/>
                </a:solidFill>
                <a:highlight>
                  <a:srgbClr val="FFFFFF"/>
                </a:highlight>
              </a:rPr>
              <a:t> and event </a:t>
            </a:r>
            <a:r>
              <a:rPr lang="en" sz="1250" i="1">
                <a:solidFill>
                  <a:srgbClr val="555555"/>
                </a:solidFill>
                <a:highlight>
                  <a:srgbClr val="FFFFFF"/>
                </a:highlight>
              </a:rPr>
              <a:t>B</a:t>
            </a:r>
            <a:r>
              <a:rPr lang="en" sz="1250">
                <a:solidFill>
                  <a:srgbClr val="555555"/>
                </a:solidFill>
                <a:highlight>
                  <a:srgbClr val="FFFFFF"/>
                </a:highlight>
              </a:rPr>
              <a:t> is written formally as:</a:t>
            </a:r>
            <a:endParaRPr sz="1250">
              <a:solidFill>
                <a:srgbClr val="555555"/>
              </a:solidFill>
              <a:highlight>
                <a:srgbClr val="FFFFFF"/>
              </a:highlight>
            </a:endParaRPr>
          </a:p>
          <a:p>
            <a:pPr marL="457200" lvl="0" indent="-307975" algn="l" rtl="0">
              <a:lnSpc>
                <a:spcPct val="100000"/>
              </a:lnSpc>
              <a:spcBef>
                <a:spcPts val="500"/>
              </a:spcBef>
              <a:spcAft>
                <a:spcPts val="0"/>
              </a:spcAft>
              <a:buClr>
                <a:srgbClr val="555555"/>
              </a:buClr>
              <a:buSzPts val="1250"/>
              <a:buChar char="●"/>
            </a:pPr>
            <a:r>
              <a:rPr lang="en" sz="1250">
                <a:solidFill>
                  <a:srgbClr val="555555"/>
                </a:solidFill>
                <a:highlight>
                  <a:srgbClr val="FFFFFF"/>
                </a:highlight>
              </a:rPr>
              <a:t>P(A and B)</a:t>
            </a:r>
            <a:endParaRPr sz="12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250">
                <a:solidFill>
                  <a:srgbClr val="555555"/>
                </a:solidFill>
                <a:highlight>
                  <a:srgbClr val="FFFFFF"/>
                </a:highlight>
              </a:rPr>
              <a:t>The “</a:t>
            </a:r>
            <a:r>
              <a:rPr lang="en" sz="1250" i="1">
                <a:solidFill>
                  <a:srgbClr val="555555"/>
                </a:solidFill>
                <a:highlight>
                  <a:srgbClr val="FFFFFF"/>
                </a:highlight>
              </a:rPr>
              <a:t>and</a:t>
            </a:r>
            <a:r>
              <a:rPr lang="en" sz="1250">
                <a:solidFill>
                  <a:srgbClr val="555555"/>
                </a:solidFill>
                <a:highlight>
                  <a:srgbClr val="FFFFFF"/>
                </a:highlight>
              </a:rPr>
              <a:t>” or conjunction is denoted using the upside down capital “</a:t>
            </a:r>
            <a:r>
              <a:rPr lang="en" sz="1250" i="1">
                <a:solidFill>
                  <a:srgbClr val="555555"/>
                </a:solidFill>
                <a:highlight>
                  <a:srgbClr val="FFFFFF"/>
                </a:highlight>
              </a:rPr>
              <a:t>U</a:t>
            </a:r>
            <a:r>
              <a:rPr lang="en" sz="1250">
                <a:solidFill>
                  <a:srgbClr val="555555"/>
                </a:solidFill>
                <a:highlight>
                  <a:srgbClr val="FFFFFF"/>
                </a:highlight>
              </a:rPr>
              <a:t>” operator “</a:t>
            </a:r>
            <a:r>
              <a:rPr lang="en" sz="1250" i="1">
                <a:solidFill>
                  <a:srgbClr val="555555"/>
                </a:solidFill>
                <a:highlight>
                  <a:srgbClr val="FFFFFF"/>
                </a:highlight>
              </a:rPr>
              <a:t>^</a:t>
            </a:r>
            <a:r>
              <a:rPr lang="en" sz="1250">
                <a:solidFill>
                  <a:srgbClr val="555555"/>
                </a:solidFill>
                <a:highlight>
                  <a:srgbClr val="FFFFFF"/>
                </a:highlight>
              </a:rPr>
              <a:t>” or sometimes a comma “,”.</a:t>
            </a:r>
            <a:endParaRPr sz="1250">
              <a:solidFill>
                <a:srgbClr val="555555"/>
              </a:solidFill>
              <a:highlight>
                <a:srgbClr val="FFFFFF"/>
              </a:highlight>
            </a:endParaRPr>
          </a:p>
          <a:p>
            <a:pPr marL="457200" lvl="0" indent="-307975" algn="l" rtl="0">
              <a:lnSpc>
                <a:spcPct val="100000"/>
              </a:lnSpc>
              <a:spcBef>
                <a:spcPts val="500"/>
              </a:spcBef>
              <a:spcAft>
                <a:spcPts val="0"/>
              </a:spcAft>
              <a:buClr>
                <a:srgbClr val="555555"/>
              </a:buClr>
              <a:buSzPts val="1250"/>
              <a:buChar char="●"/>
            </a:pPr>
            <a:r>
              <a:rPr lang="en" sz="1250">
                <a:solidFill>
                  <a:srgbClr val="555555"/>
                </a:solidFill>
                <a:highlight>
                  <a:srgbClr val="FFFFFF"/>
                </a:highlight>
              </a:rPr>
              <a:t>P(A ^ B)</a:t>
            </a:r>
            <a:endParaRPr sz="1250">
              <a:solidFill>
                <a:srgbClr val="555555"/>
              </a:solidFill>
              <a:highlight>
                <a:srgbClr val="FFFFFF"/>
              </a:highlight>
            </a:endParaRPr>
          </a:p>
          <a:p>
            <a:pPr marL="457200" lvl="0" indent="-307975" algn="l" rtl="0">
              <a:lnSpc>
                <a:spcPct val="100000"/>
              </a:lnSpc>
              <a:spcBef>
                <a:spcPts val="500"/>
              </a:spcBef>
              <a:spcAft>
                <a:spcPts val="0"/>
              </a:spcAft>
              <a:buClr>
                <a:srgbClr val="555555"/>
              </a:buClr>
              <a:buSzPts val="1250"/>
              <a:buChar char="●"/>
            </a:pPr>
            <a:r>
              <a:rPr lang="en" sz="1250">
                <a:solidFill>
                  <a:srgbClr val="555555"/>
                </a:solidFill>
                <a:highlight>
                  <a:srgbClr val="FFFFFF"/>
                </a:highlight>
              </a:rPr>
              <a:t>P(A, B)</a:t>
            </a:r>
            <a:endParaRPr sz="12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250">
                <a:solidFill>
                  <a:srgbClr val="555555"/>
                </a:solidFill>
                <a:highlight>
                  <a:srgbClr val="FFFFFF"/>
                </a:highlight>
              </a:rPr>
              <a:t>The joint probability for events </a:t>
            </a:r>
            <a:r>
              <a:rPr lang="en" sz="1250" i="1">
                <a:solidFill>
                  <a:srgbClr val="555555"/>
                </a:solidFill>
                <a:highlight>
                  <a:srgbClr val="FFFFFF"/>
                </a:highlight>
              </a:rPr>
              <a:t>A</a:t>
            </a:r>
            <a:r>
              <a:rPr lang="en" sz="1250">
                <a:solidFill>
                  <a:srgbClr val="555555"/>
                </a:solidFill>
                <a:highlight>
                  <a:srgbClr val="FFFFFF"/>
                </a:highlight>
              </a:rPr>
              <a:t> and </a:t>
            </a:r>
            <a:r>
              <a:rPr lang="en" sz="1250" i="1">
                <a:solidFill>
                  <a:srgbClr val="555555"/>
                </a:solidFill>
                <a:highlight>
                  <a:srgbClr val="FFFFFF"/>
                </a:highlight>
              </a:rPr>
              <a:t>B</a:t>
            </a:r>
            <a:r>
              <a:rPr lang="en" sz="1250">
                <a:solidFill>
                  <a:srgbClr val="555555"/>
                </a:solidFill>
                <a:highlight>
                  <a:srgbClr val="FFFFFF"/>
                </a:highlight>
              </a:rPr>
              <a:t> is calculated as the probability of event </a:t>
            </a:r>
            <a:r>
              <a:rPr lang="en" sz="1250" i="1">
                <a:solidFill>
                  <a:srgbClr val="555555"/>
                </a:solidFill>
                <a:highlight>
                  <a:srgbClr val="FFFFFF"/>
                </a:highlight>
              </a:rPr>
              <a:t>A</a:t>
            </a:r>
            <a:r>
              <a:rPr lang="en" sz="1250">
                <a:solidFill>
                  <a:srgbClr val="555555"/>
                </a:solidFill>
                <a:highlight>
                  <a:srgbClr val="FFFFFF"/>
                </a:highlight>
              </a:rPr>
              <a:t> given event </a:t>
            </a:r>
            <a:r>
              <a:rPr lang="en" sz="1250" i="1">
                <a:solidFill>
                  <a:srgbClr val="555555"/>
                </a:solidFill>
                <a:highlight>
                  <a:srgbClr val="FFFFFF"/>
                </a:highlight>
              </a:rPr>
              <a:t>B</a:t>
            </a:r>
            <a:r>
              <a:rPr lang="en" sz="1250">
                <a:solidFill>
                  <a:srgbClr val="555555"/>
                </a:solidFill>
                <a:highlight>
                  <a:srgbClr val="FFFFFF"/>
                </a:highlight>
              </a:rPr>
              <a:t> multiplied by the probability of event </a:t>
            </a:r>
            <a:r>
              <a:rPr lang="en" sz="1250" i="1">
                <a:solidFill>
                  <a:srgbClr val="555555"/>
                </a:solidFill>
                <a:highlight>
                  <a:srgbClr val="FFFFFF"/>
                </a:highlight>
              </a:rPr>
              <a:t>B</a:t>
            </a:r>
            <a:r>
              <a:rPr lang="en" sz="1250">
                <a:solidFill>
                  <a:srgbClr val="555555"/>
                </a:solidFill>
                <a:highlight>
                  <a:srgbClr val="FFFFFF"/>
                </a:highlight>
              </a:rPr>
              <a:t>.</a:t>
            </a:r>
            <a:endParaRPr sz="12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250">
                <a:solidFill>
                  <a:srgbClr val="555555"/>
                </a:solidFill>
                <a:highlight>
                  <a:srgbClr val="FFFFFF"/>
                </a:highlight>
              </a:rPr>
              <a:t>This can be stated formally as follows:</a:t>
            </a:r>
            <a:endParaRPr sz="1250">
              <a:solidFill>
                <a:srgbClr val="555555"/>
              </a:solidFill>
              <a:highlight>
                <a:srgbClr val="FFFFFF"/>
              </a:highlight>
            </a:endParaRPr>
          </a:p>
          <a:p>
            <a:pPr marL="457200" lvl="0" indent="-307975" algn="l" rtl="0">
              <a:lnSpc>
                <a:spcPct val="100000"/>
              </a:lnSpc>
              <a:spcBef>
                <a:spcPts val="500"/>
              </a:spcBef>
              <a:spcAft>
                <a:spcPts val="0"/>
              </a:spcAft>
              <a:buClr>
                <a:srgbClr val="555555"/>
              </a:buClr>
              <a:buSzPts val="1250"/>
              <a:buChar char="●"/>
            </a:pPr>
            <a:r>
              <a:rPr lang="en" sz="1250">
                <a:solidFill>
                  <a:srgbClr val="555555"/>
                </a:solidFill>
                <a:highlight>
                  <a:srgbClr val="FFFFFF"/>
                </a:highlight>
              </a:rPr>
              <a:t>P(A and B) = P(A given B) * P(B)</a:t>
            </a:r>
            <a:endParaRPr sz="12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250">
                <a:solidFill>
                  <a:srgbClr val="555555"/>
                </a:solidFill>
                <a:highlight>
                  <a:srgbClr val="FFFFFF"/>
                </a:highlight>
              </a:rPr>
              <a:t>The calculation of the joint probability is sometimes called the fundamental rule of probability or the “</a:t>
            </a:r>
            <a:r>
              <a:rPr lang="en" sz="1250" i="1">
                <a:solidFill>
                  <a:srgbClr val="555555"/>
                </a:solidFill>
                <a:highlight>
                  <a:srgbClr val="FFFFFF"/>
                </a:highlight>
              </a:rPr>
              <a:t>product rule</a:t>
            </a:r>
            <a:r>
              <a:rPr lang="en" sz="1250">
                <a:solidFill>
                  <a:srgbClr val="555555"/>
                </a:solidFill>
                <a:highlight>
                  <a:srgbClr val="FFFFFF"/>
                </a:highlight>
              </a:rPr>
              <a:t>” of probability or the </a:t>
            </a:r>
            <a:r>
              <a:rPr lang="en" sz="1250">
                <a:solidFill>
                  <a:srgbClr val="428BCA"/>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“chain rule” of probability</a:t>
            </a:r>
            <a:r>
              <a:rPr lang="en" sz="1250">
                <a:solidFill>
                  <a:srgbClr val="555555"/>
                </a:solidFill>
                <a:highlight>
                  <a:srgbClr val="FFFFFF"/>
                </a:highlight>
              </a:rPr>
              <a:t>.</a:t>
            </a:r>
            <a:endParaRPr sz="12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250">
                <a:solidFill>
                  <a:srgbClr val="555555"/>
                </a:solidFill>
                <a:highlight>
                  <a:srgbClr val="FFFFFF"/>
                </a:highlight>
              </a:rPr>
              <a:t>Here, </a:t>
            </a:r>
            <a:r>
              <a:rPr lang="en" sz="1250" i="1">
                <a:solidFill>
                  <a:srgbClr val="555555"/>
                </a:solidFill>
                <a:highlight>
                  <a:srgbClr val="FFFFFF"/>
                </a:highlight>
              </a:rPr>
              <a:t>P(A given B)</a:t>
            </a:r>
            <a:r>
              <a:rPr lang="en" sz="1250">
                <a:solidFill>
                  <a:srgbClr val="555555"/>
                </a:solidFill>
                <a:highlight>
                  <a:srgbClr val="FFFFFF"/>
                </a:highlight>
              </a:rPr>
              <a:t> is the probability of event A given that event B has occurred, called the conditional probability, described below.</a:t>
            </a:r>
            <a:endParaRPr sz="12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250">
                <a:solidFill>
                  <a:srgbClr val="555555"/>
                </a:solidFill>
                <a:highlight>
                  <a:srgbClr val="FFFFFF"/>
                </a:highlight>
              </a:rPr>
              <a:t>The joint probability is symmetrical, meaning that </a:t>
            </a:r>
            <a:r>
              <a:rPr lang="en" sz="1250" i="1">
                <a:solidFill>
                  <a:srgbClr val="555555"/>
                </a:solidFill>
                <a:highlight>
                  <a:srgbClr val="FFFFFF"/>
                </a:highlight>
              </a:rPr>
              <a:t>P(A and B)</a:t>
            </a:r>
            <a:r>
              <a:rPr lang="en" sz="1250">
                <a:solidFill>
                  <a:srgbClr val="555555"/>
                </a:solidFill>
                <a:highlight>
                  <a:srgbClr val="FFFFFF"/>
                </a:highlight>
              </a:rPr>
              <a:t> is the same as </a:t>
            </a:r>
            <a:r>
              <a:rPr lang="en" sz="1250" i="1">
                <a:solidFill>
                  <a:srgbClr val="555555"/>
                </a:solidFill>
                <a:highlight>
                  <a:srgbClr val="FFFFFF"/>
                </a:highlight>
              </a:rPr>
              <a:t>P(B and A)</a:t>
            </a:r>
            <a:r>
              <a:rPr lang="en" sz="1250">
                <a:solidFill>
                  <a:srgbClr val="555555"/>
                </a:solidFill>
                <a:highlight>
                  <a:srgbClr val="FFFFFF"/>
                </a:highlight>
              </a:rPr>
              <a:t>. The calculation using the conditional probability is also symmetrical, for example:</a:t>
            </a:r>
            <a:endParaRPr sz="1250">
              <a:solidFill>
                <a:srgbClr val="555555"/>
              </a:solidFill>
              <a:highlight>
                <a:srgbClr val="FFFFFF"/>
              </a:highlight>
            </a:endParaRPr>
          </a:p>
          <a:p>
            <a:pPr marL="457200" lvl="0" indent="-307975" algn="l" rtl="0">
              <a:lnSpc>
                <a:spcPct val="100000"/>
              </a:lnSpc>
              <a:spcBef>
                <a:spcPts val="500"/>
              </a:spcBef>
              <a:spcAft>
                <a:spcPts val="500"/>
              </a:spcAft>
              <a:buClr>
                <a:srgbClr val="555555"/>
              </a:buClr>
              <a:buSzPts val="1250"/>
              <a:buChar char="●"/>
            </a:pPr>
            <a:r>
              <a:rPr lang="en" sz="1250">
                <a:solidFill>
                  <a:srgbClr val="555555"/>
                </a:solidFill>
                <a:highlight>
                  <a:srgbClr val="FFFFFF"/>
                </a:highlight>
              </a:rPr>
              <a:t>P(A and B) = P(A given B) * P(B) = P(B given A) * P(A)</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74</a:t>
            </a:fld>
            <a:endParaRPr lang="en"/>
          </a:p>
        </p:txBody>
      </p:sp>
    </p:spTree>
    <p:extLst>
      <p:ext uri="{BB962C8B-B14F-4D97-AF65-F5344CB8AC3E}">
        <p14:creationId xmlns:p14="http://schemas.microsoft.com/office/powerpoint/2010/main" val="26038603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70"/>
          <p:cNvSpPr txBox="1">
            <a:spLocks noGrp="1"/>
          </p:cNvSpPr>
          <p:nvPr>
            <p:ph type="body" idx="1"/>
          </p:nvPr>
        </p:nvSpPr>
        <p:spPr>
          <a:xfrm>
            <a:off x="172200" y="161875"/>
            <a:ext cx="8804700" cy="48543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en" sz="1500" b="1">
                <a:solidFill>
                  <a:srgbClr val="222222"/>
                </a:solidFill>
                <a:highlight>
                  <a:srgbClr val="FFFFFF"/>
                </a:highlight>
              </a:rPr>
              <a:t>Marginal Probability</a:t>
            </a:r>
            <a:endParaRPr sz="1500" b="1">
              <a:solidFill>
                <a:srgbClr val="222222"/>
              </a:solidFill>
              <a:highlight>
                <a:srgbClr val="FFFFFF"/>
              </a:highlight>
            </a:endParaRPr>
          </a:p>
          <a:p>
            <a:pPr marL="0" lvl="0" indent="0" algn="l" rtl="0">
              <a:lnSpc>
                <a:spcPct val="100000"/>
              </a:lnSpc>
              <a:spcBef>
                <a:spcPts val="700"/>
              </a:spcBef>
              <a:spcAft>
                <a:spcPts val="0"/>
              </a:spcAft>
              <a:buClr>
                <a:schemeClr val="dk1"/>
              </a:buClr>
              <a:buSzPts val="1100"/>
              <a:buFont typeface="Arial"/>
              <a:buNone/>
            </a:pPr>
            <a:r>
              <a:rPr lang="en" sz="1150">
                <a:solidFill>
                  <a:srgbClr val="555555"/>
                </a:solidFill>
                <a:highlight>
                  <a:srgbClr val="FFFFFF"/>
                </a:highlight>
              </a:rPr>
              <a:t>We may be interested in the probability of an event for one random variable, irrespective of the outcome of another random variable.</a:t>
            </a:r>
            <a:endParaRPr sz="115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150">
                <a:solidFill>
                  <a:srgbClr val="555555"/>
                </a:solidFill>
                <a:highlight>
                  <a:srgbClr val="FFFFFF"/>
                </a:highlight>
              </a:rPr>
              <a:t>For example, the probability of </a:t>
            </a:r>
            <a:r>
              <a:rPr lang="en" sz="1150" i="1">
                <a:solidFill>
                  <a:srgbClr val="555555"/>
                </a:solidFill>
                <a:highlight>
                  <a:srgbClr val="FFFFFF"/>
                </a:highlight>
              </a:rPr>
              <a:t>X=A</a:t>
            </a:r>
            <a:r>
              <a:rPr lang="en" sz="1150">
                <a:solidFill>
                  <a:srgbClr val="555555"/>
                </a:solidFill>
                <a:highlight>
                  <a:srgbClr val="FFFFFF"/>
                </a:highlight>
              </a:rPr>
              <a:t> for all outcomes of </a:t>
            </a:r>
            <a:r>
              <a:rPr lang="en" sz="1150" i="1">
                <a:solidFill>
                  <a:srgbClr val="555555"/>
                </a:solidFill>
                <a:highlight>
                  <a:srgbClr val="FFFFFF"/>
                </a:highlight>
              </a:rPr>
              <a:t>Y</a:t>
            </a:r>
            <a:r>
              <a:rPr lang="en" sz="1150">
                <a:solidFill>
                  <a:srgbClr val="555555"/>
                </a:solidFill>
                <a:highlight>
                  <a:srgbClr val="FFFFFF"/>
                </a:highlight>
              </a:rPr>
              <a:t>.</a:t>
            </a:r>
            <a:endParaRPr sz="115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150">
                <a:solidFill>
                  <a:srgbClr val="555555"/>
                </a:solidFill>
                <a:highlight>
                  <a:srgbClr val="FFFFFF"/>
                </a:highlight>
              </a:rPr>
              <a:t>The probability of one event in the presence of all (or a subset of) outcomes of the other random variable is called the </a:t>
            </a:r>
            <a:r>
              <a:rPr lang="en" sz="115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marginal probability</a:t>
            </a:r>
            <a:r>
              <a:rPr lang="en" sz="1150">
                <a:solidFill>
                  <a:srgbClr val="555555"/>
                </a:solidFill>
                <a:highlight>
                  <a:srgbClr val="FFFFFF"/>
                </a:highlight>
              </a:rPr>
              <a:t> or the marginal distribution. The marginal probability of one random variable in the presence of additional random variables is referred to as the marginal probability distribution.</a:t>
            </a:r>
            <a:endParaRPr sz="115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150">
                <a:solidFill>
                  <a:srgbClr val="555555"/>
                </a:solidFill>
                <a:highlight>
                  <a:srgbClr val="FFFFFF"/>
                </a:highlight>
              </a:rPr>
              <a:t>It is called the marginal probability because if all outcomes and probabilities for the two variables were laid out together in a table (</a:t>
            </a:r>
            <a:r>
              <a:rPr lang="en" sz="1150" i="1">
                <a:solidFill>
                  <a:srgbClr val="555555"/>
                </a:solidFill>
                <a:highlight>
                  <a:srgbClr val="FFFFFF"/>
                </a:highlight>
              </a:rPr>
              <a:t>X</a:t>
            </a:r>
            <a:r>
              <a:rPr lang="en" sz="1150">
                <a:solidFill>
                  <a:srgbClr val="555555"/>
                </a:solidFill>
                <a:highlight>
                  <a:srgbClr val="FFFFFF"/>
                </a:highlight>
              </a:rPr>
              <a:t> as columns, </a:t>
            </a:r>
            <a:r>
              <a:rPr lang="en" sz="1150" i="1">
                <a:solidFill>
                  <a:srgbClr val="555555"/>
                </a:solidFill>
                <a:highlight>
                  <a:srgbClr val="FFFFFF"/>
                </a:highlight>
              </a:rPr>
              <a:t>Y</a:t>
            </a:r>
            <a:r>
              <a:rPr lang="en" sz="1150">
                <a:solidFill>
                  <a:srgbClr val="555555"/>
                </a:solidFill>
                <a:highlight>
                  <a:srgbClr val="FFFFFF"/>
                </a:highlight>
              </a:rPr>
              <a:t> as rows), then the marginal probability of one variable (</a:t>
            </a:r>
            <a:r>
              <a:rPr lang="en" sz="1150" i="1">
                <a:solidFill>
                  <a:srgbClr val="555555"/>
                </a:solidFill>
                <a:highlight>
                  <a:srgbClr val="FFFFFF"/>
                </a:highlight>
              </a:rPr>
              <a:t>X</a:t>
            </a:r>
            <a:r>
              <a:rPr lang="en" sz="1150">
                <a:solidFill>
                  <a:srgbClr val="555555"/>
                </a:solidFill>
                <a:highlight>
                  <a:srgbClr val="FFFFFF"/>
                </a:highlight>
              </a:rPr>
              <a:t>) would be the sum of probabilities for the other variable (Y rows) on the margin of the table.</a:t>
            </a:r>
            <a:endParaRPr sz="115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150">
                <a:solidFill>
                  <a:srgbClr val="555555"/>
                </a:solidFill>
                <a:highlight>
                  <a:srgbClr val="FFFFFF"/>
                </a:highlight>
              </a:rPr>
              <a:t>There is no special notation for the marginal probability; it is just the sum or union over all the probabilities of all events for the second variable for a given fixed event for the first variable.</a:t>
            </a:r>
            <a:endParaRPr sz="1150">
              <a:solidFill>
                <a:srgbClr val="555555"/>
              </a:solidFill>
              <a:highlight>
                <a:srgbClr val="FFFFFF"/>
              </a:highlight>
            </a:endParaRPr>
          </a:p>
          <a:p>
            <a:pPr marL="457200" lvl="0" indent="-301625" algn="l" rtl="0">
              <a:lnSpc>
                <a:spcPct val="100000"/>
              </a:lnSpc>
              <a:spcBef>
                <a:spcPts val="1000"/>
              </a:spcBef>
              <a:spcAft>
                <a:spcPts val="0"/>
              </a:spcAft>
              <a:buClr>
                <a:srgbClr val="555555"/>
              </a:buClr>
              <a:buSzPts val="1150"/>
              <a:buChar char="●"/>
            </a:pPr>
            <a:r>
              <a:rPr lang="en" sz="1150">
                <a:solidFill>
                  <a:srgbClr val="555555"/>
                </a:solidFill>
                <a:highlight>
                  <a:srgbClr val="FFFFFF"/>
                </a:highlight>
              </a:rPr>
              <a:t>P(X=A) = sum P(X=A, Y=yi) for all y</a:t>
            </a:r>
            <a:endParaRPr sz="115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150">
                <a:solidFill>
                  <a:srgbClr val="555555"/>
                </a:solidFill>
                <a:highlight>
                  <a:srgbClr val="FFFFFF"/>
                </a:highlight>
              </a:rPr>
              <a:t>This is another important foundational rule in probability, referred to as the “</a:t>
            </a:r>
            <a:r>
              <a:rPr lang="en" sz="1150" i="1">
                <a:solidFill>
                  <a:srgbClr val="555555"/>
                </a:solidFill>
                <a:highlight>
                  <a:srgbClr val="FFFFFF"/>
                </a:highlight>
              </a:rPr>
              <a:t>sum rule</a:t>
            </a:r>
            <a:r>
              <a:rPr lang="en" sz="1150">
                <a:solidFill>
                  <a:srgbClr val="555555"/>
                </a:solidFill>
                <a:highlight>
                  <a:srgbClr val="FFFFFF"/>
                </a:highlight>
              </a:rPr>
              <a:t>.”</a:t>
            </a:r>
            <a:endParaRPr sz="115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150">
                <a:solidFill>
                  <a:srgbClr val="555555"/>
                </a:solidFill>
                <a:highlight>
                  <a:srgbClr val="FFFFFF"/>
                </a:highlight>
              </a:rPr>
              <a:t>The marginal probability is different from the conditional probability (described next) because it considers the union of all events for the second variable rather than the probability of a single event.</a:t>
            </a:r>
            <a:endParaRPr sz="1150">
              <a:solidFill>
                <a:srgbClr val="555555"/>
              </a:solidFill>
              <a:highlight>
                <a:srgbClr val="FFFFFF"/>
              </a:highlight>
            </a:endParaRPr>
          </a:p>
          <a:p>
            <a:pPr marL="0" lvl="0" indent="0" algn="l" rtl="0">
              <a:spcBef>
                <a:spcPts val="1000"/>
              </a:spcBef>
              <a:spcAft>
                <a:spcPts val="120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75</a:t>
            </a:fld>
            <a:endParaRPr lang="en"/>
          </a:p>
        </p:txBody>
      </p:sp>
    </p:spTree>
    <p:extLst>
      <p:ext uri="{BB962C8B-B14F-4D97-AF65-F5344CB8AC3E}">
        <p14:creationId xmlns:p14="http://schemas.microsoft.com/office/powerpoint/2010/main" val="17181314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71"/>
          <p:cNvSpPr txBox="1">
            <a:spLocks noGrp="1"/>
          </p:cNvSpPr>
          <p:nvPr>
            <p:ph type="body" idx="1"/>
          </p:nvPr>
        </p:nvSpPr>
        <p:spPr>
          <a:xfrm>
            <a:off x="132025" y="111800"/>
            <a:ext cx="8799900" cy="4911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a:solidFill>
                  <a:srgbClr val="222222"/>
                </a:solidFill>
                <a:highlight>
                  <a:srgbClr val="FFFFFF"/>
                </a:highlight>
              </a:rPr>
              <a:t>Conditional Probability</a:t>
            </a:r>
            <a:endParaRPr sz="2000" b="1">
              <a:solidFill>
                <a:srgbClr val="222222"/>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650">
                <a:solidFill>
                  <a:srgbClr val="555555"/>
                </a:solidFill>
                <a:highlight>
                  <a:srgbClr val="FFFFFF"/>
                </a:highlight>
              </a:rPr>
              <a:t>We may be interested in the probability of an event given the occurrence of another event.</a:t>
            </a:r>
            <a:endParaRPr sz="16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650">
                <a:solidFill>
                  <a:srgbClr val="555555"/>
                </a:solidFill>
                <a:highlight>
                  <a:srgbClr val="FFFFFF"/>
                </a:highlight>
              </a:rPr>
              <a:t>The probability of one event given the occurrence of another event is called the </a:t>
            </a:r>
            <a:r>
              <a:rPr lang="en" sz="165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conditional probability</a:t>
            </a:r>
            <a:r>
              <a:rPr lang="en" sz="1650">
                <a:solidFill>
                  <a:srgbClr val="555555"/>
                </a:solidFill>
                <a:highlight>
                  <a:srgbClr val="FFFFFF"/>
                </a:highlight>
              </a:rPr>
              <a:t>. The conditional probability of one to one or more random variables is referred to as the conditional probability distribution.</a:t>
            </a:r>
            <a:endParaRPr sz="16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650">
                <a:solidFill>
                  <a:srgbClr val="555555"/>
                </a:solidFill>
                <a:highlight>
                  <a:srgbClr val="FFFFFF"/>
                </a:highlight>
              </a:rPr>
              <a:t>For example, the conditional probability of event </a:t>
            </a:r>
            <a:r>
              <a:rPr lang="en" sz="1650" i="1">
                <a:solidFill>
                  <a:srgbClr val="555555"/>
                </a:solidFill>
                <a:highlight>
                  <a:srgbClr val="FFFFFF"/>
                </a:highlight>
              </a:rPr>
              <a:t>A</a:t>
            </a:r>
            <a:r>
              <a:rPr lang="en" sz="1650">
                <a:solidFill>
                  <a:srgbClr val="555555"/>
                </a:solidFill>
                <a:highlight>
                  <a:srgbClr val="FFFFFF"/>
                </a:highlight>
              </a:rPr>
              <a:t> given event </a:t>
            </a:r>
            <a:r>
              <a:rPr lang="en" sz="1650" i="1">
                <a:solidFill>
                  <a:srgbClr val="555555"/>
                </a:solidFill>
                <a:highlight>
                  <a:srgbClr val="FFFFFF"/>
                </a:highlight>
              </a:rPr>
              <a:t>B</a:t>
            </a:r>
            <a:r>
              <a:rPr lang="en" sz="1650">
                <a:solidFill>
                  <a:srgbClr val="555555"/>
                </a:solidFill>
                <a:highlight>
                  <a:srgbClr val="FFFFFF"/>
                </a:highlight>
              </a:rPr>
              <a:t> is written formally as:</a:t>
            </a:r>
            <a:endParaRPr sz="165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650">
                <a:solidFill>
                  <a:srgbClr val="555555"/>
                </a:solidFill>
                <a:highlight>
                  <a:srgbClr val="FFFFFF"/>
                </a:highlight>
              </a:rPr>
              <a:t>P(A given B)</a:t>
            </a:r>
            <a:endParaRPr sz="16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650">
                <a:solidFill>
                  <a:srgbClr val="555555"/>
                </a:solidFill>
                <a:highlight>
                  <a:srgbClr val="FFFFFF"/>
                </a:highlight>
              </a:rPr>
              <a:t>The “</a:t>
            </a:r>
            <a:r>
              <a:rPr lang="en" sz="1650" i="1">
                <a:solidFill>
                  <a:srgbClr val="555555"/>
                </a:solidFill>
                <a:highlight>
                  <a:srgbClr val="FFFFFF"/>
                </a:highlight>
              </a:rPr>
              <a:t>given</a:t>
            </a:r>
            <a:r>
              <a:rPr lang="en" sz="1650">
                <a:solidFill>
                  <a:srgbClr val="555555"/>
                </a:solidFill>
                <a:highlight>
                  <a:srgbClr val="FFFFFF"/>
                </a:highlight>
              </a:rPr>
              <a:t>” is denoted using the pipe “|” operator; for example:</a:t>
            </a:r>
            <a:endParaRPr sz="165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650">
                <a:solidFill>
                  <a:srgbClr val="555555"/>
                </a:solidFill>
                <a:highlight>
                  <a:srgbClr val="FFFFFF"/>
                </a:highlight>
              </a:rPr>
              <a:t>P(A | B)</a:t>
            </a:r>
            <a:endParaRPr sz="16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650">
                <a:solidFill>
                  <a:srgbClr val="555555"/>
                </a:solidFill>
                <a:highlight>
                  <a:srgbClr val="FFFFFF"/>
                </a:highlight>
              </a:rPr>
              <a:t>The conditional probability for events </a:t>
            </a:r>
            <a:r>
              <a:rPr lang="en" sz="1650" i="1">
                <a:solidFill>
                  <a:srgbClr val="555555"/>
                </a:solidFill>
                <a:highlight>
                  <a:srgbClr val="FFFFFF"/>
                </a:highlight>
              </a:rPr>
              <a:t>A</a:t>
            </a:r>
            <a:r>
              <a:rPr lang="en" sz="1650">
                <a:solidFill>
                  <a:srgbClr val="555555"/>
                </a:solidFill>
                <a:highlight>
                  <a:srgbClr val="FFFFFF"/>
                </a:highlight>
              </a:rPr>
              <a:t> given event </a:t>
            </a:r>
            <a:r>
              <a:rPr lang="en" sz="1650" i="1">
                <a:solidFill>
                  <a:srgbClr val="555555"/>
                </a:solidFill>
                <a:highlight>
                  <a:srgbClr val="FFFFFF"/>
                </a:highlight>
              </a:rPr>
              <a:t>B</a:t>
            </a:r>
            <a:r>
              <a:rPr lang="en" sz="1650">
                <a:solidFill>
                  <a:srgbClr val="555555"/>
                </a:solidFill>
                <a:highlight>
                  <a:srgbClr val="FFFFFF"/>
                </a:highlight>
              </a:rPr>
              <a:t> is calculated as follows:</a:t>
            </a:r>
            <a:endParaRPr sz="165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650">
                <a:solidFill>
                  <a:srgbClr val="555555"/>
                </a:solidFill>
                <a:highlight>
                  <a:srgbClr val="FFFFFF"/>
                </a:highlight>
              </a:rPr>
              <a:t>P(A given B) = P(A and B) / P(B)</a:t>
            </a:r>
            <a:endParaRPr sz="16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650">
                <a:solidFill>
                  <a:srgbClr val="555555"/>
                </a:solidFill>
                <a:highlight>
                  <a:srgbClr val="FFFFFF"/>
                </a:highlight>
              </a:rPr>
              <a:t>This calculation assumes that the probability of event </a:t>
            </a:r>
            <a:r>
              <a:rPr lang="en" sz="1650" i="1">
                <a:solidFill>
                  <a:srgbClr val="555555"/>
                </a:solidFill>
                <a:highlight>
                  <a:srgbClr val="FFFFFF"/>
                </a:highlight>
              </a:rPr>
              <a:t>B</a:t>
            </a:r>
            <a:r>
              <a:rPr lang="en" sz="1650">
                <a:solidFill>
                  <a:srgbClr val="555555"/>
                </a:solidFill>
                <a:highlight>
                  <a:srgbClr val="FFFFFF"/>
                </a:highlight>
              </a:rPr>
              <a:t> is not zero, e.g. is not impossible.</a:t>
            </a:r>
            <a:endParaRPr sz="16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650">
                <a:solidFill>
                  <a:srgbClr val="555555"/>
                </a:solidFill>
                <a:highlight>
                  <a:srgbClr val="FFFFFF"/>
                </a:highlight>
              </a:rPr>
              <a:t>The notion of event </a:t>
            </a:r>
            <a:r>
              <a:rPr lang="en" sz="1650" i="1">
                <a:solidFill>
                  <a:srgbClr val="555555"/>
                </a:solidFill>
                <a:highlight>
                  <a:srgbClr val="FFFFFF"/>
                </a:highlight>
              </a:rPr>
              <a:t>A</a:t>
            </a:r>
            <a:r>
              <a:rPr lang="en" sz="1650">
                <a:solidFill>
                  <a:srgbClr val="555555"/>
                </a:solidFill>
                <a:highlight>
                  <a:srgbClr val="FFFFFF"/>
                </a:highlight>
              </a:rPr>
              <a:t> given event </a:t>
            </a:r>
            <a:r>
              <a:rPr lang="en" sz="1650" i="1">
                <a:solidFill>
                  <a:srgbClr val="555555"/>
                </a:solidFill>
                <a:highlight>
                  <a:srgbClr val="FFFFFF"/>
                </a:highlight>
              </a:rPr>
              <a:t>B</a:t>
            </a:r>
            <a:r>
              <a:rPr lang="en" sz="1650">
                <a:solidFill>
                  <a:srgbClr val="555555"/>
                </a:solidFill>
                <a:highlight>
                  <a:srgbClr val="FFFFFF"/>
                </a:highlight>
              </a:rPr>
              <a:t> does not mean that event </a:t>
            </a:r>
            <a:r>
              <a:rPr lang="en" sz="1650" i="1">
                <a:solidFill>
                  <a:srgbClr val="555555"/>
                </a:solidFill>
                <a:highlight>
                  <a:srgbClr val="FFFFFF"/>
                </a:highlight>
              </a:rPr>
              <a:t>B</a:t>
            </a:r>
            <a:r>
              <a:rPr lang="en" sz="1650">
                <a:solidFill>
                  <a:srgbClr val="555555"/>
                </a:solidFill>
                <a:highlight>
                  <a:srgbClr val="FFFFFF"/>
                </a:highlight>
              </a:rPr>
              <a:t> has occurred (e.g. is certain); instead, it is the probability of event </a:t>
            </a:r>
            <a:r>
              <a:rPr lang="en" sz="1650" i="1">
                <a:solidFill>
                  <a:srgbClr val="555555"/>
                </a:solidFill>
                <a:highlight>
                  <a:srgbClr val="FFFFFF"/>
                </a:highlight>
              </a:rPr>
              <a:t>A</a:t>
            </a:r>
            <a:r>
              <a:rPr lang="en" sz="1650">
                <a:solidFill>
                  <a:srgbClr val="555555"/>
                </a:solidFill>
                <a:highlight>
                  <a:srgbClr val="FFFFFF"/>
                </a:highlight>
              </a:rPr>
              <a:t> occurring after or in the presence of event </a:t>
            </a:r>
            <a:r>
              <a:rPr lang="en" sz="1650" i="1">
                <a:solidFill>
                  <a:srgbClr val="555555"/>
                </a:solidFill>
                <a:highlight>
                  <a:srgbClr val="FFFFFF"/>
                </a:highlight>
              </a:rPr>
              <a:t>B</a:t>
            </a:r>
            <a:r>
              <a:rPr lang="en" sz="1650">
                <a:solidFill>
                  <a:srgbClr val="555555"/>
                </a:solidFill>
                <a:highlight>
                  <a:srgbClr val="FFFFFF"/>
                </a:highlight>
              </a:rPr>
              <a:t> for a given trial.</a:t>
            </a:r>
            <a:endParaRPr sz="1650">
              <a:solidFill>
                <a:srgbClr val="555555"/>
              </a:solidFill>
              <a:highlight>
                <a:srgbClr val="FFFFFF"/>
              </a:highlight>
            </a:endParaRPr>
          </a:p>
          <a:p>
            <a:pPr marL="0" lvl="0" indent="0" algn="l" rtl="0">
              <a:spcBef>
                <a:spcPts val="500"/>
              </a:spcBef>
              <a:spcAft>
                <a:spcPts val="1200"/>
              </a:spcAft>
              <a:buNone/>
            </a:pPr>
            <a:endParaRPr sz="21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76</a:t>
            </a:fld>
            <a:endParaRPr lang="en"/>
          </a:p>
        </p:txBody>
      </p:sp>
    </p:spTree>
    <p:extLst>
      <p:ext uri="{BB962C8B-B14F-4D97-AF65-F5344CB8AC3E}">
        <p14:creationId xmlns:p14="http://schemas.microsoft.com/office/powerpoint/2010/main" val="5794396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2"/>
          <p:cNvSpPr txBox="1">
            <a:spLocks noGrp="1"/>
          </p:cNvSpPr>
          <p:nvPr>
            <p:ph type="body" idx="1"/>
          </p:nvPr>
        </p:nvSpPr>
        <p:spPr>
          <a:xfrm>
            <a:off x="236850" y="231575"/>
            <a:ext cx="8635200" cy="4575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2100" b="1">
                <a:solidFill>
                  <a:srgbClr val="222222"/>
                </a:solidFill>
                <a:highlight>
                  <a:srgbClr val="FFFFFF"/>
                </a:highlight>
              </a:rPr>
              <a:t>Probability of Independence and Exclusivity</a:t>
            </a:r>
            <a:endParaRPr sz="2100" b="1">
              <a:solidFill>
                <a:srgbClr val="222222"/>
              </a:solidFill>
              <a:highlight>
                <a:srgbClr val="FFFFFF"/>
              </a:highlight>
            </a:endParaRPr>
          </a:p>
          <a:p>
            <a:pPr marL="0" lvl="0" indent="0" algn="l" rtl="0">
              <a:lnSpc>
                <a:spcPct val="150000"/>
              </a:lnSpc>
              <a:spcBef>
                <a:spcPts val="900"/>
              </a:spcBef>
              <a:spcAft>
                <a:spcPts val="0"/>
              </a:spcAft>
              <a:buClr>
                <a:schemeClr val="dk1"/>
              </a:buClr>
              <a:buSzPts val="1100"/>
              <a:buFont typeface="Arial"/>
              <a:buNone/>
            </a:pPr>
            <a:r>
              <a:rPr lang="en" sz="1450">
                <a:solidFill>
                  <a:srgbClr val="555555"/>
                </a:solidFill>
                <a:highlight>
                  <a:srgbClr val="FFFFFF"/>
                </a:highlight>
              </a:rPr>
              <a:t>When considering multiple random variables, it is possible that they do not interact.</a:t>
            </a:r>
            <a:endParaRPr sz="1450">
              <a:solidFill>
                <a:srgbClr val="555555"/>
              </a:solidFill>
              <a:highlight>
                <a:srgbClr val="FFFFFF"/>
              </a:highlight>
            </a:endParaRPr>
          </a:p>
          <a:p>
            <a:pPr marL="0" lvl="0" indent="0" algn="l" rtl="0">
              <a:lnSpc>
                <a:spcPct val="150000"/>
              </a:lnSpc>
              <a:spcBef>
                <a:spcPts val="1400"/>
              </a:spcBef>
              <a:spcAft>
                <a:spcPts val="0"/>
              </a:spcAft>
              <a:buClr>
                <a:schemeClr val="dk1"/>
              </a:buClr>
              <a:buSzPts val="1100"/>
              <a:buFont typeface="Arial"/>
              <a:buNone/>
            </a:pPr>
            <a:r>
              <a:rPr lang="en" sz="1450">
                <a:solidFill>
                  <a:srgbClr val="555555"/>
                </a:solidFill>
                <a:highlight>
                  <a:srgbClr val="FFFFFF"/>
                </a:highlight>
              </a:rPr>
              <a:t>We may know or assume that two variables are not dependent upon each other instead are independent.</a:t>
            </a:r>
            <a:endParaRPr sz="1450">
              <a:solidFill>
                <a:srgbClr val="555555"/>
              </a:solidFill>
              <a:highlight>
                <a:srgbClr val="FFFFFF"/>
              </a:highlight>
            </a:endParaRPr>
          </a:p>
          <a:p>
            <a:pPr marL="0" lvl="0" indent="0" algn="l" rtl="0">
              <a:lnSpc>
                <a:spcPct val="150000"/>
              </a:lnSpc>
              <a:spcBef>
                <a:spcPts val="1400"/>
              </a:spcBef>
              <a:spcAft>
                <a:spcPts val="0"/>
              </a:spcAft>
              <a:buClr>
                <a:schemeClr val="dk1"/>
              </a:buClr>
              <a:buSzPts val="1100"/>
              <a:buFont typeface="Arial"/>
              <a:buNone/>
            </a:pPr>
            <a:r>
              <a:rPr lang="en" sz="1450">
                <a:solidFill>
                  <a:srgbClr val="555555"/>
                </a:solidFill>
                <a:highlight>
                  <a:srgbClr val="FFFFFF"/>
                </a:highlight>
              </a:rPr>
              <a:t>Alternately, the variables may interact but their events may not occur simultaneously, referred to as exclusivity.</a:t>
            </a:r>
            <a:endParaRPr sz="1450">
              <a:solidFill>
                <a:srgbClr val="555555"/>
              </a:solidFill>
              <a:highlight>
                <a:srgbClr val="FFFFFF"/>
              </a:highlight>
            </a:endParaRPr>
          </a:p>
          <a:p>
            <a:pPr marL="0" lvl="0" indent="0" algn="l" rtl="0">
              <a:lnSpc>
                <a:spcPct val="150000"/>
              </a:lnSpc>
              <a:spcBef>
                <a:spcPts val="1400"/>
              </a:spcBef>
              <a:spcAft>
                <a:spcPts val="1400"/>
              </a:spcAft>
              <a:buNone/>
            </a:pPr>
            <a:endParaRPr sz="21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77</a:t>
            </a:fld>
            <a:endParaRPr lang="en"/>
          </a:p>
        </p:txBody>
      </p:sp>
    </p:spTree>
    <p:extLst>
      <p:ext uri="{BB962C8B-B14F-4D97-AF65-F5344CB8AC3E}">
        <p14:creationId xmlns:p14="http://schemas.microsoft.com/office/powerpoint/2010/main" val="36044646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73"/>
          <p:cNvSpPr txBox="1">
            <a:spLocks noGrp="1"/>
          </p:cNvSpPr>
          <p:nvPr>
            <p:ph type="body" idx="1"/>
          </p:nvPr>
        </p:nvSpPr>
        <p:spPr>
          <a:xfrm>
            <a:off x="232100" y="85675"/>
            <a:ext cx="8600100" cy="48930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 sz="1600" b="1">
                <a:solidFill>
                  <a:srgbClr val="222222"/>
                </a:solidFill>
                <a:highlight>
                  <a:srgbClr val="FFFFFF"/>
                </a:highlight>
              </a:rPr>
              <a:t>Independence</a:t>
            </a:r>
            <a:endParaRPr sz="1600" b="1">
              <a:solidFill>
                <a:srgbClr val="222222"/>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If one variable is not dependent on a second variable, this is called </a:t>
            </a:r>
            <a:r>
              <a:rPr lang="en" sz="125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independence</a:t>
            </a:r>
            <a:r>
              <a:rPr lang="en" sz="1250">
                <a:solidFill>
                  <a:srgbClr val="555555"/>
                </a:solidFill>
                <a:highlight>
                  <a:srgbClr val="FFFFFF"/>
                </a:highlight>
              </a:rPr>
              <a:t> or statistical independence.</a:t>
            </a:r>
            <a:endParaRPr sz="125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This has an impact on calculating the probabilities of the two variables.</a:t>
            </a:r>
            <a:endParaRPr sz="125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For example, we may be interested in the joint probability of independent events </a:t>
            </a:r>
            <a:r>
              <a:rPr lang="en" sz="1250" i="1">
                <a:solidFill>
                  <a:srgbClr val="555555"/>
                </a:solidFill>
                <a:highlight>
                  <a:srgbClr val="FFFFFF"/>
                </a:highlight>
              </a:rPr>
              <a:t>A</a:t>
            </a:r>
            <a:r>
              <a:rPr lang="en" sz="1250">
                <a:solidFill>
                  <a:srgbClr val="555555"/>
                </a:solidFill>
                <a:highlight>
                  <a:srgbClr val="FFFFFF"/>
                </a:highlight>
              </a:rPr>
              <a:t> and </a:t>
            </a:r>
            <a:r>
              <a:rPr lang="en" sz="1250" i="1">
                <a:solidFill>
                  <a:srgbClr val="555555"/>
                </a:solidFill>
                <a:highlight>
                  <a:srgbClr val="FFFFFF"/>
                </a:highlight>
              </a:rPr>
              <a:t>B</a:t>
            </a:r>
            <a:r>
              <a:rPr lang="en" sz="1250">
                <a:solidFill>
                  <a:srgbClr val="555555"/>
                </a:solidFill>
                <a:highlight>
                  <a:srgbClr val="FFFFFF"/>
                </a:highlight>
              </a:rPr>
              <a:t>, which is the same as the probability of </a:t>
            </a:r>
            <a:r>
              <a:rPr lang="en" sz="1250" i="1">
                <a:solidFill>
                  <a:srgbClr val="555555"/>
                </a:solidFill>
                <a:highlight>
                  <a:srgbClr val="FFFFFF"/>
                </a:highlight>
              </a:rPr>
              <a:t>A</a:t>
            </a:r>
            <a:r>
              <a:rPr lang="en" sz="1250">
                <a:solidFill>
                  <a:srgbClr val="555555"/>
                </a:solidFill>
                <a:highlight>
                  <a:srgbClr val="FFFFFF"/>
                </a:highlight>
              </a:rPr>
              <a:t> and the probability of </a:t>
            </a:r>
            <a:r>
              <a:rPr lang="en" sz="1250" i="1">
                <a:solidFill>
                  <a:srgbClr val="555555"/>
                </a:solidFill>
                <a:highlight>
                  <a:srgbClr val="FFFFFF"/>
                </a:highlight>
              </a:rPr>
              <a:t>B.</a:t>
            </a:r>
            <a:endParaRPr sz="1250" i="1">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Probabilities are combined using multiplication, therefore the joint probability of independent events is calculated as the probability of event </a:t>
            </a:r>
            <a:r>
              <a:rPr lang="en" sz="1250" i="1">
                <a:solidFill>
                  <a:srgbClr val="555555"/>
                </a:solidFill>
                <a:highlight>
                  <a:srgbClr val="FFFFFF"/>
                </a:highlight>
              </a:rPr>
              <a:t>A</a:t>
            </a:r>
            <a:r>
              <a:rPr lang="en" sz="1250">
                <a:solidFill>
                  <a:srgbClr val="555555"/>
                </a:solidFill>
                <a:highlight>
                  <a:srgbClr val="FFFFFF"/>
                </a:highlight>
              </a:rPr>
              <a:t> multiplied by the probability of event </a:t>
            </a:r>
            <a:r>
              <a:rPr lang="en" sz="1250" i="1">
                <a:solidFill>
                  <a:srgbClr val="555555"/>
                </a:solidFill>
                <a:highlight>
                  <a:srgbClr val="FFFFFF"/>
                </a:highlight>
              </a:rPr>
              <a:t>B</a:t>
            </a:r>
            <a:r>
              <a:rPr lang="en" sz="1250">
                <a:solidFill>
                  <a:srgbClr val="555555"/>
                </a:solidFill>
                <a:highlight>
                  <a:srgbClr val="FFFFFF"/>
                </a:highlight>
              </a:rPr>
              <a:t>.</a:t>
            </a:r>
            <a:endParaRPr sz="125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This can be stated formally as follows:</a:t>
            </a:r>
            <a:endParaRPr sz="1250">
              <a:solidFill>
                <a:srgbClr val="555555"/>
              </a:solidFill>
              <a:highlight>
                <a:srgbClr val="FFFFFF"/>
              </a:highlight>
            </a:endParaRPr>
          </a:p>
          <a:p>
            <a:pPr marL="457200" lvl="0" indent="-307975" algn="l" rtl="0">
              <a:lnSpc>
                <a:spcPct val="90000"/>
              </a:lnSpc>
              <a:spcBef>
                <a:spcPts val="500"/>
              </a:spcBef>
              <a:spcAft>
                <a:spcPts val="0"/>
              </a:spcAft>
              <a:buClr>
                <a:srgbClr val="555555"/>
              </a:buClr>
              <a:buSzPts val="1250"/>
              <a:buChar char="●"/>
            </a:pPr>
            <a:r>
              <a:rPr lang="en" sz="1250" b="1">
                <a:solidFill>
                  <a:srgbClr val="555555"/>
                </a:solidFill>
                <a:highlight>
                  <a:srgbClr val="FFFFFF"/>
                </a:highlight>
              </a:rPr>
              <a:t>Joint Probability</a:t>
            </a:r>
            <a:r>
              <a:rPr lang="en" sz="1250">
                <a:solidFill>
                  <a:srgbClr val="555555"/>
                </a:solidFill>
                <a:highlight>
                  <a:srgbClr val="FFFFFF"/>
                </a:highlight>
              </a:rPr>
              <a:t>: P(A and B) = P(A) * P(B)</a:t>
            </a:r>
            <a:endParaRPr sz="125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As we might intuit, the marginal probability for an event for an independent random variable is simply the probability of the event.</a:t>
            </a:r>
            <a:endParaRPr sz="125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It is the idea of probability of a single random variable that are familiar with:</a:t>
            </a:r>
            <a:endParaRPr sz="1250">
              <a:solidFill>
                <a:srgbClr val="555555"/>
              </a:solidFill>
              <a:highlight>
                <a:srgbClr val="FFFFFF"/>
              </a:highlight>
            </a:endParaRPr>
          </a:p>
          <a:p>
            <a:pPr marL="457200" lvl="0" indent="-307975" algn="l" rtl="0">
              <a:lnSpc>
                <a:spcPct val="90000"/>
              </a:lnSpc>
              <a:spcBef>
                <a:spcPts val="500"/>
              </a:spcBef>
              <a:spcAft>
                <a:spcPts val="0"/>
              </a:spcAft>
              <a:buClr>
                <a:srgbClr val="555555"/>
              </a:buClr>
              <a:buSzPts val="1250"/>
              <a:buChar char="●"/>
            </a:pPr>
            <a:r>
              <a:rPr lang="en" sz="1250" b="1">
                <a:solidFill>
                  <a:srgbClr val="555555"/>
                </a:solidFill>
                <a:highlight>
                  <a:srgbClr val="FFFFFF"/>
                </a:highlight>
              </a:rPr>
              <a:t>Marginal Probability</a:t>
            </a:r>
            <a:r>
              <a:rPr lang="en" sz="1250">
                <a:solidFill>
                  <a:srgbClr val="555555"/>
                </a:solidFill>
                <a:highlight>
                  <a:srgbClr val="FFFFFF"/>
                </a:highlight>
              </a:rPr>
              <a:t>: P(A)</a:t>
            </a:r>
            <a:endParaRPr sz="125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We refer to the marginal probability of an independent probability as simply the probability.</a:t>
            </a:r>
            <a:endParaRPr sz="125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Similarly, the conditional probability of </a:t>
            </a:r>
            <a:r>
              <a:rPr lang="en" sz="1250" i="1">
                <a:solidFill>
                  <a:srgbClr val="555555"/>
                </a:solidFill>
                <a:highlight>
                  <a:srgbClr val="FFFFFF"/>
                </a:highlight>
              </a:rPr>
              <a:t>A</a:t>
            </a:r>
            <a:r>
              <a:rPr lang="en" sz="1250">
                <a:solidFill>
                  <a:srgbClr val="555555"/>
                </a:solidFill>
                <a:highlight>
                  <a:srgbClr val="FFFFFF"/>
                </a:highlight>
              </a:rPr>
              <a:t> given </a:t>
            </a:r>
            <a:r>
              <a:rPr lang="en" sz="1250" i="1">
                <a:solidFill>
                  <a:srgbClr val="555555"/>
                </a:solidFill>
                <a:highlight>
                  <a:srgbClr val="FFFFFF"/>
                </a:highlight>
              </a:rPr>
              <a:t>B</a:t>
            </a:r>
            <a:r>
              <a:rPr lang="en" sz="1250">
                <a:solidFill>
                  <a:srgbClr val="555555"/>
                </a:solidFill>
                <a:highlight>
                  <a:srgbClr val="FFFFFF"/>
                </a:highlight>
              </a:rPr>
              <a:t> when the variables are independent is simply the probability of </a:t>
            </a:r>
            <a:r>
              <a:rPr lang="en" sz="1250" i="1">
                <a:solidFill>
                  <a:srgbClr val="555555"/>
                </a:solidFill>
                <a:highlight>
                  <a:srgbClr val="FFFFFF"/>
                </a:highlight>
              </a:rPr>
              <a:t>A</a:t>
            </a:r>
            <a:r>
              <a:rPr lang="en" sz="1250">
                <a:solidFill>
                  <a:srgbClr val="555555"/>
                </a:solidFill>
                <a:highlight>
                  <a:srgbClr val="FFFFFF"/>
                </a:highlight>
              </a:rPr>
              <a:t> as the probability of </a:t>
            </a:r>
            <a:r>
              <a:rPr lang="en" sz="1250" i="1">
                <a:solidFill>
                  <a:srgbClr val="555555"/>
                </a:solidFill>
                <a:highlight>
                  <a:srgbClr val="FFFFFF"/>
                </a:highlight>
              </a:rPr>
              <a:t>B</a:t>
            </a:r>
            <a:r>
              <a:rPr lang="en" sz="1250">
                <a:solidFill>
                  <a:srgbClr val="555555"/>
                </a:solidFill>
                <a:highlight>
                  <a:srgbClr val="FFFFFF"/>
                </a:highlight>
              </a:rPr>
              <a:t> has no effect. For example:</a:t>
            </a:r>
            <a:endParaRPr sz="1250">
              <a:solidFill>
                <a:srgbClr val="555555"/>
              </a:solidFill>
              <a:highlight>
                <a:srgbClr val="FFFFFF"/>
              </a:highlight>
            </a:endParaRPr>
          </a:p>
          <a:p>
            <a:pPr marL="457200" lvl="0" indent="-307975" algn="l" rtl="0">
              <a:lnSpc>
                <a:spcPct val="90000"/>
              </a:lnSpc>
              <a:spcBef>
                <a:spcPts val="500"/>
              </a:spcBef>
              <a:spcAft>
                <a:spcPts val="0"/>
              </a:spcAft>
              <a:buClr>
                <a:srgbClr val="555555"/>
              </a:buClr>
              <a:buSzPts val="1250"/>
              <a:buChar char="●"/>
            </a:pPr>
            <a:r>
              <a:rPr lang="en" sz="1250" b="1">
                <a:solidFill>
                  <a:srgbClr val="555555"/>
                </a:solidFill>
                <a:highlight>
                  <a:srgbClr val="FFFFFF"/>
                </a:highlight>
              </a:rPr>
              <a:t>Conditional Probability</a:t>
            </a:r>
            <a:r>
              <a:rPr lang="en" sz="1250">
                <a:solidFill>
                  <a:srgbClr val="555555"/>
                </a:solidFill>
                <a:highlight>
                  <a:srgbClr val="FFFFFF"/>
                </a:highlight>
              </a:rPr>
              <a:t>: P(A given B) = P(A)</a:t>
            </a:r>
            <a:endParaRPr sz="125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We may be familiar with the notion of statistical independence from sampling. This assumes that one sample is unaffected by prior samples and does not affect future samples.</a:t>
            </a:r>
            <a:endParaRPr sz="125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Many machine learning algorithms assume that samples from a domain are independent to each other and come from the same probability distribution, referred to as </a:t>
            </a:r>
            <a:r>
              <a:rPr lang="en" sz="1250">
                <a:solidFill>
                  <a:srgbClr val="428BCA"/>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independent and identically distributed</a:t>
            </a:r>
            <a:r>
              <a:rPr lang="en" sz="1250">
                <a:solidFill>
                  <a:srgbClr val="555555"/>
                </a:solidFill>
                <a:highlight>
                  <a:srgbClr val="FFFFFF"/>
                </a:highlight>
              </a:rPr>
              <a:t>, or i.i.d. for short.</a:t>
            </a:r>
            <a:endParaRPr sz="1250">
              <a:solidFill>
                <a:srgbClr val="555555"/>
              </a:solidFill>
              <a:highlight>
                <a:srgbClr val="FFFFFF"/>
              </a:highlight>
            </a:endParaRPr>
          </a:p>
          <a:p>
            <a:pPr marL="0" lvl="0" indent="0" algn="l" rtl="0">
              <a:lnSpc>
                <a:spcPct val="105000"/>
              </a:lnSpc>
              <a:spcBef>
                <a:spcPts val="500"/>
              </a:spcBef>
              <a:spcAft>
                <a:spcPts val="120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78</a:t>
            </a:fld>
            <a:endParaRPr lang="en"/>
          </a:p>
        </p:txBody>
      </p:sp>
    </p:spTree>
    <p:extLst>
      <p:ext uri="{BB962C8B-B14F-4D97-AF65-F5344CB8AC3E}">
        <p14:creationId xmlns:p14="http://schemas.microsoft.com/office/powerpoint/2010/main" val="31322619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74"/>
          <p:cNvSpPr txBox="1">
            <a:spLocks noGrp="1"/>
          </p:cNvSpPr>
          <p:nvPr>
            <p:ph type="body" idx="1"/>
          </p:nvPr>
        </p:nvSpPr>
        <p:spPr>
          <a:xfrm>
            <a:off x="184425" y="89350"/>
            <a:ext cx="8807400" cy="48297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1700" b="1">
                <a:solidFill>
                  <a:srgbClr val="222222"/>
                </a:solidFill>
                <a:highlight>
                  <a:srgbClr val="FFFFFF"/>
                </a:highlight>
              </a:rPr>
              <a:t>Exclusivity</a:t>
            </a:r>
            <a:endParaRPr sz="1700" b="1">
              <a:solidFill>
                <a:srgbClr val="222222"/>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a:solidFill>
                  <a:srgbClr val="555555"/>
                </a:solidFill>
                <a:highlight>
                  <a:srgbClr val="FFFFFF"/>
                </a:highlight>
              </a:rPr>
              <a:t>If the occurrence of one event excludes the occurrence of other events, then the events are said to be </a:t>
            </a:r>
            <a:r>
              <a:rPr lang="en" sz="135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mutually exclusive</a:t>
            </a:r>
            <a:r>
              <a:rPr lang="en" sz="1350">
                <a:solidFill>
                  <a:srgbClr val="555555"/>
                </a:solidFill>
                <a:highlight>
                  <a:srgbClr val="FFFFFF"/>
                </a:highlight>
              </a:rPr>
              <a:t>.</a:t>
            </a:r>
            <a:endParaRPr sz="13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a:solidFill>
                  <a:srgbClr val="555555"/>
                </a:solidFill>
                <a:highlight>
                  <a:srgbClr val="FFFFFF"/>
                </a:highlight>
              </a:rPr>
              <a:t>The probability of the events are said to be disjoint, meaning that they cannot interact, are strictly independent.</a:t>
            </a:r>
            <a:endParaRPr sz="13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a:solidFill>
                  <a:srgbClr val="555555"/>
                </a:solidFill>
                <a:highlight>
                  <a:srgbClr val="FFFFFF"/>
                </a:highlight>
              </a:rPr>
              <a:t>If the probability of event </a:t>
            </a:r>
            <a:r>
              <a:rPr lang="en" sz="1350" i="1">
                <a:solidFill>
                  <a:srgbClr val="555555"/>
                </a:solidFill>
                <a:highlight>
                  <a:srgbClr val="FFFFFF"/>
                </a:highlight>
              </a:rPr>
              <a:t>A</a:t>
            </a:r>
            <a:r>
              <a:rPr lang="en" sz="1350">
                <a:solidFill>
                  <a:srgbClr val="555555"/>
                </a:solidFill>
                <a:highlight>
                  <a:srgbClr val="FFFFFF"/>
                </a:highlight>
              </a:rPr>
              <a:t> is mutually exclusive with event </a:t>
            </a:r>
            <a:r>
              <a:rPr lang="en" sz="1350" i="1">
                <a:solidFill>
                  <a:srgbClr val="555555"/>
                </a:solidFill>
                <a:highlight>
                  <a:srgbClr val="FFFFFF"/>
                </a:highlight>
              </a:rPr>
              <a:t>B</a:t>
            </a:r>
            <a:r>
              <a:rPr lang="en" sz="1350">
                <a:solidFill>
                  <a:srgbClr val="555555"/>
                </a:solidFill>
                <a:highlight>
                  <a:srgbClr val="FFFFFF"/>
                </a:highlight>
              </a:rPr>
              <a:t>, then the joint probability of event </a:t>
            </a:r>
            <a:r>
              <a:rPr lang="en" sz="1350" i="1">
                <a:solidFill>
                  <a:srgbClr val="555555"/>
                </a:solidFill>
                <a:highlight>
                  <a:srgbClr val="FFFFFF"/>
                </a:highlight>
              </a:rPr>
              <a:t>A</a:t>
            </a:r>
            <a:r>
              <a:rPr lang="en" sz="1350">
                <a:solidFill>
                  <a:srgbClr val="555555"/>
                </a:solidFill>
                <a:highlight>
                  <a:srgbClr val="FFFFFF"/>
                </a:highlight>
              </a:rPr>
              <a:t> and event </a:t>
            </a:r>
            <a:r>
              <a:rPr lang="en" sz="1350" i="1">
                <a:solidFill>
                  <a:srgbClr val="555555"/>
                </a:solidFill>
                <a:highlight>
                  <a:srgbClr val="FFFFFF"/>
                </a:highlight>
              </a:rPr>
              <a:t>B</a:t>
            </a:r>
            <a:r>
              <a:rPr lang="en" sz="1350">
                <a:solidFill>
                  <a:srgbClr val="555555"/>
                </a:solidFill>
                <a:highlight>
                  <a:srgbClr val="FFFFFF"/>
                </a:highlight>
              </a:rPr>
              <a:t> is zero.</a:t>
            </a:r>
            <a:endParaRPr sz="1350">
              <a:solidFill>
                <a:srgbClr val="555555"/>
              </a:solidFill>
              <a:highlight>
                <a:srgbClr val="FFFFFF"/>
              </a:highlight>
            </a:endParaRPr>
          </a:p>
          <a:p>
            <a:pPr marL="457200" lvl="0" indent="-314325" algn="l" rtl="0">
              <a:lnSpc>
                <a:spcPct val="100000"/>
              </a:lnSpc>
              <a:spcBef>
                <a:spcPts val="500"/>
              </a:spcBef>
              <a:spcAft>
                <a:spcPts val="0"/>
              </a:spcAft>
              <a:buClr>
                <a:srgbClr val="555555"/>
              </a:buClr>
              <a:buSzPts val="1350"/>
              <a:buChar char="●"/>
            </a:pPr>
            <a:r>
              <a:rPr lang="en" sz="1350">
                <a:solidFill>
                  <a:srgbClr val="555555"/>
                </a:solidFill>
                <a:highlight>
                  <a:srgbClr val="FFFFFF"/>
                </a:highlight>
              </a:rPr>
              <a:t>P(A and B) = 0.0</a:t>
            </a:r>
            <a:endParaRPr sz="13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a:solidFill>
                  <a:srgbClr val="555555"/>
                </a:solidFill>
                <a:highlight>
                  <a:srgbClr val="FFFFFF"/>
                </a:highlight>
              </a:rPr>
              <a:t>Instead, the probability of an outcome can be described as event </a:t>
            </a:r>
            <a:r>
              <a:rPr lang="en" sz="1350" i="1">
                <a:solidFill>
                  <a:srgbClr val="555555"/>
                </a:solidFill>
                <a:highlight>
                  <a:srgbClr val="FFFFFF"/>
                </a:highlight>
              </a:rPr>
              <a:t>A</a:t>
            </a:r>
            <a:r>
              <a:rPr lang="en" sz="1350">
                <a:solidFill>
                  <a:srgbClr val="555555"/>
                </a:solidFill>
                <a:highlight>
                  <a:srgbClr val="FFFFFF"/>
                </a:highlight>
              </a:rPr>
              <a:t> or event </a:t>
            </a:r>
            <a:r>
              <a:rPr lang="en" sz="1350" i="1">
                <a:solidFill>
                  <a:srgbClr val="555555"/>
                </a:solidFill>
                <a:highlight>
                  <a:srgbClr val="FFFFFF"/>
                </a:highlight>
              </a:rPr>
              <a:t>B</a:t>
            </a:r>
            <a:r>
              <a:rPr lang="en" sz="1350">
                <a:solidFill>
                  <a:srgbClr val="555555"/>
                </a:solidFill>
                <a:highlight>
                  <a:srgbClr val="FFFFFF"/>
                </a:highlight>
              </a:rPr>
              <a:t>, stated formally as follows:</a:t>
            </a:r>
            <a:endParaRPr sz="1350">
              <a:solidFill>
                <a:srgbClr val="555555"/>
              </a:solidFill>
              <a:highlight>
                <a:srgbClr val="FFFFFF"/>
              </a:highlight>
            </a:endParaRPr>
          </a:p>
          <a:p>
            <a:pPr marL="457200" lvl="0" indent="-314325" algn="l" rtl="0">
              <a:lnSpc>
                <a:spcPct val="100000"/>
              </a:lnSpc>
              <a:spcBef>
                <a:spcPts val="500"/>
              </a:spcBef>
              <a:spcAft>
                <a:spcPts val="0"/>
              </a:spcAft>
              <a:buClr>
                <a:srgbClr val="555555"/>
              </a:buClr>
              <a:buSzPts val="1350"/>
              <a:buChar char="●"/>
            </a:pPr>
            <a:r>
              <a:rPr lang="en" sz="1350">
                <a:solidFill>
                  <a:srgbClr val="555555"/>
                </a:solidFill>
                <a:highlight>
                  <a:srgbClr val="FFFFFF"/>
                </a:highlight>
              </a:rPr>
              <a:t>P(A or B) = P(A) + P(B)</a:t>
            </a:r>
            <a:endParaRPr sz="13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a:solidFill>
                  <a:srgbClr val="555555"/>
                </a:solidFill>
                <a:highlight>
                  <a:srgbClr val="FFFFFF"/>
                </a:highlight>
              </a:rPr>
              <a:t>The “or” is also called a union and is denoted as a capital “</a:t>
            </a:r>
            <a:r>
              <a:rPr lang="en" sz="1350" i="1">
                <a:solidFill>
                  <a:srgbClr val="555555"/>
                </a:solidFill>
                <a:highlight>
                  <a:srgbClr val="FFFFFF"/>
                </a:highlight>
              </a:rPr>
              <a:t>U</a:t>
            </a:r>
            <a:r>
              <a:rPr lang="en" sz="1350">
                <a:solidFill>
                  <a:srgbClr val="555555"/>
                </a:solidFill>
                <a:highlight>
                  <a:srgbClr val="FFFFFF"/>
                </a:highlight>
              </a:rPr>
              <a:t>” letter; for example:</a:t>
            </a:r>
            <a:endParaRPr sz="1350">
              <a:solidFill>
                <a:srgbClr val="555555"/>
              </a:solidFill>
              <a:highlight>
                <a:srgbClr val="FFFFFF"/>
              </a:highlight>
            </a:endParaRPr>
          </a:p>
          <a:p>
            <a:pPr marL="457200" lvl="0" indent="-314325" algn="l" rtl="0">
              <a:lnSpc>
                <a:spcPct val="100000"/>
              </a:lnSpc>
              <a:spcBef>
                <a:spcPts val="500"/>
              </a:spcBef>
              <a:spcAft>
                <a:spcPts val="0"/>
              </a:spcAft>
              <a:buClr>
                <a:srgbClr val="555555"/>
              </a:buClr>
              <a:buSzPts val="1350"/>
              <a:buChar char="●"/>
            </a:pPr>
            <a:r>
              <a:rPr lang="en" sz="1350">
                <a:solidFill>
                  <a:srgbClr val="555555"/>
                </a:solidFill>
                <a:highlight>
                  <a:srgbClr val="FFFFFF"/>
                </a:highlight>
              </a:rPr>
              <a:t>P(A or B) = P(A U B)</a:t>
            </a:r>
            <a:endParaRPr sz="13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a:solidFill>
                  <a:srgbClr val="555555"/>
                </a:solidFill>
                <a:highlight>
                  <a:srgbClr val="FFFFFF"/>
                </a:highlight>
              </a:rPr>
              <a:t>If the events are not mutually exclusive, we may be interested in the outcome of either event.</a:t>
            </a:r>
            <a:endParaRPr sz="13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a:solidFill>
                  <a:srgbClr val="555555"/>
                </a:solidFill>
                <a:highlight>
                  <a:srgbClr val="FFFFFF"/>
                </a:highlight>
              </a:rPr>
              <a:t>The probability of non-mutually exclusive events is calculated as the probability of event </a:t>
            </a:r>
            <a:r>
              <a:rPr lang="en" sz="1350" i="1">
                <a:solidFill>
                  <a:srgbClr val="555555"/>
                </a:solidFill>
                <a:highlight>
                  <a:srgbClr val="FFFFFF"/>
                </a:highlight>
              </a:rPr>
              <a:t>A</a:t>
            </a:r>
            <a:r>
              <a:rPr lang="en" sz="1350">
                <a:solidFill>
                  <a:srgbClr val="555555"/>
                </a:solidFill>
                <a:highlight>
                  <a:srgbClr val="FFFFFF"/>
                </a:highlight>
              </a:rPr>
              <a:t> and the probability of event </a:t>
            </a:r>
            <a:r>
              <a:rPr lang="en" sz="1350" i="1">
                <a:solidFill>
                  <a:srgbClr val="555555"/>
                </a:solidFill>
                <a:highlight>
                  <a:srgbClr val="FFFFFF"/>
                </a:highlight>
              </a:rPr>
              <a:t>B</a:t>
            </a:r>
            <a:r>
              <a:rPr lang="en" sz="1350">
                <a:solidFill>
                  <a:srgbClr val="555555"/>
                </a:solidFill>
                <a:highlight>
                  <a:srgbClr val="FFFFFF"/>
                </a:highlight>
              </a:rPr>
              <a:t> minus the probability of both events occurring simultaneously.</a:t>
            </a:r>
            <a:endParaRPr sz="13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a:solidFill>
                  <a:srgbClr val="555555"/>
                </a:solidFill>
                <a:highlight>
                  <a:srgbClr val="FFFFFF"/>
                </a:highlight>
              </a:rPr>
              <a:t>This can be stated formally as follows:</a:t>
            </a:r>
            <a:endParaRPr sz="1350">
              <a:solidFill>
                <a:srgbClr val="555555"/>
              </a:solidFill>
              <a:highlight>
                <a:srgbClr val="FFFFFF"/>
              </a:highlight>
            </a:endParaRPr>
          </a:p>
          <a:p>
            <a:pPr marL="457200" lvl="0" indent="-314325" algn="l" rtl="0">
              <a:lnSpc>
                <a:spcPct val="100000"/>
              </a:lnSpc>
              <a:spcBef>
                <a:spcPts val="500"/>
              </a:spcBef>
              <a:spcAft>
                <a:spcPts val="500"/>
              </a:spcAft>
              <a:buClr>
                <a:srgbClr val="555555"/>
              </a:buClr>
              <a:buSzPts val="1350"/>
              <a:buChar char="●"/>
            </a:pPr>
            <a:r>
              <a:rPr lang="en" sz="1350">
                <a:solidFill>
                  <a:srgbClr val="555555"/>
                </a:solidFill>
                <a:highlight>
                  <a:srgbClr val="FFFFFF"/>
                </a:highlight>
              </a:rPr>
              <a:t>P(A or B) = P(A) + P(B) – P(A and B)</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79</a:t>
            </a:fld>
            <a:endParaRPr lang="en"/>
          </a:p>
        </p:txBody>
      </p:sp>
    </p:spTree>
    <p:extLst>
      <p:ext uri="{BB962C8B-B14F-4D97-AF65-F5344CB8AC3E}">
        <p14:creationId xmlns:p14="http://schemas.microsoft.com/office/powerpoint/2010/main" val="3401506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350488"/>
            <a:ext cx="3833276" cy="3323987"/>
          </a:xfrm>
          <a:prstGeom prst="rect">
            <a:avLst/>
          </a:prstGeom>
        </p:spPr>
        <p:txBody>
          <a:bodyPr wrap="square">
            <a:spAutoFit/>
          </a:bodyPr>
          <a:lstStyle/>
          <a:p>
            <a:pPr>
              <a:lnSpc>
                <a:spcPct val="150000"/>
              </a:lnSpc>
            </a:pPr>
            <a:r>
              <a:rPr lang="en-US" b="1" dirty="0"/>
              <a:t>Mean</a:t>
            </a:r>
          </a:p>
          <a:p>
            <a:pPr>
              <a:lnSpc>
                <a:spcPct val="150000"/>
              </a:lnSpc>
            </a:pPr>
            <a:r>
              <a:rPr lang="en-US" dirty="0" smtClean="0"/>
              <a:t>It is the sum of observations divided by the total number of observations. It is also defined as average which is the sum divided by count. </a:t>
            </a:r>
          </a:p>
          <a:p>
            <a:pPr>
              <a:lnSpc>
                <a:spcPct val="150000"/>
              </a:lnSpc>
            </a:pPr>
            <a:endParaRPr lang="en-US" dirty="0" smtClean="0"/>
          </a:p>
          <a:p>
            <a:pPr>
              <a:lnSpc>
                <a:spcPct val="150000"/>
              </a:lnSpc>
            </a:pPr>
            <a:r>
              <a:rPr lang="en-US" dirty="0" smtClean="0"/>
              <a:t>The mean() function returns the mean or average of the data passed in its arguments. If passed argument is empty, </a:t>
            </a:r>
            <a:r>
              <a:rPr lang="en-US" dirty="0" err="1" smtClean="0"/>
              <a:t>StatisticsError</a:t>
            </a:r>
            <a:r>
              <a:rPr lang="en-US" dirty="0" smtClean="0"/>
              <a:t> is raised.</a:t>
            </a:r>
            <a:br>
              <a:rPr lang="en-US" dirty="0" smtClean="0"/>
            </a:br>
            <a:endParaRPr lang="en-US" dirty="0"/>
          </a:p>
        </p:txBody>
      </p:sp>
      <p:sp>
        <p:nvSpPr>
          <p:cNvPr id="8" name="Rectangle 7"/>
          <p:cNvSpPr/>
          <p:nvPr/>
        </p:nvSpPr>
        <p:spPr>
          <a:xfrm>
            <a:off x="4727448" y="1209847"/>
            <a:ext cx="4378036"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t>import statistics</a:t>
            </a:r>
          </a:p>
          <a:p>
            <a:r>
              <a:rPr lang="en-US" sz="1600" dirty="0"/>
              <a:t> </a:t>
            </a:r>
          </a:p>
          <a:p>
            <a:r>
              <a:rPr lang="en-US" sz="1600" dirty="0"/>
              <a:t># initializing list</a:t>
            </a:r>
          </a:p>
          <a:p>
            <a:r>
              <a:rPr lang="en-US" sz="1600" dirty="0"/>
              <a:t>li = [1, 2, 3, 3, 2, 2, 2, 1]</a:t>
            </a:r>
          </a:p>
          <a:p>
            <a:r>
              <a:rPr lang="en-US" sz="1600" dirty="0"/>
              <a:t> </a:t>
            </a:r>
          </a:p>
          <a:p>
            <a:r>
              <a:rPr lang="en-US" sz="1600" dirty="0"/>
              <a:t># using mean() to calculate average of list</a:t>
            </a:r>
          </a:p>
          <a:p>
            <a:r>
              <a:rPr lang="en-US" sz="1600" dirty="0"/>
              <a:t># elements</a:t>
            </a:r>
          </a:p>
          <a:p>
            <a:r>
              <a:rPr lang="en-US" sz="1600" dirty="0"/>
              <a:t>print ("The average of list values is : ",end="")</a:t>
            </a:r>
          </a:p>
          <a:p>
            <a:r>
              <a:rPr lang="en-US" sz="1600" dirty="0"/>
              <a:t>print (</a:t>
            </a:r>
            <a:r>
              <a:rPr lang="en-US" sz="1600" dirty="0" err="1"/>
              <a:t>statistics.mean</a:t>
            </a:r>
            <a:r>
              <a:rPr lang="en-US" sz="1600" dirty="0"/>
              <a:t>(li))</a:t>
            </a:r>
          </a:p>
        </p:txBody>
      </p:sp>
    </p:spTree>
    <p:extLst>
      <p:ext uri="{BB962C8B-B14F-4D97-AF65-F5344CB8AC3E}">
        <p14:creationId xmlns:p14="http://schemas.microsoft.com/office/powerpoint/2010/main" val="256028797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75"/>
          <p:cNvSpPr txBox="1">
            <a:spLocks noGrp="1"/>
          </p:cNvSpPr>
          <p:nvPr>
            <p:ph type="title"/>
          </p:nvPr>
        </p:nvSpPr>
        <p:spPr>
          <a:xfrm>
            <a:off x="311700" y="98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Probability Distribution</a:t>
            </a:r>
            <a:endParaRPr/>
          </a:p>
        </p:txBody>
      </p:sp>
      <p:sp>
        <p:nvSpPr>
          <p:cNvPr id="440" name="Google Shape;440;p75"/>
          <p:cNvSpPr txBox="1">
            <a:spLocks noGrp="1"/>
          </p:cNvSpPr>
          <p:nvPr>
            <p:ph type="body" idx="1"/>
          </p:nvPr>
        </p:nvSpPr>
        <p:spPr>
          <a:xfrm>
            <a:off x="311700" y="695275"/>
            <a:ext cx="8520600" cy="3416400"/>
          </a:xfrm>
          <a:prstGeom prst="rect">
            <a:avLst/>
          </a:prstGeom>
        </p:spPr>
        <p:txBody>
          <a:bodyPr spcFirstLastPara="1" wrap="square" lIns="91425" tIns="91425" rIns="91425" bIns="91425" anchor="t" anchorCtr="0">
            <a:noAutofit/>
          </a:bodyPr>
          <a:lstStyle/>
          <a:p>
            <a:pPr marL="0" lvl="0" indent="0" algn="l" rtl="0">
              <a:lnSpc>
                <a:spcPct val="175000"/>
              </a:lnSpc>
              <a:spcBef>
                <a:spcPts val="0"/>
              </a:spcBef>
              <a:spcAft>
                <a:spcPts val="0"/>
              </a:spcAft>
              <a:buClr>
                <a:schemeClr val="dk1"/>
              </a:buClr>
              <a:buSzPts val="770"/>
              <a:buFont typeface="Arial"/>
              <a:buNone/>
            </a:pPr>
            <a:r>
              <a:rPr lang="en" sz="1250">
                <a:solidFill>
                  <a:schemeClr val="dk1"/>
                </a:solidFill>
                <a:highlight>
                  <a:srgbClr val="FFFFFF"/>
                </a:highlight>
              </a:rPr>
              <a:t>n order to understand probability distribution, let us first understand what probability is. Probability is the measure of the likelihood of an event occurring in an experiment. In simple terms, it tells us how likely is it that the event will occur. The value of the probability of an event occurring ranges from 0 (being least probable) to 1 (being most probable). </a:t>
            </a:r>
            <a:endParaRPr sz="1250">
              <a:solidFill>
                <a:schemeClr val="dk1"/>
              </a:solidFill>
              <a:highlight>
                <a:srgbClr val="FFFFFF"/>
              </a:highlight>
            </a:endParaRPr>
          </a:p>
          <a:p>
            <a:pPr marL="0" lvl="0" indent="0" algn="l" rtl="0">
              <a:lnSpc>
                <a:spcPct val="175000"/>
              </a:lnSpc>
              <a:spcBef>
                <a:spcPts val="2300"/>
              </a:spcBef>
              <a:spcAft>
                <a:spcPts val="0"/>
              </a:spcAft>
              <a:buClr>
                <a:schemeClr val="dk1"/>
              </a:buClr>
              <a:buSzPts val="770"/>
              <a:buFont typeface="Arial"/>
              <a:buNone/>
            </a:pPr>
            <a:r>
              <a:rPr lang="en" sz="1250">
                <a:solidFill>
                  <a:schemeClr val="dk1"/>
                </a:solidFill>
                <a:highlight>
                  <a:srgbClr val="FFFFFF"/>
                </a:highlight>
              </a:rPr>
              <a:t>The probability distribution is a function that provides the probabilities of different outcomes for experimentation. It shows the possible values that a random variable can take and how often do these values occur.</a:t>
            </a:r>
            <a:endParaRPr sz="1250">
              <a:solidFill>
                <a:schemeClr val="dk1"/>
              </a:solidFill>
              <a:highlight>
                <a:srgbClr val="FFFFFF"/>
              </a:highlight>
            </a:endParaRPr>
          </a:p>
          <a:p>
            <a:pPr marL="0" lvl="0" indent="0" algn="l" rtl="0">
              <a:lnSpc>
                <a:spcPct val="175000"/>
              </a:lnSpc>
              <a:spcBef>
                <a:spcPts val="2300"/>
              </a:spcBef>
              <a:spcAft>
                <a:spcPts val="0"/>
              </a:spcAft>
              <a:buClr>
                <a:schemeClr val="dk1"/>
              </a:buClr>
              <a:buSzPts val="770"/>
              <a:buFont typeface="Arial"/>
              <a:buNone/>
            </a:pPr>
            <a:r>
              <a:rPr lang="en" sz="1250">
                <a:solidFill>
                  <a:schemeClr val="dk1"/>
                </a:solidFill>
                <a:highlight>
                  <a:srgbClr val="FFFFFF"/>
                </a:highlight>
              </a:rPr>
              <a:t>In probability distribution, the sum of all these probabilities always aggregates to 1. In the data science domain, one of the usages of the probability distribution is for calculating confidence intervals and for calculating the critical regions in the hypothesis tests.</a:t>
            </a:r>
            <a:endParaRPr sz="1250">
              <a:solidFill>
                <a:schemeClr val="dk1"/>
              </a:solidFill>
              <a:highlight>
                <a:srgbClr val="FFFFFF"/>
              </a:highlight>
            </a:endParaRPr>
          </a:p>
          <a:p>
            <a:pPr marL="0" lvl="0" indent="0" algn="l" rtl="0">
              <a:spcBef>
                <a:spcPts val="2300"/>
              </a:spcBef>
              <a:spcAft>
                <a:spcPts val="1200"/>
              </a:spcAft>
              <a:buSzPts val="770"/>
              <a:buNone/>
            </a:pPr>
            <a:endParaRPr sz="146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80</a:t>
            </a:fld>
            <a:endParaRPr lang="en"/>
          </a:p>
        </p:txBody>
      </p:sp>
    </p:spTree>
    <p:extLst>
      <p:ext uri="{BB962C8B-B14F-4D97-AF65-F5344CB8AC3E}">
        <p14:creationId xmlns:p14="http://schemas.microsoft.com/office/powerpoint/2010/main" val="24225033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76"/>
          <p:cNvSpPr txBox="1">
            <a:spLocks noGrp="1"/>
          </p:cNvSpPr>
          <p:nvPr>
            <p:ph type="body" idx="1"/>
          </p:nvPr>
        </p:nvSpPr>
        <p:spPr>
          <a:xfrm>
            <a:off x="169450" y="111800"/>
            <a:ext cx="8837400" cy="3416400"/>
          </a:xfrm>
          <a:prstGeom prst="rect">
            <a:avLst/>
          </a:prstGeom>
        </p:spPr>
        <p:txBody>
          <a:bodyPr spcFirstLastPara="1" wrap="square" lIns="91425" tIns="91425" rIns="91425" bIns="91425" anchor="t" anchorCtr="0">
            <a:normAutofit fontScale="85000" lnSpcReduction="10000"/>
          </a:bodyPr>
          <a:lstStyle/>
          <a:p>
            <a:pPr marL="0" lvl="0" indent="0" algn="l" rtl="0">
              <a:lnSpc>
                <a:spcPct val="120000"/>
              </a:lnSpc>
              <a:spcBef>
                <a:spcPts val="0"/>
              </a:spcBef>
              <a:spcAft>
                <a:spcPts val="0"/>
              </a:spcAft>
              <a:buClr>
                <a:schemeClr val="dk1"/>
              </a:buClr>
              <a:buSzPts val="1100"/>
              <a:buFont typeface="Arial"/>
              <a:buNone/>
            </a:pPr>
            <a:r>
              <a:rPr lang="en" sz="2200" b="1">
                <a:solidFill>
                  <a:srgbClr val="303133"/>
                </a:solidFill>
                <a:highlight>
                  <a:srgbClr val="FFFFFF"/>
                </a:highlight>
                <a:latin typeface="Roboto"/>
                <a:ea typeface="Roboto"/>
                <a:cs typeface="Roboto"/>
                <a:sym typeface="Roboto"/>
              </a:rPr>
              <a:t>Continuous and Discrete Distributions</a:t>
            </a:r>
            <a:endParaRPr sz="2200" b="1">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a:solidFill>
                  <a:schemeClr val="dk1"/>
                </a:solidFill>
                <a:highlight>
                  <a:srgbClr val="FFFFFF"/>
                </a:highlight>
              </a:rPr>
              <a:t>The type of probability distribution to be used depends upon whether the variable contains discrete values or continuous values. A discrete distribution can only take a limited set of values whereas continuous distributions can take in any value within the specified range.</a:t>
            </a:r>
            <a:endParaRPr sz="1500">
              <a:solidFill>
                <a:schemeClr val="dk1"/>
              </a:solidFill>
              <a:highlight>
                <a:srgbClr val="FFFFFF"/>
              </a:highlight>
            </a:endParaRPr>
          </a:p>
          <a:p>
            <a:pPr marL="0" lvl="0" indent="0" algn="l" rtl="0">
              <a:lnSpc>
                <a:spcPct val="175000"/>
              </a:lnSpc>
              <a:spcBef>
                <a:spcPts val="2300"/>
              </a:spcBef>
              <a:spcAft>
                <a:spcPts val="2300"/>
              </a:spcAft>
              <a:buNone/>
            </a:pPr>
            <a:r>
              <a:rPr lang="en" sz="1500">
                <a:solidFill>
                  <a:schemeClr val="dk1"/>
                </a:solidFill>
                <a:highlight>
                  <a:srgbClr val="FFFFFF"/>
                </a:highlight>
              </a:rPr>
              <a:t>The continuous distributions are represented in terms of probability density as there can be infinite values in a certain range and the probability of each value will be zero. In the case of discrete distribution, we can obtain a probability for each value as the number of values is limited.</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81</a:t>
            </a:fld>
            <a:endParaRPr lang="en"/>
          </a:p>
        </p:txBody>
      </p:sp>
    </p:spTree>
    <p:extLst>
      <p:ext uri="{BB962C8B-B14F-4D97-AF65-F5344CB8AC3E}">
        <p14:creationId xmlns:p14="http://schemas.microsoft.com/office/powerpoint/2010/main" val="20044764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7"/>
          <p:cNvSpPr txBox="1">
            <a:spLocks noGrp="1"/>
          </p:cNvSpPr>
          <p:nvPr>
            <p:ph type="body" idx="1"/>
          </p:nvPr>
        </p:nvSpPr>
        <p:spPr>
          <a:xfrm>
            <a:off x="236825" y="179175"/>
            <a:ext cx="8665200" cy="4724700"/>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Clr>
                <a:schemeClr val="dk1"/>
              </a:buClr>
              <a:buSzPts val="1100"/>
              <a:buFont typeface="Arial"/>
              <a:buNone/>
            </a:pPr>
            <a:r>
              <a:rPr lang="en" sz="2200" b="1">
                <a:solidFill>
                  <a:srgbClr val="303133"/>
                </a:solidFill>
                <a:highlight>
                  <a:srgbClr val="FFFFFF"/>
                </a:highlight>
                <a:latin typeface="Roboto"/>
                <a:ea typeface="Roboto"/>
                <a:cs typeface="Roboto"/>
                <a:sym typeface="Roboto"/>
              </a:rPr>
              <a:t>Types of Distributions – Discrete Distribution</a:t>
            </a:r>
            <a:endParaRPr sz="2200" b="1">
              <a:solidFill>
                <a:srgbClr val="303133"/>
              </a:solidFill>
              <a:highlight>
                <a:srgbClr val="FFFFFF"/>
              </a:highlight>
              <a:latin typeface="Roboto"/>
              <a:ea typeface="Roboto"/>
              <a:cs typeface="Roboto"/>
              <a:sym typeface="Roboto"/>
            </a:endParaRPr>
          </a:p>
          <a:p>
            <a:pPr marL="0" lvl="0" indent="0" algn="l" rtl="0">
              <a:lnSpc>
                <a:spcPct val="120000"/>
              </a:lnSpc>
              <a:spcBef>
                <a:spcPts val="1500"/>
              </a:spcBef>
              <a:spcAft>
                <a:spcPts val="0"/>
              </a:spcAft>
              <a:buClr>
                <a:schemeClr val="dk1"/>
              </a:buClr>
              <a:buSzPts val="1100"/>
              <a:buFont typeface="Arial"/>
              <a:buNone/>
            </a:pPr>
            <a:r>
              <a:rPr lang="en" b="1">
                <a:solidFill>
                  <a:srgbClr val="303133"/>
                </a:solidFill>
                <a:highlight>
                  <a:srgbClr val="FFFFFF"/>
                </a:highlight>
                <a:latin typeface="Roboto"/>
                <a:ea typeface="Roboto"/>
                <a:cs typeface="Roboto"/>
                <a:sym typeface="Roboto"/>
              </a:rPr>
              <a:t>Binomial Distribution</a:t>
            </a:r>
            <a:endParaRPr b="1">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None/>
            </a:pPr>
            <a:r>
              <a:rPr lang="en" sz="1500">
                <a:solidFill>
                  <a:schemeClr val="dk1"/>
                </a:solidFill>
                <a:highlight>
                  <a:srgbClr val="FFFFFF"/>
                </a:highlight>
              </a:rPr>
              <a:t>It is a type of distribution where the number of outcomes in a single trial is only two. Each trial is independent of another trial; that is, the outcome of each trial does not have an impact on the outcome of other trials. The trials that are conducted in this experiment are identical to each other. </a:t>
            </a:r>
            <a:endParaRPr sz="1500">
              <a:solidFill>
                <a:schemeClr val="dk1"/>
              </a:solidFill>
              <a:highlight>
                <a:srgbClr val="FFFFFF"/>
              </a:highlight>
            </a:endParaRPr>
          </a:p>
          <a:p>
            <a:pPr marL="0" lvl="0" indent="0" algn="l" rtl="0">
              <a:lnSpc>
                <a:spcPct val="175000"/>
              </a:lnSpc>
              <a:spcBef>
                <a:spcPts val="2300"/>
              </a:spcBef>
              <a:spcAft>
                <a:spcPts val="2300"/>
              </a:spcAft>
              <a:buNone/>
            </a:pPr>
            <a:r>
              <a:rPr lang="en" sz="1500">
                <a:solidFill>
                  <a:schemeClr val="dk1"/>
                </a:solidFill>
                <a:highlight>
                  <a:srgbClr val="FFFFFF"/>
                </a:highlight>
              </a:rPr>
              <a:t>Thus, the probability of success and failure would be the same for each trial. For example, if the probability of success for a trial is 0.8 (which means the probability of failure would be 0.2), then it will be the same for the rest of the trials as well.</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82</a:t>
            </a:fld>
            <a:endParaRPr lang="en"/>
          </a:p>
        </p:txBody>
      </p:sp>
    </p:spTree>
    <p:extLst>
      <p:ext uri="{BB962C8B-B14F-4D97-AF65-F5344CB8AC3E}">
        <p14:creationId xmlns:p14="http://schemas.microsoft.com/office/powerpoint/2010/main" val="2775221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78"/>
          <p:cNvSpPr txBox="1">
            <a:spLocks noGrp="1"/>
          </p:cNvSpPr>
          <p:nvPr>
            <p:ph type="body" idx="1"/>
          </p:nvPr>
        </p:nvSpPr>
        <p:spPr>
          <a:xfrm>
            <a:off x="191900" y="179175"/>
            <a:ext cx="8520600" cy="4058400"/>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Clr>
                <a:schemeClr val="dk1"/>
              </a:buClr>
              <a:buSzPts val="1100"/>
              <a:buFont typeface="Arial"/>
              <a:buNone/>
            </a:pPr>
            <a:r>
              <a:rPr lang="en" sz="2100" b="1">
                <a:solidFill>
                  <a:srgbClr val="303133"/>
                </a:solidFill>
                <a:highlight>
                  <a:srgbClr val="FFFFFF"/>
                </a:highlight>
                <a:latin typeface="Roboto"/>
                <a:ea typeface="Roboto"/>
                <a:cs typeface="Roboto"/>
                <a:sym typeface="Roboto"/>
              </a:rPr>
              <a:t>Multi nominal Distribution</a:t>
            </a:r>
            <a:endParaRPr sz="2100" b="1">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2300"/>
              </a:spcAft>
              <a:buNone/>
            </a:pPr>
            <a:r>
              <a:rPr lang="en">
                <a:solidFill>
                  <a:schemeClr val="dk1"/>
                </a:solidFill>
                <a:highlight>
                  <a:srgbClr val="FFFFFF"/>
                </a:highlight>
              </a:rPr>
              <a:t>This is the generalized version of binomial distribution where the number of outcomes can be greater than two. The other properties of this distribution are similar to that of the binomial distribution. For example, consider when a fair die is rolled, the probability of each outcome is going to be the same for all trials as these trials are independent of each other.</a:t>
            </a:r>
            <a:endParaRPr sz="21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83</a:t>
            </a:fld>
            <a:endParaRPr lang="en"/>
          </a:p>
        </p:txBody>
      </p:sp>
    </p:spTree>
    <p:extLst>
      <p:ext uri="{BB962C8B-B14F-4D97-AF65-F5344CB8AC3E}">
        <p14:creationId xmlns:p14="http://schemas.microsoft.com/office/powerpoint/2010/main" val="60699526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79"/>
          <p:cNvSpPr txBox="1">
            <a:spLocks noGrp="1"/>
          </p:cNvSpPr>
          <p:nvPr>
            <p:ph type="body" idx="1"/>
          </p:nvPr>
        </p:nvSpPr>
        <p:spPr>
          <a:xfrm>
            <a:off x="199400" y="171700"/>
            <a:ext cx="8520600" cy="49281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b="1">
                <a:solidFill>
                  <a:srgbClr val="303133"/>
                </a:solidFill>
                <a:highlight>
                  <a:srgbClr val="FFFFFF"/>
                </a:highlight>
                <a:latin typeface="Times New Roman"/>
                <a:ea typeface="Times New Roman"/>
                <a:cs typeface="Times New Roman"/>
                <a:sym typeface="Times New Roman"/>
              </a:rPr>
              <a:t>Bernoulli’s Distribution</a:t>
            </a:r>
            <a:endParaRPr b="1">
              <a:solidFill>
                <a:srgbClr val="303133"/>
              </a:solidFill>
              <a:highlight>
                <a:srgbClr val="FFFFFF"/>
              </a:highlight>
              <a:latin typeface="Times New Roman"/>
              <a:ea typeface="Times New Roman"/>
              <a:cs typeface="Times New Roman"/>
              <a:sym typeface="Times New Roman"/>
            </a:endParaRPr>
          </a:p>
          <a:p>
            <a:pPr marL="0" lvl="0" indent="0" algn="l" rtl="0">
              <a:lnSpc>
                <a:spcPct val="100000"/>
              </a:lnSpc>
              <a:spcBef>
                <a:spcPts val="1500"/>
              </a:spcBef>
              <a:spcAft>
                <a:spcPts val="0"/>
              </a:spcAft>
              <a:buClr>
                <a:schemeClr val="dk1"/>
              </a:buClr>
              <a:buSzPts val="1100"/>
              <a:buFont typeface="Arial"/>
              <a:buNone/>
            </a:pPr>
            <a:r>
              <a:rPr lang="en">
                <a:solidFill>
                  <a:schemeClr val="dk1"/>
                </a:solidFill>
                <a:highlight>
                  <a:srgbClr val="FFFFFF"/>
                </a:highlight>
                <a:latin typeface="Times New Roman"/>
                <a:ea typeface="Times New Roman"/>
                <a:cs typeface="Times New Roman"/>
                <a:sym typeface="Times New Roman"/>
              </a:rPr>
              <a:t>This is another variant of Binomial distribution. It is a special case of Binomial distribution where the number of trials conducted in an experiment is 1 (n = 1). As there is only one trial, it can be defined using only one parameter (p) which is generally the probability of success.</a:t>
            </a:r>
            <a:endParaRPr>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2300"/>
              </a:spcBef>
              <a:spcAft>
                <a:spcPts val="0"/>
              </a:spcAft>
              <a:buClr>
                <a:schemeClr val="dk1"/>
              </a:buClr>
              <a:buSzPts val="1100"/>
              <a:buFont typeface="Arial"/>
              <a:buNone/>
            </a:pPr>
            <a:r>
              <a:rPr lang="en">
                <a:solidFill>
                  <a:srgbClr val="202124"/>
                </a:solidFill>
                <a:highlight>
                  <a:srgbClr val="FFFFFF"/>
                </a:highlight>
                <a:latin typeface="Times New Roman"/>
                <a:ea typeface="Times New Roman"/>
                <a:cs typeface="Times New Roman"/>
                <a:sym typeface="Times New Roman"/>
              </a:rPr>
              <a:t>Some examples of such events are as follows: </a:t>
            </a:r>
            <a:r>
              <a:rPr lang="en" b="1">
                <a:solidFill>
                  <a:srgbClr val="202124"/>
                </a:solidFill>
                <a:highlight>
                  <a:srgbClr val="FFFFFF"/>
                </a:highlight>
                <a:latin typeface="Times New Roman"/>
                <a:ea typeface="Times New Roman"/>
                <a:cs typeface="Times New Roman"/>
                <a:sym typeface="Times New Roman"/>
              </a:rPr>
              <a:t>a team will win a championship or not, a student will pass or fail an exam, and a rolled dice will either show a 6 or any other number</a:t>
            </a:r>
            <a:r>
              <a:rPr lang="en">
                <a:solidFill>
                  <a:srgbClr val="202124"/>
                </a:solidFill>
                <a:highlight>
                  <a:srgbClr val="FFFFFF"/>
                </a:highlight>
                <a:latin typeface="Times New Roman"/>
                <a:ea typeface="Times New Roman"/>
                <a:cs typeface="Times New Roman"/>
                <a:sym typeface="Times New Roman"/>
              </a:rPr>
              <a:t>. </a:t>
            </a:r>
            <a:endParaRPr>
              <a:solidFill>
                <a:srgbClr val="202124"/>
              </a:solidFill>
              <a:highlight>
                <a:srgbClr val="FFFFFF"/>
              </a:highlight>
              <a:latin typeface="Times New Roman"/>
              <a:ea typeface="Times New Roman"/>
              <a:cs typeface="Times New Roman"/>
              <a:sym typeface="Times New Roman"/>
            </a:endParaRPr>
          </a:p>
          <a:p>
            <a:pPr marL="0" lvl="0" indent="0" algn="l" rtl="0">
              <a:lnSpc>
                <a:spcPct val="100000"/>
              </a:lnSpc>
              <a:spcBef>
                <a:spcPts val="2300"/>
              </a:spcBef>
              <a:spcAft>
                <a:spcPts val="0"/>
              </a:spcAft>
              <a:buClr>
                <a:schemeClr val="dk1"/>
              </a:buClr>
              <a:buSzPts val="1100"/>
              <a:buFont typeface="Arial"/>
              <a:buNone/>
            </a:pPr>
            <a:r>
              <a:rPr lang="en">
                <a:solidFill>
                  <a:srgbClr val="202124"/>
                </a:solidFill>
                <a:highlight>
                  <a:srgbClr val="FFFFFF"/>
                </a:highlight>
                <a:latin typeface="Times New Roman"/>
                <a:ea typeface="Times New Roman"/>
                <a:cs typeface="Times New Roman"/>
                <a:sym typeface="Times New Roman"/>
              </a:rPr>
              <a:t>A Bernoulli trial is </a:t>
            </a:r>
            <a:r>
              <a:rPr lang="en" b="1">
                <a:solidFill>
                  <a:srgbClr val="202124"/>
                </a:solidFill>
                <a:highlight>
                  <a:srgbClr val="FFFFFF"/>
                </a:highlight>
                <a:latin typeface="Times New Roman"/>
                <a:ea typeface="Times New Roman"/>
                <a:cs typeface="Times New Roman"/>
                <a:sym typeface="Times New Roman"/>
              </a:rPr>
              <a:t>an experiment with two possible outcomes: Success or Failure</a:t>
            </a:r>
            <a:r>
              <a:rPr lang="en">
                <a:solidFill>
                  <a:srgbClr val="202124"/>
                </a:solidFill>
                <a:highlight>
                  <a:srgbClr val="FFFFFF"/>
                </a:highlight>
                <a:latin typeface="Times New Roman"/>
                <a:ea typeface="Times New Roman"/>
                <a:cs typeface="Times New Roman"/>
                <a:sym typeface="Times New Roman"/>
              </a:rPr>
              <a:t>. “Success” in one of these trials means that you're getting the result you're measuring. For example: If you flip a coin 100 times to see how many heads you get, then the Success is getting heads and a Failure is getting tails.</a:t>
            </a:r>
            <a:endParaRPr>
              <a:solidFill>
                <a:srgbClr val="202124"/>
              </a:solidFill>
              <a:highlight>
                <a:srgbClr val="FFFFFF"/>
              </a:highlight>
              <a:latin typeface="Times New Roman"/>
              <a:ea typeface="Times New Roman"/>
              <a:cs typeface="Times New Roman"/>
              <a:sym typeface="Times New Roman"/>
            </a:endParaRPr>
          </a:p>
          <a:p>
            <a:pPr marL="0" lvl="0" indent="0" algn="l" rtl="0">
              <a:lnSpc>
                <a:spcPct val="100000"/>
              </a:lnSpc>
              <a:spcBef>
                <a:spcPts val="2300"/>
              </a:spcBef>
              <a:spcAft>
                <a:spcPts val="1200"/>
              </a:spcAft>
              <a:buNone/>
            </a:pPr>
            <a:endParaRPr>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84</a:t>
            </a:fld>
            <a:endParaRPr lang="en"/>
          </a:p>
        </p:txBody>
      </p:sp>
    </p:spTree>
    <p:extLst>
      <p:ext uri="{BB962C8B-B14F-4D97-AF65-F5344CB8AC3E}">
        <p14:creationId xmlns:p14="http://schemas.microsoft.com/office/powerpoint/2010/main" val="19234062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80"/>
          <p:cNvSpPr txBox="1">
            <a:spLocks noGrp="1"/>
          </p:cNvSpPr>
          <p:nvPr>
            <p:ph type="body" idx="1"/>
          </p:nvPr>
        </p:nvSpPr>
        <p:spPr>
          <a:xfrm>
            <a:off x="169450" y="141750"/>
            <a:ext cx="8777400" cy="45750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1600" b="1">
                <a:solidFill>
                  <a:srgbClr val="303133"/>
                </a:solidFill>
                <a:highlight>
                  <a:srgbClr val="FFFFFF"/>
                </a:highlight>
                <a:latin typeface="Times New Roman"/>
                <a:ea typeface="Times New Roman"/>
                <a:cs typeface="Times New Roman"/>
                <a:sym typeface="Times New Roman"/>
              </a:rPr>
              <a:t>Negative Binomial Distribution</a:t>
            </a:r>
            <a:endParaRPr sz="1600" b="1">
              <a:solidFill>
                <a:srgbClr val="303133"/>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0"/>
              </a:spcAft>
              <a:buClr>
                <a:schemeClr val="dk1"/>
              </a:buClr>
              <a:buSzPts val="1100"/>
              <a:buFont typeface="Arial"/>
              <a:buNone/>
            </a:pPr>
            <a:r>
              <a:rPr lang="en" sz="1600">
                <a:solidFill>
                  <a:schemeClr val="dk1"/>
                </a:solidFill>
                <a:highlight>
                  <a:srgbClr val="FFFFFF"/>
                </a:highlight>
                <a:latin typeface="Times New Roman"/>
                <a:ea typeface="Times New Roman"/>
                <a:cs typeface="Times New Roman"/>
                <a:sym typeface="Times New Roman"/>
              </a:rPr>
              <a:t>The following conditions in a negative binomial distribution differ from the binomial distribution: </a:t>
            </a:r>
            <a:endParaRPr sz="1600">
              <a:solidFill>
                <a:schemeClr val="dk1"/>
              </a:solidFill>
              <a:highlight>
                <a:srgbClr val="FFFFFF"/>
              </a:highlight>
              <a:latin typeface="Times New Roman"/>
              <a:ea typeface="Times New Roman"/>
              <a:cs typeface="Times New Roman"/>
              <a:sym typeface="Times New Roman"/>
            </a:endParaRPr>
          </a:p>
          <a:p>
            <a:pPr marL="914400" lvl="1" indent="-330200" algn="l" rtl="0">
              <a:lnSpc>
                <a:spcPct val="100000"/>
              </a:lnSpc>
              <a:spcBef>
                <a:spcPts val="800"/>
              </a:spcBef>
              <a:spcAft>
                <a:spcPts val="0"/>
              </a:spcAft>
              <a:buClr>
                <a:srgbClr val="303133"/>
              </a:buClr>
              <a:buSzPts val="1600"/>
              <a:buFont typeface="Times New Roman"/>
              <a:buChar char="○"/>
            </a:pPr>
            <a:r>
              <a:rPr lang="en" sz="1600">
                <a:solidFill>
                  <a:srgbClr val="303133"/>
                </a:solidFill>
                <a:highlight>
                  <a:srgbClr val="FFFFFF"/>
                </a:highlight>
                <a:latin typeface="Times New Roman"/>
                <a:ea typeface="Times New Roman"/>
                <a:cs typeface="Times New Roman"/>
                <a:sym typeface="Times New Roman"/>
              </a:rPr>
              <a:t>The number of trials conducted in an experiment is not fixed.</a:t>
            </a:r>
            <a:endParaRPr sz="1600">
              <a:solidFill>
                <a:srgbClr val="303133"/>
              </a:solidFill>
              <a:highlight>
                <a:srgbClr val="FFFFFF"/>
              </a:highlight>
              <a:latin typeface="Times New Roman"/>
              <a:ea typeface="Times New Roman"/>
              <a:cs typeface="Times New Roman"/>
              <a:sym typeface="Times New Roman"/>
            </a:endParaRPr>
          </a:p>
          <a:p>
            <a:pPr marL="914400" lvl="1" indent="-330200" algn="l" rtl="0">
              <a:lnSpc>
                <a:spcPct val="100000"/>
              </a:lnSpc>
              <a:spcBef>
                <a:spcPts val="800"/>
              </a:spcBef>
              <a:spcAft>
                <a:spcPts val="0"/>
              </a:spcAft>
              <a:buClr>
                <a:srgbClr val="303133"/>
              </a:buClr>
              <a:buSzPts val="1600"/>
              <a:buFont typeface="Times New Roman"/>
              <a:buChar char="○"/>
            </a:pPr>
            <a:r>
              <a:rPr lang="en" sz="1600">
                <a:solidFill>
                  <a:srgbClr val="303133"/>
                </a:solidFill>
                <a:highlight>
                  <a:srgbClr val="FFFFFF"/>
                </a:highlight>
                <a:latin typeface="Times New Roman"/>
                <a:ea typeface="Times New Roman"/>
                <a:cs typeface="Times New Roman"/>
                <a:sym typeface="Times New Roman"/>
              </a:rPr>
              <a:t>The random variable indicates the number of trials required to attain a desired number of successes.</a:t>
            </a:r>
            <a:endParaRPr sz="1600">
              <a:solidFill>
                <a:srgbClr val="303133"/>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0"/>
              </a:spcAft>
              <a:buClr>
                <a:schemeClr val="dk1"/>
              </a:buClr>
              <a:buSzPts val="1100"/>
              <a:buFont typeface="Arial"/>
              <a:buNone/>
            </a:pPr>
            <a:r>
              <a:rPr lang="en" sz="1600">
                <a:solidFill>
                  <a:schemeClr val="dk1"/>
                </a:solidFill>
                <a:highlight>
                  <a:srgbClr val="FFFFFF"/>
                </a:highlight>
                <a:latin typeface="Times New Roman"/>
                <a:ea typeface="Times New Roman"/>
                <a:cs typeface="Times New Roman"/>
                <a:sym typeface="Times New Roman"/>
              </a:rPr>
              <a:t> For binomial distribution, the random variable is the number of successes required i.e. We focus only on the number of successes no matter how many trails fail. But in the case of negative binomial, it focuses on how many trials will be required for achieving the number of successes i.e. The number of failures (negatives) is also brought into consideration which is why it is called a negative binomial distribution.</a:t>
            </a:r>
            <a:endParaRPr sz="1600">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0"/>
              </a:spcAft>
              <a:buNone/>
            </a:pPr>
            <a:r>
              <a:rPr lang="en" sz="1600">
                <a:solidFill>
                  <a:schemeClr val="dk1"/>
                </a:solidFill>
                <a:highlight>
                  <a:srgbClr val="FFFFFF"/>
                </a:highlight>
                <a:latin typeface="Times New Roman"/>
                <a:ea typeface="Times New Roman"/>
                <a:cs typeface="Times New Roman"/>
                <a:sym typeface="Times New Roman"/>
              </a:rPr>
              <a:t>The process is continued only till the desired number of successes have been attained. This causes the number of trials for an experiment to be arbitrary. It is also called Pascal Distribution.</a:t>
            </a:r>
            <a:endParaRPr sz="1600">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800"/>
              </a:spcAft>
              <a:buNone/>
            </a:pPr>
            <a:r>
              <a:rPr lang="en" sz="1600">
                <a:solidFill>
                  <a:srgbClr val="202124"/>
                </a:solidFill>
                <a:highlight>
                  <a:srgbClr val="FFFFFF"/>
                </a:highlight>
                <a:latin typeface="Times New Roman"/>
                <a:ea typeface="Times New Roman"/>
                <a:cs typeface="Times New Roman"/>
                <a:sym typeface="Times New Roman"/>
              </a:rPr>
              <a:t>Example: Take a standard deck of cards, shuffle them, and choose a card. Replace the card and repeat until you have drawn two aces. Y is the number of draws needed to draw two aces. As the number of trials isn't fixed (i.e. you stop when you draw the second ace), this makes it a negative binomial distribution</a:t>
            </a:r>
            <a:endParaRPr sz="1600">
              <a:solidFill>
                <a:schemeClr val="dk1"/>
              </a:solidFill>
              <a:highlight>
                <a:srgbClr val="FFFFFF"/>
              </a:highlight>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85</a:t>
            </a:fld>
            <a:endParaRPr lang="en"/>
          </a:p>
        </p:txBody>
      </p:sp>
    </p:spTree>
    <p:extLst>
      <p:ext uri="{BB962C8B-B14F-4D97-AF65-F5344CB8AC3E}">
        <p14:creationId xmlns:p14="http://schemas.microsoft.com/office/powerpoint/2010/main" val="17149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81"/>
          <p:cNvSpPr txBox="1">
            <a:spLocks noGrp="1"/>
          </p:cNvSpPr>
          <p:nvPr>
            <p:ph type="body" idx="1"/>
          </p:nvPr>
        </p:nvSpPr>
        <p:spPr>
          <a:xfrm>
            <a:off x="109550" y="111800"/>
            <a:ext cx="8867400" cy="4880100"/>
          </a:xfrm>
          <a:prstGeom prst="rect">
            <a:avLst/>
          </a:prstGeom>
        </p:spPr>
        <p:txBody>
          <a:bodyPr spcFirstLastPara="1" wrap="square" lIns="91425" tIns="91425" rIns="91425" bIns="91425" anchor="t" anchorCtr="0">
            <a:noAutofit/>
          </a:bodyPr>
          <a:lstStyle/>
          <a:p>
            <a:pPr marL="0" lvl="0" indent="0" algn="just" rtl="0">
              <a:lnSpc>
                <a:spcPct val="120000"/>
              </a:lnSpc>
              <a:spcBef>
                <a:spcPts val="0"/>
              </a:spcBef>
              <a:spcAft>
                <a:spcPts val="0"/>
              </a:spcAft>
              <a:buClr>
                <a:schemeClr val="dk1"/>
              </a:buClr>
              <a:buSzPts val="1100"/>
              <a:buFont typeface="Arial"/>
              <a:buNone/>
            </a:pPr>
            <a:r>
              <a:rPr lang="en" sz="1700" b="1">
                <a:solidFill>
                  <a:srgbClr val="303133"/>
                </a:solidFill>
                <a:highlight>
                  <a:srgbClr val="FFFFFF"/>
                </a:highlight>
                <a:latin typeface="Times New Roman"/>
                <a:ea typeface="Times New Roman"/>
                <a:cs typeface="Times New Roman"/>
                <a:sym typeface="Times New Roman"/>
              </a:rPr>
              <a:t>Poisson Distribution</a:t>
            </a:r>
            <a:endParaRPr sz="1700" b="1">
              <a:solidFill>
                <a:srgbClr val="303133"/>
              </a:solidFill>
              <a:highlight>
                <a:srgbClr val="FFFFFF"/>
              </a:highlight>
              <a:latin typeface="Times New Roman"/>
              <a:ea typeface="Times New Roman"/>
              <a:cs typeface="Times New Roman"/>
              <a:sym typeface="Times New Roman"/>
            </a:endParaRPr>
          </a:p>
          <a:p>
            <a:pPr marL="0" lvl="0" indent="0" algn="just" rtl="0">
              <a:lnSpc>
                <a:spcPct val="175000"/>
              </a:lnSpc>
              <a:spcBef>
                <a:spcPts val="1500"/>
              </a:spcBef>
              <a:spcAft>
                <a:spcPts val="0"/>
              </a:spcAft>
              <a:buClr>
                <a:schemeClr val="dk1"/>
              </a:buClr>
              <a:buSzPts val="1100"/>
              <a:buFont typeface="Arial"/>
              <a:buNone/>
            </a:pPr>
            <a:r>
              <a:rPr lang="en" sz="1700">
                <a:solidFill>
                  <a:schemeClr val="dk1"/>
                </a:solidFill>
                <a:highlight>
                  <a:srgbClr val="FFFFFF"/>
                </a:highlight>
                <a:latin typeface="Times New Roman"/>
                <a:ea typeface="Times New Roman"/>
                <a:cs typeface="Times New Roman"/>
                <a:sym typeface="Times New Roman"/>
              </a:rPr>
              <a:t>Poisson Distribution provides the probability of a discrete number of events occurring in a specific period of time, provided we know the average number of events that occurred during the same period. These events occur independently and have no effect over other events. For implementing this distribution, it assumes that the rate of occurrence remains constant over the time period.</a:t>
            </a:r>
            <a:endParaRPr sz="1700">
              <a:solidFill>
                <a:schemeClr val="dk1"/>
              </a:solidFill>
              <a:highlight>
                <a:srgbClr val="FFFFFF"/>
              </a:highlight>
              <a:latin typeface="Times New Roman"/>
              <a:ea typeface="Times New Roman"/>
              <a:cs typeface="Times New Roman"/>
              <a:sym typeface="Times New Roman"/>
            </a:endParaRPr>
          </a:p>
          <a:p>
            <a:pPr marL="0" lvl="0" indent="0" algn="l" rtl="0">
              <a:spcBef>
                <a:spcPts val="2300"/>
              </a:spcBef>
              <a:spcAft>
                <a:spcPts val="0"/>
              </a:spcAft>
              <a:buClr>
                <a:schemeClr val="dk1"/>
              </a:buClr>
              <a:buSzPts val="1100"/>
              <a:buFont typeface="Arial"/>
              <a:buNone/>
            </a:pPr>
            <a:r>
              <a:rPr lang="en" sz="1700" b="1">
                <a:solidFill>
                  <a:srgbClr val="202124"/>
                </a:solidFill>
                <a:highlight>
                  <a:srgbClr val="FFFFFF"/>
                </a:highlight>
                <a:latin typeface="Times New Roman"/>
                <a:ea typeface="Times New Roman"/>
                <a:cs typeface="Times New Roman"/>
                <a:sym typeface="Times New Roman"/>
              </a:rPr>
              <a:t>Examples of Poisson distributions</a:t>
            </a:r>
            <a:endParaRPr sz="1700" b="1">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900"/>
              </a:spcBef>
              <a:spcAft>
                <a:spcPts val="0"/>
              </a:spcAft>
              <a:buClr>
                <a:srgbClr val="202124"/>
              </a:buClr>
              <a:buSzPts val="1700"/>
              <a:buFont typeface="Times New Roman"/>
              <a:buChar char="●"/>
            </a:pPr>
            <a:r>
              <a:rPr lang="en" sz="1700">
                <a:solidFill>
                  <a:srgbClr val="202124"/>
                </a:solidFill>
                <a:highlight>
                  <a:srgbClr val="FFFFFF"/>
                </a:highlight>
                <a:latin typeface="Times New Roman"/>
                <a:ea typeface="Times New Roman"/>
                <a:cs typeface="Times New Roman"/>
                <a:sym typeface="Times New Roman"/>
              </a:rPr>
              <a:t>A death by horse kick is an “event.”</a:t>
            </a:r>
            <a:endParaRPr sz="170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700">
                <a:solidFill>
                  <a:srgbClr val="202124"/>
                </a:solidFill>
                <a:highlight>
                  <a:srgbClr val="FFFFFF"/>
                </a:highlight>
                <a:latin typeface="Times New Roman"/>
                <a:ea typeface="Times New Roman"/>
                <a:cs typeface="Times New Roman"/>
                <a:sym typeface="Times New Roman"/>
              </a:rPr>
              <a:t>The time interval is one year.</a:t>
            </a:r>
            <a:endParaRPr sz="170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700">
                <a:solidFill>
                  <a:srgbClr val="202124"/>
                </a:solidFill>
                <a:highlight>
                  <a:srgbClr val="FFFFFF"/>
                </a:highlight>
                <a:latin typeface="Times New Roman"/>
                <a:ea typeface="Times New Roman"/>
                <a:cs typeface="Times New Roman"/>
                <a:sym typeface="Times New Roman"/>
              </a:rPr>
              <a:t>The mean number of events per time interval, λ, is 0.61.</a:t>
            </a:r>
            <a:endParaRPr sz="170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700">
                <a:solidFill>
                  <a:srgbClr val="202124"/>
                </a:solidFill>
                <a:highlight>
                  <a:srgbClr val="FFFFFF"/>
                </a:highlight>
                <a:latin typeface="Times New Roman"/>
                <a:ea typeface="Times New Roman"/>
                <a:cs typeface="Times New Roman"/>
                <a:sym typeface="Times New Roman"/>
              </a:rPr>
              <a:t>The number of deaths by horse kick in a specific year is k.</a:t>
            </a:r>
            <a:endParaRPr sz="1700">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86</a:t>
            </a:fld>
            <a:endParaRPr lang="en"/>
          </a:p>
        </p:txBody>
      </p:sp>
    </p:spTree>
    <p:extLst>
      <p:ext uri="{BB962C8B-B14F-4D97-AF65-F5344CB8AC3E}">
        <p14:creationId xmlns:p14="http://schemas.microsoft.com/office/powerpoint/2010/main" val="22146559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82"/>
          <p:cNvSpPr txBox="1">
            <a:spLocks noGrp="1"/>
          </p:cNvSpPr>
          <p:nvPr>
            <p:ph type="body" idx="1"/>
          </p:nvPr>
        </p:nvSpPr>
        <p:spPr>
          <a:xfrm>
            <a:off x="169450" y="134275"/>
            <a:ext cx="8837400" cy="4834500"/>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Clr>
                <a:schemeClr val="dk1"/>
              </a:buClr>
              <a:buSzPts val="1100"/>
              <a:buFont typeface="Arial"/>
              <a:buNone/>
            </a:pPr>
            <a:r>
              <a:rPr lang="en" b="1">
                <a:solidFill>
                  <a:srgbClr val="303133"/>
                </a:solidFill>
                <a:highlight>
                  <a:srgbClr val="FFFFFF"/>
                </a:highlight>
                <a:latin typeface="Times New Roman"/>
                <a:ea typeface="Times New Roman"/>
                <a:cs typeface="Times New Roman"/>
                <a:sym typeface="Times New Roman"/>
              </a:rPr>
              <a:t>Discrete Uniform Distribution</a:t>
            </a:r>
            <a:endParaRPr b="1">
              <a:solidFill>
                <a:srgbClr val="303133"/>
              </a:solidFill>
              <a:highlight>
                <a:srgbClr val="FFFFFF"/>
              </a:highlight>
              <a:latin typeface="Times New Roman"/>
              <a:ea typeface="Times New Roman"/>
              <a:cs typeface="Times New Roman"/>
              <a:sym typeface="Times New Roman"/>
            </a:endParaRPr>
          </a:p>
          <a:p>
            <a:pPr marL="0" lvl="0" indent="0" algn="l" rtl="0">
              <a:lnSpc>
                <a:spcPct val="175000"/>
              </a:lnSpc>
              <a:spcBef>
                <a:spcPts val="1500"/>
              </a:spcBef>
              <a:spcAft>
                <a:spcPts val="0"/>
              </a:spcAft>
              <a:buClr>
                <a:schemeClr val="dk1"/>
              </a:buClr>
              <a:buSzPts val="1100"/>
              <a:buFont typeface="Arial"/>
              <a:buNone/>
            </a:pPr>
            <a:r>
              <a:rPr lang="en">
                <a:solidFill>
                  <a:schemeClr val="dk1"/>
                </a:solidFill>
                <a:highlight>
                  <a:srgbClr val="FFFFFF"/>
                </a:highlight>
                <a:latin typeface="Times New Roman"/>
                <a:ea typeface="Times New Roman"/>
                <a:cs typeface="Times New Roman"/>
                <a:sym typeface="Times New Roman"/>
              </a:rPr>
              <a:t>In uniform distribution, the probabilities of all the outcomes are equal. For example, consider when a fair die is rolled, the probability of any outcome ranging from 1 to 6 is going to be equal. The probability mass function of this distribution is 1/n where n is the total number of discrete values.</a:t>
            </a:r>
            <a:endParaRPr>
              <a:solidFill>
                <a:schemeClr val="dk1"/>
              </a:solidFill>
              <a:highlight>
                <a:srgbClr val="FFFFFF"/>
              </a:highlight>
              <a:latin typeface="Times New Roman"/>
              <a:ea typeface="Times New Roman"/>
              <a:cs typeface="Times New Roman"/>
              <a:sym typeface="Times New Roman"/>
            </a:endParaRPr>
          </a:p>
          <a:p>
            <a:pPr marL="0" lvl="0" indent="0" algn="l" rtl="0">
              <a:spcBef>
                <a:spcPts val="2300"/>
              </a:spcBef>
              <a:spcAft>
                <a:spcPts val="1200"/>
              </a:spcAft>
              <a:buNone/>
            </a:pPr>
            <a:r>
              <a:rPr lang="en" b="1">
                <a:solidFill>
                  <a:srgbClr val="202124"/>
                </a:solidFill>
                <a:highlight>
                  <a:srgbClr val="FFFFFF"/>
                </a:highlight>
              </a:rPr>
              <a:t>A deck of cards</a:t>
            </a:r>
            <a:r>
              <a:rPr lang="en">
                <a:solidFill>
                  <a:srgbClr val="202124"/>
                </a:solidFill>
                <a:highlight>
                  <a:srgbClr val="FFFFFF"/>
                </a:highlight>
              </a:rPr>
              <a:t> has within it uniform distributions because the likelihood of drawing a heart, a club, a diamond, or a spade is equally likely. A coin also has a uniform distribution because the probability of getting either heads or tails in a coin toss is the same.</a:t>
            </a:r>
            <a:endParaRPr sz="2400">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87</a:t>
            </a:fld>
            <a:endParaRPr lang="en"/>
          </a:p>
        </p:txBody>
      </p:sp>
    </p:spTree>
    <p:extLst>
      <p:ext uri="{BB962C8B-B14F-4D97-AF65-F5344CB8AC3E}">
        <p14:creationId xmlns:p14="http://schemas.microsoft.com/office/powerpoint/2010/main" val="3698028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83"/>
          <p:cNvSpPr txBox="1">
            <a:spLocks noGrp="1"/>
          </p:cNvSpPr>
          <p:nvPr>
            <p:ph type="body" idx="1"/>
          </p:nvPr>
        </p:nvSpPr>
        <p:spPr>
          <a:xfrm>
            <a:off x="147000" y="59400"/>
            <a:ext cx="8807400" cy="3416400"/>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Clr>
                <a:schemeClr val="dk1"/>
              </a:buClr>
              <a:buSzPts val="1100"/>
              <a:buFont typeface="Arial"/>
              <a:buNone/>
            </a:pPr>
            <a:r>
              <a:rPr lang="en" sz="2200" b="1">
                <a:solidFill>
                  <a:srgbClr val="303133"/>
                </a:solidFill>
                <a:highlight>
                  <a:srgbClr val="FFFFFF"/>
                </a:highlight>
                <a:latin typeface="Roboto"/>
                <a:ea typeface="Roboto"/>
                <a:cs typeface="Roboto"/>
                <a:sym typeface="Roboto"/>
              </a:rPr>
              <a:t>Types of Distributions – Continuous Distribution</a:t>
            </a:r>
            <a:endParaRPr sz="2200" b="1">
              <a:solidFill>
                <a:srgbClr val="303133"/>
              </a:solidFill>
              <a:highlight>
                <a:srgbClr val="FFFFFF"/>
              </a:highlight>
              <a:latin typeface="Roboto"/>
              <a:ea typeface="Roboto"/>
              <a:cs typeface="Roboto"/>
              <a:sym typeface="Roboto"/>
            </a:endParaRPr>
          </a:p>
          <a:p>
            <a:pPr marL="0" lvl="0" indent="0" algn="l" rtl="0">
              <a:lnSpc>
                <a:spcPct val="120000"/>
              </a:lnSpc>
              <a:spcBef>
                <a:spcPts val="1500"/>
              </a:spcBef>
              <a:spcAft>
                <a:spcPts val="0"/>
              </a:spcAft>
              <a:buClr>
                <a:schemeClr val="dk1"/>
              </a:buClr>
              <a:buSzPts val="1100"/>
              <a:buFont typeface="Arial"/>
              <a:buNone/>
            </a:pPr>
            <a:r>
              <a:rPr lang="en" b="1">
                <a:solidFill>
                  <a:srgbClr val="303133"/>
                </a:solidFill>
                <a:highlight>
                  <a:srgbClr val="FFFFFF"/>
                </a:highlight>
                <a:latin typeface="Roboto"/>
                <a:ea typeface="Roboto"/>
                <a:cs typeface="Roboto"/>
                <a:sym typeface="Roboto"/>
              </a:rPr>
              <a:t>Continuous Uniform Distribution</a:t>
            </a:r>
            <a:endParaRPr b="1">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a:solidFill>
                  <a:schemeClr val="dk1"/>
                </a:solidFill>
                <a:highlight>
                  <a:srgbClr val="FFFFFF"/>
                </a:highlight>
              </a:rPr>
              <a:t>The uniformity in the distribution can be applied to continuous values as well. It indicates that the probability distribution is uniform between the specified range. It is also called a rectangular distribution due to the shape it takes when plotted on a graph.</a:t>
            </a:r>
            <a:endParaRPr sz="1500">
              <a:solidFill>
                <a:schemeClr val="dk1"/>
              </a:solidFill>
              <a:highlight>
                <a:srgbClr val="FFFFFF"/>
              </a:highlight>
            </a:endParaRPr>
          </a:p>
          <a:p>
            <a:pPr marL="0" lvl="0" indent="0" algn="l" rtl="0">
              <a:spcBef>
                <a:spcPts val="2300"/>
              </a:spcBef>
              <a:spcAft>
                <a:spcPts val="1200"/>
              </a:spcAft>
              <a:buNone/>
            </a:pPr>
            <a:endParaRPr/>
          </a:p>
        </p:txBody>
      </p:sp>
      <p:pic>
        <p:nvPicPr>
          <p:cNvPr id="481" name="Google Shape;481;p83"/>
          <p:cNvPicPr preferRelativeResize="0"/>
          <p:nvPr/>
        </p:nvPicPr>
        <p:blipFill>
          <a:blip r:embed="rId3">
            <a:alphaModFix/>
          </a:blip>
          <a:stretch>
            <a:fillRect/>
          </a:stretch>
        </p:blipFill>
        <p:spPr>
          <a:xfrm>
            <a:off x="3405875" y="2471500"/>
            <a:ext cx="5548525" cy="22813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88</a:t>
            </a:fld>
            <a:endParaRPr lang="en"/>
          </a:p>
        </p:txBody>
      </p:sp>
    </p:spTree>
    <p:extLst>
      <p:ext uri="{BB962C8B-B14F-4D97-AF65-F5344CB8AC3E}">
        <p14:creationId xmlns:p14="http://schemas.microsoft.com/office/powerpoint/2010/main" val="22032121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84"/>
          <p:cNvSpPr txBox="1">
            <a:spLocks noGrp="1"/>
          </p:cNvSpPr>
          <p:nvPr>
            <p:ph type="body" idx="1"/>
          </p:nvPr>
        </p:nvSpPr>
        <p:spPr>
          <a:xfrm>
            <a:off x="154475" y="81850"/>
            <a:ext cx="8844900" cy="4851900"/>
          </a:xfrm>
          <a:prstGeom prst="rect">
            <a:avLst/>
          </a:prstGeom>
        </p:spPr>
        <p:txBody>
          <a:bodyPr spcFirstLastPara="1" wrap="square" lIns="91425" tIns="91425" rIns="91425" bIns="91425" anchor="t" anchorCtr="0">
            <a:normAutofit fontScale="92500" lnSpcReduction="20000"/>
          </a:bodyPr>
          <a:lstStyle/>
          <a:p>
            <a:pPr marL="0" lvl="0" indent="0" algn="l" rtl="0">
              <a:lnSpc>
                <a:spcPct val="120000"/>
              </a:lnSpc>
              <a:spcBef>
                <a:spcPts val="0"/>
              </a:spcBef>
              <a:spcAft>
                <a:spcPts val="0"/>
              </a:spcAft>
              <a:buClr>
                <a:schemeClr val="dk1"/>
              </a:buClr>
              <a:buSzPts val="1100"/>
              <a:buFont typeface="Arial"/>
              <a:buNone/>
            </a:pPr>
            <a:r>
              <a:rPr lang="en" b="1">
                <a:solidFill>
                  <a:srgbClr val="303133"/>
                </a:solidFill>
                <a:highlight>
                  <a:srgbClr val="FFFFFF"/>
                </a:highlight>
                <a:latin typeface="Roboto"/>
                <a:ea typeface="Roboto"/>
                <a:cs typeface="Roboto"/>
                <a:sym typeface="Roboto"/>
              </a:rPr>
              <a:t>Normal Distribution</a:t>
            </a:r>
            <a:endParaRPr b="1">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a:solidFill>
                  <a:schemeClr val="dk1"/>
                </a:solidFill>
                <a:highlight>
                  <a:srgbClr val="FFFFFF"/>
                </a:highlight>
              </a:rPr>
              <a:t>A normal distribution (also known as a bell curve) is a type of continuous distribution that is symmetrical from both the ends of the mean. It generally indicates the one-half of the samples lie on the left side of the mean, while the other half lies on the right side. For a normal distribution, the mean, the mode, and the median are equal.</a:t>
            </a:r>
            <a:endParaRPr sz="1500">
              <a:solidFill>
                <a:schemeClr val="dk1"/>
              </a:solidFill>
              <a:highlight>
                <a:srgbClr val="FFFFFF"/>
              </a:highlight>
            </a:endParaRPr>
          </a:p>
          <a:p>
            <a:pPr marL="0" lvl="0" indent="0" algn="l" rtl="0">
              <a:lnSpc>
                <a:spcPct val="175000"/>
              </a:lnSpc>
              <a:spcBef>
                <a:spcPts val="2300"/>
              </a:spcBef>
              <a:spcAft>
                <a:spcPts val="0"/>
              </a:spcAft>
              <a:buClr>
                <a:schemeClr val="dk1"/>
              </a:buClr>
              <a:buSzPts val="1100"/>
              <a:buFont typeface="Arial"/>
              <a:buNone/>
            </a:pPr>
            <a:r>
              <a:rPr lang="en" sz="1500">
                <a:solidFill>
                  <a:schemeClr val="dk1"/>
                </a:solidFill>
                <a:highlight>
                  <a:srgbClr val="FFFFFF"/>
                </a:highlight>
              </a:rPr>
              <a:t>Normally distributed data generally follow the empirical rule. The empirical rule shows the spread of the data in terms of standard deviation and mean as follows: –</a:t>
            </a:r>
            <a:endParaRPr sz="1500">
              <a:solidFill>
                <a:schemeClr val="dk1"/>
              </a:solidFill>
              <a:highlight>
                <a:srgbClr val="FFFFFF"/>
              </a:highlight>
            </a:endParaRPr>
          </a:p>
          <a:p>
            <a:pPr marL="914400" lvl="1" indent="-323850" algn="l" rtl="0">
              <a:lnSpc>
                <a:spcPct val="175000"/>
              </a:lnSpc>
              <a:spcBef>
                <a:spcPts val="2300"/>
              </a:spcBef>
              <a:spcAft>
                <a:spcPts val="0"/>
              </a:spcAft>
              <a:buClr>
                <a:srgbClr val="303133"/>
              </a:buClr>
              <a:buSzPts val="1500"/>
              <a:buChar char="○"/>
            </a:pPr>
            <a:r>
              <a:rPr lang="en" sz="1500">
                <a:solidFill>
                  <a:srgbClr val="303133"/>
                </a:solidFill>
                <a:highlight>
                  <a:srgbClr val="FFFFFF"/>
                </a:highlight>
              </a:rPr>
              <a:t>68% probability that the random variable falls within 1 standard deviation of the mean.</a:t>
            </a:r>
            <a:endParaRPr sz="1500">
              <a:solidFill>
                <a:srgbClr val="303133"/>
              </a:solidFill>
              <a:highlight>
                <a:srgbClr val="FFFFFF"/>
              </a:highlight>
            </a:endParaRPr>
          </a:p>
          <a:p>
            <a:pPr marL="914400" lvl="1" indent="-323850" algn="l" rtl="0">
              <a:lnSpc>
                <a:spcPct val="175000"/>
              </a:lnSpc>
              <a:spcBef>
                <a:spcPts val="0"/>
              </a:spcBef>
              <a:spcAft>
                <a:spcPts val="0"/>
              </a:spcAft>
              <a:buClr>
                <a:srgbClr val="303133"/>
              </a:buClr>
              <a:buSzPts val="1500"/>
              <a:buChar char="○"/>
            </a:pPr>
            <a:r>
              <a:rPr lang="en" sz="1500">
                <a:solidFill>
                  <a:srgbClr val="303133"/>
                </a:solidFill>
                <a:highlight>
                  <a:srgbClr val="FFFFFF"/>
                </a:highlight>
              </a:rPr>
              <a:t>95% probability that the random variable falls within 2 standard deviations of the mean.</a:t>
            </a:r>
            <a:endParaRPr sz="1500">
              <a:solidFill>
                <a:srgbClr val="303133"/>
              </a:solidFill>
              <a:highlight>
                <a:srgbClr val="FFFFFF"/>
              </a:highlight>
            </a:endParaRPr>
          </a:p>
          <a:p>
            <a:pPr marL="914400" lvl="1" indent="-323850" algn="l" rtl="0">
              <a:lnSpc>
                <a:spcPct val="175000"/>
              </a:lnSpc>
              <a:spcBef>
                <a:spcPts val="0"/>
              </a:spcBef>
              <a:spcAft>
                <a:spcPts val="0"/>
              </a:spcAft>
              <a:buClr>
                <a:srgbClr val="303133"/>
              </a:buClr>
              <a:buSzPts val="1500"/>
              <a:buChar char="○"/>
            </a:pPr>
            <a:r>
              <a:rPr lang="en" sz="1500">
                <a:solidFill>
                  <a:srgbClr val="303133"/>
                </a:solidFill>
                <a:highlight>
                  <a:srgbClr val="FFFFFF"/>
                </a:highlight>
              </a:rPr>
              <a:t>99.7% probability that the random variable falls within 3 standard deviations of the mean.</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89</a:t>
            </a:fld>
            <a:endParaRPr lang="en"/>
          </a:p>
        </p:txBody>
      </p:sp>
    </p:spTree>
    <p:extLst>
      <p:ext uri="{BB962C8B-B14F-4D97-AF65-F5344CB8AC3E}">
        <p14:creationId xmlns:p14="http://schemas.microsoft.com/office/powerpoint/2010/main" val="757116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481707"/>
            <a:ext cx="3602736" cy="1384995"/>
          </a:xfrm>
          <a:prstGeom prst="rect">
            <a:avLst/>
          </a:prstGeom>
        </p:spPr>
        <p:txBody>
          <a:bodyPr wrap="square">
            <a:spAutoFit/>
          </a:bodyPr>
          <a:lstStyle/>
          <a:p>
            <a:r>
              <a:rPr lang="en-US" b="1" dirty="0"/>
              <a:t>(ii) Median :</a:t>
            </a:r>
            <a:r>
              <a:rPr lang="en-US" dirty="0"/>
              <a:t/>
            </a:r>
            <a:br>
              <a:rPr lang="en-US" dirty="0"/>
            </a:br>
            <a:r>
              <a:rPr lang="en-US" dirty="0"/>
              <a:t>It is measure of central value of a sample set. In these, data set is ordered from lowest to highest value and then finds exact middle.</a:t>
            </a:r>
            <a:br>
              <a:rPr lang="en-US" dirty="0"/>
            </a:br>
            <a:r>
              <a:rPr lang="en-US" dirty="0"/>
              <a:t>For example,</a:t>
            </a:r>
          </a:p>
        </p:txBody>
      </p:sp>
      <p:pic>
        <p:nvPicPr>
          <p:cNvPr id="5122" name="Picture 2" descr="https://media.geeksforgeeks.org/wp-content/uploads/20200626001259/Untitled-Diagram-11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2959" y="843502"/>
            <a:ext cx="4962525" cy="351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77124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85"/>
          <p:cNvSpPr txBox="1">
            <a:spLocks noGrp="1"/>
          </p:cNvSpPr>
          <p:nvPr>
            <p:ph type="body" idx="1"/>
          </p:nvPr>
        </p:nvSpPr>
        <p:spPr>
          <a:xfrm>
            <a:off x="259300" y="96825"/>
            <a:ext cx="8642700" cy="4477800"/>
          </a:xfrm>
          <a:prstGeom prst="rect">
            <a:avLst/>
          </a:prstGeom>
        </p:spPr>
        <p:txBody>
          <a:bodyPr spcFirstLastPara="1" wrap="square" lIns="91425" tIns="91425" rIns="91425" bIns="91425" anchor="t" anchorCtr="0">
            <a:normAutofit fontScale="92500"/>
          </a:bodyPr>
          <a:lstStyle/>
          <a:p>
            <a:pPr marL="0" lvl="0" indent="0" algn="l" rtl="0">
              <a:lnSpc>
                <a:spcPct val="120000"/>
              </a:lnSpc>
              <a:spcBef>
                <a:spcPts val="0"/>
              </a:spcBef>
              <a:spcAft>
                <a:spcPts val="0"/>
              </a:spcAft>
              <a:buClr>
                <a:schemeClr val="dk1"/>
              </a:buClr>
              <a:buSzPts val="1100"/>
              <a:buFont typeface="Arial"/>
              <a:buNone/>
            </a:pPr>
            <a:r>
              <a:rPr lang="en" b="1">
                <a:solidFill>
                  <a:srgbClr val="303133"/>
                </a:solidFill>
                <a:highlight>
                  <a:srgbClr val="FFFFFF"/>
                </a:highlight>
                <a:latin typeface="Roboto"/>
                <a:ea typeface="Roboto"/>
                <a:cs typeface="Roboto"/>
                <a:sym typeface="Roboto"/>
              </a:rPr>
              <a:t>T – Distribution</a:t>
            </a:r>
            <a:endParaRPr b="1">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a:solidFill>
                  <a:schemeClr val="dk1"/>
                </a:solidFill>
                <a:highlight>
                  <a:srgbClr val="FFFFFF"/>
                </a:highlight>
              </a:rPr>
              <a:t>It is similar to a normal distribution, but it has a higher probability towards the extreme values of the data. This makes it more liable to take values that are farther from the mean. When plotted on a graph, the curve seems shorter and fatter than the normal distribution curve.</a:t>
            </a:r>
            <a:endParaRPr sz="1500">
              <a:solidFill>
                <a:schemeClr val="dk1"/>
              </a:solidFill>
              <a:highlight>
                <a:srgbClr val="FFFFFF"/>
              </a:highlight>
            </a:endParaRPr>
          </a:p>
          <a:p>
            <a:pPr marL="0" lvl="0" indent="0" algn="l" rtl="0">
              <a:lnSpc>
                <a:spcPct val="175000"/>
              </a:lnSpc>
              <a:spcBef>
                <a:spcPts val="2300"/>
              </a:spcBef>
              <a:spcAft>
                <a:spcPts val="2300"/>
              </a:spcAft>
              <a:buNone/>
            </a:pPr>
            <a:r>
              <a:rPr lang="en" sz="1500">
                <a:solidFill>
                  <a:schemeClr val="dk1"/>
                </a:solidFill>
                <a:highlight>
                  <a:srgbClr val="FFFFFF"/>
                </a:highlight>
              </a:rPr>
              <a:t>It is preferred when the number of samples is smaller in size. With the increase in the size of samples, the t-distribution curve starts to appear like a normal distribution curve. As the formulae for normal distribution and t- distribution are very complex and time-consuming to calculate, we instead compute the values of Z-score and T-score respectively.</a:t>
            </a:r>
            <a:endParaRPr/>
          </a:p>
        </p:txBody>
      </p:sp>
      <p:pic>
        <p:nvPicPr>
          <p:cNvPr id="492" name="Google Shape;492;p85"/>
          <p:cNvPicPr preferRelativeResize="0"/>
          <p:nvPr/>
        </p:nvPicPr>
        <p:blipFill>
          <a:blip r:embed="rId3">
            <a:alphaModFix/>
          </a:blip>
          <a:stretch>
            <a:fillRect/>
          </a:stretch>
        </p:blipFill>
        <p:spPr>
          <a:xfrm>
            <a:off x="5364548" y="3283200"/>
            <a:ext cx="3779450" cy="18603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90</a:t>
            </a:fld>
            <a:endParaRPr lang="en"/>
          </a:p>
        </p:txBody>
      </p:sp>
    </p:spTree>
    <p:extLst>
      <p:ext uri="{BB962C8B-B14F-4D97-AF65-F5344CB8AC3E}">
        <p14:creationId xmlns:p14="http://schemas.microsoft.com/office/powerpoint/2010/main" val="4776986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86"/>
          <p:cNvSpPr txBox="1">
            <a:spLocks noGrp="1"/>
          </p:cNvSpPr>
          <p:nvPr>
            <p:ph type="body" idx="1"/>
          </p:nvPr>
        </p:nvSpPr>
        <p:spPr>
          <a:xfrm>
            <a:off x="206875" y="156725"/>
            <a:ext cx="8732400" cy="4492800"/>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Clr>
                <a:schemeClr val="dk1"/>
              </a:buClr>
              <a:buSzPts val="1100"/>
              <a:buFont typeface="Arial"/>
              <a:buNone/>
            </a:pPr>
            <a:r>
              <a:rPr lang="en" b="1">
                <a:solidFill>
                  <a:srgbClr val="303133"/>
                </a:solidFill>
                <a:highlight>
                  <a:srgbClr val="FFFFFF"/>
                </a:highlight>
                <a:latin typeface="Roboto"/>
                <a:ea typeface="Roboto"/>
                <a:cs typeface="Roboto"/>
                <a:sym typeface="Roboto"/>
              </a:rPr>
              <a:t>Chi – Square Distribution</a:t>
            </a:r>
            <a:endParaRPr b="1">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a:solidFill>
                  <a:schemeClr val="dk1"/>
                </a:solidFill>
                <a:highlight>
                  <a:srgbClr val="FFFFFF"/>
                </a:highlight>
              </a:rPr>
              <a:t>Chi-square distribution is the distribution of the summation of the square of the random variables taken from a normal distribution. The degrees of freedom used in this distribution is equal to the number of variables taken from the normal distribution. The mean of a chi-square distribution is equal to the number of degrees of freedom.</a:t>
            </a:r>
            <a:endParaRPr sz="1500">
              <a:solidFill>
                <a:schemeClr val="dk1"/>
              </a:solidFill>
              <a:highlight>
                <a:srgbClr val="FFFFFF"/>
              </a:highlight>
            </a:endParaRPr>
          </a:p>
          <a:p>
            <a:pPr marL="0" lvl="0" indent="0" algn="l" rtl="0">
              <a:spcBef>
                <a:spcPts val="2300"/>
              </a:spcBef>
              <a:spcAft>
                <a:spcPts val="1200"/>
              </a:spcAft>
              <a:buNone/>
            </a:pPr>
            <a:r>
              <a:rPr lang="en" sz="1500">
                <a:solidFill>
                  <a:schemeClr val="dk1"/>
                </a:solidFill>
                <a:highlight>
                  <a:srgbClr val="FFFFFF"/>
                </a:highlight>
              </a:rPr>
              <a:t>This distribution is widely used in calculating the confidence intervals and in hypothesis testing. It is a specific case of gamma distribution. It is also used in the chi-square test which is the goodness of fit test for observed distribution which helps in indicating if the sample data is a good representation of the entire population.</a:t>
            </a:r>
            <a:endParaRPr/>
          </a:p>
        </p:txBody>
      </p:sp>
      <p:sp>
        <p:nvSpPr>
          <p:cNvPr id="498" name="Google Shape;498;p86"/>
          <p:cNvSpPr txBox="1"/>
          <p:nvPr/>
        </p:nvSpPr>
        <p:spPr>
          <a:xfrm>
            <a:off x="6536075" y="4469675"/>
            <a:ext cx="198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91</a:t>
            </a:fld>
            <a:endParaRPr lang="en"/>
          </a:p>
        </p:txBody>
      </p:sp>
    </p:spTree>
    <p:extLst>
      <p:ext uri="{BB962C8B-B14F-4D97-AF65-F5344CB8AC3E}">
        <p14:creationId xmlns:p14="http://schemas.microsoft.com/office/powerpoint/2010/main" val="38918704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Degree of Freedom</a:t>
            </a:r>
            <a:endParaRPr/>
          </a:p>
        </p:txBody>
      </p:sp>
      <p:sp>
        <p:nvSpPr>
          <p:cNvPr id="504" name="Google Shape;504;p8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202124"/>
                </a:solidFill>
                <a:highlight>
                  <a:srgbClr val="FFFFFF"/>
                </a:highlight>
              </a:rPr>
              <a:t>Degrees of freedom refers to </a:t>
            </a:r>
            <a:r>
              <a:rPr lang="en" sz="1600" b="1">
                <a:solidFill>
                  <a:srgbClr val="202124"/>
                </a:solidFill>
                <a:highlight>
                  <a:srgbClr val="FFFFFF"/>
                </a:highlight>
              </a:rPr>
              <a:t>the maximum number of logically independent values, which are values that have the freedom to vary, in the data sample</a:t>
            </a:r>
            <a:r>
              <a:rPr lang="en" sz="1600">
                <a:solidFill>
                  <a:srgbClr val="202124"/>
                </a:solidFill>
                <a:highlight>
                  <a:srgbClr val="FFFFFF"/>
                </a:highlight>
              </a:rPr>
              <a:t>. Degrees of freedom are commonly discussed in relation to various forms of hypothesis testing in statistics, such as a chi-square.</a:t>
            </a:r>
            <a:endParaRPr sz="1600">
              <a:solidFill>
                <a:srgbClr val="202124"/>
              </a:solidFill>
              <a:highlight>
                <a:srgbClr val="FFFFFF"/>
              </a:highlight>
            </a:endParaRPr>
          </a:p>
          <a:p>
            <a:pPr marL="0" lvl="0" indent="0" algn="l" rtl="0">
              <a:spcBef>
                <a:spcPts val="1200"/>
              </a:spcBef>
              <a:spcAft>
                <a:spcPts val="0"/>
              </a:spcAft>
              <a:buNone/>
            </a:pPr>
            <a:r>
              <a:rPr lang="en" sz="1600">
                <a:solidFill>
                  <a:srgbClr val="202124"/>
                </a:solidFill>
                <a:highlight>
                  <a:srgbClr val="FFFFFF"/>
                </a:highlight>
              </a:rPr>
              <a:t>To calculate degrees of freedom, </a:t>
            </a:r>
            <a:r>
              <a:rPr lang="en" sz="1600" b="1">
                <a:solidFill>
                  <a:srgbClr val="202124"/>
                </a:solidFill>
                <a:highlight>
                  <a:srgbClr val="FFFFFF"/>
                </a:highlight>
              </a:rPr>
              <a:t>subtract the number of relations from the number of observations</a:t>
            </a:r>
            <a:r>
              <a:rPr lang="en" sz="1600">
                <a:solidFill>
                  <a:srgbClr val="202124"/>
                </a:solidFill>
                <a:highlight>
                  <a:srgbClr val="FFFFFF"/>
                </a:highlight>
              </a:rPr>
              <a:t>. For determining the degrees of freedom for a sample mean or average, you need to subtract one (1) from the number of observations, n.</a:t>
            </a:r>
            <a:endParaRPr sz="1600">
              <a:solidFill>
                <a:srgbClr val="202124"/>
              </a:solidFill>
              <a:highlight>
                <a:srgbClr val="FFFFFF"/>
              </a:highlight>
            </a:endParaRPr>
          </a:p>
          <a:p>
            <a:pPr marL="0" lvl="0" indent="0" algn="l" rtl="0">
              <a:spcBef>
                <a:spcPts val="1200"/>
              </a:spcBef>
              <a:spcAft>
                <a:spcPts val="0"/>
              </a:spcAft>
              <a:buNone/>
            </a:pPr>
            <a:r>
              <a:rPr lang="en" sz="1600">
                <a:solidFill>
                  <a:srgbClr val="202124"/>
                </a:solidFill>
                <a:highlight>
                  <a:srgbClr val="FFFFFF"/>
                </a:highlight>
              </a:rPr>
              <a:t>Degrees of freedom are important </a:t>
            </a:r>
            <a:r>
              <a:rPr lang="en" sz="1600" b="1">
                <a:solidFill>
                  <a:srgbClr val="202124"/>
                </a:solidFill>
                <a:highlight>
                  <a:srgbClr val="FFFFFF"/>
                </a:highlight>
              </a:rPr>
              <a:t>for finding critical cutoff values for inferential statistical tests</a:t>
            </a:r>
            <a:r>
              <a:rPr lang="en" sz="1600">
                <a:solidFill>
                  <a:srgbClr val="202124"/>
                </a:solidFill>
                <a:highlight>
                  <a:srgbClr val="FFFFFF"/>
                </a:highlight>
              </a:rPr>
              <a:t>. Depending on the type of the analysis you run, degrees of freedom typically (but not always) relate the size of the sample.</a:t>
            </a:r>
            <a:endParaRPr sz="1600">
              <a:solidFill>
                <a:srgbClr val="202124"/>
              </a:solidFill>
              <a:highlight>
                <a:srgbClr val="FFFFFF"/>
              </a:highlight>
            </a:endParaRPr>
          </a:p>
          <a:p>
            <a:pPr marL="0" lvl="0" indent="0" algn="l" rtl="0">
              <a:spcBef>
                <a:spcPts val="1200"/>
              </a:spcBef>
              <a:spcAft>
                <a:spcPts val="1200"/>
              </a:spcAft>
              <a:buNone/>
            </a:pPr>
            <a:endParaRPr sz="1600">
              <a:solidFill>
                <a:srgbClr val="202124"/>
              </a:solidFill>
              <a:highlight>
                <a:srgbClr val="FFFFFF"/>
              </a:highlight>
            </a:endParaRPr>
          </a:p>
        </p:txBody>
      </p:sp>
      <p:sp>
        <p:nvSpPr>
          <p:cNvPr id="505" name="Google Shape;505;p87"/>
          <p:cNvSpPr txBox="1"/>
          <p:nvPr/>
        </p:nvSpPr>
        <p:spPr>
          <a:xfrm>
            <a:off x="7015225" y="4619425"/>
            <a:ext cx="149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92</a:t>
            </a:fld>
            <a:endParaRPr lang="en"/>
          </a:p>
        </p:txBody>
      </p:sp>
    </p:spTree>
    <p:extLst>
      <p:ext uri="{BB962C8B-B14F-4D97-AF65-F5344CB8AC3E}">
        <p14:creationId xmlns:p14="http://schemas.microsoft.com/office/powerpoint/2010/main" val="111164297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88"/>
          <p:cNvSpPr txBox="1">
            <a:spLocks noGrp="1"/>
          </p:cNvSpPr>
          <p:nvPr>
            <p:ph type="title"/>
          </p:nvPr>
        </p:nvSpPr>
        <p:spPr>
          <a:xfrm>
            <a:off x="311700" y="1429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 Variables</a:t>
            </a:r>
            <a:endParaRPr/>
          </a:p>
        </p:txBody>
      </p:sp>
      <p:sp>
        <p:nvSpPr>
          <p:cNvPr id="511" name="Google Shape;511;p88"/>
          <p:cNvSpPr txBox="1">
            <a:spLocks noGrp="1"/>
          </p:cNvSpPr>
          <p:nvPr>
            <p:ph type="body" idx="1"/>
          </p:nvPr>
        </p:nvSpPr>
        <p:spPr>
          <a:xfrm>
            <a:off x="138800" y="715650"/>
            <a:ext cx="8866500" cy="4313700"/>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Clr>
                <a:schemeClr val="dk1"/>
              </a:buClr>
              <a:buSzPts val="1100"/>
              <a:buFont typeface="Arial"/>
              <a:buNone/>
            </a:pPr>
            <a:r>
              <a:rPr lang="en" sz="1900" b="1">
                <a:solidFill>
                  <a:srgbClr val="1D2129"/>
                </a:solidFill>
                <a:highlight>
                  <a:srgbClr val="FFFFFF"/>
                </a:highlight>
                <a:latin typeface="Roboto"/>
                <a:ea typeface="Roboto"/>
                <a:cs typeface="Roboto"/>
                <a:sym typeface="Roboto"/>
              </a:rPr>
              <a:t>What is a Random Variable?</a:t>
            </a:r>
            <a:endParaRPr sz="1900" b="1">
              <a:solidFill>
                <a:srgbClr val="1D2129"/>
              </a:solidFill>
              <a:highlight>
                <a:srgbClr val="FFFFFF"/>
              </a:highlight>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300">
                <a:solidFill>
                  <a:srgbClr val="1D2129"/>
                </a:solidFill>
                <a:highlight>
                  <a:srgbClr val="FFFFFF"/>
                </a:highlight>
                <a:latin typeface="Roboto"/>
                <a:ea typeface="Roboto"/>
                <a:cs typeface="Roboto"/>
                <a:sym typeface="Roboto"/>
              </a:rPr>
              <a:t>The term "Random Variable" is used extremely often within the realm of </a:t>
            </a:r>
            <a:r>
              <a:rPr lang="en" sz="1300">
                <a:solidFill>
                  <a:schemeClr val="hlink"/>
                </a:solidFill>
                <a:highlight>
                  <a:srgbClr val="FFFFFF"/>
                </a:highlight>
                <a:uFill>
                  <a:noFill/>
                </a:uFill>
                <a:latin typeface="Roboto"/>
                <a:ea typeface="Roboto"/>
                <a:cs typeface="Roboto"/>
                <a:sym typeface="Roboto"/>
                <a:hlinkClick r:id="rId3"/>
              </a:rPr>
              <a:t>probability</a:t>
            </a:r>
            <a:r>
              <a:rPr lang="en" sz="1300">
                <a:solidFill>
                  <a:srgbClr val="1D2129"/>
                </a:solidFill>
                <a:highlight>
                  <a:srgbClr val="FFFFFF"/>
                </a:highlight>
                <a:latin typeface="Roboto"/>
                <a:ea typeface="Roboto"/>
                <a:cs typeface="Roboto"/>
                <a:sym typeface="Roboto"/>
              </a:rPr>
              <a:t> and statistics, but what does it mean? Well, a random variable is defined as a variable whose possible values are outcomes of a random phenomenon. In specific terms, it is a function that maps the outcomes of an unpredictable process in numerical terms, often represented as a real number. So, a random variable may represent the outcome of an experiment that has yet to be performed, or a value that is currently uncertain. However, there are a couple of properties that are required of random variables.</a:t>
            </a:r>
            <a:endParaRPr sz="1300">
              <a:solidFill>
                <a:srgbClr val="1D2129"/>
              </a:solidFill>
              <a:highlight>
                <a:srgbClr val="FFFFFF"/>
              </a:highlight>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300">
                <a:solidFill>
                  <a:srgbClr val="1D2129"/>
                </a:solidFill>
                <a:highlight>
                  <a:srgbClr val="FFFFFF"/>
                </a:highlight>
                <a:latin typeface="Roboto"/>
                <a:ea typeface="Roboto"/>
                <a:cs typeface="Roboto"/>
                <a:sym typeface="Roboto"/>
              </a:rPr>
              <a:t>A random variable conveys the results of an objectively random process, like rolling a die, or a subjectively random process, like an individual who is uncertain of an outcome due to incomplete information. A random variable must be measurable, which allows for the assignment of probabilities to the potential outcome. Furthermore, its outcome sometimes depends on environmental factors, like wind during a coin toss, however these additional factors are often excluded.</a:t>
            </a:r>
            <a:endParaRPr sz="1300">
              <a:solidFill>
                <a:srgbClr val="1D2129"/>
              </a:solidFill>
              <a:highlight>
                <a:srgbClr val="FFFFFF"/>
              </a:highlight>
              <a:latin typeface="Roboto"/>
              <a:ea typeface="Roboto"/>
              <a:cs typeface="Roboto"/>
              <a:sym typeface="Roboto"/>
            </a:endParaRPr>
          </a:p>
          <a:p>
            <a:pPr marL="0" lvl="0" indent="0" algn="l" rtl="0">
              <a:spcBef>
                <a:spcPts val="1200"/>
              </a:spcBef>
              <a:spcAft>
                <a:spcPts val="1200"/>
              </a:spcAft>
              <a:buNone/>
            </a:pPr>
            <a:r>
              <a:rPr lang="en" sz="1300">
                <a:solidFill>
                  <a:srgbClr val="1D2129"/>
                </a:solidFill>
                <a:highlight>
                  <a:srgbClr val="FFFFFF"/>
                </a:highlight>
                <a:latin typeface="Roboto"/>
                <a:ea typeface="Roboto"/>
                <a:cs typeface="Roboto"/>
                <a:sym typeface="Roboto"/>
              </a:rPr>
              <a:t>Random variables have a domain defined by the set of all possible outcomes of an event. Additionally, they have a </a:t>
            </a:r>
            <a:r>
              <a:rPr lang="en" sz="1300">
                <a:solidFill>
                  <a:schemeClr val="hlink"/>
                </a:solidFill>
                <a:highlight>
                  <a:srgbClr val="FFFFFF"/>
                </a:highlight>
                <a:uFill>
                  <a:noFill/>
                </a:uFill>
                <a:latin typeface="Roboto"/>
                <a:ea typeface="Roboto"/>
                <a:cs typeface="Roboto"/>
                <a:sym typeface="Roboto"/>
                <a:hlinkClick r:id="rId4"/>
              </a:rPr>
              <a:t>probability distribution</a:t>
            </a:r>
            <a:r>
              <a:rPr lang="en" sz="1300">
                <a:solidFill>
                  <a:srgbClr val="1D2129"/>
                </a:solidFill>
                <a:highlight>
                  <a:srgbClr val="FFFFFF"/>
                </a:highlight>
                <a:latin typeface="Roboto"/>
                <a:ea typeface="Roboto"/>
                <a:cs typeface="Roboto"/>
                <a:sym typeface="Roboto"/>
              </a:rPr>
              <a:t>. This distribution can be either continuous, measuring numerical values in an interval, or discrete, as specified by a list of countable values. Within </a:t>
            </a:r>
            <a:r>
              <a:rPr lang="en" sz="1300">
                <a:solidFill>
                  <a:schemeClr val="hlink"/>
                </a:solidFill>
                <a:highlight>
                  <a:srgbClr val="FFFFFF"/>
                </a:highlight>
                <a:uFill>
                  <a:noFill/>
                </a:uFill>
                <a:latin typeface="Roboto"/>
                <a:ea typeface="Roboto"/>
                <a:cs typeface="Roboto"/>
                <a:sym typeface="Roboto"/>
                <a:hlinkClick r:id="rId5"/>
              </a:rPr>
              <a:t>probability theory</a:t>
            </a:r>
            <a:r>
              <a:rPr lang="en" sz="1300">
                <a:solidFill>
                  <a:srgbClr val="1D2129"/>
                </a:solidFill>
                <a:highlight>
                  <a:srgbClr val="FFFFFF"/>
                </a:highlight>
                <a:latin typeface="Roboto"/>
                <a:ea typeface="Roboto"/>
                <a:cs typeface="Roboto"/>
                <a:sym typeface="Roboto"/>
              </a:rPr>
              <a:t>, random variables are used as functions defined by a sample space whose outcomes are numerical values.</a:t>
            </a:r>
            <a:endParaRPr sz="20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93</a:t>
            </a:fld>
            <a:endParaRPr lang="en"/>
          </a:p>
        </p:txBody>
      </p:sp>
    </p:spTree>
    <p:extLst>
      <p:ext uri="{BB962C8B-B14F-4D97-AF65-F5344CB8AC3E}">
        <p14:creationId xmlns:p14="http://schemas.microsoft.com/office/powerpoint/2010/main" val="99592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0">
                                            <p:txEl>
                                              <p:pRg st="0" end="0"/>
                                            </p:txEl>
                                          </p:spTgt>
                                        </p:tgtEl>
                                        <p:attrNameLst>
                                          <p:attrName>style.visibility</p:attrName>
                                        </p:attrNameLst>
                                      </p:cBhvr>
                                      <p:to>
                                        <p:strVal val="visible"/>
                                      </p:to>
                                    </p:set>
                                    <p:animEffect transition="in" filter="fade">
                                      <p:cBhvr>
                                        <p:cTn id="7" dur="1000"/>
                                        <p:tgtEl>
                                          <p:spTgt spid="5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1">
                                            <p:txEl>
                                              <p:pRg st="0" end="0"/>
                                            </p:txEl>
                                          </p:spTgt>
                                        </p:tgtEl>
                                        <p:attrNameLst>
                                          <p:attrName>style.visibility</p:attrName>
                                        </p:attrNameLst>
                                      </p:cBhvr>
                                      <p:to>
                                        <p:strVal val="visible"/>
                                      </p:to>
                                    </p:set>
                                    <p:animEffect transition="in" filter="fade">
                                      <p:cBhvr>
                                        <p:cTn id="12" dur="1000"/>
                                        <p:tgtEl>
                                          <p:spTgt spid="5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1">
                                            <p:txEl>
                                              <p:pRg st="1" end="1"/>
                                            </p:txEl>
                                          </p:spTgt>
                                        </p:tgtEl>
                                        <p:attrNameLst>
                                          <p:attrName>style.visibility</p:attrName>
                                        </p:attrNameLst>
                                      </p:cBhvr>
                                      <p:to>
                                        <p:strVal val="visible"/>
                                      </p:to>
                                    </p:set>
                                    <p:animEffect transition="in" filter="fade">
                                      <p:cBhvr>
                                        <p:cTn id="17" dur="1000"/>
                                        <p:tgtEl>
                                          <p:spTgt spid="5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1">
                                            <p:txEl>
                                              <p:pRg st="2" end="2"/>
                                            </p:txEl>
                                          </p:spTgt>
                                        </p:tgtEl>
                                        <p:attrNameLst>
                                          <p:attrName>style.visibility</p:attrName>
                                        </p:attrNameLst>
                                      </p:cBhvr>
                                      <p:to>
                                        <p:strVal val="visible"/>
                                      </p:to>
                                    </p:set>
                                    <p:animEffect transition="in" filter="fade">
                                      <p:cBhvr>
                                        <p:cTn id="22" dur="1000"/>
                                        <p:tgtEl>
                                          <p:spTgt spid="5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1">
                                            <p:txEl>
                                              <p:pRg st="3" end="3"/>
                                            </p:txEl>
                                          </p:spTgt>
                                        </p:tgtEl>
                                        <p:attrNameLst>
                                          <p:attrName>style.visibility</p:attrName>
                                        </p:attrNameLst>
                                      </p:cBhvr>
                                      <p:to>
                                        <p:strVal val="visible"/>
                                      </p:to>
                                    </p:set>
                                    <p:animEffect transition="in" filter="fade">
                                      <p:cBhvr>
                                        <p:cTn id="27" dur="1000"/>
                                        <p:tgtEl>
                                          <p:spTgt spid="5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89"/>
          <p:cNvSpPr txBox="1">
            <a:spLocks noGrp="1"/>
          </p:cNvSpPr>
          <p:nvPr>
            <p:ph type="body" idx="1"/>
          </p:nvPr>
        </p:nvSpPr>
        <p:spPr>
          <a:xfrm>
            <a:off x="139500" y="66875"/>
            <a:ext cx="8520600" cy="4837200"/>
          </a:xfrm>
          <a:prstGeom prst="rect">
            <a:avLst/>
          </a:prstGeom>
        </p:spPr>
        <p:txBody>
          <a:bodyPr spcFirstLastPara="1" wrap="square" lIns="91425" tIns="91425" rIns="91425" bIns="91425" anchor="t" anchorCtr="0">
            <a:noAutofit/>
          </a:bodyPr>
          <a:lstStyle/>
          <a:p>
            <a:pPr marL="0" lvl="0" indent="0" algn="l" rtl="0">
              <a:lnSpc>
                <a:spcPct val="105000"/>
              </a:lnSpc>
              <a:spcBef>
                <a:spcPts val="1800"/>
              </a:spcBef>
              <a:spcAft>
                <a:spcPts val="0"/>
              </a:spcAft>
              <a:buClr>
                <a:schemeClr val="dk1"/>
              </a:buClr>
              <a:buSzPts val="1100"/>
              <a:buFont typeface="Arial"/>
              <a:buNone/>
            </a:pPr>
            <a:r>
              <a:rPr lang="en" b="1">
                <a:solidFill>
                  <a:schemeClr val="dk1"/>
                </a:solidFill>
                <a:latin typeface="Roboto"/>
                <a:ea typeface="Roboto"/>
                <a:cs typeface="Roboto"/>
                <a:sym typeface="Roboto"/>
              </a:rPr>
              <a:t>Applications of Random Variables</a:t>
            </a:r>
            <a:endParaRPr b="1">
              <a:solidFill>
                <a:schemeClr val="dk1"/>
              </a:solidFill>
              <a:latin typeface="Roboto"/>
              <a:ea typeface="Roboto"/>
              <a:cs typeface="Roboto"/>
              <a:sym typeface="Roboto"/>
            </a:endParaRPr>
          </a:p>
          <a:p>
            <a:pPr marL="0" lvl="0" indent="0" algn="l" rtl="0">
              <a:lnSpc>
                <a:spcPct val="105000"/>
              </a:lnSpc>
              <a:spcBef>
                <a:spcPts val="400"/>
              </a:spcBef>
              <a:spcAft>
                <a:spcPts val="0"/>
              </a:spcAft>
              <a:buClr>
                <a:schemeClr val="dk1"/>
              </a:buClr>
              <a:buSzPts val="1100"/>
              <a:buFont typeface="Arial"/>
              <a:buNone/>
            </a:pPr>
            <a:r>
              <a:rPr lang="en" sz="1200">
                <a:solidFill>
                  <a:schemeClr val="dk1"/>
                </a:solidFill>
                <a:latin typeface="Roboto"/>
                <a:ea typeface="Roboto"/>
                <a:cs typeface="Roboto"/>
                <a:sym typeface="Roboto"/>
              </a:rPr>
              <a:t>As mentioned above, random variables are very common within almost any facet of mathematics and/or the scientific method and are often used in computer science. Random variables can be either discrete or continuous, as defined by the context of their application.</a:t>
            </a:r>
            <a:endParaRPr sz="120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400" b="1">
                <a:solidFill>
                  <a:schemeClr val="dk1"/>
                </a:solidFill>
                <a:latin typeface="Roboto"/>
                <a:ea typeface="Roboto"/>
                <a:cs typeface="Roboto"/>
                <a:sym typeface="Roboto"/>
              </a:rPr>
              <a:t>Discrete - Coin Toss</a:t>
            </a:r>
            <a:endParaRPr sz="1400" b="1">
              <a:solidFill>
                <a:schemeClr val="dk1"/>
              </a:solidFill>
              <a:latin typeface="Roboto"/>
              <a:ea typeface="Roboto"/>
              <a:cs typeface="Roboto"/>
              <a:sym typeface="Roboto"/>
            </a:endParaRPr>
          </a:p>
          <a:p>
            <a:pPr marL="0" lvl="0" indent="0" algn="l" rtl="0">
              <a:lnSpc>
                <a:spcPct val="105000"/>
              </a:lnSpc>
              <a:spcBef>
                <a:spcPts val="400"/>
              </a:spcBef>
              <a:spcAft>
                <a:spcPts val="0"/>
              </a:spcAft>
              <a:buClr>
                <a:schemeClr val="dk1"/>
              </a:buClr>
              <a:buSzPts val="1100"/>
              <a:buFont typeface="Arial"/>
              <a:buNone/>
            </a:pPr>
            <a:r>
              <a:rPr lang="en" sz="1200">
                <a:solidFill>
                  <a:schemeClr val="dk1"/>
                </a:solidFill>
                <a:latin typeface="Roboto"/>
                <a:ea typeface="Roboto"/>
                <a:cs typeface="Roboto"/>
                <a:sym typeface="Roboto"/>
              </a:rPr>
              <a:t>Imagine a coin toss where, depending on the side of the coin landing face up, a bet of a dollar has been placed. The possibility of winning a dollar corresponding to the outcome of a coin toss before tossing the coin defines the random variable. The outcome of the coin toss is either heads, or tails, creating an equal probability of either outcome. Because the value of the random variable is defined as a real-valued dollar, the probability distribution is discrete.</a:t>
            </a:r>
            <a:endParaRPr sz="120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400" b="1">
                <a:solidFill>
                  <a:schemeClr val="dk1"/>
                </a:solidFill>
                <a:latin typeface="Roboto"/>
                <a:ea typeface="Roboto"/>
                <a:cs typeface="Roboto"/>
                <a:sym typeface="Roboto"/>
              </a:rPr>
              <a:t>Continuous - Height</a:t>
            </a:r>
            <a:endParaRPr sz="1400" b="1">
              <a:solidFill>
                <a:schemeClr val="dk1"/>
              </a:solidFill>
              <a:latin typeface="Roboto"/>
              <a:ea typeface="Roboto"/>
              <a:cs typeface="Roboto"/>
              <a:sym typeface="Roboto"/>
            </a:endParaRPr>
          </a:p>
          <a:p>
            <a:pPr marL="0" lvl="0" indent="0" algn="l" rtl="0">
              <a:lnSpc>
                <a:spcPct val="105000"/>
              </a:lnSpc>
              <a:spcBef>
                <a:spcPts val="1200"/>
              </a:spcBef>
              <a:spcAft>
                <a:spcPts val="0"/>
              </a:spcAft>
              <a:buClr>
                <a:schemeClr val="dk1"/>
              </a:buClr>
              <a:buSzPts val="1100"/>
              <a:buFont typeface="Arial"/>
              <a:buNone/>
            </a:pPr>
            <a:r>
              <a:rPr lang="en" sz="1200">
                <a:solidFill>
                  <a:schemeClr val="dk1"/>
                </a:solidFill>
                <a:latin typeface="Roboto"/>
                <a:ea typeface="Roboto"/>
                <a:cs typeface="Roboto"/>
                <a:sym typeface="Roboto"/>
              </a:rPr>
              <a:t>Any random variable that is defined through measuring, rather than counting, is continuous. In this case, imagine wanting to study the effects of caffeine intake on height. One's height would be the </a:t>
            </a:r>
            <a:r>
              <a:rPr lang="en" sz="1200">
                <a:solidFill>
                  <a:schemeClr val="hlink"/>
                </a:solidFill>
                <a:uFill>
                  <a:noFill/>
                </a:uFill>
                <a:latin typeface="Roboto"/>
                <a:ea typeface="Roboto"/>
                <a:cs typeface="Roboto"/>
                <a:sym typeface="Roboto"/>
                <a:hlinkClick r:id="rId3"/>
              </a:rPr>
              <a:t>continuous random variable</a:t>
            </a:r>
            <a:r>
              <a:rPr lang="en" sz="1200">
                <a:solidFill>
                  <a:schemeClr val="dk1"/>
                </a:solidFill>
                <a:latin typeface="Roboto"/>
                <a:ea typeface="Roboto"/>
                <a:cs typeface="Roboto"/>
                <a:sym typeface="Roboto"/>
              </a:rPr>
              <a:t> as it is unknown before the completion of the experiment, and its value is taken from measuring within a range.</a:t>
            </a:r>
            <a:endParaRPr sz="120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400" b="1">
                <a:solidFill>
                  <a:schemeClr val="dk1"/>
                </a:solidFill>
                <a:latin typeface="Roboto"/>
                <a:ea typeface="Roboto"/>
                <a:cs typeface="Roboto"/>
                <a:sym typeface="Roboto"/>
              </a:rPr>
              <a:t>Random Variables in Machine Learning</a:t>
            </a:r>
            <a:endParaRPr sz="1400" b="1">
              <a:solidFill>
                <a:schemeClr val="dk1"/>
              </a:solidFill>
              <a:latin typeface="Roboto"/>
              <a:ea typeface="Roboto"/>
              <a:cs typeface="Roboto"/>
              <a:sym typeface="Roboto"/>
            </a:endParaRPr>
          </a:p>
          <a:p>
            <a:pPr marL="0" lvl="0" indent="0" algn="l" rtl="0">
              <a:lnSpc>
                <a:spcPct val="105000"/>
              </a:lnSpc>
              <a:spcBef>
                <a:spcPts val="1200"/>
              </a:spcBef>
              <a:spcAft>
                <a:spcPts val="1200"/>
              </a:spcAft>
              <a:buNone/>
            </a:pPr>
            <a:r>
              <a:rPr lang="en" sz="1200">
                <a:solidFill>
                  <a:schemeClr val="dk1"/>
                </a:solidFill>
                <a:latin typeface="Roboto"/>
                <a:ea typeface="Roboto"/>
                <a:cs typeface="Roboto"/>
                <a:sym typeface="Roboto"/>
              </a:rPr>
              <a:t>Random variables are an invaluable tool within applications of </a:t>
            </a:r>
            <a:r>
              <a:rPr lang="en" sz="1200">
                <a:solidFill>
                  <a:schemeClr val="hlink"/>
                </a:solidFill>
                <a:uFill>
                  <a:noFill/>
                </a:uFill>
                <a:latin typeface="Roboto"/>
                <a:ea typeface="Roboto"/>
                <a:cs typeface="Roboto"/>
                <a:sym typeface="Roboto"/>
                <a:hlinkClick r:id="rId4"/>
              </a:rPr>
              <a:t>machine learning</a:t>
            </a:r>
            <a:r>
              <a:rPr lang="en" sz="1200">
                <a:solidFill>
                  <a:schemeClr val="dk1"/>
                </a:solidFill>
                <a:latin typeface="Roboto"/>
                <a:ea typeface="Roboto"/>
                <a:cs typeface="Roboto"/>
                <a:sym typeface="Roboto"/>
              </a:rPr>
              <a:t>. As a </a:t>
            </a:r>
            <a:r>
              <a:rPr lang="en" sz="1200">
                <a:solidFill>
                  <a:schemeClr val="hlink"/>
                </a:solidFill>
                <a:uFill>
                  <a:noFill/>
                </a:uFill>
                <a:latin typeface="Roboto"/>
                <a:ea typeface="Roboto"/>
                <a:cs typeface="Roboto"/>
                <a:sym typeface="Roboto"/>
                <a:hlinkClick r:id="rId5"/>
              </a:rPr>
              <a:t>neural network</a:t>
            </a:r>
            <a:r>
              <a:rPr lang="en" sz="1200">
                <a:solidFill>
                  <a:schemeClr val="dk1"/>
                </a:solidFill>
                <a:latin typeface="Roboto"/>
                <a:ea typeface="Roboto"/>
                <a:cs typeface="Roboto"/>
                <a:sym typeface="Roboto"/>
              </a:rPr>
              <a:t> makes decisions using machine learning, it creates functions for understanding possible outcomes. These possible outcomes are often defined by random variables.  </a:t>
            </a:r>
            <a:endParaRPr sz="19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94</a:t>
            </a:fld>
            <a:endParaRPr lang="en"/>
          </a:p>
        </p:txBody>
      </p:sp>
    </p:spTree>
    <p:extLst>
      <p:ext uri="{BB962C8B-B14F-4D97-AF65-F5344CB8AC3E}">
        <p14:creationId xmlns:p14="http://schemas.microsoft.com/office/powerpoint/2010/main" val="280493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6">
                                            <p:txEl>
                                              <p:pRg st="0" end="0"/>
                                            </p:txEl>
                                          </p:spTgt>
                                        </p:tgtEl>
                                        <p:attrNameLst>
                                          <p:attrName>style.visibility</p:attrName>
                                        </p:attrNameLst>
                                      </p:cBhvr>
                                      <p:to>
                                        <p:strVal val="visible"/>
                                      </p:to>
                                    </p:set>
                                    <p:animEffect transition="in" filter="fade">
                                      <p:cBhvr>
                                        <p:cTn id="7" dur="1000"/>
                                        <p:tgtEl>
                                          <p:spTgt spid="5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6">
                                            <p:txEl>
                                              <p:pRg st="1" end="1"/>
                                            </p:txEl>
                                          </p:spTgt>
                                        </p:tgtEl>
                                        <p:attrNameLst>
                                          <p:attrName>style.visibility</p:attrName>
                                        </p:attrNameLst>
                                      </p:cBhvr>
                                      <p:to>
                                        <p:strVal val="visible"/>
                                      </p:to>
                                    </p:set>
                                    <p:animEffect transition="in" filter="fade">
                                      <p:cBhvr>
                                        <p:cTn id="12" dur="1000"/>
                                        <p:tgtEl>
                                          <p:spTgt spid="5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6">
                                            <p:txEl>
                                              <p:pRg st="2" end="2"/>
                                            </p:txEl>
                                          </p:spTgt>
                                        </p:tgtEl>
                                        <p:attrNameLst>
                                          <p:attrName>style.visibility</p:attrName>
                                        </p:attrNameLst>
                                      </p:cBhvr>
                                      <p:to>
                                        <p:strVal val="visible"/>
                                      </p:to>
                                    </p:set>
                                    <p:animEffect transition="in" filter="fade">
                                      <p:cBhvr>
                                        <p:cTn id="17" dur="1000"/>
                                        <p:tgtEl>
                                          <p:spTgt spid="5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6">
                                            <p:txEl>
                                              <p:pRg st="3" end="3"/>
                                            </p:txEl>
                                          </p:spTgt>
                                        </p:tgtEl>
                                        <p:attrNameLst>
                                          <p:attrName>style.visibility</p:attrName>
                                        </p:attrNameLst>
                                      </p:cBhvr>
                                      <p:to>
                                        <p:strVal val="visible"/>
                                      </p:to>
                                    </p:set>
                                    <p:animEffect transition="in" filter="fade">
                                      <p:cBhvr>
                                        <p:cTn id="22" dur="1000"/>
                                        <p:tgtEl>
                                          <p:spTgt spid="5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6">
                                            <p:txEl>
                                              <p:pRg st="4" end="4"/>
                                            </p:txEl>
                                          </p:spTgt>
                                        </p:tgtEl>
                                        <p:attrNameLst>
                                          <p:attrName>style.visibility</p:attrName>
                                        </p:attrNameLst>
                                      </p:cBhvr>
                                      <p:to>
                                        <p:strVal val="visible"/>
                                      </p:to>
                                    </p:set>
                                    <p:animEffect transition="in" filter="fade">
                                      <p:cBhvr>
                                        <p:cTn id="27" dur="1000"/>
                                        <p:tgtEl>
                                          <p:spTgt spid="5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16">
                                            <p:txEl>
                                              <p:pRg st="5" end="5"/>
                                            </p:txEl>
                                          </p:spTgt>
                                        </p:tgtEl>
                                        <p:attrNameLst>
                                          <p:attrName>style.visibility</p:attrName>
                                        </p:attrNameLst>
                                      </p:cBhvr>
                                      <p:to>
                                        <p:strVal val="visible"/>
                                      </p:to>
                                    </p:set>
                                    <p:animEffect transition="in" filter="fade">
                                      <p:cBhvr>
                                        <p:cTn id="32" dur="1000"/>
                                        <p:tgtEl>
                                          <p:spTgt spid="51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6">
                                            <p:txEl>
                                              <p:pRg st="6" end="6"/>
                                            </p:txEl>
                                          </p:spTgt>
                                        </p:tgtEl>
                                        <p:attrNameLst>
                                          <p:attrName>style.visibility</p:attrName>
                                        </p:attrNameLst>
                                      </p:cBhvr>
                                      <p:to>
                                        <p:strVal val="visible"/>
                                      </p:to>
                                    </p:set>
                                    <p:animEffect transition="in" filter="fade">
                                      <p:cBhvr>
                                        <p:cTn id="37" dur="1000"/>
                                        <p:tgtEl>
                                          <p:spTgt spid="51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16">
                                            <p:txEl>
                                              <p:pRg st="7" end="7"/>
                                            </p:txEl>
                                          </p:spTgt>
                                        </p:tgtEl>
                                        <p:attrNameLst>
                                          <p:attrName>style.visibility</p:attrName>
                                        </p:attrNameLst>
                                      </p:cBhvr>
                                      <p:to>
                                        <p:strVal val="visible"/>
                                      </p:to>
                                    </p:set>
                                    <p:animEffect transition="in" filter="fade">
                                      <p:cBhvr>
                                        <p:cTn id="42" dur="1000"/>
                                        <p:tgtEl>
                                          <p:spTgt spid="5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90"/>
          <p:cNvSpPr txBox="1">
            <a:spLocks noGrp="1"/>
          </p:cNvSpPr>
          <p:nvPr>
            <p:ph type="title"/>
          </p:nvPr>
        </p:nvSpPr>
        <p:spPr>
          <a:xfrm>
            <a:off x="311700" y="1380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20"/>
              <a:t>Theory of Estimation, Estimation Process, Statistical Inference</a:t>
            </a:r>
            <a:endParaRPr sz="2320"/>
          </a:p>
        </p:txBody>
      </p:sp>
      <p:sp>
        <p:nvSpPr>
          <p:cNvPr id="522" name="Google Shape;522;p90"/>
          <p:cNvSpPr txBox="1">
            <a:spLocks noGrp="1"/>
          </p:cNvSpPr>
          <p:nvPr>
            <p:ph type="body" idx="1"/>
          </p:nvPr>
        </p:nvSpPr>
        <p:spPr>
          <a:xfrm>
            <a:off x="311700" y="771475"/>
            <a:ext cx="8520600" cy="4117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 sz="1550">
                <a:solidFill>
                  <a:schemeClr val="dk1"/>
                </a:solidFill>
                <a:highlight>
                  <a:srgbClr val="FFFFFF"/>
                </a:highlight>
              </a:rPr>
              <a:t>The estimation is the process of providing numerical values of the unknown parameter to the population. There are mainly two types of estimation process Point estimation and Interval estimation and confidence interval is the part of the interval estimation. We will also discuss about the elements of the estimation like parameter, statistic and estimator.</a:t>
            </a:r>
            <a:endParaRPr sz="155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550">
                <a:solidFill>
                  <a:schemeClr val="dk1"/>
                </a:solidFill>
                <a:highlight>
                  <a:srgbClr val="FFFFFF"/>
                </a:highlight>
              </a:rPr>
              <a:t>The characteristics of estimators are – (i) </a:t>
            </a:r>
            <a:r>
              <a:rPr lang="en" sz="1550" b="1">
                <a:solidFill>
                  <a:schemeClr val="dk1"/>
                </a:solidFill>
                <a:highlight>
                  <a:srgbClr val="FFFFFF"/>
                </a:highlight>
              </a:rPr>
              <a:t>Unbiasedness</a:t>
            </a:r>
            <a:r>
              <a:rPr lang="en" sz="1550">
                <a:solidFill>
                  <a:schemeClr val="dk1"/>
                </a:solidFill>
                <a:highlight>
                  <a:srgbClr val="FFFFFF"/>
                </a:highlight>
              </a:rPr>
              <a:t> – This is desirable property of a good estimator. (ii) </a:t>
            </a:r>
            <a:r>
              <a:rPr lang="en" sz="1550" b="1">
                <a:solidFill>
                  <a:schemeClr val="dk1"/>
                </a:solidFill>
                <a:highlight>
                  <a:srgbClr val="FFFFFF"/>
                </a:highlight>
              </a:rPr>
              <a:t>Consistency</a:t>
            </a:r>
            <a:r>
              <a:rPr lang="en" sz="1550">
                <a:solidFill>
                  <a:schemeClr val="dk1"/>
                </a:solidFill>
                <a:highlight>
                  <a:srgbClr val="FFFFFF"/>
                </a:highlight>
              </a:rPr>
              <a:t> – An estimator is said to be consistent if increasing the sample size produces an estimate with smaller standard error. (iii) </a:t>
            </a:r>
            <a:r>
              <a:rPr lang="en" sz="1550" b="1">
                <a:solidFill>
                  <a:schemeClr val="dk1"/>
                </a:solidFill>
                <a:highlight>
                  <a:srgbClr val="FFFFFF"/>
                </a:highlight>
              </a:rPr>
              <a:t>Efficiency</a:t>
            </a:r>
            <a:r>
              <a:rPr lang="en" sz="1550">
                <a:solidFill>
                  <a:schemeClr val="dk1"/>
                </a:solidFill>
                <a:highlight>
                  <a:srgbClr val="FFFFFF"/>
                </a:highlight>
              </a:rPr>
              <a:t> – An estimator should be an efficient estimator. (iv) </a:t>
            </a:r>
            <a:r>
              <a:rPr lang="en" sz="1550" b="1">
                <a:solidFill>
                  <a:schemeClr val="dk1"/>
                </a:solidFill>
                <a:highlight>
                  <a:srgbClr val="FFFFFF"/>
                </a:highlight>
              </a:rPr>
              <a:t>Sufficiency</a:t>
            </a:r>
            <a:r>
              <a:rPr lang="en" sz="1550">
                <a:solidFill>
                  <a:schemeClr val="dk1"/>
                </a:solidFill>
                <a:highlight>
                  <a:srgbClr val="FFFFFF"/>
                </a:highlight>
              </a:rPr>
              <a:t> – An estimator is said to be sufficient for a parameter, if it contains all the information in the sample regarding the parameter.</a:t>
            </a:r>
            <a:endParaRPr sz="155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550">
                <a:solidFill>
                  <a:schemeClr val="dk1"/>
                </a:solidFill>
                <a:highlight>
                  <a:srgbClr val="FFFFFF"/>
                </a:highlight>
              </a:rPr>
              <a:t>The methods of estimation are– (i) </a:t>
            </a:r>
            <a:r>
              <a:rPr lang="en" sz="1550" b="1">
                <a:solidFill>
                  <a:schemeClr val="dk1"/>
                </a:solidFill>
                <a:highlight>
                  <a:srgbClr val="FFFFFF"/>
                </a:highlight>
              </a:rPr>
              <a:t>Method of maximum likelihood</a:t>
            </a:r>
            <a:r>
              <a:rPr lang="en" sz="1550">
                <a:solidFill>
                  <a:schemeClr val="dk1"/>
                </a:solidFill>
                <a:highlight>
                  <a:srgbClr val="FFFFFF"/>
                </a:highlight>
              </a:rPr>
              <a:t>, (ii) </a:t>
            </a:r>
            <a:r>
              <a:rPr lang="en" sz="1550" b="1">
                <a:solidFill>
                  <a:schemeClr val="dk1"/>
                </a:solidFill>
                <a:highlight>
                  <a:srgbClr val="FFFFFF"/>
                </a:highlight>
              </a:rPr>
              <a:t>Method of least square</a:t>
            </a:r>
            <a:r>
              <a:rPr lang="en" sz="1550">
                <a:solidFill>
                  <a:schemeClr val="dk1"/>
                </a:solidFill>
                <a:highlight>
                  <a:srgbClr val="FFFFFF"/>
                </a:highlight>
              </a:rPr>
              <a:t>, (iii) </a:t>
            </a:r>
            <a:r>
              <a:rPr lang="en" sz="1550" b="1">
                <a:solidFill>
                  <a:schemeClr val="dk1"/>
                </a:solidFill>
                <a:highlight>
                  <a:srgbClr val="FFFFFF"/>
                </a:highlight>
              </a:rPr>
              <a:t>Method of minimum variance</a:t>
            </a:r>
            <a:r>
              <a:rPr lang="en" sz="1550">
                <a:solidFill>
                  <a:schemeClr val="dk1"/>
                </a:solidFill>
                <a:highlight>
                  <a:srgbClr val="FFFFFF"/>
                </a:highlight>
              </a:rPr>
              <a:t>, (iv) </a:t>
            </a:r>
            <a:r>
              <a:rPr lang="en" sz="1550" b="1">
                <a:solidFill>
                  <a:schemeClr val="dk1"/>
                </a:solidFill>
                <a:highlight>
                  <a:srgbClr val="FFFFFF"/>
                </a:highlight>
              </a:rPr>
              <a:t>Method of moments</a:t>
            </a:r>
            <a:r>
              <a:rPr lang="en" sz="1550">
                <a:solidFill>
                  <a:schemeClr val="dk1"/>
                </a:solidFill>
                <a:highlight>
                  <a:srgbClr val="FFFFFF"/>
                </a:highlight>
              </a:rPr>
              <a:t>.</a:t>
            </a:r>
            <a:endParaRPr sz="1550">
              <a:solidFill>
                <a:schemeClr val="dk1"/>
              </a:solidFill>
              <a:highlight>
                <a:srgbClr val="FFFFFF"/>
              </a:highlight>
            </a:endParaRPr>
          </a:p>
          <a:p>
            <a:pPr marL="0" lvl="0" indent="0" algn="l" rtl="0">
              <a:spcBef>
                <a:spcPts val="800"/>
              </a:spcBef>
              <a:spcAft>
                <a:spcPts val="1200"/>
              </a:spcAft>
              <a:buNone/>
            </a:pPr>
            <a:endParaRPr sz="23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95</a:t>
            </a:fld>
            <a:endParaRPr lang="en"/>
          </a:p>
        </p:txBody>
      </p:sp>
    </p:spTree>
    <p:extLst>
      <p:ext uri="{BB962C8B-B14F-4D97-AF65-F5344CB8AC3E}">
        <p14:creationId xmlns:p14="http://schemas.microsoft.com/office/powerpoint/2010/main" val="119252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1">
                                            <p:txEl>
                                              <p:pRg st="0" end="0"/>
                                            </p:txEl>
                                          </p:spTgt>
                                        </p:tgtEl>
                                        <p:attrNameLst>
                                          <p:attrName>style.visibility</p:attrName>
                                        </p:attrNameLst>
                                      </p:cBhvr>
                                      <p:to>
                                        <p:strVal val="visible"/>
                                      </p:to>
                                    </p:set>
                                    <p:animEffect transition="in" filter="fade">
                                      <p:cBhvr>
                                        <p:cTn id="7" dur="1000"/>
                                        <p:tgtEl>
                                          <p:spTgt spid="5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2">
                                            <p:txEl>
                                              <p:pRg st="0" end="0"/>
                                            </p:txEl>
                                          </p:spTgt>
                                        </p:tgtEl>
                                        <p:attrNameLst>
                                          <p:attrName>style.visibility</p:attrName>
                                        </p:attrNameLst>
                                      </p:cBhvr>
                                      <p:to>
                                        <p:strVal val="visible"/>
                                      </p:to>
                                    </p:set>
                                    <p:animEffect transition="in" filter="fade">
                                      <p:cBhvr>
                                        <p:cTn id="12" dur="1000"/>
                                        <p:tgtEl>
                                          <p:spTgt spid="5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2">
                                            <p:txEl>
                                              <p:pRg st="1" end="1"/>
                                            </p:txEl>
                                          </p:spTgt>
                                        </p:tgtEl>
                                        <p:attrNameLst>
                                          <p:attrName>style.visibility</p:attrName>
                                        </p:attrNameLst>
                                      </p:cBhvr>
                                      <p:to>
                                        <p:strVal val="visible"/>
                                      </p:to>
                                    </p:set>
                                    <p:animEffect transition="in" filter="fade">
                                      <p:cBhvr>
                                        <p:cTn id="17" dur="1000"/>
                                        <p:tgtEl>
                                          <p:spTgt spid="52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2">
                                            <p:txEl>
                                              <p:pRg st="2" end="2"/>
                                            </p:txEl>
                                          </p:spTgt>
                                        </p:tgtEl>
                                        <p:attrNameLst>
                                          <p:attrName>style.visibility</p:attrName>
                                        </p:attrNameLst>
                                      </p:cBhvr>
                                      <p:to>
                                        <p:strVal val="visible"/>
                                      </p:to>
                                    </p:set>
                                    <p:animEffect transition="in" filter="fade">
                                      <p:cBhvr>
                                        <p:cTn id="22" dur="1000"/>
                                        <p:tgtEl>
                                          <p:spTgt spid="52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2">
                                            <p:txEl>
                                              <p:pRg st="3" end="3"/>
                                            </p:txEl>
                                          </p:spTgt>
                                        </p:tgtEl>
                                        <p:attrNameLst>
                                          <p:attrName>style.visibility</p:attrName>
                                        </p:attrNameLst>
                                      </p:cBhvr>
                                      <p:to>
                                        <p:strVal val="visible"/>
                                      </p:to>
                                    </p:set>
                                    <p:animEffect transition="in" filter="fade">
                                      <p:cBhvr>
                                        <p:cTn id="27" dur="1000"/>
                                        <p:tgtEl>
                                          <p:spTgt spid="5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91"/>
          <p:cNvSpPr txBox="1">
            <a:spLocks noGrp="1"/>
          </p:cNvSpPr>
          <p:nvPr>
            <p:ph type="body" idx="1"/>
          </p:nvPr>
        </p:nvSpPr>
        <p:spPr>
          <a:xfrm>
            <a:off x="281750" y="216600"/>
            <a:ext cx="8627700" cy="4751100"/>
          </a:xfrm>
          <a:prstGeom prst="rect">
            <a:avLst/>
          </a:prstGeom>
        </p:spPr>
        <p:txBody>
          <a:bodyPr spcFirstLastPara="1" wrap="square" lIns="91425" tIns="91425" rIns="91425" bIns="91425" anchor="t" anchorCtr="0">
            <a:noAutofit/>
          </a:bodyPr>
          <a:lstStyle/>
          <a:p>
            <a:pPr marL="0" lvl="0" indent="0" algn="just" rtl="0">
              <a:lnSpc>
                <a:spcPct val="90000"/>
              </a:lnSpc>
              <a:spcBef>
                <a:spcPts val="800"/>
              </a:spcBef>
              <a:spcAft>
                <a:spcPts val="0"/>
              </a:spcAft>
              <a:buClr>
                <a:schemeClr val="dk1"/>
              </a:buClr>
              <a:buSzPts val="1100"/>
              <a:buFont typeface="Arial"/>
              <a:buNone/>
            </a:pPr>
            <a:r>
              <a:rPr lang="en" sz="1450">
                <a:solidFill>
                  <a:srgbClr val="000080"/>
                </a:solidFill>
                <a:highlight>
                  <a:srgbClr val="FFFFFF"/>
                </a:highlight>
              </a:rPr>
              <a:t>Element For Estimation</a:t>
            </a:r>
            <a:endParaRPr sz="1450">
              <a:solidFill>
                <a:srgbClr val="000080"/>
              </a:solidFill>
              <a:highlight>
                <a:srgbClr val="FFFFFF"/>
              </a:highlight>
            </a:endParaRPr>
          </a:p>
          <a:p>
            <a:pPr marL="0" lvl="0" indent="0" algn="just" rtl="0">
              <a:lnSpc>
                <a:spcPct val="95000"/>
              </a:lnSpc>
              <a:spcBef>
                <a:spcPts val="800"/>
              </a:spcBef>
              <a:spcAft>
                <a:spcPts val="0"/>
              </a:spcAft>
              <a:buClr>
                <a:schemeClr val="dk1"/>
              </a:buClr>
              <a:buSzPts val="1100"/>
              <a:buFont typeface="Arial"/>
              <a:buNone/>
            </a:pPr>
            <a:r>
              <a:rPr lang="en" sz="1150" b="1">
                <a:solidFill>
                  <a:schemeClr val="dk1"/>
                </a:solidFill>
                <a:highlight>
                  <a:srgbClr val="FFFFFF"/>
                </a:highlight>
              </a:rPr>
              <a:t>Parameter</a:t>
            </a:r>
            <a:endParaRPr sz="1150" b="1">
              <a:solidFill>
                <a:schemeClr val="dk1"/>
              </a:solidFill>
              <a:highlight>
                <a:srgbClr val="FFFFFF"/>
              </a:highlight>
            </a:endParaRPr>
          </a:p>
          <a:p>
            <a:pPr marL="0" lvl="0" indent="0" algn="just" rtl="0">
              <a:lnSpc>
                <a:spcPct val="95000"/>
              </a:lnSpc>
              <a:spcBef>
                <a:spcPts val="800"/>
              </a:spcBef>
              <a:spcAft>
                <a:spcPts val="0"/>
              </a:spcAft>
              <a:buClr>
                <a:schemeClr val="dk1"/>
              </a:buClr>
              <a:buSzPts val="1100"/>
              <a:buFont typeface="Arial"/>
              <a:buNone/>
            </a:pPr>
            <a:r>
              <a:rPr lang="en" sz="1150">
                <a:solidFill>
                  <a:schemeClr val="dk1"/>
                </a:solidFill>
                <a:highlight>
                  <a:srgbClr val="FFFFFF"/>
                </a:highlight>
              </a:rPr>
              <a:t>Parameter is an unknown numerical factor of the population. The primary interest of any survey lies in knowing the values of different measures of the population distribution of a variable of interest. The measures of population distribution involves its mean, standard deviation etc. which is calculated on the basis of the population values of the variable. In other words, the parameter is a functional form of all the population unit.</a:t>
            </a:r>
            <a:endParaRPr sz="1150">
              <a:solidFill>
                <a:schemeClr val="dk1"/>
              </a:solidFill>
              <a:highlight>
                <a:srgbClr val="FFFFFF"/>
              </a:highlight>
            </a:endParaRPr>
          </a:p>
          <a:p>
            <a:pPr marL="0" lvl="0" indent="0" algn="just" rtl="0">
              <a:lnSpc>
                <a:spcPct val="95000"/>
              </a:lnSpc>
              <a:spcBef>
                <a:spcPts val="800"/>
              </a:spcBef>
              <a:spcAft>
                <a:spcPts val="0"/>
              </a:spcAft>
              <a:buClr>
                <a:schemeClr val="dk1"/>
              </a:buClr>
              <a:buSzPts val="1100"/>
              <a:buFont typeface="Arial"/>
              <a:buNone/>
            </a:pPr>
            <a:r>
              <a:rPr lang="en" sz="1150" b="1">
                <a:solidFill>
                  <a:schemeClr val="dk1"/>
                </a:solidFill>
                <a:highlight>
                  <a:srgbClr val="FFFFFF"/>
                </a:highlight>
              </a:rPr>
              <a:t>Statistic</a:t>
            </a:r>
            <a:endParaRPr sz="1150" b="1">
              <a:solidFill>
                <a:schemeClr val="dk1"/>
              </a:solidFill>
              <a:highlight>
                <a:srgbClr val="FFFFFF"/>
              </a:highlight>
            </a:endParaRPr>
          </a:p>
          <a:p>
            <a:pPr marL="0" lvl="0" indent="0" algn="just" rtl="0">
              <a:lnSpc>
                <a:spcPct val="95000"/>
              </a:lnSpc>
              <a:spcBef>
                <a:spcPts val="800"/>
              </a:spcBef>
              <a:spcAft>
                <a:spcPts val="0"/>
              </a:spcAft>
              <a:buClr>
                <a:schemeClr val="dk1"/>
              </a:buClr>
              <a:buSzPts val="1100"/>
              <a:buFont typeface="Arial"/>
              <a:buNone/>
            </a:pPr>
            <a:r>
              <a:rPr lang="en" sz="1150">
                <a:solidFill>
                  <a:schemeClr val="dk1"/>
                </a:solidFill>
                <a:highlight>
                  <a:srgbClr val="FFFFFF"/>
                </a:highlight>
              </a:rPr>
              <a:t>Any statistical measure calculated on the basis of sample observations is called Statistic. Like sample mean, sample standard deviation, etc. Sample statistic are always known to us.</a:t>
            </a:r>
            <a:endParaRPr sz="1150">
              <a:solidFill>
                <a:schemeClr val="dk1"/>
              </a:solidFill>
              <a:highlight>
                <a:srgbClr val="FFFFFF"/>
              </a:highlight>
            </a:endParaRPr>
          </a:p>
          <a:p>
            <a:pPr marL="0" lvl="0" indent="0" algn="just" rtl="0">
              <a:lnSpc>
                <a:spcPct val="95000"/>
              </a:lnSpc>
              <a:spcBef>
                <a:spcPts val="800"/>
              </a:spcBef>
              <a:spcAft>
                <a:spcPts val="0"/>
              </a:spcAft>
              <a:buClr>
                <a:schemeClr val="dk1"/>
              </a:buClr>
              <a:buSzPts val="1100"/>
              <a:buFont typeface="Arial"/>
              <a:buNone/>
            </a:pPr>
            <a:r>
              <a:rPr lang="en" sz="1150" b="1">
                <a:solidFill>
                  <a:schemeClr val="dk1"/>
                </a:solidFill>
                <a:highlight>
                  <a:srgbClr val="FFFFFF"/>
                </a:highlight>
              </a:rPr>
              <a:t>Estimator</a:t>
            </a:r>
            <a:r>
              <a:rPr lang="en" sz="1150">
                <a:solidFill>
                  <a:srgbClr val="333333"/>
                </a:solidFill>
                <a:highlight>
                  <a:srgbClr val="FFFFFF"/>
                </a:highlight>
              </a:rPr>
              <a:t> </a:t>
            </a:r>
            <a:r>
              <a:rPr lang="en" sz="1150">
                <a:solidFill>
                  <a:schemeClr val="dk1"/>
                </a:solidFill>
                <a:highlight>
                  <a:srgbClr val="FFFFFF"/>
                </a:highlight>
              </a:rPr>
              <a:t>An estimator is a measure computed on the basis of sample values. It is a functional from of all sample observe prorating a representative value of the collected sample.</a:t>
            </a:r>
            <a:r>
              <a:rPr lang="en" sz="1150">
                <a:solidFill>
                  <a:srgbClr val="333333"/>
                </a:solidFill>
                <a:highlight>
                  <a:srgbClr val="FFFFFF"/>
                </a:highlight>
              </a:rPr>
              <a:t> </a:t>
            </a:r>
            <a:r>
              <a:rPr lang="en" sz="1150" b="1">
                <a:solidFill>
                  <a:schemeClr val="dk1"/>
                </a:solidFill>
                <a:highlight>
                  <a:srgbClr val="FFFFFF"/>
                </a:highlight>
              </a:rPr>
              <a:t>Relation Between Parameter And Statistic</a:t>
            </a:r>
            <a:endParaRPr sz="1150" b="1">
              <a:solidFill>
                <a:schemeClr val="dk1"/>
              </a:solidFill>
              <a:highlight>
                <a:srgbClr val="FFFFFF"/>
              </a:highlight>
            </a:endParaRPr>
          </a:p>
          <a:p>
            <a:pPr marL="0" lvl="0" indent="0" algn="just" rtl="0">
              <a:lnSpc>
                <a:spcPct val="95000"/>
              </a:lnSpc>
              <a:spcBef>
                <a:spcPts val="800"/>
              </a:spcBef>
              <a:spcAft>
                <a:spcPts val="0"/>
              </a:spcAft>
              <a:buClr>
                <a:schemeClr val="dk1"/>
              </a:buClr>
              <a:buSzPts val="1100"/>
              <a:buFont typeface="Arial"/>
              <a:buNone/>
            </a:pPr>
            <a:r>
              <a:rPr lang="en" sz="1150">
                <a:solidFill>
                  <a:schemeClr val="dk1"/>
                </a:solidFill>
                <a:highlight>
                  <a:srgbClr val="FFFFFF"/>
                </a:highlight>
              </a:rPr>
              <a:t>Parameter is a fixed measure describing the whole population (population being a group of people, things, animals, phenomena that share common characteristics.) A statistic is a characteristic of a sample, a portion of the target population. A parameter is fixed, unknown numerical value, while the statistic is a known number and a variable which depends on the portion of the population. Sample statistic and population parameters have different statistical notations: In population parameter, population proportion is represented by P, mean is represented by µ (Greek letter mu), σ2 represents variance, N represents population size, σ (Greek letter sigma) represents standard deviation, σx̄ represents Standard error of mean, σ/µ represents Coefficient of variation, (X-µ)/σ represents standardized variate (z), and σp represents standard error of proportion.</a:t>
            </a:r>
            <a:endParaRPr sz="1150">
              <a:solidFill>
                <a:schemeClr val="dk1"/>
              </a:solidFill>
              <a:highlight>
                <a:srgbClr val="FFFFFF"/>
              </a:highlight>
            </a:endParaRPr>
          </a:p>
          <a:p>
            <a:pPr marL="0" lvl="0" indent="0" algn="just" rtl="0">
              <a:lnSpc>
                <a:spcPct val="95000"/>
              </a:lnSpc>
              <a:spcBef>
                <a:spcPts val="800"/>
              </a:spcBef>
              <a:spcAft>
                <a:spcPts val="0"/>
              </a:spcAft>
              <a:buClr>
                <a:schemeClr val="dk1"/>
              </a:buClr>
              <a:buSzPts val="1100"/>
              <a:buFont typeface="Arial"/>
              <a:buNone/>
            </a:pPr>
            <a:r>
              <a:rPr lang="en" sz="1150">
                <a:solidFill>
                  <a:schemeClr val="dk1"/>
                </a:solidFill>
                <a:highlight>
                  <a:srgbClr val="FFFFFF"/>
                </a:highlight>
              </a:rPr>
              <a:t>In sample statistics, mean is represented by x̄(x-bar), sample proportion is represented by p̂(p-hat), s represents standard deviation, s2 represents variance, sample size is represented by n, sx̄ represents Standard error of mean, sp represents standard error of proportion, s/(x̄) represents Coefficient of variation, and (x-x)/s ̄ represents standardized variate (z).</a:t>
            </a:r>
            <a:endParaRPr sz="1150">
              <a:solidFill>
                <a:schemeClr val="dk1"/>
              </a:solidFill>
              <a:highlight>
                <a:srgbClr val="FFFFFF"/>
              </a:highlight>
            </a:endParaRPr>
          </a:p>
          <a:p>
            <a:pPr marL="0" lvl="0" indent="0" algn="l" rtl="0">
              <a:lnSpc>
                <a:spcPct val="95000"/>
              </a:lnSpc>
              <a:spcBef>
                <a:spcPts val="800"/>
              </a:spcBef>
              <a:spcAft>
                <a:spcPts val="120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96</a:t>
            </a:fld>
            <a:endParaRPr lang="en"/>
          </a:p>
        </p:txBody>
      </p:sp>
    </p:spTree>
    <p:extLst>
      <p:ext uri="{BB962C8B-B14F-4D97-AF65-F5344CB8AC3E}">
        <p14:creationId xmlns:p14="http://schemas.microsoft.com/office/powerpoint/2010/main" val="232221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7">
                                            <p:txEl>
                                              <p:pRg st="0" end="0"/>
                                            </p:txEl>
                                          </p:spTgt>
                                        </p:tgtEl>
                                        <p:attrNameLst>
                                          <p:attrName>style.visibility</p:attrName>
                                        </p:attrNameLst>
                                      </p:cBhvr>
                                      <p:to>
                                        <p:strVal val="visible"/>
                                      </p:to>
                                    </p:set>
                                    <p:animEffect transition="in" filter="fade">
                                      <p:cBhvr>
                                        <p:cTn id="7" dur="1000"/>
                                        <p:tgtEl>
                                          <p:spTgt spid="5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7">
                                            <p:txEl>
                                              <p:pRg st="1" end="1"/>
                                            </p:txEl>
                                          </p:spTgt>
                                        </p:tgtEl>
                                        <p:attrNameLst>
                                          <p:attrName>style.visibility</p:attrName>
                                        </p:attrNameLst>
                                      </p:cBhvr>
                                      <p:to>
                                        <p:strVal val="visible"/>
                                      </p:to>
                                    </p:set>
                                    <p:animEffect transition="in" filter="fade">
                                      <p:cBhvr>
                                        <p:cTn id="12" dur="1000"/>
                                        <p:tgtEl>
                                          <p:spTgt spid="5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7">
                                            <p:txEl>
                                              <p:pRg st="2" end="2"/>
                                            </p:txEl>
                                          </p:spTgt>
                                        </p:tgtEl>
                                        <p:attrNameLst>
                                          <p:attrName>style.visibility</p:attrName>
                                        </p:attrNameLst>
                                      </p:cBhvr>
                                      <p:to>
                                        <p:strVal val="visible"/>
                                      </p:to>
                                    </p:set>
                                    <p:animEffect transition="in" filter="fade">
                                      <p:cBhvr>
                                        <p:cTn id="17" dur="1000"/>
                                        <p:tgtEl>
                                          <p:spTgt spid="5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7">
                                            <p:txEl>
                                              <p:pRg st="3" end="3"/>
                                            </p:txEl>
                                          </p:spTgt>
                                        </p:tgtEl>
                                        <p:attrNameLst>
                                          <p:attrName>style.visibility</p:attrName>
                                        </p:attrNameLst>
                                      </p:cBhvr>
                                      <p:to>
                                        <p:strVal val="visible"/>
                                      </p:to>
                                    </p:set>
                                    <p:animEffect transition="in" filter="fade">
                                      <p:cBhvr>
                                        <p:cTn id="22" dur="1000"/>
                                        <p:tgtEl>
                                          <p:spTgt spid="5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7">
                                            <p:txEl>
                                              <p:pRg st="4" end="4"/>
                                            </p:txEl>
                                          </p:spTgt>
                                        </p:tgtEl>
                                        <p:attrNameLst>
                                          <p:attrName>style.visibility</p:attrName>
                                        </p:attrNameLst>
                                      </p:cBhvr>
                                      <p:to>
                                        <p:strVal val="visible"/>
                                      </p:to>
                                    </p:set>
                                    <p:animEffect transition="in" filter="fade">
                                      <p:cBhvr>
                                        <p:cTn id="27" dur="1000"/>
                                        <p:tgtEl>
                                          <p:spTgt spid="5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7">
                                            <p:txEl>
                                              <p:pRg st="5" end="5"/>
                                            </p:txEl>
                                          </p:spTgt>
                                        </p:tgtEl>
                                        <p:attrNameLst>
                                          <p:attrName>style.visibility</p:attrName>
                                        </p:attrNameLst>
                                      </p:cBhvr>
                                      <p:to>
                                        <p:strVal val="visible"/>
                                      </p:to>
                                    </p:set>
                                    <p:animEffect transition="in" filter="fade">
                                      <p:cBhvr>
                                        <p:cTn id="32" dur="1000"/>
                                        <p:tgtEl>
                                          <p:spTgt spid="5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27">
                                            <p:txEl>
                                              <p:pRg st="6" end="6"/>
                                            </p:txEl>
                                          </p:spTgt>
                                        </p:tgtEl>
                                        <p:attrNameLst>
                                          <p:attrName>style.visibility</p:attrName>
                                        </p:attrNameLst>
                                      </p:cBhvr>
                                      <p:to>
                                        <p:strVal val="visible"/>
                                      </p:to>
                                    </p:set>
                                    <p:animEffect transition="in" filter="fade">
                                      <p:cBhvr>
                                        <p:cTn id="37" dur="1000"/>
                                        <p:tgtEl>
                                          <p:spTgt spid="5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27">
                                            <p:txEl>
                                              <p:pRg st="7" end="7"/>
                                            </p:txEl>
                                          </p:spTgt>
                                        </p:tgtEl>
                                        <p:attrNameLst>
                                          <p:attrName>style.visibility</p:attrName>
                                        </p:attrNameLst>
                                      </p:cBhvr>
                                      <p:to>
                                        <p:strVal val="visible"/>
                                      </p:to>
                                    </p:set>
                                    <p:animEffect transition="in" filter="fade">
                                      <p:cBhvr>
                                        <p:cTn id="42" dur="1000"/>
                                        <p:tgtEl>
                                          <p:spTgt spid="52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27">
                                            <p:txEl>
                                              <p:pRg st="8" end="8"/>
                                            </p:txEl>
                                          </p:spTgt>
                                        </p:tgtEl>
                                        <p:attrNameLst>
                                          <p:attrName>style.visibility</p:attrName>
                                        </p:attrNameLst>
                                      </p:cBhvr>
                                      <p:to>
                                        <p:strVal val="visible"/>
                                      </p:to>
                                    </p:set>
                                    <p:animEffect transition="in" filter="fade">
                                      <p:cBhvr>
                                        <p:cTn id="47" dur="1000"/>
                                        <p:tgtEl>
                                          <p:spTgt spid="5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92"/>
          <p:cNvSpPr txBox="1">
            <a:spLocks noGrp="1"/>
          </p:cNvSpPr>
          <p:nvPr>
            <p:ph type="body" idx="1"/>
          </p:nvPr>
        </p:nvSpPr>
        <p:spPr>
          <a:xfrm>
            <a:off x="191900" y="81850"/>
            <a:ext cx="8635200" cy="4980000"/>
          </a:xfrm>
          <a:prstGeom prst="rect">
            <a:avLst/>
          </a:prstGeom>
        </p:spPr>
        <p:txBody>
          <a:bodyPr spcFirstLastPara="1" wrap="square" lIns="91425" tIns="91425" rIns="91425" bIns="91425" anchor="t" anchorCtr="0">
            <a:noAutofit/>
          </a:bodyPr>
          <a:lstStyle/>
          <a:p>
            <a:pPr marL="0" lvl="0" indent="0" algn="just" rtl="0">
              <a:lnSpc>
                <a:spcPct val="110000"/>
              </a:lnSpc>
              <a:spcBef>
                <a:spcPts val="800"/>
              </a:spcBef>
              <a:spcAft>
                <a:spcPts val="0"/>
              </a:spcAft>
              <a:buClr>
                <a:schemeClr val="dk1"/>
              </a:buClr>
              <a:buSzPts val="1100"/>
              <a:buFont typeface="Arial"/>
              <a:buNone/>
            </a:pPr>
            <a:r>
              <a:rPr lang="en" sz="1450">
                <a:solidFill>
                  <a:srgbClr val="000080"/>
                </a:solidFill>
                <a:highlight>
                  <a:srgbClr val="FFFFFF"/>
                </a:highlight>
              </a:rPr>
              <a:t>What Is Estimation?</a:t>
            </a:r>
            <a:endParaRPr sz="1450">
              <a:solidFill>
                <a:srgbClr val="000080"/>
              </a:solidFill>
              <a:highlight>
                <a:srgbClr val="FFFFFF"/>
              </a:highlight>
            </a:endParaRPr>
          </a:p>
          <a:p>
            <a:pPr marL="0" lvl="0" indent="0" algn="just" rtl="0">
              <a:spcBef>
                <a:spcPts val="800"/>
              </a:spcBef>
              <a:spcAft>
                <a:spcPts val="0"/>
              </a:spcAft>
              <a:buClr>
                <a:schemeClr val="dk1"/>
              </a:buClr>
              <a:buSzPts val="1100"/>
              <a:buFont typeface="Arial"/>
              <a:buNone/>
            </a:pPr>
            <a:r>
              <a:rPr lang="en" sz="1150">
                <a:solidFill>
                  <a:schemeClr val="dk1"/>
                </a:solidFill>
                <a:highlight>
                  <a:srgbClr val="FFFFFF"/>
                </a:highlight>
              </a:rPr>
              <a:t>Estimation refers to the process by which one makes an idea about a population, based on information obtained from a sample.</a:t>
            </a:r>
            <a:endParaRPr sz="115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a:solidFill>
                  <a:schemeClr val="dk1"/>
                </a:solidFill>
                <a:highlight>
                  <a:srgbClr val="FFFFFF"/>
                </a:highlight>
              </a:rPr>
              <a:t>Suppose we have a random sample 𝑥1, 𝑥2, … , 𝑥𝑛 on a variable x, whose distribution in the population involves an unknown parameter 𝜃. It is required to find an estimate of 𝜃 on the basis of sample values. The estimation is done in two different ways: (i) Point Estimation, and (ii) Interval Estimation.</a:t>
            </a:r>
            <a:endParaRPr sz="115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a:solidFill>
                  <a:schemeClr val="dk1"/>
                </a:solidFill>
                <a:highlight>
                  <a:srgbClr val="FFFFFF"/>
                </a:highlight>
              </a:rPr>
              <a:t>In point estimation, the estimated value is given by a single quantity, which is a function of sample observations. This function is called the ‘estimator’ of the parameter, and the value of the estimator in a particular sample is called an ‘estimate’.</a:t>
            </a:r>
            <a:endParaRPr sz="115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a:solidFill>
                  <a:schemeClr val="dk1"/>
                </a:solidFill>
                <a:highlight>
                  <a:srgbClr val="FFFFFF"/>
                </a:highlight>
              </a:rPr>
              <a:t>Interval estimation, an interval within which the parameter is expected to lie in given by using two quantities based on sample values. This is known as Confidence interval, and the two quantities which are used to specify the interval, are known as Confidence Limits.</a:t>
            </a:r>
            <a:endParaRPr sz="115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a:solidFill>
                  <a:srgbClr val="333333"/>
                </a:solidFill>
                <a:highlight>
                  <a:srgbClr val="FFFFFF"/>
                </a:highlight>
              </a:rPr>
              <a:t> </a:t>
            </a:r>
            <a:endParaRPr sz="1150">
              <a:solidFill>
                <a:srgbClr val="333333"/>
              </a:solidFill>
              <a:highlight>
                <a:srgbClr val="FFFFFF"/>
              </a:highlight>
            </a:endParaRPr>
          </a:p>
          <a:p>
            <a:pPr marL="0" lvl="0" indent="0" algn="just" rtl="0">
              <a:spcBef>
                <a:spcPts val="800"/>
              </a:spcBef>
              <a:spcAft>
                <a:spcPts val="0"/>
              </a:spcAft>
              <a:buClr>
                <a:schemeClr val="dk1"/>
              </a:buClr>
              <a:buSzPts val="1100"/>
              <a:buFont typeface="Arial"/>
              <a:buNone/>
            </a:pPr>
            <a:r>
              <a:rPr lang="en" sz="1150" b="1">
                <a:solidFill>
                  <a:srgbClr val="000080"/>
                </a:solidFill>
                <a:highlight>
                  <a:srgbClr val="FFFFFF"/>
                </a:highlight>
              </a:rPr>
              <a:t>Point Estimation</a:t>
            </a:r>
            <a:endParaRPr sz="1150" b="1">
              <a:solidFill>
                <a:srgbClr val="000080"/>
              </a:solidFill>
              <a:highlight>
                <a:srgbClr val="FFFFFF"/>
              </a:highlight>
            </a:endParaRPr>
          </a:p>
          <a:p>
            <a:pPr marL="0" lvl="0" indent="0" algn="just" rtl="0">
              <a:spcBef>
                <a:spcPts val="800"/>
              </a:spcBef>
              <a:spcAft>
                <a:spcPts val="800"/>
              </a:spcAft>
              <a:buNone/>
            </a:pPr>
            <a:r>
              <a:rPr lang="en" sz="1150">
                <a:solidFill>
                  <a:schemeClr val="dk1"/>
                </a:solidFill>
                <a:highlight>
                  <a:srgbClr val="FFFFFF"/>
                </a:highlight>
              </a:rPr>
              <a:t>Many functions of sample observations may be proposed as estimators of the same parameter. For example, either the mean or median or mode of the sample values may be used to estimate the parameter 𝜇 of the normal distribution with probability density function</a:t>
            </a:r>
            <a:endParaRPr sz="1900"/>
          </a:p>
        </p:txBody>
      </p:sp>
      <p:pic>
        <p:nvPicPr>
          <p:cNvPr id="533" name="Google Shape;533;p92"/>
          <p:cNvPicPr preferRelativeResize="0"/>
          <p:nvPr/>
        </p:nvPicPr>
        <p:blipFill>
          <a:blip r:embed="rId3">
            <a:alphaModFix/>
          </a:blip>
          <a:stretch>
            <a:fillRect/>
          </a:stretch>
        </p:blipFill>
        <p:spPr>
          <a:xfrm>
            <a:off x="2500625" y="4236025"/>
            <a:ext cx="3092100" cy="6096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97</a:t>
            </a:fld>
            <a:endParaRPr lang="en"/>
          </a:p>
        </p:txBody>
      </p:sp>
    </p:spTree>
    <p:extLst>
      <p:ext uri="{BB962C8B-B14F-4D97-AF65-F5344CB8AC3E}">
        <p14:creationId xmlns:p14="http://schemas.microsoft.com/office/powerpoint/2010/main" val="141467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2">
                                            <p:txEl>
                                              <p:pRg st="0" end="0"/>
                                            </p:txEl>
                                          </p:spTgt>
                                        </p:tgtEl>
                                        <p:attrNameLst>
                                          <p:attrName>style.visibility</p:attrName>
                                        </p:attrNameLst>
                                      </p:cBhvr>
                                      <p:to>
                                        <p:strVal val="visible"/>
                                      </p:to>
                                    </p:set>
                                    <p:animEffect transition="in" filter="fade">
                                      <p:cBhvr>
                                        <p:cTn id="7" dur="1000"/>
                                        <p:tgtEl>
                                          <p:spTgt spid="5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2">
                                            <p:txEl>
                                              <p:pRg st="1" end="1"/>
                                            </p:txEl>
                                          </p:spTgt>
                                        </p:tgtEl>
                                        <p:attrNameLst>
                                          <p:attrName>style.visibility</p:attrName>
                                        </p:attrNameLst>
                                      </p:cBhvr>
                                      <p:to>
                                        <p:strVal val="visible"/>
                                      </p:to>
                                    </p:set>
                                    <p:animEffect transition="in" filter="fade">
                                      <p:cBhvr>
                                        <p:cTn id="12" dur="1000"/>
                                        <p:tgtEl>
                                          <p:spTgt spid="5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2">
                                            <p:txEl>
                                              <p:pRg st="2" end="2"/>
                                            </p:txEl>
                                          </p:spTgt>
                                        </p:tgtEl>
                                        <p:attrNameLst>
                                          <p:attrName>style.visibility</p:attrName>
                                        </p:attrNameLst>
                                      </p:cBhvr>
                                      <p:to>
                                        <p:strVal val="visible"/>
                                      </p:to>
                                    </p:set>
                                    <p:animEffect transition="in" filter="fade">
                                      <p:cBhvr>
                                        <p:cTn id="17" dur="1000"/>
                                        <p:tgtEl>
                                          <p:spTgt spid="5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2">
                                            <p:txEl>
                                              <p:pRg st="3" end="3"/>
                                            </p:txEl>
                                          </p:spTgt>
                                        </p:tgtEl>
                                        <p:attrNameLst>
                                          <p:attrName>style.visibility</p:attrName>
                                        </p:attrNameLst>
                                      </p:cBhvr>
                                      <p:to>
                                        <p:strVal val="visible"/>
                                      </p:to>
                                    </p:set>
                                    <p:animEffect transition="in" filter="fade">
                                      <p:cBhvr>
                                        <p:cTn id="22" dur="1000"/>
                                        <p:tgtEl>
                                          <p:spTgt spid="53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2">
                                            <p:txEl>
                                              <p:pRg st="4" end="4"/>
                                            </p:txEl>
                                          </p:spTgt>
                                        </p:tgtEl>
                                        <p:attrNameLst>
                                          <p:attrName>style.visibility</p:attrName>
                                        </p:attrNameLst>
                                      </p:cBhvr>
                                      <p:to>
                                        <p:strVal val="visible"/>
                                      </p:to>
                                    </p:set>
                                    <p:animEffect transition="in" filter="fade">
                                      <p:cBhvr>
                                        <p:cTn id="27" dur="1000"/>
                                        <p:tgtEl>
                                          <p:spTgt spid="53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32">
                                            <p:txEl>
                                              <p:pRg st="5" end="5"/>
                                            </p:txEl>
                                          </p:spTgt>
                                        </p:tgtEl>
                                        <p:attrNameLst>
                                          <p:attrName>style.visibility</p:attrName>
                                        </p:attrNameLst>
                                      </p:cBhvr>
                                      <p:to>
                                        <p:strVal val="visible"/>
                                      </p:to>
                                    </p:set>
                                    <p:animEffect transition="in" filter="fade">
                                      <p:cBhvr>
                                        <p:cTn id="32" dur="1000"/>
                                        <p:tgtEl>
                                          <p:spTgt spid="53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32">
                                            <p:txEl>
                                              <p:pRg st="6" end="6"/>
                                            </p:txEl>
                                          </p:spTgt>
                                        </p:tgtEl>
                                        <p:attrNameLst>
                                          <p:attrName>style.visibility</p:attrName>
                                        </p:attrNameLst>
                                      </p:cBhvr>
                                      <p:to>
                                        <p:strVal val="visible"/>
                                      </p:to>
                                    </p:set>
                                    <p:animEffect transition="in" filter="fade">
                                      <p:cBhvr>
                                        <p:cTn id="37" dur="1000"/>
                                        <p:tgtEl>
                                          <p:spTgt spid="53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32">
                                            <p:txEl>
                                              <p:pRg st="7" end="7"/>
                                            </p:txEl>
                                          </p:spTgt>
                                        </p:tgtEl>
                                        <p:attrNameLst>
                                          <p:attrName>style.visibility</p:attrName>
                                        </p:attrNameLst>
                                      </p:cBhvr>
                                      <p:to>
                                        <p:strVal val="visible"/>
                                      </p:to>
                                    </p:set>
                                    <p:animEffect transition="in" filter="fade">
                                      <p:cBhvr>
                                        <p:cTn id="42" dur="1000"/>
                                        <p:tgtEl>
                                          <p:spTgt spid="53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33"/>
                                        </p:tgtEl>
                                        <p:attrNameLst>
                                          <p:attrName>style.visibility</p:attrName>
                                        </p:attrNameLst>
                                      </p:cBhvr>
                                      <p:to>
                                        <p:strVal val="visible"/>
                                      </p:to>
                                    </p:set>
                                    <p:animEffect transition="in" filter="fade">
                                      <p:cBhvr>
                                        <p:cTn id="47" dur="1000"/>
                                        <p:tgtEl>
                                          <p:spTgt spid="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93"/>
          <p:cNvSpPr txBox="1">
            <a:spLocks noGrp="1"/>
          </p:cNvSpPr>
          <p:nvPr>
            <p:ph type="body" idx="1"/>
          </p:nvPr>
        </p:nvSpPr>
        <p:spPr>
          <a:xfrm>
            <a:off x="161950" y="164200"/>
            <a:ext cx="8739900" cy="4447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 sz="1050" b="1">
                <a:solidFill>
                  <a:srgbClr val="000080"/>
                </a:solidFill>
                <a:highlight>
                  <a:srgbClr val="FFFFFF"/>
                </a:highlight>
              </a:rPr>
              <a:t>Interval Estimation</a:t>
            </a:r>
            <a:endParaRPr sz="1050" b="1">
              <a:solidFill>
                <a:srgbClr val="000080"/>
              </a:solidFill>
              <a:highlight>
                <a:srgbClr val="FFFFFF"/>
              </a:highlight>
            </a:endParaRPr>
          </a:p>
          <a:p>
            <a:pPr marL="0" lvl="0" indent="0" algn="just" rtl="0">
              <a:spcBef>
                <a:spcPts val="800"/>
              </a:spcBef>
              <a:spcAft>
                <a:spcPts val="0"/>
              </a:spcAft>
              <a:buClr>
                <a:schemeClr val="dk1"/>
              </a:buClr>
              <a:buSzPts val="1100"/>
              <a:buFont typeface="Arial"/>
              <a:buNone/>
            </a:pPr>
            <a:r>
              <a:rPr lang="en" sz="1050">
                <a:solidFill>
                  <a:schemeClr val="dk1"/>
                </a:solidFill>
                <a:highlight>
                  <a:srgbClr val="FFFFFF"/>
                </a:highlight>
              </a:rPr>
              <a:t>In statistical analysis it is not always possible to find out an exact point estimate to form an idea about the population parameters. An approximately true picture can be formed if the sample estimations satisfy some important property such as unbiasedness consistency, sufficiency, efficiency &amp; so on. So, a more general concept of estimation would be to find out an interval based on sample values which is expected to include the unknown parameter with a specified probability. This is known as the theory of interval estimator.</a:t>
            </a:r>
            <a:endParaRPr sz="105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050" b="1">
                <a:solidFill>
                  <a:srgbClr val="000080"/>
                </a:solidFill>
                <a:highlight>
                  <a:srgbClr val="FFFFFF"/>
                </a:highlight>
              </a:rPr>
              <a:t>Confidence Interval</a:t>
            </a:r>
            <a:endParaRPr sz="1050" b="1">
              <a:solidFill>
                <a:srgbClr val="000080"/>
              </a:solidFill>
              <a:highlight>
                <a:srgbClr val="FFFFFF"/>
              </a:highlight>
            </a:endParaRPr>
          </a:p>
          <a:p>
            <a:pPr marL="0" lvl="0" indent="0" algn="just" rtl="0">
              <a:spcBef>
                <a:spcPts val="800"/>
              </a:spcBef>
              <a:spcAft>
                <a:spcPts val="0"/>
              </a:spcAft>
              <a:buNone/>
            </a:pPr>
            <a:r>
              <a:rPr lang="en" sz="1050">
                <a:solidFill>
                  <a:schemeClr val="dk1"/>
                </a:solidFill>
                <a:highlight>
                  <a:srgbClr val="FFFFFF"/>
                </a:highlight>
              </a:rPr>
              <a:t>Let 𝑥1, 𝑥2,… , 𝑥𝑛 be a random sample from a population involve an unknown parameter 𝜃. Our job is to find out two functions 𝑡1 &amp; 𝑡2 of the sample values. Such that the probability of 𝜃 being included in the random interval 𝑡1,𝑡2 has a given value say 1 − 𝛼 . So,</a:t>
            </a:r>
            <a:endParaRPr sz="1050">
              <a:solidFill>
                <a:schemeClr val="dk1"/>
              </a:solidFill>
              <a:highlight>
                <a:srgbClr val="FFFFFF"/>
              </a:highlight>
            </a:endParaRPr>
          </a:p>
          <a:p>
            <a:pPr marL="0" lvl="0" indent="0" algn="just" rtl="0">
              <a:spcBef>
                <a:spcPts val="800"/>
              </a:spcBef>
              <a:spcAft>
                <a:spcPts val="0"/>
              </a:spcAft>
              <a:buNone/>
            </a:pPr>
            <a:endParaRPr sz="1050">
              <a:solidFill>
                <a:schemeClr val="dk1"/>
              </a:solidFill>
              <a:highlight>
                <a:srgbClr val="FFFFFF"/>
              </a:highlight>
            </a:endParaRPr>
          </a:p>
          <a:p>
            <a:pPr marL="0" lvl="0" indent="0" algn="just" rtl="0">
              <a:spcBef>
                <a:spcPts val="800"/>
              </a:spcBef>
              <a:spcAft>
                <a:spcPts val="0"/>
              </a:spcAft>
              <a:buNone/>
            </a:pPr>
            <a:endParaRPr sz="1050">
              <a:solidFill>
                <a:schemeClr val="dk1"/>
              </a:solidFill>
              <a:highlight>
                <a:srgbClr val="FFFFFF"/>
              </a:highlight>
            </a:endParaRPr>
          </a:p>
          <a:p>
            <a:pPr marL="0" lvl="0" indent="0" algn="just" rtl="0">
              <a:spcBef>
                <a:spcPts val="800"/>
              </a:spcBef>
              <a:spcAft>
                <a:spcPts val="0"/>
              </a:spcAft>
              <a:buNone/>
            </a:pPr>
            <a:endParaRPr sz="1050">
              <a:solidFill>
                <a:schemeClr val="dk1"/>
              </a:solidFill>
              <a:highlight>
                <a:srgbClr val="FFFFFF"/>
              </a:highlight>
            </a:endParaRPr>
          </a:p>
          <a:p>
            <a:pPr marL="0" lvl="0" indent="0" algn="just" rtl="0">
              <a:spcBef>
                <a:spcPts val="800"/>
              </a:spcBef>
              <a:spcAft>
                <a:spcPts val="0"/>
              </a:spcAft>
              <a:buNone/>
            </a:pPr>
            <a:endParaRPr sz="1050">
              <a:solidFill>
                <a:schemeClr val="dk1"/>
              </a:solidFill>
              <a:highlight>
                <a:srgbClr val="FFFFFF"/>
              </a:highlight>
            </a:endParaRPr>
          </a:p>
          <a:p>
            <a:pPr marL="0" lvl="0" indent="0" algn="just" rtl="0">
              <a:spcBef>
                <a:spcPts val="800"/>
              </a:spcBef>
              <a:spcAft>
                <a:spcPts val="0"/>
              </a:spcAft>
              <a:buNone/>
            </a:pPr>
            <a:endParaRPr sz="105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050">
                <a:solidFill>
                  <a:schemeClr val="dk1"/>
                </a:solidFill>
                <a:highlight>
                  <a:srgbClr val="FFFFFF"/>
                </a:highlight>
              </a:rPr>
              <a:t>Here the interval [𝑡1,𝑡2] is called a 100 × ( ) 1 − 𝛼 % confidence interval for the parameter 𝜃. The quantities 𝑡1 &amp; 𝑡2 which serve as the lower &amp; upper limits of the interval are known as confidence limits. 1 − 𝛼 is called the confidence coefficient. The is a sort of measures of the trust or confidence that one may place in the interval for actually including 𝜃.</a:t>
            </a:r>
            <a:endParaRPr sz="1050">
              <a:solidFill>
                <a:schemeClr val="dk1"/>
              </a:solidFill>
              <a:highlight>
                <a:srgbClr val="FFFFFF"/>
              </a:highlight>
            </a:endParaRPr>
          </a:p>
          <a:p>
            <a:pPr marL="0" lvl="0" indent="0" algn="l" rtl="0">
              <a:spcBef>
                <a:spcPts val="800"/>
              </a:spcBef>
              <a:spcAft>
                <a:spcPts val="1200"/>
              </a:spcAft>
              <a:buNone/>
            </a:pPr>
            <a:endParaRPr/>
          </a:p>
        </p:txBody>
      </p:sp>
      <p:pic>
        <p:nvPicPr>
          <p:cNvPr id="539" name="Google Shape;539;p93"/>
          <p:cNvPicPr preferRelativeResize="0"/>
          <p:nvPr/>
        </p:nvPicPr>
        <p:blipFill>
          <a:blip r:embed="rId3">
            <a:alphaModFix/>
          </a:blip>
          <a:stretch>
            <a:fillRect/>
          </a:stretch>
        </p:blipFill>
        <p:spPr>
          <a:xfrm>
            <a:off x="2538050" y="2533650"/>
            <a:ext cx="2792625" cy="548800"/>
          </a:xfrm>
          <a:prstGeom prst="rect">
            <a:avLst/>
          </a:prstGeom>
          <a:noFill/>
          <a:ln>
            <a:noFill/>
          </a:ln>
        </p:spPr>
      </p:pic>
      <p:sp>
        <p:nvSpPr>
          <p:cNvPr id="540" name="Google Shape;540;p93"/>
          <p:cNvSpPr txBox="1"/>
          <p:nvPr/>
        </p:nvSpPr>
        <p:spPr>
          <a:xfrm>
            <a:off x="6101825" y="4245075"/>
            <a:ext cx="248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With Example Explanation</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98</a:t>
            </a:fld>
            <a:endParaRPr lang="en"/>
          </a:p>
        </p:txBody>
      </p:sp>
    </p:spTree>
    <p:extLst>
      <p:ext uri="{BB962C8B-B14F-4D97-AF65-F5344CB8AC3E}">
        <p14:creationId xmlns:p14="http://schemas.microsoft.com/office/powerpoint/2010/main" val="393659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8">
                                            <p:txEl>
                                              <p:pRg st="0" end="0"/>
                                            </p:txEl>
                                          </p:spTgt>
                                        </p:tgtEl>
                                        <p:attrNameLst>
                                          <p:attrName>style.visibility</p:attrName>
                                        </p:attrNameLst>
                                      </p:cBhvr>
                                      <p:to>
                                        <p:strVal val="visible"/>
                                      </p:to>
                                    </p:set>
                                    <p:animEffect transition="in" filter="fade">
                                      <p:cBhvr>
                                        <p:cTn id="7" dur="1000"/>
                                        <p:tgtEl>
                                          <p:spTgt spid="5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8">
                                            <p:txEl>
                                              <p:pRg st="1" end="1"/>
                                            </p:txEl>
                                          </p:spTgt>
                                        </p:tgtEl>
                                        <p:attrNameLst>
                                          <p:attrName>style.visibility</p:attrName>
                                        </p:attrNameLst>
                                      </p:cBhvr>
                                      <p:to>
                                        <p:strVal val="visible"/>
                                      </p:to>
                                    </p:set>
                                    <p:animEffect transition="in" filter="fade">
                                      <p:cBhvr>
                                        <p:cTn id="12" dur="1000"/>
                                        <p:tgtEl>
                                          <p:spTgt spid="5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8">
                                            <p:txEl>
                                              <p:pRg st="2" end="2"/>
                                            </p:txEl>
                                          </p:spTgt>
                                        </p:tgtEl>
                                        <p:attrNameLst>
                                          <p:attrName>style.visibility</p:attrName>
                                        </p:attrNameLst>
                                      </p:cBhvr>
                                      <p:to>
                                        <p:strVal val="visible"/>
                                      </p:to>
                                    </p:set>
                                    <p:animEffect transition="in" filter="fade">
                                      <p:cBhvr>
                                        <p:cTn id="17" dur="1000"/>
                                        <p:tgtEl>
                                          <p:spTgt spid="5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8">
                                            <p:txEl>
                                              <p:pRg st="3" end="3"/>
                                            </p:txEl>
                                          </p:spTgt>
                                        </p:tgtEl>
                                        <p:attrNameLst>
                                          <p:attrName>style.visibility</p:attrName>
                                        </p:attrNameLst>
                                      </p:cBhvr>
                                      <p:to>
                                        <p:strVal val="visible"/>
                                      </p:to>
                                    </p:set>
                                    <p:animEffect transition="in" filter="fade">
                                      <p:cBhvr>
                                        <p:cTn id="22" dur="1000"/>
                                        <p:tgtEl>
                                          <p:spTgt spid="5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8">
                                            <p:txEl>
                                              <p:pRg st="4" end="4"/>
                                            </p:txEl>
                                          </p:spTgt>
                                        </p:tgtEl>
                                        <p:attrNameLst>
                                          <p:attrName>style.visibility</p:attrName>
                                        </p:attrNameLst>
                                      </p:cBhvr>
                                      <p:to>
                                        <p:strVal val="visible"/>
                                      </p:to>
                                    </p:set>
                                    <p:animEffect transition="in" filter="fade">
                                      <p:cBhvr>
                                        <p:cTn id="27" dur="1000"/>
                                        <p:tgtEl>
                                          <p:spTgt spid="53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38">
                                            <p:txEl>
                                              <p:pRg st="5" end="5"/>
                                            </p:txEl>
                                          </p:spTgt>
                                        </p:tgtEl>
                                        <p:attrNameLst>
                                          <p:attrName>style.visibility</p:attrName>
                                        </p:attrNameLst>
                                      </p:cBhvr>
                                      <p:to>
                                        <p:strVal val="visible"/>
                                      </p:to>
                                    </p:set>
                                    <p:animEffect transition="in" filter="fade">
                                      <p:cBhvr>
                                        <p:cTn id="32" dur="1000"/>
                                        <p:tgtEl>
                                          <p:spTgt spid="53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38">
                                            <p:txEl>
                                              <p:pRg st="6" end="6"/>
                                            </p:txEl>
                                          </p:spTgt>
                                        </p:tgtEl>
                                        <p:attrNameLst>
                                          <p:attrName>style.visibility</p:attrName>
                                        </p:attrNameLst>
                                      </p:cBhvr>
                                      <p:to>
                                        <p:strVal val="visible"/>
                                      </p:to>
                                    </p:set>
                                    <p:animEffect transition="in" filter="fade">
                                      <p:cBhvr>
                                        <p:cTn id="37" dur="1000"/>
                                        <p:tgtEl>
                                          <p:spTgt spid="53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38">
                                            <p:txEl>
                                              <p:pRg st="7" end="7"/>
                                            </p:txEl>
                                          </p:spTgt>
                                        </p:tgtEl>
                                        <p:attrNameLst>
                                          <p:attrName>style.visibility</p:attrName>
                                        </p:attrNameLst>
                                      </p:cBhvr>
                                      <p:to>
                                        <p:strVal val="visible"/>
                                      </p:to>
                                    </p:set>
                                    <p:animEffect transition="in" filter="fade">
                                      <p:cBhvr>
                                        <p:cTn id="42" dur="1000"/>
                                        <p:tgtEl>
                                          <p:spTgt spid="53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38">
                                            <p:txEl>
                                              <p:pRg st="8" end="8"/>
                                            </p:txEl>
                                          </p:spTgt>
                                        </p:tgtEl>
                                        <p:attrNameLst>
                                          <p:attrName>style.visibility</p:attrName>
                                        </p:attrNameLst>
                                      </p:cBhvr>
                                      <p:to>
                                        <p:strVal val="visible"/>
                                      </p:to>
                                    </p:set>
                                    <p:animEffect transition="in" filter="fade">
                                      <p:cBhvr>
                                        <p:cTn id="47" dur="1000"/>
                                        <p:tgtEl>
                                          <p:spTgt spid="53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38">
                                            <p:txEl>
                                              <p:pRg st="9" end="9"/>
                                            </p:txEl>
                                          </p:spTgt>
                                        </p:tgtEl>
                                        <p:attrNameLst>
                                          <p:attrName>style.visibility</p:attrName>
                                        </p:attrNameLst>
                                      </p:cBhvr>
                                      <p:to>
                                        <p:strVal val="visible"/>
                                      </p:to>
                                    </p:set>
                                    <p:animEffect transition="in" filter="fade">
                                      <p:cBhvr>
                                        <p:cTn id="52" dur="1000"/>
                                        <p:tgtEl>
                                          <p:spTgt spid="53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38">
                                            <p:txEl>
                                              <p:pRg st="10" end="10"/>
                                            </p:txEl>
                                          </p:spTgt>
                                        </p:tgtEl>
                                        <p:attrNameLst>
                                          <p:attrName>style.visibility</p:attrName>
                                        </p:attrNameLst>
                                      </p:cBhvr>
                                      <p:to>
                                        <p:strVal val="visible"/>
                                      </p:to>
                                    </p:set>
                                    <p:animEffect transition="in" filter="fade">
                                      <p:cBhvr>
                                        <p:cTn id="57" dur="1000"/>
                                        <p:tgtEl>
                                          <p:spTgt spid="53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Statistical Inference</a:t>
            </a:r>
            <a:endParaRPr/>
          </a:p>
        </p:txBody>
      </p:sp>
      <p:sp>
        <p:nvSpPr>
          <p:cNvPr id="546" name="Google Shape;546;p9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202124"/>
                </a:solidFill>
                <a:highlight>
                  <a:srgbClr val="FFFFFF"/>
                </a:highlight>
              </a:rPr>
              <a:t>Statistical inference is </a:t>
            </a:r>
            <a:r>
              <a:rPr lang="en" b="1">
                <a:solidFill>
                  <a:srgbClr val="202124"/>
                </a:solidFill>
                <a:highlight>
                  <a:srgbClr val="FFFFFF"/>
                </a:highlight>
              </a:rPr>
              <a:t>the process of drawing conclusions about populations or scientific truths from data</a:t>
            </a:r>
            <a:r>
              <a:rPr lang="en">
                <a:solidFill>
                  <a:srgbClr val="202124"/>
                </a:solidFill>
                <a:highlight>
                  <a:srgbClr val="FFFFFF"/>
                </a:highlight>
              </a:rPr>
              <a:t>. There are many modes of performing inference including statistical modeling, data oriented strategies and explicit use of designs and randomization in analyses.</a:t>
            </a:r>
            <a:endParaRPr>
              <a:solidFill>
                <a:srgbClr val="202124"/>
              </a:solidFill>
              <a:highlight>
                <a:srgbClr val="FFFFFF"/>
              </a:highlight>
            </a:endParaRPr>
          </a:p>
          <a:p>
            <a:pPr marL="0" lvl="0" indent="0" algn="l" rtl="0">
              <a:spcBef>
                <a:spcPts val="1200"/>
              </a:spcBef>
              <a:spcAft>
                <a:spcPts val="0"/>
              </a:spcAft>
              <a:buNone/>
            </a:pPr>
            <a:r>
              <a:rPr lang="en">
                <a:solidFill>
                  <a:srgbClr val="202124"/>
                </a:solidFill>
                <a:highlight>
                  <a:srgbClr val="FFFFFF"/>
                </a:highlight>
              </a:rPr>
              <a:t>There are two broad areas of statistical inference: statistical estimation and statistical hypothesis testing.</a:t>
            </a:r>
            <a:endParaRPr>
              <a:solidFill>
                <a:srgbClr val="202124"/>
              </a:solidFill>
              <a:highlight>
                <a:srgbClr val="FFFFFF"/>
              </a:highlight>
            </a:endParaRPr>
          </a:p>
          <a:p>
            <a:pPr marL="0" lvl="0" indent="0" algn="l" rtl="0">
              <a:spcBef>
                <a:spcPts val="1200"/>
              </a:spcBef>
              <a:spcAft>
                <a:spcPts val="1200"/>
              </a:spcAft>
              <a:buNone/>
            </a:pPr>
            <a:endParaRPr>
              <a:solidFill>
                <a:srgbClr val="202124"/>
              </a:solidFill>
              <a:highlight>
                <a:srgbClr val="FFFFFF"/>
              </a:highlight>
            </a:endParaRPr>
          </a:p>
        </p:txBody>
      </p:sp>
      <p:sp>
        <p:nvSpPr>
          <p:cNvPr id="547" name="Google Shape;547;p94"/>
          <p:cNvSpPr txBox="1"/>
          <p:nvPr/>
        </p:nvSpPr>
        <p:spPr>
          <a:xfrm>
            <a:off x="6843025" y="3638625"/>
            <a:ext cx="162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99</a:t>
            </a:fld>
            <a:endParaRPr lang="en"/>
          </a:p>
        </p:txBody>
      </p:sp>
    </p:spTree>
    <p:extLst>
      <p:ext uri="{BB962C8B-B14F-4D97-AF65-F5344CB8AC3E}">
        <p14:creationId xmlns:p14="http://schemas.microsoft.com/office/powerpoint/2010/main" val="125772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5">
                                            <p:txEl>
                                              <p:pRg st="0" end="0"/>
                                            </p:txEl>
                                          </p:spTgt>
                                        </p:tgtEl>
                                        <p:attrNameLst>
                                          <p:attrName>style.visibility</p:attrName>
                                        </p:attrNameLst>
                                      </p:cBhvr>
                                      <p:to>
                                        <p:strVal val="visible"/>
                                      </p:to>
                                    </p:set>
                                    <p:animEffect transition="in" filter="fade">
                                      <p:cBhvr>
                                        <p:cTn id="7" dur="1000"/>
                                        <p:tgtEl>
                                          <p:spTgt spid="5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6">
                                            <p:txEl>
                                              <p:pRg st="0" end="0"/>
                                            </p:txEl>
                                          </p:spTgt>
                                        </p:tgtEl>
                                        <p:attrNameLst>
                                          <p:attrName>style.visibility</p:attrName>
                                        </p:attrNameLst>
                                      </p:cBhvr>
                                      <p:to>
                                        <p:strVal val="visible"/>
                                      </p:to>
                                    </p:set>
                                    <p:animEffect transition="in" filter="fade">
                                      <p:cBhvr>
                                        <p:cTn id="12" dur="1000"/>
                                        <p:tgtEl>
                                          <p:spTgt spid="54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6">
                                            <p:txEl>
                                              <p:pRg st="1" end="1"/>
                                            </p:txEl>
                                          </p:spTgt>
                                        </p:tgtEl>
                                        <p:attrNameLst>
                                          <p:attrName>style.visibility</p:attrName>
                                        </p:attrNameLst>
                                      </p:cBhvr>
                                      <p:to>
                                        <p:strVal val="visible"/>
                                      </p:to>
                                    </p:set>
                                    <p:animEffect transition="in" filter="fade">
                                      <p:cBhvr>
                                        <p:cTn id="17" dur="1000"/>
                                        <p:tgtEl>
                                          <p:spTgt spid="54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6">
                                            <p:txEl>
                                              <p:pRg st="2" end="2"/>
                                            </p:txEl>
                                          </p:spTgt>
                                        </p:tgtEl>
                                        <p:attrNameLst>
                                          <p:attrName>style.visibility</p:attrName>
                                        </p:attrNameLst>
                                      </p:cBhvr>
                                      <p:to>
                                        <p:strVal val="visible"/>
                                      </p:to>
                                    </p:set>
                                    <p:animEffect transition="in" filter="fade">
                                      <p:cBhvr>
                                        <p:cTn id="22" dur="1000"/>
                                        <p:tgtEl>
                                          <p:spTgt spid="54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7">
                                            <p:txEl>
                                              <p:pRg st="0" end="0"/>
                                            </p:txEl>
                                          </p:spTgt>
                                        </p:tgtEl>
                                        <p:attrNameLst>
                                          <p:attrName>style.visibility</p:attrName>
                                        </p:attrNameLst>
                                      </p:cBhvr>
                                      <p:to>
                                        <p:strVal val="visible"/>
                                      </p:to>
                                    </p:set>
                                    <p:animEffect transition="in" filter="fade">
                                      <p:cBhvr>
                                        <p:cTn id="27" dur="1000"/>
                                        <p:tgtEl>
                                          <p:spTgt spid="5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inal Project Proposal by Slidesgo">
  <a:themeElements>
    <a:clrScheme name="Simple Light">
      <a:dk1>
        <a:srgbClr val="000000"/>
      </a:dk1>
      <a:lt1>
        <a:srgbClr val="FFFFFF"/>
      </a:lt1>
      <a:dk2>
        <a:srgbClr val="FF725E"/>
      </a:dk2>
      <a:lt2>
        <a:srgbClr val="000000"/>
      </a:lt2>
      <a:accent1>
        <a:srgbClr val="FF725E"/>
      </a:accent1>
      <a:accent2>
        <a:srgbClr val="FF725E"/>
      </a:accent2>
      <a:accent3>
        <a:srgbClr val="F6B1A7"/>
      </a:accent3>
      <a:accent4>
        <a:srgbClr val="F6B1A7"/>
      </a:accent4>
      <a:accent5>
        <a:srgbClr val="FF725E"/>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7273</TotalTime>
  <Words>14186</Words>
  <Application>Microsoft Office PowerPoint</Application>
  <PresentationFormat>On-screen Show (16:9)</PresentationFormat>
  <Paragraphs>886</Paragraphs>
  <Slides>110</Slides>
  <Notes>109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110</vt:i4>
      </vt:variant>
    </vt:vector>
  </HeadingPairs>
  <TitlesOfParts>
    <vt:vector size="122" baseType="lpstr">
      <vt:lpstr>Merriweather</vt:lpstr>
      <vt:lpstr>Microsoft YaHei</vt:lpstr>
      <vt:lpstr>Times New Roman</vt:lpstr>
      <vt:lpstr>Lora</vt:lpstr>
      <vt:lpstr>Courier New</vt:lpstr>
      <vt:lpstr>Sarala</vt:lpstr>
      <vt:lpstr>Lato</vt:lpstr>
      <vt:lpstr>Montserrat</vt:lpstr>
      <vt:lpstr>Roboto</vt:lpstr>
      <vt:lpstr>Arial</vt:lpstr>
      <vt:lpstr>Work Sans ExtraBold</vt:lpstr>
      <vt:lpstr>Final Project Proposal by Slidesgo</vt:lpstr>
      <vt:lpstr>Business Statistics Introduction to Statistics</vt:lpstr>
      <vt:lpstr>PowerPoint Presentation</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Introduction to  Data</vt:lpstr>
      <vt:lpstr>Introduction to  Data</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Measuring of Central Tendency, Variance </vt:lpstr>
      <vt:lpstr>Understanding of Normal Distribution</vt:lpstr>
      <vt:lpstr>PowerPoint Presentation</vt:lpstr>
      <vt:lpstr>PowerPoint Presentation</vt:lpstr>
      <vt:lpstr>PowerPoint Presentation</vt:lpstr>
      <vt:lpstr>Data Pre-processing</vt:lpstr>
      <vt:lpstr>PowerPoint Presentation</vt:lpstr>
      <vt:lpstr>Feature Engineering (Feature Extraction and Normalization)</vt:lpstr>
      <vt:lpstr>Linear Algebra essentials</vt:lpstr>
      <vt:lpstr>PowerPoint Presentation</vt:lpstr>
      <vt:lpstr>PowerPoint Presentation</vt:lpstr>
      <vt:lpstr>PowerPoint Presentation</vt:lpstr>
      <vt:lpstr>PowerPoint Presentation</vt:lpstr>
      <vt:lpstr>PowerPoint Presentation</vt:lpstr>
      <vt:lpstr>Linear Combination</vt:lpstr>
      <vt:lpstr>PowerPoint Presentation</vt:lpstr>
      <vt:lpstr>PowerPoint Presentation</vt:lpstr>
      <vt:lpstr>Linear transformation and Matrices</vt:lpstr>
      <vt:lpstr>Example</vt:lpstr>
      <vt:lpstr>PowerPoint Presentation</vt:lpstr>
      <vt:lpstr>PowerPoint Presentation</vt:lpstr>
      <vt:lpstr>PowerPoint Presentation</vt:lpstr>
      <vt:lpstr>PowerPoint Presentation</vt:lpstr>
      <vt:lpstr>Linear algebra in Neural Networks</vt:lpstr>
      <vt:lpstr>PowerPoint Presentation</vt:lpstr>
      <vt:lpstr>PowerPoint Presentation</vt:lpstr>
      <vt:lpstr>PowerPoint Presentation</vt:lpstr>
      <vt:lpstr>PowerPoint Presentation</vt:lpstr>
      <vt:lpstr>Probability</vt:lpstr>
      <vt:lpstr>PowerPoint Presentation</vt:lpstr>
      <vt:lpstr>PowerPoint Presentation</vt:lpstr>
      <vt:lpstr>PowerPoint Presentation</vt:lpstr>
      <vt:lpstr>PowerPoint Presentation</vt:lpstr>
      <vt:lpstr>PowerPoint Presentation</vt:lpstr>
      <vt:lpstr>Bayes' theorem in Artificial intelligence</vt:lpstr>
      <vt:lpstr>PowerPoint Presentation</vt:lpstr>
      <vt:lpstr>PowerPoint Presentation</vt:lpstr>
      <vt:lpstr>PowerPoint Presentation</vt:lpstr>
      <vt:lpstr>PowerPoint Presentation</vt:lpstr>
      <vt:lpstr>PowerPoint Presentation</vt:lpstr>
      <vt:lpstr>PowerPoint Presentation</vt:lpstr>
      <vt:lpstr>Joint and Marginal Probabilities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Probability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Degree of Freedom</vt:lpstr>
      <vt:lpstr>Random Variables</vt:lpstr>
      <vt:lpstr>PowerPoint Presentation</vt:lpstr>
      <vt:lpstr>Theory of Estimation, Estimation Process, Statistical Inference</vt:lpstr>
      <vt:lpstr>PowerPoint Presentation</vt:lpstr>
      <vt:lpstr>PowerPoint Presentation</vt:lpstr>
      <vt:lpstr>PowerPoint Presentation</vt:lpstr>
      <vt:lpstr>Statistical Inference</vt:lpstr>
      <vt:lpstr>Test of Hypothesis, Decision Errors, One Level of Significance</vt:lpstr>
      <vt:lpstr>Regression Models</vt:lpstr>
      <vt:lpstr>Coefficient of Determination, R-square, Adjusted R-square</vt:lpstr>
      <vt:lpstr>Forecasting &amp; Time Series Analysis</vt:lpstr>
      <vt:lpstr>PowerPoint Presentation</vt:lpstr>
      <vt:lpstr>Time series components</vt:lpstr>
      <vt:lpstr>Various Forecasting Techniques</vt:lpstr>
      <vt:lpstr>The Classification Problem</vt:lpstr>
      <vt:lpstr>Assignments</vt:lpstr>
      <vt:lpstr>Code for the presentation can be found here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CLIENT-SIDE PROGRAMMING</dc:title>
  <dc:creator>Dell</dc:creator>
  <cp:lastModifiedBy>Dell</cp:lastModifiedBy>
  <cp:revision>389</cp:revision>
  <dcterms:modified xsi:type="dcterms:W3CDTF">2022-09-09T02:33:09Z</dcterms:modified>
</cp:coreProperties>
</file>