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8" r:id="rId4"/>
    <p:sldId id="281" r:id="rId5"/>
    <p:sldId id="279" r:id="rId6"/>
    <p:sldId id="280" r:id="rId7"/>
    <p:sldId id="258" r:id="rId8"/>
    <p:sldId id="261" r:id="rId9"/>
    <p:sldId id="262" r:id="rId10"/>
    <p:sldId id="263" r:id="rId11"/>
    <p:sldId id="264" r:id="rId12"/>
    <p:sldId id="269" r:id="rId13"/>
    <p:sldId id="259" r:id="rId14"/>
    <p:sldId id="265" r:id="rId15"/>
    <p:sldId id="266" r:id="rId16"/>
    <p:sldId id="275" r:id="rId17"/>
    <p:sldId id="276" r:id="rId18"/>
    <p:sldId id="277" r:id="rId19"/>
    <p:sldId id="268" r:id="rId20"/>
    <p:sldId id="267" r:id="rId21"/>
    <p:sldId id="270" r:id="rId22"/>
    <p:sldId id="271" r:id="rId23"/>
    <p:sldId id="272" r:id="rId24"/>
    <p:sldId id="273" r:id="rId25"/>
    <p:sldId id="274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81007C-B398-4595-92FA-112A515F82CC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79EB0C3-F7CF-48E5-89E3-90F8B178FD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wmf"/><Relationship Id="rId7" Type="http://schemas.openxmlformats.org/officeDocument/2006/relationships/image" Target="../media/image22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tm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linsdictionary.com/dictionary/english/everywhere" TargetMode="External"/><Relationship Id="rId13" Type="http://schemas.openxmlformats.org/officeDocument/2006/relationships/hyperlink" Target="https://www.collinsdictionary.com/dictionary/english/transmitting" TargetMode="External"/><Relationship Id="rId18" Type="http://schemas.openxmlformats.org/officeDocument/2006/relationships/hyperlink" Target="https://www.collinsdictionary.com/dictionary/english/protocol" TargetMode="External"/><Relationship Id="rId26" Type="http://schemas.openxmlformats.org/officeDocument/2006/relationships/hyperlink" Target="https://www.collinsdictionary.com/dictionary/english/datum" TargetMode="External"/><Relationship Id="rId3" Type="http://schemas.openxmlformats.org/officeDocument/2006/relationships/hyperlink" Target="https://www.collinsdictionary.com/dictionary/english/web" TargetMode="External"/><Relationship Id="rId21" Type="http://schemas.openxmlformats.org/officeDocument/2006/relationships/hyperlink" Target="https://www.collinsdictionary.com/dictionary/english/network" TargetMode="External"/><Relationship Id="rId7" Type="http://schemas.openxmlformats.org/officeDocument/2006/relationships/hyperlink" Target="https://www.collinsdictionary.com/dictionary/english/different" TargetMode="External"/><Relationship Id="rId12" Type="http://schemas.openxmlformats.org/officeDocument/2006/relationships/hyperlink" Target="https://www.collinsdictionary.com/dictionary/english/format" TargetMode="External"/><Relationship Id="rId17" Type="http://schemas.openxmlformats.org/officeDocument/2006/relationships/hyperlink" Target="https://www.collinsdictionary.com/dictionary/english/transfer" TargetMode="External"/><Relationship Id="rId25" Type="http://schemas.openxmlformats.org/officeDocument/2006/relationships/hyperlink" Target="https://www.collinsdictionary.com/dictionary/english/packet" TargetMode="External"/><Relationship Id="rId2" Type="http://schemas.openxmlformats.org/officeDocument/2006/relationships/hyperlink" Target="https://www.collinsdictionary.com/dictionary/english/wide" TargetMode="External"/><Relationship Id="rId16" Type="http://schemas.openxmlformats.org/officeDocument/2006/relationships/hyperlink" Target="https://www.collinsdictionary.com/dictionary/english/file" TargetMode="External"/><Relationship Id="rId20" Type="http://schemas.openxmlformats.org/officeDocument/2006/relationships/hyperlink" Target="https://www.collinsdictionary.com/dictionary/english/similar" TargetMode="External"/><Relationship Id="rId29" Type="http://schemas.openxmlformats.org/officeDocument/2006/relationships/hyperlink" Target="https://www.collinsdictionary.com/dictionary/english/informa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llinsdictionary.com/dictionary/english/database" TargetMode="External"/><Relationship Id="rId11" Type="http://schemas.openxmlformats.org/officeDocument/2006/relationships/hyperlink" Target="https://www.collinsdictionary.com/dictionary/english/way" TargetMode="External"/><Relationship Id="rId24" Type="http://schemas.openxmlformats.org/officeDocument/2006/relationships/hyperlink" Target="https://www.collinsdictionary.com/dictionary/english/label" TargetMode="External"/><Relationship Id="rId5" Type="http://schemas.openxmlformats.org/officeDocument/2006/relationships/hyperlink" Target="https://www.collinsdictionary.com/dictionary/english/picture" TargetMode="External"/><Relationship Id="rId15" Type="http://schemas.openxmlformats.org/officeDocument/2006/relationships/hyperlink" Target="https://www.collinsdictionary.com/dictionary/english/internet" TargetMode="External"/><Relationship Id="rId23" Type="http://schemas.openxmlformats.org/officeDocument/2006/relationships/hyperlink" Target="https://www.collinsdictionary.com/dictionary/english/code" TargetMode="External"/><Relationship Id="rId28" Type="http://schemas.openxmlformats.org/officeDocument/2006/relationships/hyperlink" Target="https://www.collinsdictionary.com/dictionary/english/website" TargetMode="External"/><Relationship Id="rId10" Type="http://schemas.openxmlformats.org/officeDocument/2006/relationships/hyperlink" Target="https://www.collinsdictionary.com/dictionary/english/www" TargetMode="External"/><Relationship Id="rId19" Type="http://schemas.openxmlformats.org/officeDocument/2006/relationships/hyperlink" Target="https://www.collinsdictionary.com/dictionary/english/standard" TargetMode="External"/><Relationship Id="rId4" Type="http://schemas.openxmlformats.org/officeDocument/2006/relationships/hyperlink" Target="https://www.collinsdictionary.com/dictionary/english/document" TargetMode="External"/><Relationship Id="rId9" Type="http://schemas.openxmlformats.org/officeDocument/2006/relationships/hyperlink" Target="https://www.collinsdictionary.com/dictionary/english/abbreviation" TargetMode="External"/><Relationship Id="rId14" Type="http://schemas.openxmlformats.org/officeDocument/2006/relationships/hyperlink" Target="https://www.collinsdictionary.com/dictionary/english/message" TargetMode="External"/><Relationship Id="rId22" Type="http://schemas.openxmlformats.org/officeDocument/2006/relationships/hyperlink" Target="https://www.collinsdictionary.com/dictionary/english/computer" TargetMode="External"/><Relationship Id="rId27" Type="http://schemas.openxmlformats.org/officeDocument/2006/relationships/hyperlink" Target="https://www.collinsdictionary.com/dictionary/english/identify" TargetMode="External"/><Relationship Id="rId30" Type="http://schemas.openxmlformats.org/officeDocument/2006/relationships/hyperlink" Target="https://www.collinsdictionary.com/dictionary/english/availab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b/browser.htm" TargetMode="External"/><Relationship Id="rId2" Type="http://schemas.openxmlformats.org/officeDocument/2006/relationships/hyperlink" Target="https://www.computerhope.com/jargon/h/html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mputerhope.com/jargon/h/hyperlink.htm" TargetMode="External"/><Relationship Id="rId5" Type="http://schemas.openxmlformats.org/officeDocument/2006/relationships/hyperlink" Target="https://www.computerhope.com/jargon/a/addrebar.htm" TargetMode="External"/><Relationship Id="rId4" Type="http://schemas.openxmlformats.org/officeDocument/2006/relationships/hyperlink" Target="https://www.computerhope.com/jargon/u/url.ht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p/protocol.htm" TargetMode="External"/><Relationship Id="rId3" Type="http://schemas.openxmlformats.org/officeDocument/2006/relationships/hyperlink" Target="https://en.wikipedia.org/wiki/Web_resource" TargetMode="External"/><Relationship Id="rId7" Type="http://schemas.openxmlformats.org/officeDocument/2006/relationships/hyperlink" Target="https://www.computerhope.com/jargon/i/ip.htm" TargetMode="External"/><Relationship Id="rId2" Type="http://schemas.openxmlformats.org/officeDocument/2006/relationships/hyperlink" Target="https://en.wikipedia.org/wiki/URL#cite_note-FOOTNOTEW3C2009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mputerhope.com/jargon/w/website.htm" TargetMode="External"/><Relationship Id="rId5" Type="http://schemas.openxmlformats.org/officeDocument/2006/relationships/hyperlink" Target="https://www.computerhope.com/jargon/i/internet.htm" TargetMode="External"/><Relationship Id="rId4" Type="http://schemas.openxmlformats.org/officeDocument/2006/relationships/hyperlink" Target="https://en.wikipedia.org/wiki/Computer_network" TargetMode="External"/><Relationship Id="rId9" Type="http://schemas.openxmlformats.org/officeDocument/2006/relationships/hyperlink" Target="https://www.computerhope.com/jargon/u/url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843" y="300470"/>
            <a:ext cx="6858000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Algerian" pitchFamily="82" charset="0"/>
              </a:rPr>
              <a:t>Internet</a:t>
            </a:r>
            <a:br>
              <a:rPr lang="en-US" sz="6600" dirty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6600" dirty="0">
                <a:solidFill>
                  <a:srgbClr val="FF0000"/>
                </a:solidFill>
                <a:latin typeface="Algerian" pitchFamily="82" charset="0"/>
              </a:rPr>
              <a:t>&amp;</a:t>
            </a:r>
            <a:br>
              <a:rPr lang="en-US" sz="6600" dirty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6600" dirty="0">
                <a:solidFill>
                  <a:srgbClr val="FF0000"/>
                </a:solidFill>
                <a:latin typeface="Algerian" pitchFamily="82" charset="0"/>
              </a:rPr>
              <a:t>Networking</a:t>
            </a:r>
          </a:p>
        </p:txBody>
      </p:sp>
      <p:pic>
        <p:nvPicPr>
          <p:cNvPr id="1026" name="Picture 2" descr="A Packet's Tale. How Does the Internet Work?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541020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ternet turns 25 in India. A timeline - The 1980s | The Economic Ti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ow the Internet was born: from the ARPANET to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ow the Internet was born: from the ARPANET to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omputer - Internet and Intra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33769"/>
            <a:ext cx="2190750" cy="18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8412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MAN (Metropolitan Area Network)</a:t>
            </a: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191000" cy="5334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A </a:t>
            </a:r>
            <a:r>
              <a:rPr lang="en-US" sz="4500" dirty="0">
                <a:solidFill>
                  <a:srgbClr val="C00000"/>
                </a:solidFill>
              </a:rPr>
              <a:t>metropolitan area network (MAN) </a:t>
            </a:r>
            <a:r>
              <a:rPr lang="en-US" sz="4500" b="1" dirty="0">
                <a:solidFill>
                  <a:srgbClr val="C00000"/>
                </a:solidFill>
              </a:rPr>
              <a:t>connects computers within a metropolitan area</a:t>
            </a:r>
            <a:r>
              <a:rPr lang="en-US" sz="4500" dirty="0">
                <a:solidFill>
                  <a:srgbClr val="C00000"/>
                </a:solidFill>
              </a:rPr>
              <a:t>, which could be a single large city, multiple cities and towns, or any given large area with multiple buildings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45320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8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86800" cy="841248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030A0"/>
                </a:solidFill>
              </a:rPr>
              <a:t>WAN (Wide </a:t>
            </a:r>
            <a:r>
              <a:rPr lang="en-US" b="1" dirty="0">
                <a:solidFill>
                  <a:srgbClr val="7030A0"/>
                </a:solidFill>
              </a:rPr>
              <a:t>Area Network)</a:t>
            </a: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24000"/>
            <a:ext cx="4724400" cy="47244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>
                <a:solidFill>
                  <a:srgbClr val="C00000"/>
                </a:solidFill>
              </a:rPr>
              <a:t>A wide area network (WAN) is a computer network that covers a large geographical area comprising a region, a country, a continent or even the whole world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48244"/>
            <a:ext cx="3962400" cy="45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2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843" y="0"/>
            <a:ext cx="6858000" cy="9187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F0000"/>
                </a:solidFill>
                <a:latin typeface="Algerian" pitchFamily="82" charset="0"/>
              </a:rPr>
              <a:t>What is Internet</a:t>
            </a:r>
          </a:p>
        </p:txBody>
      </p:sp>
      <p:pic>
        <p:nvPicPr>
          <p:cNvPr id="2050" name="Picture 2" descr="Computers wirelessly connecting to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371600"/>
            <a:ext cx="35528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219200"/>
            <a:ext cx="5286375" cy="5939270"/>
          </a:xfrm>
        </p:spPr>
        <p:txBody>
          <a:bodyPr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Internet is an inter connection between millions of computers to exchange data like text, images, files etc.</a:t>
            </a:r>
          </a:p>
          <a:p>
            <a:pPr algn="justLow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The internet is actually a </a:t>
            </a:r>
            <a:r>
              <a:rPr lang="en-US" sz="3200" b="1" dirty="0">
                <a:solidFill>
                  <a:srgbClr val="7030A0"/>
                </a:solidFill>
              </a:rPr>
              <a:t>network of  networks </a:t>
            </a:r>
            <a:r>
              <a:rPr lang="en-US" dirty="0">
                <a:solidFill>
                  <a:srgbClr val="7030A0"/>
                </a:solidFill>
              </a:rPr>
              <a:t> that connects billions of digital devices worldwide.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7330"/>
            <a:ext cx="4191000" cy="548207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Financial services. Email.</a:t>
            </a:r>
          </a:p>
          <a:p>
            <a:r>
              <a:rPr lang="en-US" dirty="0">
                <a:solidFill>
                  <a:srgbClr val="7030A0"/>
                </a:solidFill>
              </a:rPr>
              <a:t>Web-enabled audio/video conferencing services.</a:t>
            </a:r>
          </a:p>
          <a:p>
            <a:r>
              <a:rPr lang="en-US" dirty="0">
                <a:solidFill>
                  <a:srgbClr val="7030A0"/>
                </a:solidFill>
              </a:rPr>
              <a:t>Online movies and gaming.</a:t>
            </a:r>
          </a:p>
          <a:p>
            <a:r>
              <a:rPr lang="en-US" dirty="0">
                <a:solidFill>
                  <a:srgbClr val="7030A0"/>
                </a:solidFill>
              </a:rPr>
              <a:t>Data transfer/file-sharing, often through File Transfer Protocol (FTP).</a:t>
            </a:r>
          </a:p>
          <a:p>
            <a:r>
              <a:rPr lang="en-US" dirty="0">
                <a:solidFill>
                  <a:srgbClr val="7030A0"/>
                </a:solidFill>
              </a:rPr>
              <a:t>Instant messaging.</a:t>
            </a:r>
          </a:p>
          <a:p>
            <a:r>
              <a:rPr lang="en-US" dirty="0">
                <a:solidFill>
                  <a:srgbClr val="7030A0"/>
                </a:solidFill>
              </a:rPr>
              <a:t>Internet forums.</a:t>
            </a:r>
          </a:p>
          <a:p>
            <a:r>
              <a:rPr lang="en-US" dirty="0">
                <a:solidFill>
                  <a:srgbClr val="7030A0"/>
                </a:solidFill>
              </a:rPr>
              <a:t>Social networking.</a:t>
            </a:r>
          </a:p>
          <a:p>
            <a:r>
              <a:rPr lang="en-US" dirty="0">
                <a:solidFill>
                  <a:srgbClr val="7030A0"/>
                </a:solidFill>
              </a:rPr>
              <a:t>Online shopping.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9843" y="228600"/>
            <a:ext cx="6858000" cy="91873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cap="none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Advantages of internet</a:t>
            </a:r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5181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9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914400"/>
            <a:ext cx="5026026" cy="548207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rgbClr val="7030A0"/>
                </a:solidFill>
              </a:rPr>
              <a:t>Computer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7030A0"/>
                </a:solidFill>
              </a:rPr>
              <a:t>Network card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7030A0"/>
                </a:solidFill>
              </a:rPr>
              <a:t>Modem and Telephone line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7030A0"/>
                </a:solidFill>
              </a:rPr>
              <a:t>ISP (Internet Service Provider) Ex : BSNL, Airtel, Jio, VI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7030A0"/>
                </a:solidFill>
              </a:rPr>
              <a:t>Web Browser – application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9843" y="228600"/>
            <a:ext cx="6858000" cy="91873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cap="none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Requirements of internet</a:t>
            </a:r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47" y="1520577"/>
            <a:ext cx="1269854" cy="93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27011"/>
            <a:ext cx="1824037" cy="85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80" y="2511535"/>
            <a:ext cx="1814513" cy="126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58" y="4036973"/>
            <a:ext cx="3291317" cy="266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5776903"/>
            <a:ext cx="804795" cy="8859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78" y="5706229"/>
            <a:ext cx="724001" cy="924054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74" y="5634038"/>
            <a:ext cx="1071562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3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1147330"/>
            <a:ext cx="6321426" cy="54820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WWW – World Wide Web </a:t>
            </a:r>
          </a:p>
          <a:p>
            <a:r>
              <a:rPr lang="en-US" b="1" dirty="0">
                <a:solidFill>
                  <a:srgbClr val="7030A0"/>
                </a:solidFill>
              </a:rPr>
              <a:t>HTTP – Hyper Text Transfer Protocol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FTP – File Transfer Protocol</a:t>
            </a:r>
          </a:p>
          <a:p>
            <a:r>
              <a:rPr lang="en-US" b="1" dirty="0">
                <a:solidFill>
                  <a:srgbClr val="0070C0"/>
                </a:solidFill>
              </a:rPr>
              <a:t>IP- Internet Protocol</a:t>
            </a:r>
          </a:p>
          <a:p>
            <a:r>
              <a:rPr lang="en-US" b="1" dirty="0">
                <a:solidFill>
                  <a:srgbClr val="7030A0"/>
                </a:solidFill>
              </a:rPr>
              <a:t>Website </a:t>
            </a:r>
          </a:p>
          <a:p>
            <a:r>
              <a:rPr lang="en-US" b="1" dirty="0">
                <a:solidFill>
                  <a:srgbClr val="0070C0"/>
                </a:solidFill>
              </a:rPr>
              <a:t>Web page </a:t>
            </a:r>
          </a:p>
          <a:p>
            <a:r>
              <a:rPr lang="en-US" b="1" dirty="0">
                <a:solidFill>
                  <a:srgbClr val="7030A0"/>
                </a:solidFill>
              </a:rPr>
              <a:t>HTML – Hyper text Markup Language</a:t>
            </a:r>
          </a:p>
          <a:p>
            <a:r>
              <a:rPr lang="en-US" b="1" dirty="0">
                <a:solidFill>
                  <a:srgbClr val="7030A0"/>
                </a:solidFill>
              </a:rPr>
              <a:t>Home Page</a:t>
            </a:r>
          </a:p>
          <a:p>
            <a:r>
              <a:rPr lang="en-US" b="1" dirty="0">
                <a:solidFill>
                  <a:srgbClr val="0070C0"/>
                </a:solidFill>
              </a:rPr>
              <a:t>URL – Uniform Resource Locator – Unique Address of each webpage</a:t>
            </a:r>
          </a:p>
          <a:p>
            <a:r>
              <a:rPr lang="en-US" b="1" dirty="0">
                <a:solidFill>
                  <a:srgbClr val="7030A0"/>
                </a:solidFill>
              </a:rPr>
              <a:t>Domain Name  ( .com , .org,  .in.  Etc)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9843" y="228600"/>
            <a:ext cx="6858000" cy="91873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cap="none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Terms of internet</a:t>
            </a:r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77000" y="5943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 Host 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443241"/>
            <a:ext cx="8759826" cy="625442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 – World Wide Web : The World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Definition of W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Wide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Definition of We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computer system which links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Definition of docum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Definition of pictu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pictures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into a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tooltip="Definition of data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is stored in computers in many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tooltip="Definition of differ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parts of the world and that people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tooltip="Definition of everywhe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everywhere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can use. The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tooltip="Definition of abbrevi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abbreviations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 tooltip="Definition of WW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 the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are often used.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– Hyper Text Transfer Protocol : HTTP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 tooltip="Definition of wa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 tooltip="Definition of format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formatting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 tooltip="Definition of transmit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transmitting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 tooltip="Definition of mess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on the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 tooltip="Definition of 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an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tooltip="Definition of abbrevi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abbreviation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'hypertext transfer protocol’.</a:t>
            </a:r>
          </a:p>
          <a:p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 – File Transfer Protocol -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 tooltip="Definition of 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 tooltip="Definition of transf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8" tooltip="Definition of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the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9" tooltip="Definition of stand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protocol used to transfer files across the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 tooltip="Definition of 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a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0" tooltip="Definition of simi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similar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1" tooltip="Definition of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between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2" tooltip="Definition of c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systems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 Internet Protocol:-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 tooltip="Definition of 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8" tooltip="Definition of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3" tooltip="Definition of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used to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4" tooltip="Definition of lab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5" tooltip="Definition of packe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packets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6" tooltip="Definition of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sent across the internet,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7" tooltip="Definition of identify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identifying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both the sending and the receiving computers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 -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8" tooltip="Definition of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set of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6" tooltip="Definition of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9" tooltip="Definition of infor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about a particular subject which is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0" tooltip="Definition of avail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available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on the 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 tooltip="Definition of 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IN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is </a:t>
            </a:r>
            <a:r>
              <a:rPr lang="en-IN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collection of many web pages</a:t>
            </a:r>
            <a:r>
              <a:rPr lang="en-IN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web pages are digital files that are written using HTML(</a:t>
            </a:r>
            <a:r>
              <a:rPr lang="en-IN" sz="2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n-IN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Markup Language).</a:t>
            </a:r>
            <a:endParaRPr lang="en-US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443242"/>
            <a:ext cx="8759826" cy="6033758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Web page :</a:t>
            </a:r>
          </a:p>
          <a:p>
            <a:r>
              <a:rPr lang="en-US" sz="3200" dirty="0"/>
              <a:t>A </a:t>
            </a:r>
            <a:r>
              <a:rPr lang="en-US" sz="3200" b="1" dirty="0"/>
              <a:t>web page</a:t>
            </a:r>
            <a:r>
              <a:rPr lang="en-US" sz="3200" dirty="0"/>
              <a:t> or </a:t>
            </a:r>
            <a:r>
              <a:rPr lang="en-US" sz="3200" b="1" dirty="0"/>
              <a:t>webpage</a:t>
            </a:r>
            <a:r>
              <a:rPr lang="en-US" sz="3200" dirty="0"/>
              <a:t> is a document, commonly written in </a:t>
            </a:r>
            <a:r>
              <a:rPr lang="en-US" sz="3200" dirty="0">
                <a:hlinkClick r:id="rId2"/>
              </a:rPr>
              <a:t>HTML</a:t>
            </a:r>
            <a:r>
              <a:rPr lang="en-US" sz="3200" dirty="0"/>
              <a:t>, that is viewed in an Internet </a:t>
            </a:r>
            <a:r>
              <a:rPr lang="en-US" sz="3200" dirty="0">
                <a:hlinkClick r:id="rId3"/>
              </a:rPr>
              <a:t>browser</a:t>
            </a:r>
            <a:r>
              <a:rPr lang="en-US" sz="3200" dirty="0"/>
              <a:t>. A web page can be accessed by entering a </a:t>
            </a:r>
            <a:r>
              <a:rPr lang="en-US" sz="3200" dirty="0">
                <a:hlinkClick r:id="rId4"/>
              </a:rPr>
              <a:t>URL</a:t>
            </a:r>
            <a:r>
              <a:rPr lang="en-US" sz="3200" dirty="0"/>
              <a:t> address into a browser's </a:t>
            </a:r>
            <a:r>
              <a:rPr lang="en-US" sz="3200" dirty="0">
                <a:hlinkClick r:id="rId5"/>
              </a:rPr>
              <a:t>address bar</a:t>
            </a:r>
            <a:r>
              <a:rPr lang="en-US" sz="3200" dirty="0"/>
              <a:t>. A web page may contain text, graphics, and </a:t>
            </a:r>
            <a:r>
              <a:rPr lang="en-US" sz="3200" dirty="0">
                <a:hlinkClick r:id="rId6"/>
              </a:rPr>
              <a:t>hyperlinks</a:t>
            </a:r>
            <a:r>
              <a:rPr lang="en-US" sz="3200" dirty="0"/>
              <a:t> to other web pages and files.</a:t>
            </a:r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HTML – Hyper text Markup Language:- </a:t>
            </a:r>
            <a:r>
              <a:rPr lang="en-US" sz="3200" dirty="0"/>
              <a:t>HTML stands for </a:t>
            </a:r>
            <a:r>
              <a:rPr lang="en-US" sz="3200" b="1" dirty="0" err="1"/>
              <a:t>HyperText</a:t>
            </a:r>
            <a:r>
              <a:rPr lang="en-US" sz="3200" b="1" dirty="0"/>
              <a:t> Markup Language</a:t>
            </a:r>
            <a:r>
              <a:rPr lang="en-US" sz="3200" dirty="0"/>
              <a:t>. It</a:t>
            </a:r>
            <a:r>
              <a:rPr lang="en-US" sz="3200" b="1" dirty="0"/>
              <a:t> </a:t>
            </a:r>
            <a:r>
              <a:rPr lang="en-US" sz="3200" dirty="0"/>
              <a:t>is a standard markup language for web page creation. It allows the creation and structure of sections, paragraphs, and links using HTML elements (the building blocks of a web page) such as tags and attributes. </a:t>
            </a:r>
          </a:p>
          <a:p>
            <a:r>
              <a:rPr lang="en-US" sz="3200" dirty="0"/>
              <a:t>HTML has a lot of use cases, namely:</a:t>
            </a:r>
          </a:p>
          <a:p>
            <a:r>
              <a:rPr lang="en-US" sz="3200" b="1" dirty="0"/>
              <a:t>Web development</a:t>
            </a:r>
            <a:r>
              <a:rPr lang="en-US" sz="3200" dirty="0"/>
              <a:t>. Developers use HTML code to design how a browser displays web page elements, such as text, hyperlinks, and media files. </a:t>
            </a:r>
          </a:p>
          <a:p>
            <a:r>
              <a:rPr lang="en-US" sz="3200" b="1" dirty="0"/>
              <a:t>Internet navigation</a:t>
            </a:r>
            <a:r>
              <a:rPr lang="en-US" sz="3200" dirty="0"/>
              <a:t>. Users can easily navigate and insert links between related pages and websites as HTML is heavily used to embed hyperlinks. </a:t>
            </a:r>
          </a:p>
          <a:p>
            <a:r>
              <a:rPr lang="en-US" sz="3200" b="1" dirty="0"/>
              <a:t>Web documentation</a:t>
            </a:r>
            <a:r>
              <a:rPr lang="en-US" sz="3200" dirty="0"/>
              <a:t>. HTML makes it possible to organize and format documents, similarly to Microsoft Word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Home Page :</a:t>
            </a:r>
          </a:p>
          <a:p>
            <a:r>
              <a:rPr lang="en-US" sz="3200" dirty="0"/>
              <a:t>A home page is the default or front page of a site. It is the first page that visitors see when they load a URL. Web managers can control the home page as a way of directing the user experience.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443241"/>
            <a:ext cx="8759826" cy="6102021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>
                <a:solidFill>
                  <a:srgbClr val="0070C0"/>
                </a:solidFill>
              </a:rPr>
              <a:t>URL – Uniform Resource Locator – Unique Address of each webpage - </a:t>
            </a:r>
            <a:r>
              <a:rPr lang="en-US" sz="3400" dirty="0"/>
              <a:t>A </a:t>
            </a:r>
            <a:r>
              <a:rPr lang="en-US" sz="3400" b="1" dirty="0"/>
              <a:t>Uniform Resource Locator</a:t>
            </a:r>
            <a:r>
              <a:rPr lang="en-US" sz="3400" dirty="0"/>
              <a:t> (</a:t>
            </a:r>
            <a:r>
              <a:rPr lang="en-US" sz="3400" b="1" dirty="0"/>
              <a:t>URL</a:t>
            </a:r>
            <a:r>
              <a:rPr lang="en-US" sz="3400" dirty="0"/>
              <a:t>), colloquially termed as a </a:t>
            </a:r>
            <a:r>
              <a:rPr lang="en-US" sz="3400" b="1" dirty="0"/>
              <a:t>web address</a:t>
            </a:r>
            <a:r>
              <a:rPr lang="en-US" sz="3400" dirty="0"/>
              <a:t>,</a:t>
            </a:r>
            <a:r>
              <a:rPr lang="en-US" sz="3400" baseline="30000" dirty="0">
                <a:hlinkClick r:id="rId2"/>
              </a:rPr>
              <a:t>[1]</a:t>
            </a:r>
            <a:r>
              <a:rPr lang="en-US" sz="3400" dirty="0"/>
              <a:t> is a reference to a </a:t>
            </a:r>
            <a:r>
              <a:rPr lang="en-US" sz="3400" dirty="0">
                <a:hlinkClick r:id="rId3" tooltip="Web resource"/>
              </a:rPr>
              <a:t>web resource</a:t>
            </a:r>
            <a:r>
              <a:rPr lang="en-US" sz="3400" dirty="0"/>
              <a:t> that specifies its location on a </a:t>
            </a:r>
            <a:r>
              <a:rPr lang="en-US" sz="3400" dirty="0">
                <a:hlinkClick r:id="rId4" tooltip="Computer network"/>
              </a:rPr>
              <a:t>computer network</a:t>
            </a:r>
            <a:r>
              <a:rPr lang="en-US" sz="3400" dirty="0"/>
              <a:t> and a mechanism for retrieving it. </a:t>
            </a:r>
          </a:p>
          <a:p>
            <a:endParaRPr lang="en-US" sz="3400" b="1" dirty="0">
              <a:solidFill>
                <a:srgbClr val="0070C0"/>
              </a:solidFill>
            </a:endParaRPr>
          </a:p>
          <a:p>
            <a:r>
              <a:rPr lang="en-US" sz="3400" b="1" dirty="0">
                <a:solidFill>
                  <a:srgbClr val="7030A0"/>
                </a:solidFill>
              </a:rPr>
              <a:t>Domain Name : </a:t>
            </a:r>
            <a:r>
              <a:rPr lang="en-US" sz="3400" dirty="0"/>
              <a:t>When referring to an </a:t>
            </a:r>
            <a:r>
              <a:rPr lang="en-US" sz="3400" dirty="0">
                <a:hlinkClick r:id="rId5"/>
              </a:rPr>
              <a:t>Internet</a:t>
            </a:r>
            <a:r>
              <a:rPr lang="en-US" sz="3400" dirty="0"/>
              <a:t> address or name, a </a:t>
            </a:r>
            <a:r>
              <a:rPr lang="en-US" sz="3400" b="1" dirty="0"/>
              <a:t>domain</a:t>
            </a:r>
            <a:r>
              <a:rPr lang="en-US" sz="3400" dirty="0"/>
              <a:t> or </a:t>
            </a:r>
            <a:r>
              <a:rPr lang="en-US" sz="3400" b="1" dirty="0"/>
              <a:t>domain name</a:t>
            </a:r>
            <a:r>
              <a:rPr lang="en-US" sz="3400" dirty="0"/>
              <a:t> is the location of a </a:t>
            </a:r>
            <a:r>
              <a:rPr lang="en-US" sz="3400" dirty="0">
                <a:hlinkClick r:id="rId6"/>
              </a:rPr>
              <a:t>website</a:t>
            </a:r>
            <a:r>
              <a:rPr lang="en-US" sz="3400" dirty="0"/>
              <a:t>. For example, the domain name "google.com" points to the </a:t>
            </a:r>
            <a:r>
              <a:rPr lang="en-US" sz="3400" dirty="0">
                <a:hlinkClick r:id="rId7"/>
              </a:rPr>
              <a:t>IP address</a:t>
            </a:r>
            <a:r>
              <a:rPr lang="en-US" sz="3400" dirty="0"/>
              <a:t> "216.58.216.164". Generally, it's easier to remember a name rather than a long string of numbers. A domain name contains a maximum of sixty three characters, with one character minimum, and is entered after the </a:t>
            </a:r>
            <a:r>
              <a:rPr lang="en-US" sz="3400" dirty="0">
                <a:hlinkClick r:id="rId8"/>
              </a:rPr>
              <a:t>protocol</a:t>
            </a:r>
            <a:r>
              <a:rPr lang="en-US" sz="3400" dirty="0"/>
              <a:t> in the </a:t>
            </a:r>
            <a:r>
              <a:rPr lang="en-US" sz="3400" dirty="0">
                <a:hlinkClick r:id="rId9"/>
              </a:rPr>
              <a:t>URL</a:t>
            </a:r>
            <a:r>
              <a:rPr lang="en-US" sz="3400" dirty="0"/>
              <a:t>, as shown in the following example.</a:t>
            </a:r>
          </a:p>
          <a:p>
            <a:endParaRPr lang="en-US" sz="3400" b="1" dirty="0">
              <a:solidFill>
                <a:srgbClr val="7030A0"/>
              </a:solidFill>
            </a:endParaRPr>
          </a:p>
          <a:p>
            <a:r>
              <a:rPr lang="en-US" sz="3400" dirty="0"/>
              <a:t> the most common top-level domains are .com, </a:t>
            </a:r>
            <a:r>
              <a:rPr lang="en-US" sz="3400" dirty="0" err="1"/>
              <a:t>.net</a:t>
            </a:r>
            <a:r>
              <a:rPr lang="en-US" sz="3400" dirty="0"/>
              <a:t>, and .org. Originally, each had a unique purpose:</a:t>
            </a:r>
          </a:p>
          <a:p>
            <a:r>
              <a:rPr lang="en-US" sz="3400" dirty="0"/>
              <a:t>.com: Commercial (for-profit) websites</a:t>
            </a:r>
          </a:p>
          <a:p>
            <a:r>
              <a:rPr lang="en-US" sz="3400" dirty="0" err="1"/>
              <a:t>.net</a:t>
            </a:r>
            <a:r>
              <a:rPr lang="en-US" sz="3400" dirty="0"/>
              <a:t>: Network-related domains</a:t>
            </a:r>
          </a:p>
          <a:p>
            <a:r>
              <a:rPr lang="en-US" sz="3400" dirty="0"/>
              <a:t>.org: Non-profit organizations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1147330"/>
            <a:ext cx="6321426" cy="548207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E-Mail</a:t>
            </a:r>
          </a:p>
          <a:p>
            <a:r>
              <a:rPr lang="en-US" b="1" dirty="0">
                <a:solidFill>
                  <a:srgbClr val="7030A0"/>
                </a:solidFill>
              </a:rPr>
              <a:t>E- Commerce</a:t>
            </a:r>
          </a:p>
          <a:p>
            <a:r>
              <a:rPr lang="en-US" b="1" dirty="0">
                <a:solidFill>
                  <a:srgbClr val="7030A0"/>
                </a:solidFill>
              </a:rPr>
              <a:t>Searching of Information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Downloading Images, Audio, Video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Watching Movies</a:t>
            </a:r>
          </a:p>
          <a:p>
            <a:r>
              <a:rPr lang="en-US" b="1" dirty="0">
                <a:solidFill>
                  <a:srgbClr val="0070C0"/>
                </a:solidFill>
              </a:rPr>
              <a:t>Ordering Products</a:t>
            </a:r>
          </a:p>
          <a:p>
            <a:r>
              <a:rPr lang="en-US" b="1" dirty="0">
                <a:solidFill>
                  <a:srgbClr val="7030A0"/>
                </a:solidFill>
              </a:rPr>
              <a:t>Banking Logins</a:t>
            </a:r>
          </a:p>
          <a:p>
            <a:r>
              <a:rPr lang="en-US" b="1" dirty="0">
                <a:solidFill>
                  <a:srgbClr val="0070C0"/>
                </a:solidFill>
              </a:rPr>
              <a:t>Email and </a:t>
            </a:r>
            <a:r>
              <a:rPr lang="en-US" b="1" dirty="0" err="1">
                <a:solidFill>
                  <a:srgbClr val="0070C0"/>
                </a:solidFill>
              </a:rPr>
              <a:t>Watsapp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b="1" dirty="0">
                <a:solidFill>
                  <a:srgbClr val="7030A0"/>
                </a:solidFill>
              </a:rPr>
              <a:t>Chatting</a:t>
            </a:r>
          </a:p>
          <a:p>
            <a:r>
              <a:rPr lang="en-US" b="1" dirty="0">
                <a:solidFill>
                  <a:srgbClr val="7030A0"/>
                </a:solidFill>
              </a:rPr>
              <a:t>Software Downloading 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9843" y="228600"/>
            <a:ext cx="6858000" cy="91873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cap="none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internet Surfing</a:t>
            </a:r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843" y="0"/>
            <a:ext cx="6858000" cy="9187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F0000"/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1143" y="1447800"/>
            <a:ext cx="8915400" cy="5939270"/>
          </a:xfrm>
        </p:spPr>
        <p:txBody>
          <a:bodyPr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We already aware about the term </a:t>
            </a:r>
            <a:r>
              <a:rPr lang="en-US" b="1" u="sng" dirty="0">
                <a:solidFill>
                  <a:srgbClr val="00B0F0"/>
                </a:solidFill>
              </a:rPr>
              <a:t>INTERNET </a:t>
            </a:r>
            <a:r>
              <a:rPr lang="en-US" dirty="0">
                <a:solidFill>
                  <a:srgbClr val="00B0F0"/>
                </a:solidFill>
              </a:rPr>
              <a:t>why </a:t>
            </a:r>
            <a:r>
              <a:rPr lang="en-US" dirty="0" err="1">
                <a:solidFill>
                  <a:srgbClr val="00B0F0"/>
                </a:solidFill>
              </a:rPr>
              <a:t>bcs</a:t>
            </a:r>
            <a:r>
              <a:rPr lang="en-US" dirty="0">
                <a:solidFill>
                  <a:srgbClr val="00B0F0"/>
                </a:solidFill>
              </a:rPr>
              <a:t> nowadays without internet our mobile or other activities may get struck up. Why ? </a:t>
            </a:r>
          </a:p>
          <a:p>
            <a:pPr algn="justLow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To phone call , E- mail, </a:t>
            </a:r>
            <a:r>
              <a:rPr lang="en-US" dirty="0" err="1">
                <a:solidFill>
                  <a:srgbClr val="7030A0"/>
                </a:solidFill>
              </a:rPr>
              <a:t>Watsapp</a:t>
            </a:r>
            <a:r>
              <a:rPr lang="en-US" dirty="0">
                <a:solidFill>
                  <a:srgbClr val="7030A0"/>
                </a:solidFill>
              </a:rPr>
              <a:t>, Facebook, </a:t>
            </a:r>
            <a:r>
              <a:rPr lang="en-US" dirty="0" err="1">
                <a:solidFill>
                  <a:srgbClr val="7030A0"/>
                </a:solidFill>
              </a:rPr>
              <a:t>Instagram</a:t>
            </a:r>
            <a:r>
              <a:rPr lang="en-US" dirty="0">
                <a:solidFill>
                  <a:srgbClr val="7030A0"/>
                </a:solidFill>
              </a:rPr>
              <a:t> all work with using Internet only other than that E- Commerce like Banking, Ticket booking, Job applying , Trading,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 dependence on the internet.</a:t>
            </a:r>
          </a:p>
          <a:p>
            <a:pPr algn="justLow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419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66" y="1375930"/>
            <a:ext cx="6321426" cy="54820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Go to Google</a:t>
            </a:r>
          </a:p>
          <a:p>
            <a:r>
              <a:rPr lang="en-US" b="1" dirty="0">
                <a:solidFill>
                  <a:srgbClr val="7030A0"/>
                </a:solidFill>
              </a:rPr>
              <a:t>Click on Gmail at right side of the page</a:t>
            </a:r>
          </a:p>
          <a:p>
            <a:r>
              <a:rPr lang="en-US" b="1" dirty="0">
                <a:solidFill>
                  <a:srgbClr val="0070C0"/>
                </a:solidFill>
              </a:rPr>
              <a:t>Select Create New option</a:t>
            </a:r>
          </a:p>
          <a:p>
            <a:r>
              <a:rPr lang="en-US" b="1" dirty="0">
                <a:solidFill>
                  <a:srgbClr val="7030A0"/>
                </a:solidFill>
              </a:rPr>
              <a:t>Fill the form as requirement to create page </a:t>
            </a:r>
          </a:p>
          <a:p>
            <a:r>
              <a:rPr lang="en-US" b="1" dirty="0">
                <a:solidFill>
                  <a:srgbClr val="0070C0"/>
                </a:solidFill>
              </a:rPr>
              <a:t>Click on Next / submit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69843" y="228600"/>
            <a:ext cx="6858000" cy="91873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cap="none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E-Mail Creation </a:t>
            </a:r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667000" y="228600"/>
            <a:ext cx="6858000" cy="918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cap="none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E-Mail Creation </a:t>
            </a:r>
          </a:p>
        </p:txBody>
      </p:sp>
      <p:sp>
        <p:nvSpPr>
          <p:cNvPr id="6" name="AutoShape 2" descr="Uses of the inter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ses of the intern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ses of the interne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Uses of the interne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42" y="1447800"/>
            <a:ext cx="406231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2737"/>
            <a:ext cx="381097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67000"/>
            <a:ext cx="4187825" cy="365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1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657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 descr="Computer Concepts - Mailbox: Inbox and Outbox"/>
          <p:cNvSpPr>
            <a:spLocks noChangeAspect="1" noChangeArrowheads="1"/>
          </p:cNvSpPr>
          <p:nvPr/>
        </p:nvSpPr>
        <p:spPr bwMode="auto">
          <a:xfrm>
            <a:off x="155575" y="-808038"/>
            <a:ext cx="27241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524000"/>
            <a:ext cx="6788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WATSAPP CONNECT TO pc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4" y="1676400"/>
            <a:ext cx="329599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53" y="1703522"/>
            <a:ext cx="4318557" cy="462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7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88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"/>
            <a:ext cx="373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6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4" name="AutoShape 2" descr="What is a Network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What is a Network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Network Defini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" y="1905000"/>
            <a:ext cx="8501408" cy="479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0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Business Networking? | Business Connect India">
            <a:extLst>
              <a:ext uri="{FF2B5EF4-FFF2-40B4-BE49-F238E27FC236}">
                <a16:creationId xmlns:a16="http://schemas.microsoft.com/office/drawing/2014/main" id="{D5CB9277-8F82-73DE-C0D8-664AA090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608664" cy="37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DPE Nursery Safety Net at Rs 140/kilogram | Catch Net in Ankleshwar | ID:  13539074933">
            <a:extLst>
              <a:ext uri="{FF2B5EF4-FFF2-40B4-BE49-F238E27FC236}">
                <a16:creationId xmlns:a16="http://schemas.microsoft.com/office/drawing/2014/main" id="{8B33A8A8-85C5-C3E9-8388-D52056D7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000"/>
            <a:ext cx="3837432" cy="38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87069-7237-E567-56D5-940BC4B91558}"/>
              </a:ext>
            </a:extLst>
          </p:cNvPr>
          <p:cNvSpPr txBox="1"/>
          <p:nvPr/>
        </p:nvSpPr>
        <p:spPr>
          <a:xfrm>
            <a:off x="0" y="152400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itchFamily="82" charset="0"/>
              </a:rPr>
              <a:t>Network Concept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990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87069-7237-E567-56D5-940BC4B91558}"/>
              </a:ext>
            </a:extLst>
          </p:cNvPr>
          <p:cNvSpPr txBox="1"/>
          <p:nvPr/>
        </p:nvSpPr>
        <p:spPr>
          <a:xfrm>
            <a:off x="0" y="152400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itchFamily="82" charset="0"/>
              </a:rPr>
              <a:t>Network Concept</a:t>
            </a:r>
            <a:endParaRPr lang="en-IN" sz="3600" dirty="0"/>
          </a:p>
        </p:txBody>
      </p:sp>
      <p:pic>
        <p:nvPicPr>
          <p:cNvPr id="4100" name="Picture 4" descr="What Is computer Network ? - Quick Learn">
            <a:extLst>
              <a:ext uri="{FF2B5EF4-FFF2-40B4-BE49-F238E27FC236}">
                <a16:creationId xmlns:a16="http://schemas.microsoft.com/office/drawing/2014/main" id="{E3DCC2EE-481D-4E3B-5191-123B5A1C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5189"/>
            <a:ext cx="8458200" cy="599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4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87069-7237-E567-56D5-940BC4B91558}"/>
              </a:ext>
            </a:extLst>
          </p:cNvPr>
          <p:cNvSpPr txBox="1"/>
          <p:nvPr/>
        </p:nvSpPr>
        <p:spPr>
          <a:xfrm>
            <a:off x="0" y="152400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itchFamily="82" charset="0"/>
              </a:rPr>
              <a:t>Network Concept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8600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87069-7237-E567-56D5-940BC4B91558}"/>
              </a:ext>
            </a:extLst>
          </p:cNvPr>
          <p:cNvSpPr txBox="1"/>
          <p:nvPr/>
        </p:nvSpPr>
        <p:spPr>
          <a:xfrm>
            <a:off x="0" y="152400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lgerian" pitchFamily="82" charset="0"/>
              </a:rPr>
              <a:t>Network Concept</a:t>
            </a:r>
            <a:endParaRPr lang="en-IN" sz="3600" dirty="0"/>
          </a:p>
        </p:txBody>
      </p:sp>
      <p:pic>
        <p:nvPicPr>
          <p:cNvPr id="3074" name="Picture 2" descr="Networking Media and its type? Cables and connector - YouTube">
            <a:extLst>
              <a:ext uri="{FF2B5EF4-FFF2-40B4-BE49-F238E27FC236}">
                <a16:creationId xmlns:a16="http://schemas.microsoft.com/office/drawing/2014/main" id="{CB83533C-F041-CDCE-B7DC-FD0E1157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49530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ements of Client/Server Networks">
            <a:extLst>
              <a:ext uri="{FF2B5EF4-FFF2-40B4-BE49-F238E27FC236}">
                <a16:creationId xmlns:a16="http://schemas.microsoft.com/office/drawing/2014/main" id="{B7D16050-57B1-9E97-46C0-989F11E3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22801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0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learner browsing GCFLearnFre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8862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724400"/>
          </a:xfrm>
        </p:spPr>
        <p:txBody>
          <a:bodyPr>
            <a:normAutofit/>
          </a:bodyPr>
          <a:lstStyle/>
          <a:p>
            <a:pPr algn="justLow"/>
            <a:r>
              <a:rPr lang="en-US" sz="3200" dirty="0"/>
              <a:t>A </a:t>
            </a:r>
            <a:r>
              <a:rPr lang="en-US" sz="3200" b="1" dirty="0"/>
              <a:t>network</a:t>
            </a:r>
            <a:r>
              <a:rPr lang="en-US" sz="3200" dirty="0"/>
              <a:t> consists of two or more computers that are linked  together to share information with the help of networking medias like modem, switches , routers, ISP </a:t>
            </a:r>
            <a:r>
              <a:rPr lang="en-US" sz="3200" dirty="0" err="1"/>
              <a:t>etc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9843" y="152400"/>
            <a:ext cx="6858000" cy="9187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F0000"/>
                </a:solidFill>
                <a:latin typeface="Algerian" pitchFamily="82" charset="0"/>
              </a:rPr>
              <a:t>What Is Network</a:t>
            </a:r>
          </a:p>
        </p:txBody>
      </p:sp>
    </p:spTree>
    <p:extLst>
      <p:ext uri="{BB962C8B-B14F-4D97-AF65-F5344CB8AC3E}">
        <p14:creationId xmlns:p14="http://schemas.microsoft.com/office/powerpoint/2010/main" val="33587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724400"/>
          </a:xfrm>
        </p:spPr>
        <p:txBody>
          <a:bodyPr>
            <a:normAutofit/>
          </a:bodyPr>
          <a:lstStyle/>
          <a:p>
            <a:pPr algn="justLow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</a:rPr>
              <a:t>LAN (Local Area Network)</a:t>
            </a:r>
          </a:p>
          <a:p>
            <a:pPr algn="justLow"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MAN (Metropolitan Area Network)</a:t>
            </a:r>
          </a:p>
          <a:p>
            <a:pPr algn="justLow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</a:rPr>
              <a:t>WAN (Wide Area Network)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9843" y="152400"/>
            <a:ext cx="6858000" cy="91873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Types of Network</a:t>
            </a:r>
          </a:p>
        </p:txBody>
      </p:sp>
      <p:sp>
        <p:nvSpPr>
          <p:cNvPr id="2" name="AutoShape 2" descr="What is Local Area Network? Definition and FAQs | HEAVY.A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LAN (Local Area Network)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191000" cy="4724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rgbClr val="C00000"/>
                </a:solidFill>
              </a:rPr>
              <a:t>A local area network (LAN) is a connection of devices connected together in one physical location, such as a building, office, or home.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524000"/>
            <a:ext cx="40671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7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339</TotalTime>
  <Words>1103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Aharoni</vt:lpstr>
      <vt:lpstr>Algerian</vt:lpstr>
      <vt:lpstr>Arial</vt:lpstr>
      <vt:lpstr>Franklin Gothic Book</vt:lpstr>
      <vt:lpstr>Franklin Gothic Medium</vt:lpstr>
      <vt:lpstr>Wingdings 2</vt:lpstr>
      <vt:lpstr>Trek</vt:lpstr>
      <vt:lpstr>Internet &amp;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 (Local Area Network) </vt:lpstr>
      <vt:lpstr>MAN (Metropolitan Area Network)  </vt:lpstr>
      <vt:lpstr>WAN (Wide Area Network)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WATSAPP CONNECT TO pc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Networking</dc:title>
  <dc:creator>My Style</dc:creator>
  <cp:lastModifiedBy>rashmi vernekar</cp:lastModifiedBy>
  <cp:revision>30</cp:revision>
  <dcterms:created xsi:type="dcterms:W3CDTF">2022-09-06T06:13:23Z</dcterms:created>
  <dcterms:modified xsi:type="dcterms:W3CDTF">2023-01-07T07:43:56Z</dcterms:modified>
</cp:coreProperties>
</file>