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1" r:id="rId6"/>
    <p:sldId id="260" r:id="rId7"/>
    <p:sldId id="279" r:id="rId8"/>
    <p:sldId id="278" r:id="rId9"/>
    <p:sldId id="280" r:id="rId10"/>
    <p:sldId id="281" r:id="rId11"/>
    <p:sldId id="282" r:id="rId12"/>
    <p:sldId id="284" r:id="rId13"/>
    <p:sldId id="283" r:id="rId14"/>
    <p:sldId id="285" r:id="rId15"/>
    <p:sldId id="286" r:id="rId16"/>
    <p:sldId id="288" r:id="rId17"/>
    <p:sldId id="289" r:id="rId18"/>
    <p:sldId id="290" r:id="rId19"/>
    <p:sldId id="272" r:id="rId20"/>
    <p:sldId id="271" r:id="rId21"/>
    <p:sldId id="262" r:id="rId22"/>
    <p:sldId id="275" r:id="rId23"/>
    <p:sldId id="276" r:id="rId24"/>
    <p:sldId id="277" r:id="rId25"/>
    <p:sldId id="264" r:id="rId26"/>
    <p:sldId id="265" r:id="rId27"/>
    <p:sldId id="26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A82B9A-85F0-4C7D-AD1D-DF0656B00EE0}">
          <p14:sldIdLst>
            <p14:sldId id="256"/>
            <p14:sldId id="257"/>
            <p14:sldId id="258"/>
            <p14:sldId id="259"/>
            <p14:sldId id="261"/>
            <p14:sldId id="260"/>
            <p14:sldId id="279"/>
            <p14:sldId id="278"/>
            <p14:sldId id="280"/>
            <p14:sldId id="281"/>
            <p14:sldId id="282"/>
            <p14:sldId id="284"/>
            <p14:sldId id="283"/>
            <p14:sldId id="285"/>
            <p14:sldId id="286"/>
            <p14:sldId id="288"/>
            <p14:sldId id="289"/>
            <p14:sldId id="290"/>
            <p14:sldId id="272"/>
            <p14:sldId id="271"/>
            <p14:sldId id="262"/>
            <p14:sldId id="275"/>
            <p14:sldId id="276"/>
            <p14:sldId id="277"/>
            <p14:sldId id="264"/>
            <p14:sldId id="265"/>
            <p14:sldId id="266"/>
          </p14:sldIdLst>
        </p14:section>
        <p14:section name="Untitled Section" id="{FBE57AA4-AB2A-4E74-93DB-DE0EEBC791D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6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7816B-387F-4171-83C2-BA71B3F68310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1900E-A2A1-4F6F-BDE8-F26D627BF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6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1900E-A2A1-4F6F-BDE8-F26D627BFE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2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FD54-69F7-44DD-B1AD-B9F313DCD07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676-7CC0-4449-BD01-587EA33EA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8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FD54-69F7-44DD-B1AD-B9F313DCD07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676-7CC0-4449-BD01-587EA33EA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2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FD54-69F7-44DD-B1AD-B9F313DCD07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676-7CC0-4449-BD01-587EA33EA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6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FD54-69F7-44DD-B1AD-B9F313DCD07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676-7CC0-4449-BD01-587EA33EA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0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FD54-69F7-44DD-B1AD-B9F313DCD07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676-7CC0-4449-BD01-587EA33EA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0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FD54-69F7-44DD-B1AD-B9F313DCD07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676-7CC0-4449-BD01-587EA33EA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4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FD54-69F7-44DD-B1AD-B9F313DCD07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676-7CC0-4449-BD01-587EA33EA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5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FD54-69F7-44DD-B1AD-B9F313DCD07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676-7CC0-4449-BD01-587EA33EA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2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FD54-69F7-44DD-B1AD-B9F313DCD07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676-7CC0-4449-BD01-587EA33EA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FD54-69F7-44DD-B1AD-B9F313DCD07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676-7CC0-4449-BD01-587EA33EA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5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FD54-69F7-44DD-B1AD-B9F313DCD07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9676-7CC0-4449-BD01-587EA33EA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7FD54-69F7-44DD-B1AD-B9F313DCD07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19676-7CC0-4449-BD01-587EA33EA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hyperlink" Target="https://www.wallstreetmojo.com/nested-if-excel-multiple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technology/software" TargetMode="External"/><Relationship Id="rId2" Type="http://schemas.openxmlformats.org/officeDocument/2006/relationships/hyperlink" Target="https://www.britannica.com/technology/personal-computer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81000"/>
            <a:ext cx="7772400" cy="1470025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sz="5400" b="1" dirty="0"/>
              <a:t>Welcome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127" y="3733800"/>
            <a:ext cx="7772400" cy="1752600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4800" b="1" dirty="0">
                <a:solidFill>
                  <a:schemeClr val="tx1"/>
                </a:solidFill>
              </a:rPr>
              <a:t>MS Excel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18288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111375"/>
            <a:ext cx="7772400" cy="14700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en-US" b="1" dirty="0"/>
              <a:t>To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123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upload.wikimedia.org/wikipedia/en/thumb/4/4f/1981BillPaul.jpg/220px-1981BillPau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3284" y="160338"/>
            <a:ext cx="865591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sz="2400" b="1" dirty="0"/>
              <a:t>How Change Row Height and Column width </a:t>
            </a:r>
          </a:p>
          <a:p>
            <a:endParaRPr lang="en-US" sz="2400" b="1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Go to Home tab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400" dirty="0">
                <a:solidFill>
                  <a:srgbClr val="111111"/>
                </a:solidFill>
                <a:latin typeface="Arial" panose="020B0604020202020204" pitchFamily="34" charset="0"/>
              </a:rPr>
              <a:t>Select Format option from Cell group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Do what yo</a:t>
            </a:r>
            <a:r>
              <a:rPr lang="en-US" sz="2400" dirty="0">
                <a:solidFill>
                  <a:srgbClr val="111111"/>
                </a:solidFill>
                <a:latin typeface="Arial" panose="020B0604020202020204" pitchFamily="34" charset="0"/>
              </a:rPr>
              <a:t>u want to made like Row height or Column width</a:t>
            </a:r>
            <a:endParaRPr lang="en-US" sz="2400" b="0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11111"/>
              </a:solidFill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111111"/>
                </a:solidFill>
                <a:latin typeface="Arial" panose="020B0604020202020204" pitchFamily="34" charset="0"/>
              </a:rPr>
              <a:t>Or 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rgbClr val="111111"/>
              </a:solidFill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You can use Home tab Format option from cell group to change row height and column width </a:t>
            </a:r>
          </a:p>
          <a:p>
            <a:r>
              <a:rPr lang="en-US" sz="2400" b="1" dirty="0"/>
              <a:t>		</a:t>
            </a:r>
            <a:endParaRPr lang="en-US" sz="2400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48D7D5-9072-5FA2-1AC2-8A4617D298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00" t="8862" r="20833" b="78209"/>
          <a:stretch/>
        </p:blipFill>
        <p:spPr>
          <a:xfrm>
            <a:off x="6934200" y="3358464"/>
            <a:ext cx="838200" cy="8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24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upload.wikimedia.org/wikipedia/en/thumb/4/4f/1981BillPaul.jpg/220px-1981BillPau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3284" y="160338"/>
            <a:ext cx="8655916" cy="984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1" dirty="0">
                <a:solidFill>
                  <a:srgbClr val="212121"/>
                </a:solidFill>
                <a:effectLst/>
                <a:latin typeface="-apple-system"/>
              </a:rPr>
              <a:t>IF function</a:t>
            </a:r>
          </a:p>
          <a:p>
            <a:pPr algn="just"/>
            <a:r>
              <a:rPr lang="en-US" sz="2800" b="0" dirty="0">
                <a:solidFill>
                  <a:srgbClr val="212121"/>
                </a:solidFill>
                <a:effectLst/>
                <a:latin typeface="-apple-system"/>
              </a:rPr>
              <a:t>	IF function are preprogrammed Formula in Excel and it  evaluates whether a given condition is met and returns a value depending on whether the result is “true” or “false”. It is a conditional function of Excel, which returns the result based on the fulfillment or non-fulfillment of the given criteria</a:t>
            </a:r>
            <a:r>
              <a:rPr lang="en-US" b="0" i="1" dirty="0">
                <a:solidFill>
                  <a:srgbClr val="212121"/>
                </a:solidFill>
                <a:effectLst/>
                <a:latin typeface="-apple-system"/>
              </a:rPr>
              <a:t>.</a:t>
            </a:r>
            <a:br>
              <a:rPr lang="en-US" b="0" i="1" dirty="0">
                <a:solidFill>
                  <a:srgbClr val="212121"/>
                </a:solidFill>
                <a:effectLst/>
                <a:latin typeface="-apple-system"/>
              </a:rPr>
            </a:br>
            <a:endParaRPr lang="en-US" b="0" i="1" dirty="0">
              <a:solidFill>
                <a:srgbClr val="212121"/>
              </a:solidFill>
              <a:effectLst/>
              <a:latin typeface="-apple-system"/>
            </a:endParaRPr>
          </a:p>
          <a:p>
            <a:pPr algn="l"/>
            <a:r>
              <a:rPr lang="en-US" sz="2800" b="0" i="0" dirty="0">
                <a:solidFill>
                  <a:srgbClr val="212121"/>
                </a:solidFill>
                <a:effectLst/>
                <a:latin typeface="-apple-system"/>
              </a:rPr>
              <a:t>The IF excel function accepts the following arguments: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 err="1">
                <a:solidFill>
                  <a:srgbClr val="212121"/>
                </a:solidFill>
                <a:effectLst/>
                <a:latin typeface="-apple-system"/>
              </a:rPr>
              <a:t>Logical_test</a:t>
            </a:r>
            <a:r>
              <a:rPr lang="en-US" sz="2800" b="1" i="0" dirty="0">
                <a:solidFill>
                  <a:srgbClr val="212121"/>
                </a:solidFill>
                <a:effectLst/>
                <a:latin typeface="-apple-system"/>
              </a:rPr>
              <a:t>:</a:t>
            </a:r>
            <a:r>
              <a:rPr lang="en-US" sz="2800" b="0" i="0" dirty="0">
                <a:solidFill>
                  <a:srgbClr val="212121"/>
                </a:solidFill>
                <a:effectLst/>
                <a:latin typeface="-apple-system"/>
              </a:rPr>
              <a:t> It refers to the condition to be evaluated. The condition can be a value or a logical expression.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 err="1">
                <a:solidFill>
                  <a:srgbClr val="212121"/>
                </a:solidFill>
                <a:effectLst/>
                <a:latin typeface="-apple-system"/>
              </a:rPr>
              <a:t>Value_if_true</a:t>
            </a:r>
            <a:r>
              <a:rPr lang="en-US" sz="2800" b="1" i="0" dirty="0">
                <a:solidFill>
                  <a:srgbClr val="212121"/>
                </a:solidFill>
                <a:effectLst/>
                <a:latin typeface="-apple-system"/>
              </a:rPr>
              <a:t>:</a:t>
            </a:r>
            <a:r>
              <a:rPr lang="en-US" sz="2800" b="0" i="0" dirty="0">
                <a:solidFill>
                  <a:srgbClr val="212121"/>
                </a:solidFill>
                <a:effectLst/>
                <a:latin typeface="-apple-system"/>
              </a:rPr>
              <a:t> It is the value returned as a result when the condition is “true”.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 err="1">
                <a:solidFill>
                  <a:srgbClr val="212121"/>
                </a:solidFill>
                <a:effectLst/>
                <a:latin typeface="-apple-system"/>
              </a:rPr>
              <a:t>Value_if_false</a:t>
            </a:r>
            <a:r>
              <a:rPr lang="en-US" sz="2800" b="1" i="0" dirty="0">
                <a:solidFill>
                  <a:srgbClr val="212121"/>
                </a:solidFill>
                <a:effectLst/>
                <a:latin typeface="-apple-system"/>
              </a:rPr>
              <a:t>:</a:t>
            </a:r>
            <a:r>
              <a:rPr lang="en-US" sz="2800" b="0" i="0" dirty="0">
                <a:solidFill>
                  <a:srgbClr val="212121"/>
                </a:solidFill>
                <a:effectLst/>
                <a:latin typeface="-apple-system"/>
              </a:rPr>
              <a:t> It is the value returned as a result when the condition is “false”.</a:t>
            </a:r>
          </a:p>
          <a:p>
            <a:pPr algn="just"/>
            <a:endParaRPr lang="en-US" b="1" dirty="0"/>
          </a:p>
          <a:p>
            <a:pPr algn="ctr"/>
            <a:endParaRPr lang="en-US" sz="36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 </a:t>
            </a:r>
          </a:p>
          <a:p>
            <a:endParaRPr lang="en-US" sz="2400" b="1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upload.wikimedia.org/wikipedia/en/thumb/4/4f/1981BillPaul.jpg/220px-1981BillPau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2C0CCE-2D61-9F0B-7307-1F4753867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75" y="606042"/>
            <a:ext cx="10049164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-apple-system"/>
              </a:rPr>
              <a:t>Flow Chart of Generic IF Excel Function</a:t>
            </a:r>
            <a:endParaRPr kumimoji="0" lang="en-US" altLang="en-US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-apple-system"/>
              </a:rPr>
              <a:t>  </a:t>
            </a:r>
            <a:r>
              <a:rPr kumimoji="0" lang="en-US" altLang="en-US" sz="18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-apple-system"/>
              </a:rPr>
              <a:t>     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Flow Chart of IF Function">
            <a:extLst>
              <a:ext uri="{FF2B5EF4-FFF2-40B4-BE49-F238E27FC236}">
                <a16:creationId xmlns:a16="http://schemas.microsoft.com/office/drawing/2014/main" id="{B82B22D9-125B-874A-AD95-83E14ECE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62356"/>
            <a:ext cx="6867373" cy="477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710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upload.wikimedia.org/wikipedia/en/thumb/4/4f/1981BillPaul.jpg/220px-1981BillPau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3284" y="160338"/>
            <a:ext cx="86559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pPr algn="ctr"/>
            <a:endParaRPr lang="en-US" sz="36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 </a:t>
            </a:r>
          </a:p>
          <a:p>
            <a:endParaRPr lang="en-US" sz="2400" b="1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03EE9D-ADED-3395-1DFA-F67529132997}"/>
              </a:ext>
            </a:extLst>
          </p:cNvPr>
          <p:cNvGraphicFramePr>
            <a:graphicFrameLocks noGrp="1"/>
          </p:cNvGraphicFramePr>
          <p:nvPr/>
        </p:nvGraphicFramePr>
        <p:xfrm>
          <a:off x="183284" y="228601"/>
          <a:ext cx="8503515" cy="62863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3679">
                  <a:extLst>
                    <a:ext uri="{9D8B030D-6E8A-4147-A177-3AD203B41FA5}">
                      <a16:colId xmlns:a16="http://schemas.microsoft.com/office/drawing/2014/main" val="301913555"/>
                    </a:ext>
                  </a:extLst>
                </a:gridCol>
                <a:gridCol w="2502923">
                  <a:extLst>
                    <a:ext uri="{9D8B030D-6E8A-4147-A177-3AD203B41FA5}">
                      <a16:colId xmlns:a16="http://schemas.microsoft.com/office/drawing/2014/main" val="4132118999"/>
                    </a:ext>
                  </a:extLst>
                </a:gridCol>
                <a:gridCol w="3946913">
                  <a:extLst>
                    <a:ext uri="{9D8B030D-6E8A-4147-A177-3AD203B41FA5}">
                      <a16:colId xmlns:a16="http://schemas.microsoft.com/office/drawing/2014/main" val="3400955142"/>
                    </a:ext>
                  </a:extLst>
                </a:gridCol>
              </a:tblGrid>
              <a:tr h="70309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 dirty="0">
                          <a:effectLst/>
                        </a:rPr>
                        <a:t>Example Of IF Function </a:t>
                      </a:r>
                      <a:endParaRPr lang="en-IN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632486"/>
                  </a:ext>
                </a:extLst>
              </a:tr>
              <a:tr h="70309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Eligible for Vote or Not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07717"/>
                  </a:ext>
                </a:extLst>
              </a:tr>
              <a:tr h="7030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3600" u="none" strike="noStrike" dirty="0">
                          <a:effectLst/>
                        </a:rPr>
                        <a:t>Name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 dirty="0">
                          <a:effectLst/>
                        </a:rPr>
                        <a:t>Age</a:t>
                      </a:r>
                      <a:endParaRPr lang="en-IN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>
                          <a:effectLst/>
                        </a:rPr>
                        <a:t>Remarks</a:t>
                      </a:r>
                      <a:endParaRPr lang="en-IN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9143417"/>
                  </a:ext>
                </a:extLst>
              </a:tr>
              <a:tr h="7030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3600" u="none" strike="noStrike">
                          <a:effectLst/>
                        </a:rPr>
                        <a:t>AAA</a:t>
                      </a:r>
                      <a:endParaRPr lang="en-IN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 dirty="0">
                          <a:effectLst/>
                        </a:rPr>
                        <a:t>20</a:t>
                      </a:r>
                      <a:endParaRPr lang="en-IN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>
                          <a:effectLst/>
                        </a:rPr>
                        <a:t>Eligible</a:t>
                      </a:r>
                      <a:endParaRPr lang="en-IN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26970319"/>
                  </a:ext>
                </a:extLst>
              </a:tr>
              <a:tr h="7030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3600" u="none" strike="noStrike">
                          <a:effectLst/>
                        </a:rPr>
                        <a:t>BBB</a:t>
                      </a:r>
                      <a:endParaRPr lang="en-IN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 dirty="0">
                          <a:effectLst/>
                        </a:rPr>
                        <a:t>18</a:t>
                      </a:r>
                      <a:endParaRPr lang="en-IN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 dirty="0">
                          <a:effectLst/>
                        </a:rPr>
                        <a:t>Eligible</a:t>
                      </a:r>
                      <a:endParaRPr lang="en-IN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22700914"/>
                  </a:ext>
                </a:extLst>
              </a:tr>
              <a:tr h="7030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3600" u="none" strike="noStrike" dirty="0">
                          <a:effectLst/>
                        </a:rPr>
                        <a:t>CCC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 dirty="0">
                          <a:effectLst/>
                        </a:rPr>
                        <a:t>16</a:t>
                      </a:r>
                      <a:endParaRPr lang="en-IN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>
                          <a:effectLst/>
                        </a:rPr>
                        <a:t>Not Eligible</a:t>
                      </a:r>
                      <a:endParaRPr lang="en-IN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78436577"/>
                  </a:ext>
                </a:extLst>
              </a:tr>
              <a:tr h="7030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3600" u="none" strike="noStrike">
                          <a:effectLst/>
                        </a:rPr>
                        <a:t>DDD</a:t>
                      </a:r>
                      <a:endParaRPr lang="en-IN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>
                          <a:effectLst/>
                        </a:rPr>
                        <a:t>20</a:t>
                      </a:r>
                      <a:endParaRPr lang="en-IN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 dirty="0">
                          <a:effectLst/>
                        </a:rPr>
                        <a:t>Eligible</a:t>
                      </a:r>
                      <a:endParaRPr lang="en-IN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3212836"/>
                  </a:ext>
                </a:extLst>
              </a:tr>
              <a:tr h="7030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3600" u="none" strike="noStrike">
                          <a:effectLst/>
                        </a:rPr>
                        <a:t>EEE</a:t>
                      </a:r>
                      <a:endParaRPr lang="en-IN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>
                          <a:effectLst/>
                        </a:rPr>
                        <a:t>17</a:t>
                      </a:r>
                      <a:endParaRPr lang="en-IN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 dirty="0">
                          <a:effectLst/>
                        </a:rPr>
                        <a:t>Not Eligible</a:t>
                      </a:r>
                      <a:endParaRPr lang="en-IN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0888124"/>
                  </a:ext>
                </a:extLst>
              </a:tr>
              <a:tr h="66157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Remarks=IF(B4&gt;=18,"Eligible","Not Eligible")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109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45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upload.wikimedia.org/wikipedia/en/thumb/4/4f/1981BillPaul.jpg/220px-1981BillPau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3284" y="160338"/>
            <a:ext cx="86559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pPr algn="ctr"/>
            <a:endParaRPr lang="en-US" sz="36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 </a:t>
            </a:r>
          </a:p>
          <a:p>
            <a:endParaRPr lang="en-US" sz="2400" b="1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D5F95-B34B-864B-4A77-F30A40F94C4F}"/>
              </a:ext>
            </a:extLst>
          </p:cNvPr>
          <p:cNvSpPr txBox="1"/>
          <p:nvPr/>
        </p:nvSpPr>
        <p:spPr>
          <a:xfrm>
            <a:off x="460375" y="465139"/>
            <a:ext cx="86074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12121"/>
                </a:solidFill>
                <a:effectLst/>
                <a:latin typeface="-apple-system"/>
              </a:rPr>
              <a:t>We apply the </a:t>
            </a:r>
            <a:r>
              <a:rPr lang="en-US" sz="2800" b="1" i="0" u="sng" dirty="0">
                <a:solidFill>
                  <a:srgbClr val="0CA0A0"/>
                </a:solidFill>
                <a:effectLst/>
                <a:latin typeface="-apple-system"/>
                <a:hlinkClick r:id="rId2"/>
              </a:rPr>
              <a:t> Nested IF in Excel</a:t>
            </a:r>
            <a:r>
              <a:rPr lang="en-US" sz="2800" b="0" i="0" dirty="0">
                <a:solidFill>
                  <a:srgbClr val="212121"/>
                </a:solidFill>
                <a:effectLst/>
                <a:latin typeface="-apple-system"/>
              </a:rPr>
              <a:t> since we have multiple criteria to find and decide each student’s grade.</a:t>
            </a:r>
            <a:endParaRPr lang="en-IN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84E3DD-6563-07FD-4EDE-372EE7925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" t="19001" r="5338" b="13564"/>
          <a:stretch/>
        </p:blipFill>
        <p:spPr>
          <a:xfrm>
            <a:off x="274926" y="1868498"/>
            <a:ext cx="8472632" cy="437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56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upload.wikimedia.org/wikipedia/en/thumb/4/4f/1981BillPaul.jpg/220px-1981BillPau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3284" y="160338"/>
            <a:ext cx="86559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pPr algn="ctr"/>
            <a:endParaRPr lang="en-US" sz="36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 </a:t>
            </a:r>
          </a:p>
          <a:p>
            <a:endParaRPr lang="en-US" sz="2400" b="1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D5F95-B34B-864B-4A77-F30A40F94C4F}"/>
              </a:ext>
            </a:extLst>
          </p:cNvPr>
          <p:cNvSpPr txBox="1"/>
          <p:nvPr/>
        </p:nvSpPr>
        <p:spPr>
          <a:xfrm>
            <a:off x="460375" y="465139"/>
            <a:ext cx="8607425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dirty="0">
                <a:solidFill>
                  <a:srgbClr val="212121"/>
                </a:solidFill>
                <a:effectLst/>
                <a:latin typeface="-apple-system"/>
              </a:rPr>
              <a:t>What is Chart </a:t>
            </a:r>
          </a:p>
          <a:p>
            <a:pPr algn="ctr"/>
            <a:endParaRPr lang="en-US" sz="3200" dirty="0">
              <a:solidFill>
                <a:srgbClr val="212121"/>
              </a:solidFill>
              <a:latin typeface="-apple-system"/>
            </a:endParaRPr>
          </a:p>
          <a:p>
            <a:r>
              <a:rPr lang="en-US" sz="3200" dirty="0">
                <a:solidFill>
                  <a:srgbClr val="212121"/>
                </a:solidFill>
                <a:latin typeface="-apple-system"/>
              </a:rPr>
              <a:t>	Chart is a pictorial representation of a data which we can identify the values of data easily .</a:t>
            </a:r>
          </a:p>
          <a:p>
            <a:endParaRPr lang="en-US" sz="3200" dirty="0">
              <a:solidFill>
                <a:srgbClr val="212121"/>
              </a:solidFill>
              <a:latin typeface="-apple-system"/>
            </a:endParaRPr>
          </a:p>
          <a:p>
            <a:r>
              <a:rPr lang="en-US" sz="3200" dirty="0">
                <a:solidFill>
                  <a:srgbClr val="212121"/>
                </a:solidFill>
                <a:latin typeface="-apple-system"/>
              </a:rPr>
              <a:t>Major Chart types </a:t>
            </a:r>
          </a:p>
          <a:p>
            <a:pPr marL="514350" indent="-514350">
              <a:buAutoNum type="arabicParenR"/>
            </a:pPr>
            <a:r>
              <a:rPr lang="en-US" sz="3200" dirty="0">
                <a:solidFill>
                  <a:srgbClr val="212121"/>
                </a:solidFill>
                <a:latin typeface="-apple-system"/>
              </a:rPr>
              <a:t>Column chart</a:t>
            </a:r>
          </a:p>
          <a:p>
            <a:pPr marL="514350" indent="-514350">
              <a:buAutoNum type="arabicParenR"/>
            </a:pPr>
            <a:r>
              <a:rPr lang="en-US" sz="3200" dirty="0">
                <a:solidFill>
                  <a:srgbClr val="212121"/>
                </a:solidFill>
                <a:latin typeface="-apple-system"/>
              </a:rPr>
              <a:t>Pie chart</a:t>
            </a:r>
          </a:p>
          <a:p>
            <a:pPr marL="514350" indent="-514350">
              <a:buAutoNum type="arabicParenR"/>
            </a:pPr>
            <a:r>
              <a:rPr lang="en-US" sz="3200" dirty="0">
                <a:solidFill>
                  <a:srgbClr val="212121"/>
                </a:solidFill>
                <a:latin typeface="-apple-system"/>
              </a:rPr>
              <a:t>Bar Chart</a:t>
            </a:r>
          </a:p>
          <a:p>
            <a:pPr marL="514350" indent="-514350">
              <a:buAutoNum type="arabicParenR"/>
            </a:pPr>
            <a:r>
              <a:rPr lang="en-US" sz="3200" dirty="0">
                <a:solidFill>
                  <a:srgbClr val="212121"/>
                </a:solidFill>
                <a:latin typeface="-apple-system"/>
              </a:rPr>
              <a:t>Line Chat</a:t>
            </a:r>
          </a:p>
          <a:p>
            <a:pPr marL="514350" indent="-514350">
              <a:buAutoNum type="arabicParenR"/>
            </a:pPr>
            <a:r>
              <a:rPr lang="en-US" sz="3200" dirty="0">
                <a:solidFill>
                  <a:srgbClr val="212121"/>
                </a:solidFill>
                <a:latin typeface="-apple-system"/>
              </a:rPr>
              <a:t>Bubble Chart</a:t>
            </a:r>
          </a:p>
          <a:p>
            <a:pPr marL="514350" indent="-514350">
              <a:buAutoNum type="arabicParenR"/>
            </a:pPr>
            <a:r>
              <a:rPr lang="en-US" sz="3200" dirty="0">
                <a:solidFill>
                  <a:srgbClr val="212121"/>
                </a:solidFill>
                <a:latin typeface="-apple-system"/>
              </a:rPr>
              <a:t>Area Chart</a:t>
            </a:r>
          </a:p>
          <a:p>
            <a:pPr marL="514350" indent="-514350">
              <a:buAutoNum type="arabicParenR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87137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upload.wikimedia.org/wikipedia/en/thumb/4/4f/1981BillPaul.jpg/220px-1981BillPau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3284" y="160338"/>
            <a:ext cx="86559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pPr algn="ctr"/>
            <a:endParaRPr lang="en-US" sz="36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 </a:t>
            </a:r>
          </a:p>
          <a:p>
            <a:endParaRPr lang="en-US" sz="2400" b="1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D5F95-B34B-864B-4A77-F30A40F94C4F}"/>
              </a:ext>
            </a:extLst>
          </p:cNvPr>
          <p:cNvSpPr txBox="1"/>
          <p:nvPr/>
        </p:nvSpPr>
        <p:spPr>
          <a:xfrm>
            <a:off x="460375" y="465139"/>
            <a:ext cx="860742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0" i="0" dirty="0">
                <a:solidFill>
                  <a:srgbClr val="212121"/>
                </a:solidFill>
                <a:effectLst/>
                <a:latin typeface="-apple-system"/>
              </a:rPr>
              <a:t>How To Insert Chart</a:t>
            </a:r>
          </a:p>
          <a:p>
            <a:pPr algn="ctr"/>
            <a:endParaRPr lang="en-US" sz="3200" dirty="0">
              <a:solidFill>
                <a:srgbClr val="212121"/>
              </a:solidFill>
              <a:latin typeface="-apple-system"/>
            </a:endParaRPr>
          </a:p>
          <a:p>
            <a:r>
              <a:rPr lang="en-US" sz="3200" dirty="0">
                <a:solidFill>
                  <a:srgbClr val="212121"/>
                </a:solidFill>
                <a:latin typeface="-apple-system"/>
              </a:rPr>
              <a:t>	</a:t>
            </a:r>
            <a:r>
              <a:rPr lang="en-US" sz="3600" dirty="0">
                <a:solidFill>
                  <a:srgbClr val="212121"/>
                </a:solidFill>
                <a:latin typeface="-apple-system"/>
              </a:rPr>
              <a:t>1. Select entire data from the sheet</a:t>
            </a:r>
          </a:p>
          <a:p>
            <a:r>
              <a:rPr lang="en-US" sz="3600" dirty="0">
                <a:solidFill>
                  <a:srgbClr val="212121"/>
                </a:solidFill>
                <a:latin typeface="-apple-system"/>
              </a:rPr>
              <a:t>	2. Go to Insert Tab</a:t>
            </a:r>
          </a:p>
          <a:p>
            <a:r>
              <a:rPr lang="en-US" sz="3600" dirty="0">
                <a:solidFill>
                  <a:srgbClr val="212121"/>
                </a:solidFill>
                <a:latin typeface="-apple-system"/>
              </a:rPr>
              <a:t>	3. Select any one chart from Chart </a:t>
            </a:r>
            <a:br>
              <a:rPr lang="en-US" sz="3600" dirty="0">
                <a:solidFill>
                  <a:srgbClr val="212121"/>
                </a:solidFill>
                <a:latin typeface="-apple-system"/>
              </a:rPr>
            </a:br>
            <a:r>
              <a:rPr lang="en-US" sz="3600" dirty="0">
                <a:solidFill>
                  <a:srgbClr val="212121"/>
                </a:solidFill>
                <a:latin typeface="-apple-system"/>
              </a:rPr>
              <a:t>            Group </a:t>
            </a:r>
          </a:p>
          <a:p>
            <a:endParaRPr lang="en-US" sz="3600" dirty="0">
              <a:solidFill>
                <a:srgbClr val="212121"/>
              </a:solidFill>
              <a:latin typeface="-apple-system"/>
            </a:endParaRPr>
          </a:p>
          <a:p>
            <a:r>
              <a:rPr lang="en-US" sz="3600" dirty="0">
                <a:solidFill>
                  <a:srgbClr val="212121"/>
                </a:solidFill>
                <a:latin typeface="-apple-system"/>
              </a:rPr>
              <a:t>	Or </a:t>
            </a:r>
            <a:br>
              <a:rPr lang="en-US" sz="3600" dirty="0">
                <a:solidFill>
                  <a:srgbClr val="212121"/>
                </a:solidFill>
                <a:latin typeface="-apple-system"/>
              </a:rPr>
            </a:br>
            <a:endParaRPr lang="en-US" sz="3600" dirty="0">
              <a:solidFill>
                <a:srgbClr val="212121"/>
              </a:solidFill>
              <a:latin typeface="-apple-system"/>
            </a:endParaRPr>
          </a:p>
          <a:p>
            <a:r>
              <a:rPr lang="en-US" sz="3600" dirty="0">
                <a:solidFill>
                  <a:srgbClr val="212121"/>
                </a:solidFill>
                <a:latin typeface="-apple-system"/>
              </a:rPr>
              <a:t>	Use Short Cut Key F11 – to insert new Chart Sheet 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03574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upload.wikimedia.org/wikipedia/en/thumb/4/4f/1981BillPaul.jpg/220px-1981BillPau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87E46-C6E4-1B00-B78C-136EF8557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90600"/>
            <a:ext cx="8229599" cy="533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29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upload.wikimedia.org/wikipedia/en/thumb/4/4f/1981BillPaul.jpg/220px-1981BillPau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4DBCC-3A52-9181-0AD4-AB677C6419A0}"/>
              </a:ext>
            </a:extLst>
          </p:cNvPr>
          <p:cNvSpPr txBox="1"/>
          <p:nvPr/>
        </p:nvSpPr>
        <p:spPr>
          <a:xfrm>
            <a:off x="304800" y="457200"/>
            <a:ext cx="81534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dirty="0">
                <a:solidFill>
                  <a:srgbClr val="000000"/>
                </a:solidFill>
                <a:effectLst/>
                <a:latin typeface="Nunito" pitchFamily="2" charset="0"/>
              </a:rPr>
              <a:t>Chart elements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Nunito" pitchFamily="2" charset="0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Nunito" pitchFamily="2" charset="0"/>
              </a:rPr>
              <a:t>Axes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Nunito" pitchFamily="2" charset="0"/>
              </a:rPr>
              <a:t>Axis titles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Nunito" pitchFamily="2" charset="0"/>
              </a:rPr>
              <a:t>Chart titles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Nunito" pitchFamily="2" charset="0"/>
              </a:rPr>
              <a:t>Data labels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Nunito" pitchFamily="2" charset="0"/>
              </a:rPr>
              <a:t>Data table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Nunito" pitchFamily="2" charset="0"/>
              </a:rPr>
              <a:t>Error bars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Nunito" pitchFamily="2" charset="0"/>
              </a:rPr>
              <a:t>Gridlines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Nunito" pitchFamily="2" charset="0"/>
              </a:rPr>
              <a:t>Legend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Nunito" pitchFamily="2" charset="0"/>
              </a:rPr>
              <a:t>Trendline</a:t>
            </a:r>
          </a:p>
        </p:txBody>
      </p:sp>
    </p:spTree>
    <p:extLst>
      <p:ext uri="{BB962C8B-B14F-4D97-AF65-F5344CB8AC3E}">
        <p14:creationId xmlns:p14="http://schemas.microsoft.com/office/powerpoint/2010/main" val="4205866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-55832"/>
            <a:ext cx="906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Tabs </a:t>
            </a:r>
          </a:p>
        </p:txBody>
      </p:sp>
      <p:sp>
        <p:nvSpPr>
          <p:cNvPr id="5" name="AutoShape 2" descr="https://upload.wikimedia.org/wikipedia/en/thumb/4/4f/1981BillPaul.jpg/220px-1981BillPau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676400"/>
            <a:ext cx="8610599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53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-55832"/>
            <a:ext cx="906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Introduction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973" y="1066800"/>
            <a:ext cx="555942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MS Office is an Application software developed by Microsoft corporation USA . Microsoft was founded by </a:t>
            </a:r>
            <a:r>
              <a:rPr lang="en-US" sz="2400" b="1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Bill Gates and Paul Allen</a:t>
            </a:r>
            <a:r>
              <a:rPr lang="en-US" sz="2400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 on April 4, 1975,</a:t>
            </a:r>
          </a:p>
          <a:p>
            <a:r>
              <a:rPr lang="en-US" sz="2400" b="1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Microsoft Corporation</a:t>
            </a:r>
            <a:r>
              <a:rPr lang="en-US" sz="2400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, leading developer of </a:t>
            </a:r>
            <a:r>
              <a:rPr lang="en-US" sz="2400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  <a:hlinkClick r:id="rId2"/>
              </a:rPr>
              <a:t>personal-computer</a:t>
            </a:r>
            <a:r>
              <a:rPr lang="en-US" sz="2400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 </a:t>
            </a:r>
            <a:r>
              <a:rPr lang="en-US" sz="2400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  <a:hlinkClick r:id="rId3"/>
              </a:rPr>
              <a:t>software</a:t>
            </a:r>
            <a:r>
              <a:rPr lang="en-US" sz="2400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 systems and applications. </a:t>
            </a:r>
          </a:p>
          <a:p>
            <a:endParaRPr lang="en-US" sz="2400" dirty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sz="2400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MS Office is mainly used for office work such as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Documentation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Worksheet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Presentation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Database</a:t>
            </a:r>
          </a:p>
          <a:p>
            <a:endParaRPr lang="en-US" dirty="0"/>
          </a:p>
        </p:txBody>
      </p:sp>
      <p:sp>
        <p:nvSpPr>
          <p:cNvPr id="5" name="AutoShape 2" descr="https://upload.wikimedia.org/wikipedia/en/thumb/4/4f/1981BillPaul.jpg/220px-1981BillPau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231" y="1156441"/>
            <a:ext cx="2373205" cy="1639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231" y="3200400"/>
            <a:ext cx="2338569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105399"/>
            <a:ext cx="30194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936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-228600"/>
            <a:ext cx="906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Tabs </a:t>
            </a:r>
          </a:p>
        </p:txBody>
      </p:sp>
      <p:sp>
        <p:nvSpPr>
          <p:cNvPr id="5" name="AutoShape 2" descr="https://upload.wikimedia.org/wikipedia/en/thumb/4/4f/1981BillPaul.jpg/220px-1981BillPau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5575" y="515668"/>
            <a:ext cx="8988425" cy="5701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50" b="1" dirty="0"/>
              <a:t>File:</a:t>
            </a:r>
            <a:r>
              <a:rPr lang="en-US" sz="1650" dirty="0"/>
              <a:t> It allows you to jump into the backstage view that contains the essential file-related commands and Excel options. </a:t>
            </a:r>
          </a:p>
          <a:p>
            <a:endParaRPr lang="en-US" sz="1650" dirty="0"/>
          </a:p>
          <a:p>
            <a:r>
              <a:rPr lang="en-US" sz="1650" b="1" dirty="0"/>
              <a:t>Home:</a:t>
            </a:r>
            <a:r>
              <a:rPr lang="en-US" sz="1650" dirty="0"/>
              <a:t> It contains the most frequently used commands such as copying and pasting, sorting and filtering, formatting, etc.</a:t>
            </a:r>
          </a:p>
          <a:p>
            <a:endParaRPr lang="en-US" sz="1650" dirty="0"/>
          </a:p>
          <a:p>
            <a:r>
              <a:rPr lang="en-US" sz="1650" b="1" dirty="0"/>
              <a:t>Insert:</a:t>
            </a:r>
            <a:r>
              <a:rPr lang="en-US" sz="1650" dirty="0"/>
              <a:t> It is used for adding different objects in a worksheet such as images, charts, PivotTables, hyperlinks, special symbols, equations, headers, and footers.</a:t>
            </a:r>
          </a:p>
          <a:p>
            <a:endParaRPr lang="en-US" sz="1650" b="1" dirty="0"/>
          </a:p>
          <a:p>
            <a:r>
              <a:rPr lang="en-US" sz="1650" b="1" dirty="0"/>
              <a:t>Page Layout:</a:t>
            </a:r>
            <a:r>
              <a:rPr lang="en-US" sz="1650" dirty="0"/>
              <a:t> It provides tools to manage the worksheet appearance, both onscreen and printed. These tools control theme settings, gridlines, page margins, object aligning, and print area.</a:t>
            </a:r>
          </a:p>
          <a:p>
            <a:endParaRPr lang="en-US" sz="1650" dirty="0"/>
          </a:p>
          <a:p>
            <a:r>
              <a:rPr lang="en-US" sz="1650" b="1" dirty="0"/>
              <a:t>Formulas:</a:t>
            </a:r>
            <a:r>
              <a:rPr lang="en-US" sz="1650" dirty="0"/>
              <a:t> It contains tools for inserting functions, defining names, and controlling the calculation options.</a:t>
            </a:r>
          </a:p>
          <a:p>
            <a:endParaRPr lang="en-US" sz="1650" dirty="0"/>
          </a:p>
          <a:p>
            <a:r>
              <a:rPr lang="en-US" sz="1650" b="1" dirty="0"/>
              <a:t>Data:</a:t>
            </a:r>
            <a:r>
              <a:rPr lang="en-US" sz="1650" dirty="0"/>
              <a:t> It holds the commands for managing the worksheet data as well as connecting to external data.</a:t>
            </a:r>
          </a:p>
          <a:p>
            <a:endParaRPr lang="en-US" sz="1650" dirty="0"/>
          </a:p>
          <a:p>
            <a:r>
              <a:rPr lang="en-US" sz="1650" b="1" dirty="0"/>
              <a:t>Review:</a:t>
            </a:r>
            <a:r>
              <a:rPr lang="en-US" sz="1650" dirty="0"/>
              <a:t> It allows you to check spelling, track changes, add comments and notes, protect worksheets and workbooks.</a:t>
            </a:r>
          </a:p>
          <a:p>
            <a:endParaRPr lang="en-US" sz="1650" dirty="0"/>
          </a:p>
          <a:p>
            <a:r>
              <a:rPr lang="en-US" sz="1650" b="1" dirty="0"/>
              <a:t>View:</a:t>
            </a:r>
            <a:r>
              <a:rPr lang="en-US" sz="1650" dirty="0"/>
              <a:t> It provides commands for switching between worksheet views, freezing panes, viewing, and arranging multiple windows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6698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60338"/>
            <a:ext cx="906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File Menu</a:t>
            </a:r>
          </a:p>
        </p:txBody>
      </p:sp>
      <p:sp>
        <p:nvSpPr>
          <p:cNvPr id="5" name="AutoShape 2" descr="https://upload.wikimedia.org/wikipedia/en/thumb/4/4f/1981BillPaul.jpg/220px-1981BillPau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57" y="1620982"/>
            <a:ext cx="214312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7000" y="1620982"/>
            <a:ext cx="6019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/>
              <a:t>Save :  Ctrl + S = To save Our Documents</a:t>
            </a:r>
          </a:p>
          <a:p>
            <a:pPr>
              <a:lnSpc>
                <a:spcPct val="250000"/>
              </a:lnSpc>
            </a:pPr>
            <a:r>
              <a:rPr lang="en-US" b="1" dirty="0"/>
              <a:t>Save as  : F12 =  To  make Same document in another name</a:t>
            </a:r>
          </a:p>
          <a:p>
            <a:pPr>
              <a:lnSpc>
                <a:spcPct val="250000"/>
              </a:lnSpc>
            </a:pPr>
            <a:r>
              <a:rPr lang="en-US" b="1" dirty="0"/>
              <a:t>Open : Ctrl + O = To open Save file / Doc</a:t>
            </a:r>
          </a:p>
          <a:p>
            <a:pPr>
              <a:lnSpc>
                <a:spcPct val="250000"/>
              </a:lnSpc>
            </a:pPr>
            <a:r>
              <a:rPr lang="en-US" b="1" dirty="0"/>
              <a:t>New  : Ctrl + N = To take New Page</a:t>
            </a:r>
          </a:p>
          <a:p>
            <a:pPr>
              <a:lnSpc>
                <a:spcPct val="250000"/>
              </a:lnSpc>
            </a:pPr>
            <a:r>
              <a:rPr lang="en-US" b="1" dirty="0"/>
              <a:t>Print  : Ctrl + P = To Print Documents</a:t>
            </a:r>
          </a:p>
          <a:p>
            <a:pPr>
              <a:lnSpc>
                <a:spcPct val="250000"/>
              </a:lnSpc>
            </a:pPr>
            <a:r>
              <a:rPr lang="en-US" b="1" dirty="0"/>
              <a:t>Print Preview = Before print check once as final copy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62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/>
          <a:lstStyle/>
          <a:p>
            <a:r>
              <a:rPr lang="en-US" dirty="0"/>
              <a:t>Simple Calculations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23926"/>
              </p:ext>
            </p:extLst>
          </p:nvPr>
        </p:nvGraphicFramePr>
        <p:xfrm>
          <a:off x="685800" y="1905000"/>
          <a:ext cx="7619997" cy="4160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=B1+B2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=B1-B2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=B1*B2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=B1/B2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=B4+B5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=B4-B5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=B4*B5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=B4/B5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055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/>
          <a:lstStyle/>
          <a:p>
            <a:r>
              <a:rPr lang="en-US" dirty="0"/>
              <a:t>Functional &amp; Conditional Formula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28800"/>
            <a:ext cx="6934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 If 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Yes/ No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Datedif</a:t>
            </a:r>
            <a:r>
              <a:rPr lang="en-US" dirty="0"/>
              <a:t>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Sumif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Countif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Min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Max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Min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Average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Sum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Date -  </a:t>
            </a:r>
            <a:r>
              <a:rPr lang="en-US" dirty="0" err="1"/>
              <a:t>Ctr</a:t>
            </a:r>
            <a:r>
              <a:rPr lang="en-US" dirty="0"/>
              <a:t> + </a:t>
            </a:r>
            <a:r>
              <a:rPr lang="en-US" dirty="0" err="1"/>
              <a:t>Shif</a:t>
            </a:r>
            <a:r>
              <a:rPr lang="en-US" dirty="0"/>
              <a:t> + 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Time  - </a:t>
            </a:r>
            <a:r>
              <a:rPr lang="en-US" dirty="0" err="1"/>
              <a:t>Ctr</a:t>
            </a:r>
            <a:r>
              <a:rPr lang="en-US" dirty="0"/>
              <a:t> + ;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42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/>
          <a:lstStyle/>
          <a:p>
            <a:r>
              <a:rPr lang="en-US" dirty="0"/>
              <a:t>Eligible to Vote Or Not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892154"/>
              </p:ext>
            </p:extLst>
          </p:nvPr>
        </p:nvGraphicFramePr>
        <p:xfrm>
          <a:off x="457200" y="1600200"/>
          <a:ext cx="7848601" cy="2724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4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=if(b2&gt;=18,”Eligible”,”Not Eligible”)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=if(b3&gt;=18,”Eligible”,”Not Eligible”)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553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1564" y="-160771"/>
            <a:ext cx="906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Home Tab </a:t>
            </a:r>
          </a:p>
        </p:txBody>
      </p:sp>
      <p:sp>
        <p:nvSpPr>
          <p:cNvPr id="5" name="AutoShape 2" descr="https://upload.wikimedia.org/wikipedia/en/thumb/4/4f/1981BillPaul.jpg/220px-1981BillPau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2" b="81623"/>
          <a:stretch/>
        </p:blipFill>
        <p:spPr bwMode="auto">
          <a:xfrm>
            <a:off x="76199" y="685800"/>
            <a:ext cx="8836025" cy="1371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881566"/>
              </p:ext>
            </p:extLst>
          </p:nvPr>
        </p:nvGraphicFramePr>
        <p:xfrm>
          <a:off x="647700" y="2057400"/>
          <a:ext cx="7772400" cy="49415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Clipboard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Font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Paragraph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CUT – Ctrl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 + X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Font Style [ Ctrl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 + Shift + F]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Bullets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Copy – Ctrl + C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Font Size -Ctrl +  [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Numbering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Paste – Ctrl + V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Increase Font 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 - ctrl + shift + &gt;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Line Spacing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Decrease Font - 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ctrl + shift + &lt;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Indentation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5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Bold  - Ctrl + B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Italic - Ctrl + I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Under Line - Ctrl + I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Font </a:t>
                      </a:r>
                      <a:r>
                        <a:rPr lang="en-US" b="1" baseline="0" dirty="0" err="1">
                          <a:solidFill>
                            <a:schemeClr val="bg1"/>
                          </a:solidFill>
                        </a:rPr>
                        <a:t>Colour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Change Case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Clear Formatting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Strikethrough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err="1">
                          <a:solidFill>
                            <a:schemeClr val="bg1"/>
                          </a:solidFill>
                        </a:rPr>
                        <a:t>highliter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Alignments</a:t>
                      </a:r>
                    </a:p>
                    <a:p>
                      <a:pPr algn="l"/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Right  - Ctrl + R</a:t>
                      </a:r>
                    </a:p>
                    <a:p>
                      <a:pPr algn="l"/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Center - Ctrl + E</a:t>
                      </a:r>
                    </a:p>
                    <a:p>
                      <a:pPr algn="l"/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Left -  Ctrl + L</a:t>
                      </a:r>
                    </a:p>
                    <a:p>
                      <a:pPr algn="l"/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Justify  - Ctrl + J</a:t>
                      </a:r>
                    </a:p>
                    <a:p>
                      <a:pPr algn="l"/>
                      <a:endParaRPr lang="en-US" b="1" baseline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Paragraph </a:t>
                      </a:r>
                    </a:p>
                    <a:p>
                      <a:pPr algn="l"/>
                      <a:endParaRPr lang="en-US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223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60338"/>
            <a:ext cx="906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Insert Tab</a:t>
            </a:r>
          </a:p>
        </p:txBody>
      </p:sp>
      <p:sp>
        <p:nvSpPr>
          <p:cNvPr id="5" name="AutoShape 2" descr="https://upload.wikimedia.org/wikipedia/en/thumb/4/4f/1981BillPaul.jpg/220px-1981BillPau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4792" y="2189018"/>
            <a:ext cx="87806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/>
              <a:t>Pivot table &amp; Table	8. Hyperlink ( Ctrl + K)		15.Signature line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/>
              <a:t>Picture		9. Bookmark			16. Date &amp; Time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/>
              <a:t>Clipart		10. Header &amp; Footer		17.Objects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/>
              <a:t>Shapes		11. Slicer			18. Equation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/>
              <a:t>SmartArt		12. Text box			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/>
              <a:t>Chart		13. Word Art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/>
              <a:t>Screenshot		14.</a:t>
            </a:r>
            <a:r>
              <a:rPr lang="en-US" b="1" dirty="0"/>
              <a:t> Symbols</a:t>
            </a:r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336"/>
            <a:ext cx="9144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29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60338"/>
            <a:ext cx="906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Page layout </a:t>
            </a:r>
          </a:p>
        </p:txBody>
      </p:sp>
      <p:sp>
        <p:nvSpPr>
          <p:cNvPr id="5" name="AutoShape 2" descr="https://upload.wikimedia.org/wikipedia/en/thumb/4/4f/1981BillPaul.jpg/220px-1981BillPau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0211" y="2362200"/>
            <a:ext cx="87806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 * Themes		   * Page setup		* Scale &amp; Fit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/>
              <a:t>Margins		9. Page color		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/>
              <a:t>Orientation		10. Page border		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/>
              <a:t>Size			11. Page number		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/>
              <a:t>Columns		12.  Indent		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/>
              <a:t>Break		13. Spacing</a:t>
            </a:r>
            <a:r>
              <a:rPr lang="en-US" sz="2000" b="1" dirty="0"/>
              <a:t>		</a:t>
            </a:r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" y="1066800"/>
            <a:ext cx="914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2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-55832"/>
            <a:ext cx="906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MS Excel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973" y="914400"/>
            <a:ext cx="8531227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	</a:t>
            </a:r>
            <a:r>
              <a:rPr lang="en-US" sz="2400" dirty="0"/>
              <a:t>MS Excel is a </a:t>
            </a:r>
            <a:r>
              <a:rPr lang="en-US" sz="2400" b="1" dirty="0"/>
              <a:t>commonly used Microsoft Office application </a:t>
            </a:r>
            <a:r>
              <a:rPr lang="en-US" sz="2400" dirty="0"/>
              <a:t>developed and published by Microsoft Corporation. It is a spreadsheet program, where one can record data in the form of tables.  Excel organizes data in columns and rows . This gives the user a more systematic display of data.</a:t>
            </a:r>
          </a:p>
          <a:p>
            <a:endParaRPr lang="en-US" sz="2400" dirty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sz="2400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USEs Of MS</a:t>
            </a:r>
            <a:r>
              <a:rPr lang="en-US" sz="2000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 Excel </a:t>
            </a:r>
          </a:p>
          <a:p>
            <a:endParaRPr lang="en-US" sz="2000" dirty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Business Analysis. ...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People Management. ...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Managing Operations. ...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Performance Reporting. ...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Office Administration. ...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Strategic Analysis. ...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Project Management. ...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Managing Programs.</a:t>
            </a:r>
          </a:p>
          <a:p>
            <a:endParaRPr lang="en-US" dirty="0"/>
          </a:p>
        </p:txBody>
      </p:sp>
      <p:sp>
        <p:nvSpPr>
          <p:cNvPr id="5" name="AutoShape 2" descr="https://upload.wikimedia.org/wikipedia/en/thumb/4/4f/1981BillPaul.jpg/220px-1981BillPau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3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60338"/>
            <a:ext cx="906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How to Open MS Excel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6520" y="1282556"/>
            <a:ext cx="815022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	</a:t>
            </a:r>
            <a:r>
              <a:rPr lang="en-US" sz="2800" b="1" dirty="0"/>
              <a:t>Start → All Programs → MS Office → MS Excel.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	</a:t>
            </a:r>
            <a:r>
              <a:rPr lang="en-US" sz="2800" b="1" dirty="0"/>
              <a:t>Start → Run→ Type ( Excel )→ Enter</a:t>
            </a:r>
            <a:br>
              <a:rPr lang="en-US" sz="2800" b="1" dirty="0"/>
            </a:br>
            <a:endParaRPr lang="en-US" sz="2800" b="1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b="1" dirty="0"/>
              <a:t>   	Double Click on MS Excel Icon on desktop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endParaRPr lang="en-US" sz="2800" b="1" dirty="0"/>
          </a:p>
          <a:p>
            <a:pPr>
              <a:lnSpc>
                <a:spcPct val="150000"/>
              </a:lnSpc>
            </a:pPr>
            <a:r>
              <a:rPr lang="en-US" sz="2800" b="1" dirty="0"/>
              <a:t>Note:  .</a:t>
            </a:r>
            <a:r>
              <a:rPr lang="en-US" sz="2400" b="1" dirty="0"/>
              <a:t>XLS</a:t>
            </a:r>
            <a:r>
              <a:rPr lang="en-US" sz="2400" dirty="0"/>
              <a:t> Is the file extension, when we save the along with file name automatically gets file extension</a:t>
            </a:r>
          </a:p>
          <a:p>
            <a:pPr>
              <a:lnSpc>
                <a:spcPct val="150000"/>
              </a:lnSpc>
            </a:pPr>
            <a:endParaRPr lang="en-US" sz="2800" b="1" dirty="0"/>
          </a:p>
          <a:p>
            <a:pPr marL="342900" indent="-342900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5" name="AutoShape 2" descr="https://upload.wikimedia.org/wikipedia/en/thumb/4/4f/1981BillPaul.jpg/220px-1981BillPau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60338"/>
            <a:ext cx="906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Window Screen </a:t>
            </a:r>
          </a:p>
        </p:txBody>
      </p:sp>
      <p:sp>
        <p:nvSpPr>
          <p:cNvPr id="5" name="AutoShape 2" descr="https://upload.wikimedia.org/wikipedia/en/thumb/4/4f/1981BillPaul.jpg/220px-1981BillPau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152525"/>
            <a:ext cx="8836025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83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upload.wikimedia.org/wikipedia/en/thumb/4/4f/1981BillPaul.jpg/220px-1981BillPau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3284" y="160338"/>
            <a:ext cx="8655916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Title Bar :</a:t>
            </a:r>
            <a:r>
              <a:rPr lang="en-US" sz="2000" dirty="0"/>
              <a:t>I It Displays the title of the document</a:t>
            </a:r>
          </a:p>
          <a:p>
            <a:endParaRPr lang="en-US" sz="2000" dirty="0"/>
          </a:p>
          <a:p>
            <a:r>
              <a:rPr lang="en-US" sz="2400" b="1" dirty="0"/>
              <a:t>Tabs : </a:t>
            </a:r>
            <a:r>
              <a:rPr lang="en-US" sz="2000" dirty="0"/>
              <a:t>Excel consist of pre define sets of Tabs like : Home, Insert, </a:t>
            </a:r>
            <a:r>
              <a:rPr lang="en-US" sz="2000" dirty="0" err="1"/>
              <a:t>Pagelayout</a:t>
            </a:r>
            <a:r>
              <a:rPr lang="en-US" sz="2000" dirty="0"/>
              <a:t>, Formula, Data, Revie, View</a:t>
            </a:r>
          </a:p>
          <a:p>
            <a:endParaRPr lang="en-US" sz="2000" b="1" dirty="0"/>
          </a:p>
          <a:p>
            <a:r>
              <a:rPr lang="en-US" sz="2000" b="1" dirty="0"/>
              <a:t>Ribbon : </a:t>
            </a:r>
            <a:r>
              <a:rPr lang="en-US" sz="2000" dirty="0"/>
              <a:t>Ribbon are the bar present in below the tab bar, when you click on each tab all options </a:t>
            </a:r>
            <a:r>
              <a:rPr lang="en-US" sz="2000"/>
              <a:t>will present </a:t>
            </a:r>
          </a:p>
          <a:p>
            <a:endParaRPr lang="en-US" sz="2000" dirty="0"/>
          </a:p>
          <a:p>
            <a:r>
              <a:rPr lang="en-US" sz="2000" b="1" dirty="0"/>
              <a:t>Name Box : </a:t>
            </a:r>
            <a:r>
              <a:rPr lang="en-US" sz="2000" dirty="0"/>
              <a:t> Name box will be identify the address of the each cell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The </a:t>
            </a:r>
            <a:r>
              <a:rPr lang="en-US" sz="2400" b="1" dirty="0"/>
              <a:t>formula bar</a:t>
            </a:r>
            <a:r>
              <a:rPr lang="en-US" sz="2000" dirty="0"/>
              <a:t> in Excel is located next to the name box and above the worksheet area. It displays the data stored in the active cell</a:t>
            </a:r>
          </a:p>
          <a:p>
            <a:endParaRPr lang="en-US" sz="2000" dirty="0"/>
          </a:p>
          <a:p>
            <a:r>
              <a:rPr lang="en-US" sz="2000" b="1" dirty="0"/>
              <a:t>Columns :</a:t>
            </a:r>
            <a:r>
              <a:rPr lang="en-US" sz="2000" dirty="0"/>
              <a:t>Horizontal Alphabets in each headers  are called columns. </a:t>
            </a:r>
            <a:br>
              <a:rPr lang="en-US" sz="2000" dirty="0"/>
            </a:br>
            <a:r>
              <a:rPr lang="en-US" sz="2000" dirty="0"/>
              <a:t> ( Total Number of columns-16384 ) like  A,B, C, ……. Z, AA, AB….XFD)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Rows : </a:t>
            </a:r>
            <a:r>
              <a:rPr lang="en-US" sz="2000" dirty="0"/>
              <a:t>Vertical numbers in each headers are called Rows (Total Columns are 1048576 ) 1-1048576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14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upload.wikimedia.org/wikipedia/en/thumb/4/4f/1981BillPaul.jpg/220px-1981BillPau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3284" y="160338"/>
            <a:ext cx="8655916" cy="7386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/>
              <a:t>Cell:</a:t>
            </a:r>
            <a:r>
              <a:rPr lang="en-US" dirty="0"/>
              <a:t>  Intersections of Columns and Rows are called a Cell</a:t>
            </a:r>
          </a:p>
          <a:p>
            <a:endParaRPr lang="en-US" b="1" dirty="0"/>
          </a:p>
          <a:p>
            <a:r>
              <a:rPr lang="en-US" sz="2000" b="1" dirty="0"/>
              <a:t>Active cell  </a:t>
            </a:r>
            <a:r>
              <a:rPr lang="en-US" dirty="0"/>
              <a:t>is the selected cell in which data is entered when you begin typing</a:t>
            </a:r>
          </a:p>
          <a:p>
            <a:endParaRPr lang="en-US" sz="2000" b="1" dirty="0"/>
          </a:p>
          <a:p>
            <a:r>
              <a:rPr lang="en-US" sz="2000" b="1" dirty="0"/>
              <a:t>A cell reference </a:t>
            </a:r>
            <a:r>
              <a:rPr lang="en-US" dirty="0"/>
              <a:t>is the set of coordinates that a cell occupies on a worksheet. It identifies the location of a cell in the spreadsheet</a:t>
            </a:r>
          </a:p>
          <a:p>
            <a:endParaRPr lang="en-US" dirty="0"/>
          </a:p>
          <a:p>
            <a:r>
              <a:rPr lang="en-US" sz="2000" b="1" dirty="0"/>
              <a:t>Data</a:t>
            </a:r>
            <a:r>
              <a:rPr lang="en-US" dirty="0"/>
              <a:t> is information that is stored in a spreadsheet. Data is stored in the individual cells of a worksheet.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000" b="1" dirty="0"/>
              <a:t>formula bar</a:t>
            </a:r>
            <a:r>
              <a:rPr lang="en-US" dirty="0"/>
              <a:t> in Excel is located next to the name box and above the worksheet area. It displays the data stored in the active cell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sz="2000" b="1" dirty="0"/>
              <a:t> function </a:t>
            </a:r>
            <a:r>
              <a:rPr lang="en-US" dirty="0"/>
              <a:t>is a prewritten formula. A function takes a value (or values), performs an operation, and returns a new value (or values.) </a:t>
            </a:r>
          </a:p>
          <a:p>
            <a:endParaRPr lang="en-US" b="1" dirty="0"/>
          </a:p>
          <a:p>
            <a:r>
              <a:rPr lang="en-US" b="1" dirty="0"/>
              <a:t>Sheet Tab:  </a:t>
            </a:r>
            <a:r>
              <a:rPr lang="en-US" dirty="0"/>
              <a:t> Sheet tabs are the pre define sheets available in the down left side of the excel window </a:t>
            </a:r>
          </a:p>
          <a:p>
            <a:r>
              <a:rPr lang="en-US" b="1" dirty="0"/>
              <a:t>Shift F11 is the short cut key to insert new sheet</a:t>
            </a:r>
          </a:p>
          <a:p>
            <a:endParaRPr lang="en-US" sz="1100" dirty="0"/>
          </a:p>
          <a:p>
            <a:r>
              <a:rPr lang="en-US" b="1" dirty="0"/>
              <a:t>Date :  Ctrl + ; </a:t>
            </a:r>
          </a:p>
          <a:p>
            <a:r>
              <a:rPr lang="en-US" b="1" dirty="0"/>
              <a:t>Time : Ctrl + Shift + ; 			Date and Time  : =now()</a:t>
            </a:r>
          </a:p>
          <a:p>
            <a:endParaRPr lang="en-US" sz="1600" dirty="0"/>
          </a:p>
          <a:p>
            <a:endParaRPr lang="en-US" sz="1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upload.wikimedia.org/wikipedia/en/thumb/4/4f/1981BillPaul.jpg/220px-1981BillPau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3284" y="160338"/>
            <a:ext cx="865591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sz="2000" b="1" dirty="0"/>
              <a:t>How To Delete a Columns  or Row :</a:t>
            </a:r>
          </a:p>
          <a:p>
            <a:endParaRPr lang="en-US" sz="2000" b="1" dirty="0"/>
          </a:p>
          <a:p>
            <a:r>
              <a:rPr lang="en-US" sz="2000" b="1" dirty="0"/>
              <a:t>	</a:t>
            </a:r>
            <a:r>
              <a:rPr lang="en-US" sz="2000" dirty="0"/>
              <a:t>1. Select the column or Row to be delete</a:t>
            </a:r>
          </a:p>
          <a:p>
            <a:r>
              <a:rPr lang="en-US" sz="2000" dirty="0"/>
              <a:t>	2. Got to Home tab </a:t>
            </a:r>
          </a:p>
          <a:p>
            <a:r>
              <a:rPr lang="en-US" sz="2000" dirty="0"/>
              <a:t>	3. Select Delete option from Cell Group </a:t>
            </a:r>
          </a:p>
          <a:p>
            <a:r>
              <a:rPr lang="en-US" sz="2000" dirty="0"/>
              <a:t>	 </a:t>
            </a:r>
            <a:r>
              <a:rPr lang="en-US" sz="2000" b="1" dirty="0"/>
              <a:t>Or </a:t>
            </a:r>
          </a:p>
          <a:p>
            <a:r>
              <a:rPr lang="en-US" sz="2000" dirty="0"/>
              <a:t>Select the place from Column or Row where you want to delete and press shortcut key </a:t>
            </a:r>
            <a:r>
              <a:rPr lang="en-US" sz="2800" b="1" dirty="0"/>
              <a:t>Ctrl   -</a:t>
            </a:r>
          </a:p>
          <a:p>
            <a:r>
              <a:rPr lang="en-US" sz="2000" b="1" dirty="0"/>
              <a:t>		</a:t>
            </a:r>
            <a:endParaRPr lang="en-US" sz="2000" dirty="0"/>
          </a:p>
          <a:p>
            <a:endParaRPr lang="en-US" sz="2000" b="1" dirty="0"/>
          </a:p>
          <a:p>
            <a:r>
              <a:rPr lang="en-US" sz="2000" b="1" dirty="0"/>
              <a:t>How To Insert New Columns or Row :</a:t>
            </a:r>
          </a:p>
          <a:p>
            <a:endParaRPr lang="en-US" sz="2000" b="1" dirty="0"/>
          </a:p>
          <a:p>
            <a:r>
              <a:rPr lang="en-US" sz="2000" b="1" dirty="0"/>
              <a:t>	</a:t>
            </a:r>
            <a:r>
              <a:rPr lang="en-US" sz="2000" dirty="0"/>
              <a:t>1. Select the column or Row to be insert</a:t>
            </a:r>
          </a:p>
          <a:p>
            <a:r>
              <a:rPr lang="en-US" sz="2000" dirty="0"/>
              <a:t>	2. Got to Home tab </a:t>
            </a:r>
          </a:p>
          <a:p>
            <a:r>
              <a:rPr lang="en-US" sz="2000" dirty="0"/>
              <a:t>	3. Select Insert option from Cell Group </a:t>
            </a:r>
          </a:p>
          <a:p>
            <a:r>
              <a:rPr lang="en-US" sz="2000" dirty="0"/>
              <a:t>	 </a:t>
            </a:r>
            <a:r>
              <a:rPr lang="en-US" sz="2000" b="1" dirty="0"/>
              <a:t>Or </a:t>
            </a:r>
          </a:p>
          <a:p>
            <a:r>
              <a:rPr lang="en-US" sz="2000" dirty="0"/>
              <a:t>Select the place from Column or Row where you want to insert and press shortcut key </a:t>
            </a:r>
            <a:r>
              <a:rPr lang="en-US" sz="2800" b="1" dirty="0"/>
              <a:t>Ctrl   +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2928F-B365-FA12-607E-79B7C93BE3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00" t="8862" r="20833" b="78209"/>
          <a:stretch/>
        </p:blipFill>
        <p:spPr>
          <a:xfrm>
            <a:off x="6172200" y="914400"/>
            <a:ext cx="838200" cy="8382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65A6FC-786A-525B-324C-869BCC997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00" t="8862" r="20833" b="78209"/>
          <a:stretch/>
        </p:blipFill>
        <p:spPr>
          <a:xfrm>
            <a:off x="6172200" y="3886200"/>
            <a:ext cx="838200" cy="8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4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upload.wikimedia.org/wikipedia/en/thumb/4/4f/1981BillPaul.jpg/220px-1981BillPau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3284" y="160338"/>
            <a:ext cx="865591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sz="2000" b="1" dirty="0"/>
              <a:t>How To Hide Column &amp; Rows</a:t>
            </a:r>
          </a:p>
          <a:p>
            <a:endParaRPr lang="en-US" sz="2000" b="1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Hide a column: Select a cell in the column to hide, then press Ctrl + 0. ...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Hide a row: Select a cell in the row you want to hide, then press Ctrl + 9. ...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		</a:t>
            </a:r>
          </a:p>
          <a:p>
            <a:r>
              <a:rPr lang="en-US" sz="2000" b="1" dirty="0"/>
              <a:t>How To Unhide Column &amp; Rows</a:t>
            </a:r>
            <a:br>
              <a:rPr lang="en-US" sz="2000" b="1" dirty="0"/>
            </a:b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/>
              <a:t>Unhide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a column: Select a cell in the column to hide, then press Ctrl + Shift +0.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Unhide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a row: Select a cell in the row you want to hide, then press Ctrl + shift + 9. .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111111"/>
                </a:solidFill>
                <a:latin typeface="Arial" panose="020B0604020202020204" pitchFamily="34" charset="0"/>
              </a:rPr>
              <a:t>Or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You can use Home tab Format option from cell group</a:t>
            </a:r>
          </a:p>
          <a:p>
            <a:r>
              <a:rPr lang="en-US" b="1" dirty="0"/>
              <a:t>		</a:t>
            </a: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48D7D5-9072-5FA2-1AC2-8A4617D298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00" t="8862" r="20833" b="78209"/>
          <a:stretch/>
        </p:blipFill>
        <p:spPr>
          <a:xfrm>
            <a:off x="7315200" y="5029200"/>
            <a:ext cx="838200" cy="8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1770</Words>
  <Application>Microsoft Office PowerPoint</Application>
  <PresentationFormat>On-screen Show (4:3)</PresentationFormat>
  <Paragraphs>330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Aharoni</vt:lpstr>
      <vt:lpstr>Andalus</vt:lpstr>
      <vt:lpstr>-apple-system</vt:lpstr>
      <vt:lpstr>Arial</vt:lpstr>
      <vt:lpstr>Calibri</vt:lpstr>
      <vt:lpstr>Nunito</vt:lpstr>
      <vt:lpstr>Wingdings</vt:lpstr>
      <vt:lpstr>Office Theme</vt:lpstr>
      <vt:lpstr>Welcome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 Calculations</vt:lpstr>
      <vt:lpstr>Functional &amp; Conditional Formula </vt:lpstr>
      <vt:lpstr>Eligible to Vote Or Not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My Style</dc:creator>
  <cp:lastModifiedBy>rashmi vernekar</cp:lastModifiedBy>
  <cp:revision>72</cp:revision>
  <dcterms:created xsi:type="dcterms:W3CDTF">2022-09-12T05:15:14Z</dcterms:created>
  <dcterms:modified xsi:type="dcterms:W3CDTF">2022-12-23T05:22:19Z</dcterms:modified>
</cp:coreProperties>
</file>