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99" r:id="rId4"/>
    <p:sldId id="258" r:id="rId5"/>
    <p:sldId id="259" r:id="rId6"/>
    <p:sldId id="261" r:id="rId7"/>
    <p:sldId id="291" r:id="rId8"/>
    <p:sldId id="294" r:id="rId9"/>
    <p:sldId id="292" r:id="rId10"/>
    <p:sldId id="293" r:id="rId11"/>
    <p:sldId id="295" r:id="rId12"/>
    <p:sldId id="296" r:id="rId13"/>
    <p:sldId id="297" r:id="rId14"/>
    <p:sldId id="29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A82B9A-85F0-4C7D-AD1D-DF0656B00EE0}">
          <p14:sldIdLst>
            <p14:sldId id="256"/>
            <p14:sldId id="257"/>
            <p14:sldId id="299"/>
            <p14:sldId id="258"/>
            <p14:sldId id="259"/>
            <p14:sldId id="261"/>
            <p14:sldId id="291"/>
            <p14:sldId id="294"/>
            <p14:sldId id="292"/>
            <p14:sldId id="293"/>
            <p14:sldId id="295"/>
            <p14:sldId id="296"/>
            <p14:sldId id="297"/>
            <p14:sldId id="298"/>
          </p14:sldIdLst>
        </p14:section>
        <p14:section name="Untitled Section" id="{FBE57AA4-AB2A-4E74-93DB-DE0EEBC791D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68"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07816B-387F-4171-83C2-BA71B3F68310}" type="datetimeFigureOut">
              <a:rPr lang="en-US" smtClean="0"/>
              <a:t>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E1900E-A2A1-4F6F-BDE8-F26D627BFEAF}" type="slidenum">
              <a:rPr lang="en-US" smtClean="0"/>
              <a:t>‹#›</a:t>
            </a:fld>
            <a:endParaRPr lang="en-US"/>
          </a:p>
        </p:txBody>
      </p:sp>
    </p:spTree>
    <p:extLst>
      <p:ext uri="{BB962C8B-B14F-4D97-AF65-F5344CB8AC3E}">
        <p14:creationId xmlns:p14="http://schemas.microsoft.com/office/powerpoint/2010/main" val="3652066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E1900E-A2A1-4F6F-BDE8-F26D627BFEAF}" type="slidenum">
              <a:rPr lang="en-US" smtClean="0"/>
              <a:t>4</a:t>
            </a:fld>
            <a:endParaRPr lang="en-US"/>
          </a:p>
        </p:txBody>
      </p:sp>
    </p:spTree>
    <p:extLst>
      <p:ext uri="{BB962C8B-B14F-4D97-AF65-F5344CB8AC3E}">
        <p14:creationId xmlns:p14="http://schemas.microsoft.com/office/powerpoint/2010/main" val="8789240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87FD54-69F7-44DD-B1AD-B9F313DCD073}"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4097288231"/>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1" name="breeze.wav"/>
          </p:stSnd>
        </p:sndAc>
      </p:transition>
    </mc:Choice>
    <mc:Fallback>
      <p:transition spd="slow" advTm="600">
        <p:sndAc>
          <p:stSnd>
            <p:snd r:embed="rId1" name="breeze.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87FD54-69F7-44DD-B1AD-B9F313DCD073}"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3611222622"/>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1" name="breeze.wav"/>
          </p:stSnd>
        </p:sndAc>
      </p:transition>
    </mc:Choice>
    <mc:Fallback>
      <p:transition spd="slow" advTm="600">
        <p:sndAc>
          <p:stSnd>
            <p:snd r:embed="rId1" name="breeze.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87FD54-69F7-44DD-B1AD-B9F313DCD073}"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3173069904"/>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1" name="breeze.wav"/>
          </p:stSnd>
        </p:sndAc>
      </p:transition>
    </mc:Choice>
    <mc:Fallback>
      <p:transition spd="slow" advTm="600">
        <p:sndAc>
          <p:stSnd>
            <p:snd r:embed="rId1" name="breeze.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87FD54-69F7-44DD-B1AD-B9F313DCD073}"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1638105974"/>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1" name="breeze.wav"/>
          </p:stSnd>
        </p:sndAc>
      </p:transition>
    </mc:Choice>
    <mc:Fallback>
      <p:transition spd="slow" advTm="600">
        <p:sndAc>
          <p:stSnd>
            <p:snd r:embed="rId1" name="breeze.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87FD54-69F7-44DD-B1AD-B9F313DCD073}"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3606909104"/>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1" name="breeze.wav"/>
          </p:stSnd>
        </p:sndAc>
      </p:transition>
    </mc:Choice>
    <mc:Fallback>
      <p:transition spd="slow" advTm="600">
        <p:sndAc>
          <p:stSnd>
            <p:snd r:embed="rId1" name="breeze.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87FD54-69F7-44DD-B1AD-B9F313DCD073}"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1205640799"/>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1" name="breeze.wav"/>
          </p:stSnd>
        </p:sndAc>
      </p:transition>
    </mc:Choice>
    <mc:Fallback>
      <p:transition spd="slow" advTm="600">
        <p:sndAc>
          <p:stSnd>
            <p:snd r:embed="rId1" name="breeze.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87FD54-69F7-44DD-B1AD-B9F313DCD073}"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3602950605"/>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1" name="breeze.wav"/>
          </p:stSnd>
        </p:sndAc>
      </p:transition>
    </mc:Choice>
    <mc:Fallback>
      <p:transition spd="slow" advTm="600">
        <p:sndAc>
          <p:stSnd>
            <p:snd r:embed="rId1" name="breeze.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87FD54-69F7-44DD-B1AD-B9F313DCD073}" type="datetimeFigureOut">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3609424913"/>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1" name="breeze.wav"/>
          </p:stSnd>
        </p:sndAc>
      </p:transition>
    </mc:Choice>
    <mc:Fallback>
      <p:transition spd="slow" advTm="600">
        <p:sndAc>
          <p:stSnd>
            <p:snd r:embed="rId1" name="breeze.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7FD54-69F7-44DD-B1AD-B9F313DCD073}" type="datetimeFigureOut">
              <a:rPr lang="en-US" smtClean="0"/>
              <a:t>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105984910"/>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1" name="breeze.wav"/>
          </p:stSnd>
        </p:sndAc>
      </p:transition>
    </mc:Choice>
    <mc:Fallback>
      <p:transition spd="slow" advTm="600">
        <p:sndAc>
          <p:stSnd>
            <p:snd r:embed="rId1" name="breeze.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87FD54-69F7-44DD-B1AD-B9F313DCD073}"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3856458966"/>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1" name="breeze.wav"/>
          </p:stSnd>
        </p:sndAc>
      </p:transition>
    </mc:Choice>
    <mc:Fallback>
      <p:transition spd="slow" advTm="600">
        <p:sndAc>
          <p:stSnd>
            <p:snd r:embed="rId1" name="breeze.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87FD54-69F7-44DD-B1AD-B9F313DCD073}"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4051538017"/>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1" name="breeze.wav"/>
          </p:stSnd>
        </p:sndAc>
      </p:transition>
    </mc:Choice>
    <mc:Fallback>
      <p:transition spd="slow" advTm="600">
        <p:sndAc>
          <p:stSnd>
            <p:snd r:embed="rId1" name="breeze.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7FD54-69F7-44DD-B1AD-B9F313DCD073}" type="datetimeFigureOut">
              <a:rPr lang="en-US" smtClean="0"/>
              <a:t>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19676-7CC0-4449-BD01-587EA33EA516}" type="slidenum">
              <a:rPr lang="en-US" smtClean="0"/>
              <a:t>‹#›</a:t>
            </a:fld>
            <a:endParaRPr lang="en-US"/>
          </a:p>
        </p:txBody>
      </p:sp>
    </p:spTree>
    <p:extLst>
      <p:ext uri="{BB962C8B-B14F-4D97-AF65-F5344CB8AC3E}">
        <p14:creationId xmlns:p14="http://schemas.microsoft.com/office/powerpoint/2010/main" val="357114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600">
        <p:sndAc>
          <p:stSnd>
            <p:snd r:embed="rId13" name="breeze.wav"/>
          </p:stSnd>
        </p:sndAc>
      </p:transition>
    </mc:Choice>
    <mc:Fallback>
      <p:transition spd="slow" advTm="600">
        <p:sndAc>
          <p:stSnd>
            <p:snd r:embed="rId13" name="breeze.wav"/>
          </p:stSnd>
        </p:sndAc>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britannica.com/technology/personal-computer" TargetMode="External"/><Relationship Id="rId2" Type="http://schemas.openxmlformats.org/officeDocument/2006/relationships/audio" Target="../media/audio1.wav"/><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britannica.com/technology/software" TargetMode="Externa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presglossary.indezine.com/interface-customize-quick-access-toolbar-powerpoint/" TargetMode="External"/><Relationship Id="rId2" Type="http://schemas.openxmlformats.org/officeDocument/2006/relationships/audio" Target="../media/audio1.wav"/><Relationship Id="rId1" Type="http://schemas.openxmlformats.org/officeDocument/2006/relationships/slideLayout" Target="../slideLayouts/slideLayout6.xml"/><Relationship Id="rId5" Type="http://schemas.openxmlformats.org/officeDocument/2006/relationships/hyperlink" Target="https://presglossary.indezine.com/interface-basics-slides-pane-powerpoint/" TargetMode="External"/><Relationship Id="rId4" Type="http://schemas.openxmlformats.org/officeDocument/2006/relationships/hyperlink" Target="https://presglossary.indezine.com/ribbon-in-powerpoint-and-microsoft-offic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presglossary.indezine.com/powerpoint-task-pane/" TargetMode="External"/><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presglossary.indezine.com/views-normal/" TargetMode="External"/><Relationship Id="rId2" Type="http://schemas.openxmlformats.org/officeDocument/2006/relationships/audio" Target="../media/audio1.wav"/><Relationship Id="rId1" Type="http://schemas.openxmlformats.org/officeDocument/2006/relationships/slideLayout" Target="../slideLayouts/slideLayout6.xml"/><Relationship Id="rId6" Type="http://schemas.openxmlformats.org/officeDocument/2006/relationships/hyperlink" Target="https://presglossary.indezine.com/slide-show-view/" TargetMode="External"/><Relationship Id="rId5" Type="http://schemas.openxmlformats.org/officeDocument/2006/relationships/hyperlink" Target="https://presglossary.indezine.com/views-reading-view/" TargetMode="External"/><Relationship Id="rId4" Type="http://schemas.openxmlformats.org/officeDocument/2006/relationships/hyperlink" Target="https://presglossary.indezine.com/views-slide-sort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1000"/>
            <a:ext cx="7772400" cy="1470025"/>
          </a:xfrm>
          <a:blipFill>
            <a:blip r:embed="rId3"/>
            <a:tile tx="0" ty="0" sx="100000" sy="100000" flip="none" algn="tl"/>
          </a:blipFill>
        </p:spPr>
        <p:txBody>
          <a:bodyPr>
            <a:normAutofit/>
          </a:bodyPr>
          <a:lstStyle/>
          <a:p>
            <a:r>
              <a:rPr lang="en-US" sz="5400" b="1" dirty="0"/>
              <a:t>Welcome </a:t>
            </a:r>
          </a:p>
        </p:txBody>
      </p:sp>
      <p:sp>
        <p:nvSpPr>
          <p:cNvPr id="3" name="Subtitle 2"/>
          <p:cNvSpPr>
            <a:spLocks noGrp="1"/>
          </p:cNvSpPr>
          <p:nvPr>
            <p:ph type="subTitle" idx="1"/>
          </p:nvPr>
        </p:nvSpPr>
        <p:spPr>
          <a:xfrm>
            <a:off x="838200" y="3733800"/>
            <a:ext cx="7772400" cy="1752600"/>
          </a:xfrm>
          <a:blipFill>
            <a:blip r:embed="rId3"/>
            <a:tile tx="0" ty="0" sx="100000" sy="100000" flip="none" algn="tl"/>
          </a:blipFill>
        </p:spPr>
        <p:txBody>
          <a:bodyPr/>
          <a:lstStyle/>
          <a:p>
            <a:endParaRPr lang="en-US" dirty="0">
              <a:solidFill>
                <a:schemeClr val="tx1"/>
              </a:solidFill>
            </a:endParaRPr>
          </a:p>
          <a:p>
            <a:r>
              <a:rPr lang="en-US" sz="4800" b="1" dirty="0">
                <a:solidFill>
                  <a:schemeClr val="tx1"/>
                </a:solidFill>
              </a:rPr>
              <a:t>MS </a:t>
            </a:r>
            <a:r>
              <a:rPr lang="en-US" sz="4800" b="1">
                <a:solidFill>
                  <a:schemeClr val="tx1"/>
                </a:solidFill>
              </a:rPr>
              <a:t>Power Point</a:t>
            </a:r>
            <a:endParaRPr lang="en-US" sz="4800" b="1" dirty="0">
              <a:solidFill>
                <a:schemeClr val="tx1"/>
              </a:solidFill>
            </a:endParaRPr>
          </a:p>
        </p:txBody>
      </p:sp>
      <p:sp>
        <p:nvSpPr>
          <p:cNvPr id="4" name="Subtitle 2"/>
          <p:cNvSpPr txBox="1">
            <a:spLocks/>
          </p:cNvSpPr>
          <p:nvPr/>
        </p:nvSpPr>
        <p:spPr>
          <a:xfrm>
            <a:off x="1371600" y="18288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5" name="Title 1"/>
          <p:cNvSpPr txBox="1">
            <a:spLocks/>
          </p:cNvSpPr>
          <p:nvPr/>
        </p:nvSpPr>
        <p:spPr>
          <a:xfrm>
            <a:off x="838200" y="2111375"/>
            <a:ext cx="7772400" cy="1470025"/>
          </a:xfrm>
          <a:prstGeom prst="rect">
            <a:avLst/>
          </a:prstGeom>
          <a:blipFill>
            <a:blip r:embed="rId4"/>
            <a:tile tx="0" ty="0" sx="100000" sy="100000" flip="none" algn="tl"/>
          </a:blip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 </a:t>
            </a:r>
            <a:r>
              <a:rPr lang="en-US" b="1" dirty="0"/>
              <a:t>To</a:t>
            </a:r>
            <a:r>
              <a:rPr lang="en-US" dirty="0"/>
              <a:t> </a:t>
            </a:r>
          </a:p>
        </p:txBody>
      </p:sp>
    </p:spTree>
    <p:extLst>
      <p:ext uri="{BB962C8B-B14F-4D97-AF65-F5344CB8AC3E}">
        <p14:creationId xmlns:p14="http://schemas.microsoft.com/office/powerpoint/2010/main" val="2041238628"/>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2" name="breeze.wav"/>
          </p:stSnd>
        </p:sndAc>
      </p:transition>
    </mc:Choice>
    <mc:Fallback>
      <p:transition spd="slow" advTm="600">
        <p:sndAc>
          <p:stSnd>
            <p:snd r:embed="rId2" name="breeze.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45A8-F03F-2A1B-232C-5E3377036FCE}"/>
              </a:ext>
            </a:extLst>
          </p:cNvPr>
          <p:cNvSpPr>
            <a:spLocks noGrp="1"/>
          </p:cNvSpPr>
          <p:nvPr>
            <p:ph type="title"/>
          </p:nvPr>
        </p:nvSpPr>
        <p:spPr>
          <a:xfrm>
            <a:off x="469392" y="17042"/>
            <a:ext cx="8229600" cy="1049758"/>
          </a:xfrm>
        </p:spPr>
        <p:txBody>
          <a:bodyPr/>
          <a:lstStyle/>
          <a:p>
            <a:r>
              <a:rPr lang="en-US" dirty="0"/>
              <a:t>Design Tab</a:t>
            </a:r>
            <a:endParaRPr lang="en-IN" dirty="0"/>
          </a:p>
        </p:txBody>
      </p:sp>
      <p:sp>
        <p:nvSpPr>
          <p:cNvPr id="4" name="TextBox 3">
            <a:extLst>
              <a:ext uri="{FF2B5EF4-FFF2-40B4-BE49-F238E27FC236}">
                <a16:creationId xmlns:a16="http://schemas.microsoft.com/office/drawing/2014/main" id="{B6969431-6BE8-F8B3-92DB-8423283FCF5C}"/>
              </a:ext>
            </a:extLst>
          </p:cNvPr>
          <p:cNvSpPr txBox="1"/>
          <p:nvPr/>
        </p:nvSpPr>
        <p:spPr>
          <a:xfrm>
            <a:off x="348996" y="802618"/>
            <a:ext cx="8446008" cy="1938992"/>
          </a:xfrm>
          <a:prstGeom prst="rect">
            <a:avLst/>
          </a:prstGeom>
          <a:noFill/>
        </p:spPr>
        <p:txBody>
          <a:bodyPr wrap="square">
            <a:spAutoFit/>
          </a:bodyPr>
          <a:lstStyle/>
          <a:p>
            <a:r>
              <a:rPr lang="en-US" sz="2000" b="0" i="0" dirty="0">
                <a:effectLst/>
                <a:latin typeface="arial" panose="020B0604020202020204" pitchFamily="34" charset="0"/>
              </a:rPr>
              <a:t>This allows you to change basic page elements including </a:t>
            </a:r>
            <a:r>
              <a:rPr lang="en-US" sz="2000" b="0" i="0" dirty="0" err="1">
                <a:effectLst/>
                <a:latin typeface="arial" panose="020B0604020202020204" pitchFamily="34" charset="0"/>
              </a:rPr>
              <a:t>silde</a:t>
            </a:r>
            <a:r>
              <a:rPr lang="en-US" sz="2000" b="0" i="0" dirty="0">
                <a:effectLst/>
                <a:latin typeface="arial" panose="020B0604020202020204" pitchFamily="34" charset="0"/>
              </a:rPr>
              <a:t> sizes, orientation, and slide numbering. </a:t>
            </a:r>
          </a:p>
          <a:p>
            <a:r>
              <a:rPr lang="en-US" sz="2000" b="1" i="0" dirty="0">
                <a:effectLst/>
                <a:latin typeface="-apple-system"/>
              </a:rPr>
              <a:t>Themes</a:t>
            </a:r>
            <a:r>
              <a:rPr lang="en-US" sz="2000" b="0" i="0" dirty="0">
                <a:effectLst/>
                <a:latin typeface="-apple-system"/>
              </a:rPr>
              <a:t> - gallery</a:t>
            </a:r>
            <a:br>
              <a:rPr lang="en-US" sz="2000" dirty="0"/>
            </a:br>
            <a:r>
              <a:rPr lang="en-US" sz="2000" b="1" i="0" dirty="0">
                <a:effectLst/>
                <a:latin typeface="-apple-system"/>
              </a:rPr>
              <a:t>Colors</a:t>
            </a:r>
            <a:r>
              <a:rPr lang="en-US" sz="2000" b="0" i="0" dirty="0">
                <a:effectLst/>
                <a:latin typeface="-apple-system"/>
              </a:rPr>
              <a:t> - Drop-Down.</a:t>
            </a:r>
            <a:br>
              <a:rPr lang="en-US" sz="2000" dirty="0"/>
            </a:br>
            <a:r>
              <a:rPr lang="en-US" sz="2000" b="1" i="0" dirty="0">
                <a:effectLst/>
                <a:latin typeface="-apple-system"/>
              </a:rPr>
              <a:t>Fonts</a:t>
            </a:r>
            <a:r>
              <a:rPr lang="en-US" sz="2000" b="0" i="0" dirty="0">
                <a:effectLst/>
                <a:latin typeface="-apple-system"/>
              </a:rPr>
              <a:t> - Drop-Down.</a:t>
            </a:r>
            <a:br>
              <a:rPr lang="en-US" sz="2000" dirty="0"/>
            </a:br>
            <a:r>
              <a:rPr lang="en-US" sz="2000" b="1" i="0" dirty="0">
                <a:effectLst/>
                <a:latin typeface="-apple-system"/>
              </a:rPr>
              <a:t>Effects</a:t>
            </a:r>
            <a:r>
              <a:rPr lang="en-US" sz="2000" b="0" i="0" dirty="0">
                <a:effectLst/>
                <a:latin typeface="-apple-system"/>
              </a:rPr>
              <a:t> - Drop-Down.</a:t>
            </a:r>
            <a:endParaRPr lang="en-IN" sz="2000" dirty="0"/>
          </a:p>
        </p:txBody>
      </p:sp>
      <p:pic>
        <p:nvPicPr>
          <p:cNvPr id="1026" name="Picture 2" descr="alt text">
            <a:extLst>
              <a:ext uri="{FF2B5EF4-FFF2-40B4-BE49-F238E27FC236}">
                <a16:creationId xmlns:a16="http://schemas.microsoft.com/office/drawing/2014/main" id="{D7FAB479-30B4-C944-D2B2-DFF34A850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72909"/>
            <a:ext cx="6477000" cy="13860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lt text">
            <a:extLst>
              <a:ext uri="{FF2B5EF4-FFF2-40B4-BE49-F238E27FC236}">
                <a16:creationId xmlns:a16="http://schemas.microsoft.com/office/drawing/2014/main" id="{4501738E-0F84-63AD-019D-561DBB0A14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264" y="4942856"/>
            <a:ext cx="5758434" cy="132660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lt text">
            <a:extLst>
              <a:ext uri="{FF2B5EF4-FFF2-40B4-BE49-F238E27FC236}">
                <a16:creationId xmlns:a16="http://schemas.microsoft.com/office/drawing/2014/main" id="{0648AEF7-20DC-DB99-322F-8FBA2792DA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3066" y="5240758"/>
            <a:ext cx="127635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lt text">
            <a:extLst>
              <a:ext uri="{FF2B5EF4-FFF2-40B4-BE49-F238E27FC236}">
                <a16:creationId xmlns:a16="http://schemas.microsoft.com/office/drawing/2014/main" id="{BE919A37-360D-6656-9DED-0F5D297FE5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8600" y="5249902"/>
            <a:ext cx="1066800"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315443"/>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2" name="breeze.wav"/>
          </p:stSnd>
        </p:sndAc>
      </p:transition>
    </mc:Choice>
    <mc:Fallback>
      <p:transition spd="slow" advTm="600">
        <p:sndAc>
          <p:stSnd>
            <p:snd r:embed="rId2" name="breeze.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5F06-53B1-094F-B782-B87864D69028}"/>
              </a:ext>
            </a:extLst>
          </p:cNvPr>
          <p:cNvSpPr>
            <a:spLocks noGrp="1"/>
          </p:cNvSpPr>
          <p:nvPr>
            <p:ph type="title"/>
          </p:nvPr>
        </p:nvSpPr>
        <p:spPr/>
        <p:txBody>
          <a:bodyPr>
            <a:normAutofit/>
          </a:bodyPr>
          <a:lstStyle/>
          <a:p>
            <a:r>
              <a:rPr lang="en-US" sz="5400" b="1" dirty="0">
                <a:solidFill>
                  <a:srgbClr val="FF0000"/>
                </a:solidFill>
                <a:highlight>
                  <a:srgbClr val="FFFF00"/>
                </a:highlight>
              </a:rPr>
              <a:t>Transition</a:t>
            </a:r>
            <a:endParaRPr lang="en-IN" sz="5400" b="1" dirty="0">
              <a:solidFill>
                <a:srgbClr val="FF0000"/>
              </a:solidFill>
              <a:highlight>
                <a:srgbClr val="FFFF00"/>
              </a:highlight>
            </a:endParaRPr>
          </a:p>
        </p:txBody>
      </p:sp>
      <p:sp>
        <p:nvSpPr>
          <p:cNvPr id="3" name="TextBox 2">
            <a:extLst>
              <a:ext uri="{FF2B5EF4-FFF2-40B4-BE49-F238E27FC236}">
                <a16:creationId xmlns:a16="http://schemas.microsoft.com/office/drawing/2014/main" id="{7C3F9DB4-CA37-86DB-A0BC-4C204D42D84B}"/>
              </a:ext>
            </a:extLst>
          </p:cNvPr>
          <p:cNvSpPr txBox="1"/>
          <p:nvPr/>
        </p:nvSpPr>
        <p:spPr>
          <a:xfrm>
            <a:off x="533400" y="1371600"/>
            <a:ext cx="7924800" cy="2092881"/>
          </a:xfrm>
          <a:prstGeom prst="rect">
            <a:avLst/>
          </a:prstGeom>
          <a:noFill/>
        </p:spPr>
        <p:txBody>
          <a:bodyPr wrap="square" rtlCol="0">
            <a:spAutoFit/>
          </a:bodyPr>
          <a:lstStyle/>
          <a:p>
            <a:r>
              <a:rPr lang="en-US" sz="2800" dirty="0"/>
              <a:t>Transition are the Animation effect between two slide by giving this effect your presentation will be more attractive.</a:t>
            </a:r>
          </a:p>
          <a:p>
            <a:r>
              <a:rPr lang="en-US" sz="2800" dirty="0"/>
              <a:t>	</a:t>
            </a:r>
          </a:p>
          <a:p>
            <a:r>
              <a:rPr lang="en-US" dirty="0"/>
              <a:t> </a:t>
            </a:r>
            <a:endParaRPr lang="en-IN" dirty="0"/>
          </a:p>
        </p:txBody>
      </p:sp>
      <p:pic>
        <p:nvPicPr>
          <p:cNvPr id="2050" name="Picture 2" descr="alt text">
            <a:extLst>
              <a:ext uri="{FF2B5EF4-FFF2-40B4-BE49-F238E27FC236}">
                <a16:creationId xmlns:a16="http://schemas.microsoft.com/office/drawing/2014/main" id="{06C63731-809C-2D67-B6A0-0AD265345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88" y="4114800"/>
            <a:ext cx="8001000" cy="1607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090020"/>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2" name="breeze.wav"/>
          </p:stSnd>
        </p:sndAc>
      </p:transition>
    </mc:Choice>
    <mc:Fallback>
      <p:transition spd="slow" advTm="600">
        <p:sndAc>
          <p:stSnd>
            <p:snd r:embed="rId2" name="breeze.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5F06-53B1-094F-B782-B87864D69028}"/>
              </a:ext>
            </a:extLst>
          </p:cNvPr>
          <p:cNvSpPr>
            <a:spLocks noGrp="1"/>
          </p:cNvSpPr>
          <p:nvPr>
            <p:ph type="title"/>
          </p:nvPr>
        </p:nvSpPr>
        <p:spPr/>
        <p:txBody>
          <a:bodyPr>
            <a:normAutofit/>
          </a:bodyPr>
          <a:lstStyle/>
          <a:p>
            <a:r>
              <a:rPr lang="en-US" sz="5400" b="1" dirty="0">
                <a:solidFill>
                  <a:srgbClr val="FF0000"/>
                </a:solidFill>
                <a:highlight>
                  <a:srgbClr val="FFFF00"/>
                </a:highlight>
              </a:rPr>
              <a:t>Transition</a:t>
            </a:r>
            <a:endParaRPr lang="en-IN" sz="5400" b="1" dirty="0">
              <a:solidFill>
                <a:srgbClr val="FF0000"/>
              </a:solidFill>
              <a:highlight>
                <a:srgbClr val="FFFF00"/>
              </a:highlight>
            </a:endParaRPr>
          </a:p>
        </p:txBody>
      </p:sp>
      <p:pic>
        <p:nvPicPr>
          <p:cNvPr id="2052" name="Picture 4" descr="alt text">
            <a:extLst>
              <a:ext uri="{FF2B5EF4-FFF2-40B4-BE49-F238E27FC236}">
                <a16:creationId xmlns:a16="http://schemas.microsoft.com/office/drawing/2014/main" id="{1BB4E3D8-1C72-C958-D79F-F9AA2C92A9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95400"/>
            <a:ext cx="6629400" cy="1038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7368B9D-EF9F-39C6-CB5D-6D06671C0469}"/>
              </a:ext>
            </a:extLst>
          </p:cNvPr>
          <p:cNvSpPr txBox="1"/>
          <p:nvPr/>
        </p:nvSpPr>
        <p:spPr>
          <a:xfrm>
            <a:off x="114300" y="2447544"/>
            <a:ext cx="8915400" cy="3539430"/>
          </a:xfrm>
          <a:prstGeom prst="rect">
            <a:avLst/>
          </a:prstGeom>
          <a:noFill/>
        </p:spPr>
        <p:txBody>
          <a:bodyPr wrap="square">
            <a:spAutoFit/>
          </a:bodyPr>
          <a:lstStyle/>
          <a:p>
            <a:r>
              <a:rPr lang="en-US" sz="2800" b="1" i="0" dirty="0">
                <a:solidFill>
                  <a:srgbClr val="212529"/>
                </a:solidFill>
                <a:effectLst/>
                <a:latin typeface="-apple-system"/>
              </a:rPr>
              <a:t>Sound</a:t>
            </a:r>
            <a:r>
              <a:rPr lang="en-US" sz="2800" b="0" i="0" dirty="0">
                <a:solidFill>
                  <a:srgbClr val="212529"/>
                </a:solidFill>
                <a:effectLst/>
                <a:latin typeface="-apple-system"/>
              </a:rPr>
              <a:t> - (Transition Sound in 2007)</a:t>
            </a:r>
            <a:br>
              <a:rPr lang="en-US" sz="2800" b="0" i="0" dirty="0">
                <a:solidFill>
                  <a:srgbClr val="212529"/>
                </a:solidFill>
                <a:effectLst/>
                <a:latin typeface="-apple-system"/>
              </a:rPr>
            </a:br>
            <a:r>
              <a:rPr lang="en-US" sz="2800" b="1" i="0" dirty="0">
                <a:solidFill>
                  <a:srgbClr val="212529"/>
                </a:solidFill>
                <a:effectLst/>
                <a:latin typeface="-apple-system"/>
              </a:rPr>
              <a:t>Duration</a:t>
            </a:r>
            <a:r>
              <a:rPr lang="en-US" sz="2800" b="0" i="0" dirty="0">
                <a:solidFill>
                  <a:srgbClr val="212529"/>
                </a:solidFill>
                <a:effectLst/>
                <a:latin typeface="-apple-system"/>
              </a:rPr>
              <a:t> - You can give time duration for sound effect</a:t>
            </a:r>
            <a:br>
              <a:rPr lang="en-US" sz="2800" b="0" i="0" dirty="0">
                <a:solidFill>
                  <a:srgbClr val="212529"/>
                </a:solidFill>
                <a:effectLst/>
                <a:latin typeface="-apple-system"/>
              </a:rPr>
            </a:br>
            <a:r>
              <a:rPr lang="en-US" sz="2800" b="1" i="0" dirty="0">
                <a:solidFill>
                  <a:srgbClr val="212529"/>
                </a:solidFill>
                <a:effectLst/>
                <a:latin typeface="-apple-system"/>
              </a:rPr>
              <a:t>Apply to All</a:t>
            </a:r>
            <a:r>
              <a:rPr lang="en-US" sz="2800" b="0" i="0" dirty="0">
                <a:solidFill>
                  <a:srgbClr val="212529"/>
                </a:solidFill>
                <a:effectLst/>
                <a:latin typeface="-apple-system"/>
              </a:rPr>
              <a:t> - Set the transition between all the slides in the presentation to be the same as this slide.</a:t>
            </a:r>
            <a:br>
              <a:rPr lang="en-US" sz="2800" b="0" i="0" dirty="0">
                <a:solidFill>
                  <a:srgbClr val="212529"/>
                </a:solidFill>
                <a:effectLst/>
                <a:latin typeface="-apple-system"/>
              </a:rPr>
            </a:br>
            <a:r>
              <a:rPr lang="en-US" sz="2800" b="1" i="0" dirty="0">
                <a:solidFill>
                  <a:srgbClr val="212529"/>
                </a:solidFill>
                <a:effectLst/>
                <a:latin typeface="-apple-system"/>
              </a:rPr>
              <a:t>On Mouse Click</a:t>
            </a:r>
            <a:r>
              <a:rPr lang="en-US" sz="2800" b="0" i="0" dirty="0">
                <a:solidFill>
                  <a:srgbClr val="212529"/>
                </a:solidFill>
                <a:effectLst/>
                <a:latin typeface="-apple-system"/>
              </a:rPr>
              <a:t> - Lets you wait until there is a mouse click before moving on to the next slide.</a:t>
            </a:r>
            <a:br>
              <a:rPr lang="en-US" sz="2800" b="0" i="0" dirty="0">
                <a:solidFill>
                  <a:srgbClr val="212529"/>
                </a:solidFill>
                <a:effectLst/>
                <a:latin typeface="-apple-system"/>
              </a:rPr>
            </a:br>
            <a:r>
              <a:rPr lang="en-US" sz="2800" b="1" i="0" dirty="0">
                <a:solidFill>
                  <a:srgbClr val="212529"/>
                </a:solidFill>
                <a:effectLst/>
                <a:latin typeface="-apple-system"/>
              </a:rPr>
              <a:t>After</a:t>
            </a:r>
            <a:r>
              <a:rPr lang="en-US" sz="2800" b="0" i="0" dirty="0">
                <a:solidFill>
                  <a:srgbClr val="212529"/>
                </a:solidFill>
                <a:effectLst/>
                <a:latin typeface="-apple-system"/>
              </a:rPr>
              <a:t> - (Automatically After in 2007). Lets you move to the next slide after a specific number of seconds.</a:t>
            </a:r>
            <a:endParaRPr lang="en-IN" sz="2800" dirty="0"/>
          </a:p>
        </p:txBody>
      </p:sp>
    </p:spTree>
    <p:extLst>
      <p:ext uri="{BB962C8B-B14F-4D97-AF65-F5344CB8AC3E}">
        <p14:creationId xmlns:p14="http://schemas.microsoft.com/office/powerpoint/2010/main" val="216506309"/>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2" name="breeze.wav"/>
          </p:stSnd>
        </p:sndAc>
      </p:transition>
    </mc:Choice>
    <mc:Fallback>
      <p:transition spd="slow" advTm="600">
        <p:sndAc>
          <p:stSnd>
            <p:snd r:embed="rId2" name="breeze.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5F06-53B1-094F-B782-B87864D69028}"/>
              </a:ext>
            </a:extLst>
          </p:cNvPr>
          <p:cNvSpPr>
            <a:spLocks noGrp="1"/>
          </p:cNvSpPr>
          <p:nvPr>
            <p:ph type="title"/>
          </p:nvPr>
        </p:nvSpPr>
        <p:spPr/>
        <p:txBody>
          <a:bodyPr>
            <a:normAutofit/>
          </a:bodyPr>
          <a:lstStyle/>
          <a:p>
            <a:r>
              <a:rPr lang="en-US" sz="5400" b="1" dirty="0">
                <a:solidFill>
                  <a:srgbClr val="FF0000"/>
                </a:solidFill>
                <a:highlight>
                  <a:srgbClr val="FFFF00"/>
                </a:highlight>
              </a:rPr>
              <a:t>Animation Tab</a:t>
            </a:r>
            <a:endParaRPr lang="en-IN" sz="5400" b="1" dirty="0">
              <a:solidFill>
                <a:srgbClr val="FF0000"/>
              </a:solidFill>
              <a:highlight>
                <a:srgbClr val="FFFF00"/>
              </a:highlight>
            </a:endParaRPr>
          </a:p>
        </p:txBody>
      </p:sp>
      <p:pic>
        <p:nvPicPr>
          <p:cNvPr id="3076" name="Picture 4" descr="alt text">
            <a:extLst>
              <a:ext uri="{FF2B5EF4-FFF2-40B4-BE49-F238E27FC236}">
                <a16:creationId xmlns:a16="http://schemas.microsoft.com/office/drawing/2014/main" id="{3D0927F8-BE82-58A9-46EF-7E376A5C32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689729"/>
            <a:ext cx="942975" cy="149187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lt text">
            <a:extLst>
              <a:ext uri="{FF2B5EF4-FFF2-40B4-BE49-F238E27FC236}">
                <a16:creationId xmlns:a16="http://schemas.microsoft.com/office/drawing/2014/main" id="{3B482383-0DFE-A2FF-ED89-D16A2436A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96" y="5351949"/>
            <a:ext cx="7918704" cy="13727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24DEAB2-9578-BD83-015E-C391CABE092B}"/>
              </a:ext>
            </a:extLst>
          </p:cNvPr>
          <p:cNvSpPr txBox="1"/>
          <p:nvPr/>
        </p:nvSpPr>
        <p:spPr>
          <a:xfrm>
            <a:off x="1828800" y="3796605"/>
            <a:ext cx="6553200" cy="1384995"/>
          </a:xfrm>
          <a:prstGeom prst="rect">
            <a:avLst/>
          </a:prstGeom>
          <a:noFill/>
        </p:spPr>
        <p:txBody>
          <a:bodyPr wrap="square">
            <a:spAutoFit/>
          </a:bodyPr>
          <a:lstStyle/>
          <a:p>
            <a:r>
              <a:rPr lang="en-US" sz="2800" b="1" i="0" dirty="0">
                <a:solidFill>
                  <a:srgbClr val="212529"/>
                </a:solidFill>
                <a:effectLst/>
                <a:latin typeface="-apple-system"/>
              </a:rPr>
              <a:t>Preview</a:t>
            </a:r>
            <a:r>
              <a:rPr lang="en-US" sz="2800" b="0" i="0" dirty="0">
                <a:solidFill>
                  <a:srgbClr val="212529"/>
                </a:solidFill>
                <a:effectLst/>
                <a:latin typeface="-apple-system"/>
              </a:rPr>
              <a:t> - Preview the slide animations for the active slide.</a:t>
            </a:r>
            <a:br>
              <a:rPr lang="en-US" sz="2800" dirty="0"/>
            </a:br>
            <a:endParaRPr lang="en-IN" sz="2800" dirty="0"/>
          </a:p>
        </p:txBody>
      </p:sp>
      <p:sp>
        <p:nvSpPr>
          <p:cNvPr id="7" name="TextBox 6">
            <a:extLst>
              <a:ext uri="{FF2B5EF4-FFF2-40B4-BE49-F238E27FC236}">
                <a16:creationId xmlns:a16="http://schemas.microsoft.com/office/drawing/2014/main" id="{8E8816D0-D3E5-F958-0A2F-55E5E56F2CAE}"/>
              </a:ext>
            </a:extLst>
          </p:cNvPr>
          <p:cNvSpPr txBox="1"/>
          <p:nvPr/>
        </p:nvSpPr>
        <p:spPr>
          <a:xfrm>
            <a:off x="152400" y="1379487"/>
            <a:ext cx="8991600" cy="2246769"/>
          </a:xfrm>
          <a:prstGeom prst="rect">
            <a:avLst/>
          </a:prstGeom>
          <a:noFill/>
        </p:spPr>
        <p:txBody>
          <a:bodyPr wrap="square">
            <a:spAutoFit/>
          </a:bodyPr>
          <a:lstStyle/>
          <a:p>
            <a:pPr algn="l"/>
            <a:r>
              <a:rPr lang="en-US" sz="2800" b="0" i="0" dirty="0">
                <a:solidFill>
                  <a:srgbClr val="1E1E1E"/>
                </a:solidFill>
                <a:effectLst/>
                <a:latin typeface="Segoe UI" panose="020B0502040204020203" pitchFamily="34" charset="0"/>
              </a:rPr>
              <a:t>	You can animate the text, pictures, shapes, tables, SmartArt graphics, and other objects in your PowerPoint presentation. Effects can make an object appear, disappear, or move. They can change an object's size or color.</a:t>
            </a:r>
          </a:p>
        </p:txBody>
      </p:sp>
    </p:spTree>
    <p:extLst>
      <p:ext uri="{BB962C8B-B14F-4D97-AF65-F5344CB8AC3E}">
        <p14:creationId xmlns:p14="http://schemas.microsoft.com/office/powerpoint/2010/main" val="1505136620"/>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2" name="breeze.wav"/>
          </p:stSnd>
        </p:sndAc>
      </p:transition>
    </mc:Choice>
    <mc:Fallback>
      <p:transition spd="slow" advTm="600">
        <p:sndAc>
          <p:stSnd>
            <p:snd r:embed="rId2" name="breeze.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5F06-53B1-094F-B782-B87864D69028}"/>
              </a:ext>
            </a:extLst>
          </p:cNvPr>
          <p:cNvSpPr>
            <a:spLocks noGrp="1"/>
          </p:cNvSpPr>
          <p:nvPr>
            <p:ph type="title"/>
          </p:nvPr>
        </p:nvSpPr>
        <p:spPr/>
        <p:txBody>
          <a:bodyPr>
            <a:normAutofit/>
          </a:bodyPr>
          <a:lstStyle/>
          <a:p>
            <a:r>
              <a:rPr lang="en-US" sz="5400" b="1" dirty="0">
                <a:solidFill>
                  <a:srgbClr val="FF0000"/>
                </a:solidFill>
                <a:highlight>
                  <a:srgbClr val="FFFF00"/>
                </a:highlight>
              </a:rPr>
              <a:t>Slide Show Tab</a:t>
            </a:r>
            <a:endParaRPr lang="en-IN" sz="5400" b="1" dirty="0">
              <a:solidFill>
                <a:srgbClr val="FF0000"/>
              </a:solidFill>
              <a:highlight>
                <a:srgbClr val="FFFF00"/>
              </a:highlight>
            </a:endParaRPr>
          </a:p>
        </p:txBody>
      </p:sp>
      <p:sp>
        <p:nvSpPr>
          <p:cNvPr id="7" name="TextBox 6">
            <a:extLst>
              <a:ext uri="{FF2B5EF4-FFF2-40B4-BE49-F238E27FC236}">
                <a16:creationId xmlns:a16="http://schemas.microsoft.com/office/drawing/2014/main" id="{8E8816D0-D3E5-F958-0A2F-55E5E56F2CAE}"/>
              </a:ext>
            </a:extLst>
          </p:cNvPr>
          <p:cNvSpPr txBox="1"/>
          <p:nvPr/>
        </p:nvSpPr>
        <p:spPr>
          <a:xfrm>
            <a:off x="152400" y="1379487"/>
            <a:ext cx="8991600" cy="523220"/>
          </a:xfrm>
          <a:prstGeom prst="rect">
            <a:avLst/>
          </a:prstGeom>
          <a:noFill/>
        </p:spPr>
        <p:txBody>
          <a:bodyPr wrap="square">
            <a:spAutoFit/>
          </a:bodyPr>
          <a:lstStyle/>
          <a:p>
            <a:pPr algn="l"/>
            <a:r>
              <a:rPr lang="en-US" sz="2800" b="0" i="0" dirty="0">
                <a:solidFill>
                  <a:srgbClr val="000000"/>
                </a:solidFill>
                <a:effectLst/>
                <a:latin typeface="Times New Roman" panose="02020603050405020304" pitchFamily="18" charset="0"/>
              </a:rPr>
              <a:t>These buttons allow you to choose how the slide show runs:</a:t>
            </a:r>
            <a:endParaRPr lang="en-US" sz="2800" b="0" i="0" dirty="0">
              <a:solidFill>
                <a:srgbClr val="1E1E1E"/>
              </a:solidFill>
              <a:effectLst/>
              <a:latin typeface="Segoe UI" panose="020B0502040204020203" pitchFamily="34" charset="0"/>
            </a:endParaRPr>
          </a:p>
        </p:txBody>
      </p:sp>
      <p:pic>
        <p:nvPicPr>
          <p:cNvPr id="8" name="Picture 7">
            <a:extLst>
              <a:ext uri="{FF2B5EF4-FFF2-40B4-BE49-F238E27FC236}">
                <a16:creationId xmlns:a16="http://schemas.microsoft.com/office/drawing/2014/main" id="{C807B807-A609-E2FB-F144-291A458F7073}"/>
              </a:ext>
            </a:extLst>
          </p:cNvPr>
          <p:cNvPicPr>
            <a:picLocks noChangeAspect="1"/>
          </p:cNvPicPr>
          <p:nvPr/>
        </p:nvPicPr>
        <p:blipFill>
          <a:blip r:embed="rId3"/>
          <a:stretch>
            <a:fillRect/>
          </a:stretch>
        </p:blipFill>
        <p:spPr>
          <a:xfrm>
            <a:off x="650748" y="2131323"/>
            <a:ext cx="7543800" cy="1095375"/>
          </a:xfrm>
          <a:prstGeom prst="rect">
            <a:avLst/>
          </a:prstGeom>
        </p:spPr>
      </p:pic>
      <p:sp>
        <p:nvSpPr>
          <p:cNvPr id="10" name="TextBox 9">
            <a:extLst>
              <a:ext uri="{FF2B5EF4-FFF2-40B4-BE49-F238E27FC236}">
                <a16:creationId xmlns:a16="http://schemas.microsoft.com/office/drawing/2014/main" id="{385CA0A7-DE3C-BB87-DF35-88B49FBFFA42}"/>
              </a:ext>
            </a:extLst>
          </p:cNvPr>
          <p:cNvSpPr txBox="1"/>
          <p:nvPr/>
        </p:nvSpPr>
        <p:spPr>
          <a:xfrm>
            <a:off x="426720" y="3631303"/>
            <a:ext cx="8183880" cy="3108543"/>
          </a:xfrm>
          <a:prstGeom prst="rect">
            <a:avLst/>
          </a:prstGeom>
          <a:noFill/>
        </p:spPr>
        <p:txBody>
          <a:bodyPr wrap="square">
            <a:spAutoFit/>
          </a:bodyPr>
          <a:lstStyle/>
          <a:p>
            <a:pPr algn="l">
              <a:buFont typeface="Arial" panose="020B0604020202020204" pitchFamily="34" charset="0"/>
              <a:buChar char="•"/>
            </a:pPr>
            <a:r>
              <a:rPr lang="en-US" sz="2800" b="1" i="0" dirty="0">
                <a:solidFill>
                  <a:srgbClr val="000000"/>
                </a:solidFill>
                <a:effectLst/>
                <a:latin typeface="Times New Roman" panose="02020603050405020304" pitchFamily="18" charset="0"/>
              </a:rPr>
              <a:t>From Beginning: </a:t>
            </a:r>
            <a:r>
              <a:rPr lang="en-US" sz="2800" b="0" i="0" dirty="0">
                <a:solidFill>
                  <a:srgbClr val="000000"/>
                </a:solidFill>
                <a:effectLst/>
                <a:latin typeface="Times New Roman" panose="02020603050405020304" pitchFamily="18" charset="0"/>
              </a:rPr>
              <a:t>the slide show begins on slide 1.</a:t>
            </a:r>
          </a:p>
          <a:p>
            <a:pPr algn="l">
              <a:buFont typeface="Arial" panose="020B0604020202020204" pitchFamily="34" charset="0"/>
              <a:buChar char="•"/>
            </a:pPr>
            <a:r>
              <a:rPr lang="en-US" sz="2800" b="1" i="0" dirty="0">
                <a:solidFill>
                  <a:srgbClr val="000000"/>
                </a:solidFill>
                <a:effectLst/>
                <a:latin typeface="Times New Roman" panose="02020603050405020304" pitchFamily="18" charset="0"/>
              </a:rPr>
              <a:t>From Current Slide: </a:t>
            </a:r>
            <a:r>
              <a:rPr lang="en-US" sz="2800" b="0" i="0" dirty="0">
                <a:solidFill>
                  <a:srgbClr val="000000"/>
                </a:solidFill>
                <a:effectLst/>
                <a:latin typeface="Times New Roman" panose="02020603050405020304" pitchFamily="18" charset="0"/>
              </a:rPr>
              <a:t>the normal setting: the slide show begins from the slide you are currently looking at.</a:t>
            </a:r>
          </a:p>
          <a:p>
            <a:pPr algn="l">
              <a:buFont typeface="Arial" panose="020B0604020202020204" pitchFamily="34" charset="0"/>
              <a:buChar char="•"/>
            </a:pPr>
            <a:r>
              <a:rPr lang="en-US" sz="2800" b="1" i="0" dirty="0">
                <a:solidFill>
                  <a:srgbClr val="000000"/>
                </a:solidFill>
                <a:effectLst/>
                <a:latin typeface="Times New Roman" panose="02020603050405020304" pitchFamily="18" charset="0"/>
              </a:rPr>
              <a:t>Custom Slide Show: </a:t>
            </a:r>
            <a:r>
              <a:rPr lang="en-US" sz="2800" b="0" i="0" dirty="0">
                <a:solidFill>
                  <a:srgbClr val="000000"/>
                </a:solidFill>
                <a:effectLst/>
                <a:latin typeface="Times New Roman" panose="02020603050405020304" pitchFamily="18" charset="0"/>
              </a:rPr>
              <a:t>this allows you to choose which slides will be shown and which ones will not. This is in case you give a slide show, but you don't need all the slides.</a:t>
            </a:r>
          </a:p>
        </p:txBody>
      </p:sp>
    </p:spTree>
    <p:extLst>
      <p:ext uri="{BB962C8B-B14F-4D97-AF65-F5344CB8AC3E}">
        <p14:creationId xmlns:p14="http://schemas.microsoft.com/office/powerpoint/2010/main" val="2788397132"/>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2" name="breeze.wav"/>
          </p:stSnd>
        </p:sndAc>
      </p:transition>
    </mc:Choice>
    <mc:Fallback>
      <p:transition spd="slow" advTm="600">
        <p:sndAc>
          <p:stSnd>
            <p:snd r:embed="rId2" name="breez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5832"/>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a:solidFill>
                  <a:srgbClr val="00B050"/>
                </a:solidFill>
                <a:latin typeface="Aharoni" pitchFamily="2" charset="-79"/>
                <a:cs typeface="Aharoni" pitchFamily="2" charset="-79"/>
              </a:rPr>
              <a:t>Introduction </a:t>
            </a:r>
          </a:p>
        </p:txBody>
      </p:sp>
      <p:sp>
        <p:nvSpPr>
          <p:cNvPr id="4" name="TextBox 3"/>
          <p:cNvSpPr txBox="1"/>
          <p:nvPr/>
        </p:nvSpPr>
        <p:spPr>
          <a:xfrm>
            <a:off x="76200" y="914400"/>
            <a:ext cx="5940427" cy="5693866"/>
          </a:xfrm>
          <a:prstGeom prst="rect">
            <a:avLst/>
          </a:prstGeom>
          <a:noFill/>
        </p:spPr>
        <p:txBody>
          <a:bodyPr wrap="square" rtlCol="0">
            <a:spAutoFit/>
          </a:bodyPr>
          <a:lstStyle/>
          <a:p>
            <a:pPr algn="just"/>
            <a:r>
              <a:rPr lang="en-US" sz="2800" dirty="0">
                <a:solidFill>
                  <a:srgbClr val="C00000"/>
                </a:solidFill>
                <a:latin typeface="Andalus" pitchFamily="18" charset="-78"/>
                <a:cs typeface="Andalus" pitchFamily="18" charset="-78"/>
              </a:rPr>
              <a:t>MS Office is an Application software developed by Microsoft corporation USA . Microsoft was founded by </a:t>
            </a:r>
            <a:r>
              <a:rPr lang="en-US" sz="2800" b="1" dirty="0">
                <a:solidFill>
                  <a:srgbClr val="C00000"/>
                </a:solidFill>
                <a:latin typeface="Andalus" pitchFamily="18" charset="-78"/>
                <a:cs typeface="Andalus" pitchFamily="18" charset="-78"/>
              </a:rPr>
              <a:t>Bill Gates and Paul Allen</a:t>
            </a:r>
            <a:r>
              <a:rPr lang="en-US" sz="2800" dirty="0">
                <a:solidFill>
                  <a:srgbClr val="C00000"/>
                </a:solidFill>
                <a:latin typeface="Andalus" pitchFamily="18" charset="-78"/>
                <a:cs typeface="Andalus" pitchFamily="18" charset="-78"/>
              </a:rPr>
              <a:t> on  1975,</a:t>
            </a:r>
          </a:p>
          <a:p>
            <a:pPr algn="just"/>
            <a:r>
              <a:rPr lang="en-US" sz="2800" b="1" dirty="0">
                <a:solidFill>
                  <a:srgbClr val="C00000"/>
                </a:solidFill>
                <a:latin typeface="Andalus" pitchFamily="18" charset="-78"/>
                <a:cs typeface="Andalus" pitchFamily="18" charset="-78"/>
              </a:rPr>
              <a:t>Microsoft Corporation</a:t>
            </a:r>
            <a:r>
              <a:rPr lang="en-US" sz="2800" dirty="0">
                <a:solidFill>
                  <a:srgbClr val="C00000"/>
                </a:solidFill>
                <a:latin typeface="Andalus" pitchFamily="18" charset="-78"/>
                <a:cs typeface="Andalus" pitchFamily="18" charset="-78"/>
              </a:rPr>
              <a:t>, leading developer of </a:t>
            </a:r>
            <a:r>
              <a:rPr lang="en-US" sz="2800" dirty="0">
                <a:solidFill>
                  <a:srgbClr val="C00000"/>
                </a:solidFill>
                <a:latin typeface="Andalus" pitchFamily="18" charset="-78"/>
                <a:cs typeface="Andalus" pitchFamily="18" charset="-78"/>
                <a:hlinkClick r:id="rId3"/>
              </a:rPr>
              <a:t>personal-computer</a:t>
            </a:r>
            <a:r>
              <a:rPr lang="en-US" sz="2800" dirty="0">
                <a:solidFill>
                  <a:srgbClr val="C00000"/>
                </a:solidFill>
                <a:latin typeface="Andalus" pitchFamily="18" charset="-78"/>
                <a:cs typeface="Andalus" pitchFamily="18" charset="-78"/>
              </a:rPr>
              <a:t> </a:t>
            </a:r>
            <a:r>
              <a:rPr lang="en-US" sz="2800" dirty="0">
                <a:solidFill>
                  <a:srgbClr val="C00000"/>
                </a:solidFill>
                <a:latin typeface="Andalus" pitchFamily="18" charset="-78"/>
                <a:cs typeface="Andalus" pitchFamily="18" charset="-78"/>
                <a:hlinkClick r:id="rId4"/>
              </a:rPr>
              <a:t>software</a:t>
            </a:r>
            <a:r>
              <a:rPr lang="en-US" sz="2800" dirty="0">
                <a:solidFill>
                  <a:srgbClr val="C00000"/>
                </a:solidFill>
                <a:latin typeface="Andalus" pitchFamily="18" charset="-78"/>
                <a:cs typeface="Andalus" pitchFamily="18" charset="-78"/>
              </a:rPr>
              <a:t> systems and </a:t>
            </a:r>
            <a:r>
              <a:rPr lang="en-US" sz="2400" dirty="0">
                <a:solidFill>
                  <a:srgbClr val="C00000"/>
                </a:solidFill>
                <a:latin typeface="Andalus" pitchFamily="18" charset="-78"/>
                <a:cs typeface="Andalus" pitchFamily="18" charset="-78"/>
              </a:rPr>
              <a:t>applications. </a:t>
            </a:r>
          </a:p>
          <a:p>
            <a:endParaRPr lang="en-US" sz="2400" dirty="0">
              <a:solidFill>
                <a:srgbClr val="C00000"/>
              </a:solidFill>
              <a:latin typeface="Andalus" pitchFamily="18" charset="-78"/>
              <a:cs typeface="Andalus" pitchFamily="18" charset="-78"/>
            </a:endParaRPr>
          </a:p>
          <a:p>
            <a:r>
              <a:rPr lang="en-US" sz="2400" dirty="0">
                <a:solidFill>
                  <a:srgbClr val="C00000"/>
                </a:solidFill>
                <a:latin typeface="Andalus" pitchFamily="18" charset="-78"/>
                <a:cs typeface="Andalus" pitchFamily="18" charset="-78"/>
              </a:rPr>
              <a:t>MS Office is mainly used for office work such as </a:t>
            </a:r>
          </a:p>
          <a:p>
            <a:pPr marL="342900" indent="-342900">
              <a:buFont typeface="+mj-lt"/>
              <a:buAutoNum type="arabicPeriod"/>
            </a:pPr>
            <a:r>
              <a:rPr lang="en-US" sz="2400" dirty="0">
                <a:solidFill>
                  <a:srgbClr val="C00000"/>
                </a:solidFill>
                <a:latin typeface="Andalus" pitchFamily="18" charset="-78"/>
                <a:cs typeface="Andalus" pitchFamily="18" charset="-78"/>
              </a:rPr>
              <a:t>Documentation </a:t>
            </a:r>
          </a:p>
          <a:p>
            <a:pPr marL="342900" indent="-342900">
              <a:buFont typeface="+mj-lt"/>
              <a:buAutoNum type="arabicPeriod"/>
            </a:pPr>
            <a:r>
              <a:rPr lang="en-US" sz="2400" dirty="0">
                <a:solidFill>
                  <a:srgbClr val="C00000"/>
                </a:solidFill>
                <a:latin typeface="Andalus" pitchFamily="18" charset="-78"/>
                <a:cs typeface="Andalus" pitchFamily="18" charset="-78"/>
              </a:rPr>
              <a:t>Worksheet</a:t>
            </a:r>
          </a:p>
          <a:p>
            <a:pPr marL="342900" indent="-342900">
              <a:buFont typeface="+mj-lt"/>
              <a:buAutoNum type="arabicPeriod"/>
            </a:pPr>
            <a:r>
              <a:rPr lang="en-US" sz="2400" dirty="0">
                <a:solidFill>
                  <a:srgbClr val="C00000"/>
                </a:solidFill>
                <a:latin typeface="Andalus" pitchFamily="18" charset="-78"/>
                <a:cs typeface="Andalus" pitchFamily="18" charset="-78"/>
              </a:rPr>
              <a:t>Presentation</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990600"/>
            <a:ext cx="286864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3357563"/>
            <a:ext cx="3019425" cy="228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7936825"/>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2" name="breeze.wav"/>
          </p:stSnd>
        </p:sndAc>
      </p:transition>
    </mc:Choice>
    <mc:Fallback>
      <p:transition spd="slow" advTm="600">
        <p:sndAc>
          <p:stSnd>
            <p:snd r:embed="rId2" name="breez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5832"/>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a:solidFill>
                  <a:srgbClr val="00B050"/>
                </a:solidFill>
                <a:latin typeface="Aharoni" pitchFamily="2" charset="-79"/>
                <a:cs typeface="Aharoni" pitchFamily="2" charset="-79"/>
              </a:rPr>
              <a:t>Introduction </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6A13FD85-A09E-830A-B3F6-EB4CCA4235F3}"/>
              </a:ext>
            </a:extLst>
          </p:cNvPr>
          <p:cNvSpPr txBox="1"/>
          <p:nvPr/>
        </p:nvSpPr>
        <p:spPr>
          <a:xfrm>
            <a:off x="115887" y="1012954"/>
            <a:ext cx="8836025" cy="5262979"/>
          </a:xfrm>
          <a:prstGeom prst="rect">
            <a:avLst/>
          </a:prstGeom>
          <a:noFill/>
        </p:spPr>
        <p:txBody>
          <a:bodyPr wrap="square">
            <a:spAutoFit/>
          </a:bodyPr>
          <a:lstStyle/>
          <a:p>
            <a:pPr algn="just" rtl="0"/>
            <a:r>
              <a:rPr lang="en-US" sz="2800" b="0" i="0" dirty="0">
                <a:solidFill>
                  <a:srgbClr val="FF0000"/>
                </a:solidFill>
                <a:effectLst/>
                <a:latin typeface="Verdana" panose="020B0604030504040204" pitchFamily="34" charset="0"/>
              </a:rPr>
              <a:t>	Microsoft Office is designed specifically ft for business use. It is a proprietary product of Microsoft Corporation and was first released in 1990.</a:t>
            </a:r>
          </a:p>
          <a:p>
            <a:pPr algn="just" rtl="0"/>
            <a:endParaRPr lang="en-US" sz="2800" b="0" i="0" dirty="0">
              <a:solidFill>
                <a:srgbClr val="FF0000"/>
              </a:solidFill>
              <a:effectLst/>
              <a:latin typeface="Verdana" panose="020B0604030504040204" pitchFamily="34" charset="0"/>
            </a:endParaRPr>
          </a:p>
          <a:p>
            <a:pPr algn="just" rtl="0"/>
            <a:r>
              <a:rPr lang="en-US" sz="2800" dirty="0">
                <a:solidFill>
                  <a:srgbClr val="FF0000"/>
                </a:solidFill>
                <a:latin typeface="Verdana" panose="020B0604030504040204" pitchFamily="34" charset="0"/>
              </a:rPr>
              <a:t>	</a:t>
            </a:r>
            <a:r>
              <a:rPr lang="en-US" sz="2800" b="0" i="0" dirty="0">
                <a:solidFill>
                  <a:srgbClr val="FF0000"/>
                </a:solidFill>
                <a:effectLst/>
                <a:latin typeface="Verdana" panose="020B0604030504040204" pitchFamily="34" charset="0"/>
              </a:rPr>
              <a:t> MS Office has been a dominant model in delivering modern office-related document-handling software environments.</a:t>
            </a:r>
          </a:p>
          <a:p>
            <a:pPr algn="just" rtl="0"/>
            <a:endParaRPr lang="en-US" sz="2800" b="0" i="0" dirty="0">
              <a:solidFill>
                <a:srgbClr val="FF0000"/>
              </a:solidFill>
              <a:effectLst/>
              <a:latin typeface="Verdana" panose="020B0604030504040204" pitchFamily="34" charset="0"/>
            </a:endParaRPr>
          </a:p>
          <a:p>
            <a:pPr algn="just" rtl="0"/>
            <a:r>
              <a:rPr lang="en-US" sz="2800" b="0" i="0" dirty="0">
                <a:solidFill>
                  <a:srgbClr val="FF0000"/>
                </a:solidFill>
                <a:effectLst/>
                <a:latin typeface="Verdana" panose="020B0604030504040204" pitchFamily="34" charset="0"/>
              </a:rPr>
              <a:t>	Microsoft Office is available in 35 different languages and is supported by Windows, Mac and most Linux variants.</a:t>
            </a:r>
          </a:p>
        </p:txBody>
      </p:sp>
    </p:spTree>
    <p:extLst>
      <p:ext uri="{BB962C8B-B14F-4D97-AF65-F5344CB8AC3E}">
        <p14:creationId xmlns:p14="http://schemas.microsoft.com/office/powerpoint/2010/main" val="1792059441"/>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2" name="breeze.wav"/>
          </p:stSnd>
        </p:sndAc>
      </p:transition>
    </mc:Choice>
    <mc:Fallback>
      <p:transition spd="slow" advTm="600">
        <p:sndAc>
          <p:stSnd>
            <p:snd r:embed="rId2" name="breeze.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5832"/>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a:solidFill>
                  <a:srgbClr val="00B050"/>
                </a:solidFill>
                <a:latin typeface="Aharoni" pitchFamily="2" charset="-79"/>
                <a:cs typeface="Aharoni" pitchFamily="2" charset="-79"/>
              </a:rPr>
              <a:t>MS Power Point </a:t>
            </a:r>
          </a:p>
        </p:txBody>
      </p:sp>
      <p:sp>
        <p:nvSpPr>
          <p:cNvPr id="4" name="TextBox 3"/>
          <p:cNvSpPr txBox="1"/>
          <p:nvPr/>
        </p:nvSpPr>
        <p:spPr>
          <a:xfrm>
            <a:off x="307973" y="914400"/>
            <a:ext cx="8531227" cy="461665"/>
          </a:xfrm>
          <a:prstGeom prst="rect">
            <a:avLst/>
          </a:prstGeom>
          <a:noFill/>
        </p:spPr>
        <p:txBody>
          <a:bodyPr wrap="square" rtlCol="0">
            <a:spAutoFit/>
          </a:bodyPr>
          <a:lstStyle/>
          <a:p>
            <a:r>
              <a:rPr lang="en-US" sz="2400" dirty="0">
                <a:solidFill>
                  <a:srgbClr val="C00000"/>
                </a:solidFill>
                <a:latin typeface="Andalus" pitchFamily="18" charset="-78"/>
                <a:cs typeface="Andalus" pitchFamily="18" charset="-78"/>
              </a:rPr>
              <a:t>	</a:t>
            </a:r>
            <a:endParaRPr lang="en-US" dirty="0"/>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94EBC8F7-08A7-8247-9332-C2892B28A99F}"/>
              </a:ext>
            </a:extLst>
          </p:cNvPr>
          <p:cNvSpPr txBox="1"/>
          <p:nvPr/>
        </p:nvSpPr>
        <p:spPr>
          <a:xfrm>
            <a:off x="304800" y="1356973"/>
            <a:ext cx="8610600" cy="5632311"/>
          </a:xfrm>
          <a:prstGeom prst="rect">
            <a:avLst/>
          </a:prstGeom>
          <a:noFill/>
        </p:spPr>
        <p:txBody>
          <a:bodyPr wrap="square">
            <a:spAutoFit/>
          </a:bodyPr>
          <a:lstStyle/>
          <a:p>
            <a:pPr algn="just">
              <a:lnSpc>
                <a:spcPct val="150000"/>
              </a:lnSpc>
            </a:pPr>
            <a:r>
              <a:rPr lang="en-US" sz="2400" b="0" i="0" dirty="0">
                <a:solidFill>
                  <a:srgbClr val="424242"/>
                </a:solidFill>
                <a:effectLst/>
                <a:latin typeface="Verdana" panose="020B0604030504040204" pitchFamily="34" charset="0"/>
              </a:rPr>
              <a:t>	Microsoft PowerPoint is a powerful presentation software developed by Microsoft. It is a standard component of the company's Microsoft Office suite software, and is bundled together with Word, Excel and other Office productivity tools.</a:t>
            </a:r>
          </a:p>
          <a:p>
            <a:pPr algn="just">
              <a:lnSpc>
                <a:spcPct val="150000"/>
              </a:lnSpc>
            </a:pPr>
            <a:r>
              <a:rPr lang="en-US" sz="2400" b="0" i="0" dirty="0">
                <a:solidFill>
                  <a:srgbClr val="424242"/>
                </a:solidFill>
                <a:effectLst/>
                <a:latin typeface="Verdana" panose="020B0604030504040204" pitchFamily="34" charset="0"/>
              </a:rPr>
              <a:t>	The program uses slides to convey information rich in multimedia and is used to create complex business presentations, simple educational outlines and much more.</a:t>
            </a:r>
          </a:p>
          <a:p>
            <a:pPr algn="just"/>
            <a:br>
              <a:rPr lang="en-US" b="0" i="0" dirty="0">
                <a:solidFill>
                  <a:srgbClr val="424242"/>
                </a:solidFill>
                <a:effectLst/>
                <a:latin typeface="Verdana" panose="020B0604030504040204" pitchFamily="34" charset="0"/>
              </a:rPr>
            </a:br>
            <a:endParaRPr lang="en-IN" dirty="0"/>
          </a:p>
        </p:txBody>
      </p:sp>
      <p:pic>
        <p:nvPicPr>
          <p:cNvPr id="1026" name="Picture 2" descr="Microsoft PowerPoint 2016 Review | PCMag">
            <a:extLst>
              <a:ext uri="{FF2B5EF4-FFF2-40B4-BE49-F238E27FC236}">
                <a16:creationId xmlns:a16="http://schemas.microsoft.com/office/drawing/2014/main" id="{67EE15BA-D17B-0E11-FF06-586D2FDFEB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81674"/>
            <a:ext cx="1364038" cy="948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234751"/>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3" name="breeze.wav"/>
          </p:stSnd>
        </p:sndAc>
      </p:transition>
    </mc:Choice>
    <mc:Fallback>
      <p:transition spd="slow" advTm="600">
        <p:sndAc>
          <p:stSnd>
            <p:snd r:embed="rId3" name="breeze.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160338"/>
            <a:ext cx="9067800" cy="1143000"/>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latin typeface="Aharoni" pitchFamily="2" charset="-79"/>
                <a:cs typeface="Aharoni" pitchFamily="2" charset="-79"/>
              </a:rPr>
              <a:t>How to Open MS Power Point</a:t>
            </a:r>
          </a:p>
        </p:txBody>
      </p:sp>
      <p:sp>
        <p:nvSpPr>
          <p:cNvPr id="4" name="TextBox 3"/>
          <p:cNvSpPr txBox="1"/>
          <p:nvPr/>
        </p:nvSpPr>
        <p:spPr>
          <a:xfrm>
            <a:off x="446520" y="1282556"/>
            <a:ext cx="8621280" cy="6555641"/>
          </a:xfrm>
          <a:prstGeom prst="rect">
            <a:avLst/>
          </a:prstGeom>
          <a:noFill/>
        </p:spPr>
        <p:txBody>
          <a:bodyPr wrap="square" rtlCol="0">
            <a:spAutoFit/>
          </a:bodyPr>
          <a:lstStyle/>
          <a:p>
            <a:pPr marL="342900" indent="-342900">
              <a:lnSpc>
                <a:spcPct val="150000"/>
              </a:lnSpc>
              <a:buFont typeface="Wingdings" pitchFamily="2" charset="2"/>
              <a:buChar char="ü"/>
            </a:pPr>
            <a:r>
              <a:rPr lang="en-US" sz="2800" b="1" dirty="0"/>
              <a:t>Start → All Programs → MS Office → MS Power Point.</a:t>
            </a:r>
            <a:br>
              <a:rPr lang="en-US" sz="2400" dirty="0"/>
            </a:br>
            <a:endParaRPr lang="en-US" sz="2400" dirty="0"/>
          </a:p>
          <a:p>
            <a:pPr marL="342900" indent="-342900">
              <a:lnSpc>
                <a:spcPct val="150000"/>
              </a:lnSpc>
              <a:buFont typeface="Wingdings" pitchFamily="2" charset="2"/>
              <a:buChar char="ü"/>
            </a:pPr>
            <a:r>
              <a:rPr lang="en-US" dirty="0">
                <a:solidFill>
                  <a:srgbClr val="C00000"/>
                </a:solidFill>
                <a:latin typeface="Andalus" pitchFamily="18" charset="-78"/>
                <a:cs typeface="Andalus" pitchFamily="18" charset="-78"/>
              </a:rPr>
              <a:t>	</a:t>
            </a:r>
            <a:r>
              <a:rPr lang="en-US" sz="2800" b="1" dirty="0"/>
              <a:t>Start → Run→ Type ( </a:t>
            </a:r>
            <a:r>
              <a:rPr lang="en-US" sz="2800" b="1" dirty="0" err="1"/>
              <a:t>Powerpnt</a:t>
            </a:r>
            <a:r>
              <a:rPr lang="en-US" sz="2800" b="1" dirty="0"/>
              <a:t> )→ Enter</a:t>
            </a:r>
            <a:br>
              <a:rPr lang="en-US" sz="2800" b="1" dirty="0"/>
            </a:br>
            <a:endParaRPr lang="en-US" sz="2800" b="1" dirty="0"/>
          </a:p>
          <a:p>
            <a:pPr marL="342900" indent="-342900">
              <a:lnSpc>
                <a:spcPct val="150000"/>
              </a:lnSpc>
              <a:buFont typeface="Wingdings" pitchFamily="2" charset="2"/>
              <a:buChar char="ü"/>
            </a:pPr>
            <a:r>
              <a:rPr lang="en-US" sz="2800" b="1" dirty="0"/>
              <a:t>   	Double Click on MS PowerPoint Icon on desktop</a:t>
            </a:r>
          </a:p>
          <a:p>
            <a:pPr>
              <a:lnSpc>
                <a:spcPct val="150000"/>
              </a:lnSpc>
            </a:pPr>
            <a:br>
              <a:rPr lang="en-US" sz="2800" b="1" dirty="0"/>
            </a:br>
            <a:r>
              <a:rPr lang="en-US" sz="2800" b="1" dirty="0"/>
              <a:t>Note:  .ppt</a:t>
            </a:r>
            <a:r>
              <a:rPr lang="en-US" sz="2400" dirty="0"/>
              <a:t>  for Old version and </a:t>
            </a:r>
            <a:r>
              <a:rPr lang="en-US" sz="2400" b="1" dirty="0"/>
              <a:t>.pptx </a:t>
            </a:r>
            <a:r>
              <a:rPr lang="en-US" sz="2400" dirty="0"/>
              <a:t>new version is the file extension, when we save the along with file name automatically gets file extension</a:t>
            </a:r>
          </a:p>
          <a:p>
            <a:pPr>
              <a:lnSpc>
                <a:spcPct val="150000"/>
              </a:lnSpc>
            </a:pPr>
            <a:endParaRPr lang="en-US" sz="2800" b="1" dirty="0"/>
          </a:p>
          <a:p>
            <a:pPr marL="342900" indent="-342900">
              <a:buFont typeface="Wingdings" pitchFamily="2" charset="2"/>
              <a:buChar char="ü"/>
            </a:pPr>
            <a:endParaRPr lang="en-US" dirty="0"/>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0383777"/>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2" name="breeze.wav"/>
          </p:stSnd>
        </p:sndAc>
      </p:transition>
    </mc:Choice>
    <mc:Fallback>
      <p:transition spd="slow" advTm="600">
        <p:sndAc>
          <p:stSnd>
            <p:snd r:embed="rId2" name="breeze.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160338"/>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latin typeface="Aharoni" pitchFamily="2" charset="-79"/>
                <a:cs typeface="Aharoni" pitchFamily="2" charset="-79"/>
              </a:rPr>
              <a:t>Window Screen </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Explore Windows in Powerpoint 2010">
            <a:extLst>
              <a:ext uri="{FF2B5EF4-FFF2-40B4-BE49-F238E27FC236}">
                <a16:creationId xmlns:a16="http://schemas.microsoft.com/office/drawing/2014/main" id="{1AC95160-29C7-003E-ACCE-A6C7DDD57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90601"/>
            <a:ext cx="8382000"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830137"/>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2" name="breeze.wav"/>
          </p:stSnd>
        </p:sndAc>
      </p:transition>
    </mc:Choice>
    <mc:Fallback>
      <p:transition spd="slow" advTm="600">
        <p:sndAc>
          <p:stSnd>
            <p:snd r:embed="rId2" name="breeze.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3DAA8B-DAAC-8C5C-1B1C-5DD89FE70784}"/>
              </a:ext>
            </a:extLst>
          </p:cNvPr>
          <p:cNvSpPr txBox="1"/>
          <p:nvPr/>
        </p:nvSpPr>
        <p:spPr>
          <a:xfrm>
            <a:off x="277368" y="76200"/>
            <a:ext cx="8839200" cy="7109639"/>
          </a:xfrm>
          <a:prstGeom prst="rect">
            <a:avLst/>
          </a:prstGeom>
          <a:noFill/>
        </p:spPr>
        <p:txBody>
          <a:bodyPr wrap="square">
            <a:spAutoFit/>
          </a:bodyPr>
          <a:lstStyle/>
          <a:p>
            <a:pPr algn="ctr"/>
            <a:r>
              <a:rPr lang="en-US" sz="3600" b="1" dirty="0">
                <a:solidFill>
                  <a:srgbClr val="FF0000"/>
                </a:solidFill>
                <a:highlight>
                  <a:srgbClr val="FFFF00"/>
                </a:highlight>
                <a:latin typeface="lato" panose="020B0604020202020204" pitchFamily="34" charset="0"/>
              </a:rPr>
              <a:t>Parts of Window Screen</a:t>
            </a:r>
          </a:p>
          <a:p>
            <a:pPr marL="457200" indent="-457200" algn="l">
              <a:buAutoNum type="arabicParenR"/>
            </a:pPr>
            <a:endParaRPr lang="en-US" sz="2000" b="1" dirty="0">
              <a:solidFill>
                <a:srgbClr val="222222"/>
              </a:solidFill>
              <a:latin typeface="lato" panose="020B0604020202020204" pitchFamily="34" charset="0"/>
            </a:endParaRPr>
          </a:p>
          <a:p>
            <a:pPr marL="457200" indent="-457200" algn="l">
              <a:buAutoNum type="arabicParenR"/>
            </a:pPr>
            <a:r>
              <a:rPr lang="en-US" sz="2000" b="1" dirty="0">
                <a:solidFill>
                  <a:srgbClr val="222222"/>
                </a:solidFill>
                <a:latin typeface="lato" panose="020B0604020202020204" pitchFamily="34" charset="0"/>
              </a:rPr>
              <a:t>Title Bar : Top most bar represent as title bar it display title of the power point presentation </a:t>
            </a:r>
          </a:p>
          <a:p>
            <a:pPr marL="457200" indent="-457200" algn="l">
              <a:buAutoNum type="arabicParenR"/>
            </a:pPr>
            <a:endParaRPr lang="en-US" sz="2000" b="1" dirty="0">
              <a:solidFill>
                <a:srgbClr val="222222"/>
              </a:solidFill>
              <a:latin typeface="lato" panose="020B0604020202020204" pitchFamily="34" charset="0"/>
            </a:endParaRPr>
          </a:p>
          <a:p>
            <a:pPr marL="457200" indent="-457200" algn="l">
              <a:buAutoNum type="arabicParenR"/>
            </a:pPr>
            <a:endParaRPr lang="en-US" sz="2000" b="1" dirty="0">
              <a:solidFill>
                <a:srgbClr val="222222"/>
              </a:solidFill>
              <a:latin typeface="lato" panose="020B0604020202020204" pitchFamily="34" charset="0"/>
            </a:endParaRPr>
          </a:p>
          <a:p>
            <a:pPr marL="457200" indent="-457200" algn="l">
              <a:buAutoNum type="arabicParenR"/>
            </a:pPr>
            <a:r>
              <a:rPr lang="en-US" sz="2000" b="1" i="0" dirty="0">
                <a:solidFill>
                  <a:srgbClr val="222222"/>
                </a:solidFill>
                <a:effectLst/>
                <a:latin typeface="lato" panose="020B0604020202020204" pitchFamily="34" charset="0"/>
              </a:rPr>
              <a:t>Quick Access Toolbar (QAT)</a:t>
            </a:r>
          </a:p>
          <a:p>
            <a:pPr algn="l"/>
            <a:r>
              <a:rPr lang="en-US" sz="2000" b="0" i="0" dirty="0">
                <a:solidFill>
                  <a:srgbClr val="000000"/>
                </a:solidFill>
                <a:effectLst/>
                <a:latin typeface="Verdana" panose="020B0604030504040204" pitchFamily="34" charset="0"/>
              </a:rPr>
              <a:t>Is a customizable toolbar placed by default above the </a:t>
            </a:r>
            <a:r>
              <a:rPr lang="en-US" sz="2000" b="1" i="0" dirty="0">
                <a:solidFill>
                  <a:srgbClr val="000000"/>
                </a:solidFill>
                <a:effectLst/>
                <a:latin typeface="Verdana" panose="020B0604030504040204" pitchFamily="34" charset="0"/>
              </a:rPr>
              <a:t>Ribbon</a:t>
            </a:r>
            <a:r>
              <a:rPr lang="en-US" sz="2000" b="0" i="0" dirty="0">
                <a:solidFill>
                  <a:srgbClr val="000000"/>
                </a:solidFill>
                <a:effectLst/>
                <a:latin typeface="Verdana" panose="020B0604030504040204" pitchFamily="34" charset="0"/>
              </a:rPr>
              <a:t>. Here, you can add icons for your often used commands. The </a:t>
            </a:r>
            <a:r>
              <a:rPr lang="en-US" sz="2000" b="1" i="0" u="sng" dirty="0">
                <a:solidFill>
                  <a:srgbClr val="006699"/>
                </a:solidFill>
                <a:effectLst/>
                <a:latin typeface="Verdana" panose="020B0604030504040204" pitchFamily="34" charset="0"/>
                <a:hlinkClick r:id="rId3"/>
              </a:rPr>
              <a:t>QAT</a:t>
            </a:r>
            <a:r>
              <a:rPr lang="en-US" sz="2000" b="0" i="0" dirty="0">
                <a:solidFill>
                  <a:srgbClr val="000000"/>
                </a:solidFill>
                <a:effectLst/>
                <a:latin typeface="Verdana" panose="020B0604030504040204" pitchFamily="34" charset="0"/>
              </a:rPr>
              <a:t> can also be placed below the </a:t>
            </a:r>
            <a:r>
              <a:rPr lang="en-US" sz="2000" b="1" i="0" dirty="0">
                <a:solidFill>
                  <a:srgbClr val="000000"/>
                </a:solidFill>
                <a:effectLst/>
                <a:latin typeface="Verdana" panose="020B0604030504040204" pitchFamily="34" charset="0"/>
              </a:rPr>
              <a:t>Ribbon</a:t>
            </a:r>
            <a:r>
              <a:rPr lang="en-US" sz="2000" b="0" i="0" dirty="0">
                <a:solidFill>
                  <a:srgbClr val="000000"/>
                </a:solidFill>
                <a:effectLst/>
                <a:latin typeface="Verdana" panose="020B0604030504040204" pitchFamily="34" charset="0"/>
              </a:rPr>
              <a:t>.</a:t>
            </a:r>
          </a:p>
          <a:p>
            <a:pPr algn="l"/>
            <a:endParaRPr lang="en-US" sz="2000" b="1" dirty="0">
              <a:solidFill>
                <a:srgbClr val="222222"/>
              </a:solidFill>
              <a:latin typeface="lato" panose="020B0604020202020204" pitchFamily="34" charset="0"/>
            </a:endParaRPr>
          </a:p>
          <a:p>
            <a:pPr algn="l"/>
            <a:r>
              <a:rPr lang="en-US" sz="2000" b="1" dirty="0">
                <a:solidFill>
                  <a:srgbClr val="222222"/>
                </a:solidFill>
                <a:latin typeface="lato" panose="020B0604020202020204" pitchFamily="34" charset="0"/>
              </a:rPr>
              <a:t>3)</a:t>
            </a:r>
            <a:r>
              <a:rPr lang="en-US" sz="2000" b="1" i="0" dirty="0">
                <a:solidFill>
                  <a:srgbClr val="222222"/>
                </a:solidFill>
                <a:effectLst/>
                <a:latin typeface="lato" panose="020B0604020202020204" pitchFamily="34" charset="0"/>
              </a:rPr>
              <a:t> Ribbon</a:t>
            </a:r>
          </a:p>
          <a:p>
            <a:pPr algn="l"/>
            <a:r>
              <a:rPr lang="en-US" sz="2000" b="0" i="0" dirty="0">
                <a:solidFill>
                  <a:srgbClr val="000000"/>
                </a:solidFill>
                <a:effectLst/>
                <a:latin typeface="Verdana" panose="020B0604030504040204" pitchFamily="34" charset="0"/>
              </a:rPr>
              <a:t>The </a:t>
            </a:r>
            <a:r>
              <a:rPr lang="en-US" sz="2000" b="1" i="0" u="sng" dirty="0">
                <a:solidFill>
                  <a:srgbClr val="006699"/>
                </a:solidFill>
                <a:effectLst/>
                <a:latin typeface="Verdana" panose="020B0604030504040204" pitchFamily="34" charset="0"/>
                <a:hlinkClick r:id="rId4"/>
              </a:rPr>
              <a:t>Ribbon</a:t>
            </a:r>
            <a:r>
              <a:rPr lang="en-US" sz="2000" b="0" i="0" dirty="0">
                <a:solidFill>
                  <a:srgbClr val="000000"/>
                </a:solidFill>
                <a:effectLst/>
                <a:latin typeface="Verdana" panose="020B0604030504040204" pitchFamily="34" charset="0"/>
              </a:rPr>
              <a:t> has tabs which in turn contain groups of buttons for various options. Some groups also contain galleries (for example galleries for Themes and Theme Colors).</a:t>
            </a:r>
          </a:p>
          <a:p>
            <a:pPr algn="l"/>
            <a:endParaRPr lang="en-US" sz="2000" b="1" dirty="0">
              <a:solidFill>
                <a:srgbClr val="222222"/>
              </a:solidFill>
              <a:latin typeface="lato" panose="020B0604020202020204" pitchFamily="34" charset="0"/>
            </a:endParaRPr>
          </a:p>
          <a:p>
            <a:pPr algn="l"/>
            <a:r>
              <a:rPr lang="en-US" sz="2000" b="1" dirty="0">
                <a:solidFill>
                  <a:srgbClr val="222222"/>
                </a:solidFill>
                <a:latin typeface="lato" panose="020B0604020202020204" pitchFamily="34" charset="0"/>
              </a:rPr>
              <a:t>4)</a:t>
            </a:r>
            <a:r>
              <a:rPr lang="en-US" sz="2000" b="1" i="0" dirty="0">
                <a:solidFill>
                  <a:srgbClr val="222222"/>
                </a:solidFill>
                <a:effectLst/>
                <a:latin typeface="lato" panose="020B0604020202020204" pitchFamily="34" charset="0"/>
              </a:rPr>
              <a:t> Slides Pane</a:t>
            </a:r>
          </a:p>
          <a:p>
            <a:pPr algn="l"/>
            <a:r>
              <a:rPr lang="en-US" sz="2000" b="0" i="0" dirty="0">
                <a:solidFill>
                  <a:srgbClr val="000000"/>
                </a:solidFill>
                <a:effectLst/>
                <a:latin typeface="Verdana" panose="020B0604030504040204" pitchFamily="34" charset="0"/>
              </a:rPr>
              <a:t>Located on the left side of the interface, the </a:t>
            </a:r>
            <a:r>
              <a:rPr lang="en-US" sz="2000" b="1" i="0" u="sng" dirty="0">
                <a:solidFill>
                  <a:srgbClr val="006699"/>
                </a:solidFill>
                <a:effectLst/>
                <a:latin typeface="Verdana" panose="020B0604030504040204" pitchFamily="34" charset="0"/>
                <a:hlinkClick r:id="rId5"/>
              </a:rPr>
              <a:t>Slides pane</a:t>
            </a:r>
            <a:r>
              <a:rPr lang="en-US" sz="2000" b="0" i="0" dirty="0">
                <a:solidFill>
                  <a:srgbClr val="000000"/>
                </a:solidFill>
                <a:effectLst/>
                <a:latin typeface="Verdana" panose="020B0604030504040204" pitchFamily="34" charset="0"/>
              </a:rPr>
              <a:t> shows thumbnails of all the slides in the open presentation.</a:t>
            </a:r>
          </a:p>
          <a:p>
            <a:pPr algn="l"/>
            <a:r>
              <a:rPr lang="en-US" sz="2000" b="1" i="0" dirty="0">
                <a:solidFill>
                  <a:srgbClr val="000000"/>
                </a:solidFill>
                <a:effectLst/>
                <a:latin typeface="Verdana" panose="020B0604030504040204" pitchFamily="34" charset="0"/>
              </a:rPr>
              <a:t>Note:</a:t>
            </a:r>
            <a:r>
              <a:rPr lang="en-US" sz="2000" b="0" i="0" dirty="0">
                <a:solidFill>
                  <a:srgbClr val="000000"/>
                </a:solidFill>
                <a:effectLst/>
                <a:latin typeface="Verdana" panose="020B0604030504040204" pitchFamily="34" charset="0"/>
              </a:rPr>
              <a:t> If the Slides pane is not visible, click the </a:t>
            </a:r>
            <a:r>
              <a:rPr lang="en-US" sz="2000" b="1" i="0" dirty="0">
                <a:solidFill>
                  <a:srgbClr val="000000"/>
                </a:solidFill>
                <a:effectLst/>
                <a:latin typeface="Verdana" panose="020B0604030504040204" pitchFamily="34" charset="0"/>
              </a:rPr>
              <a:t>Normal</a:t>
            </a:r>
            <a:r>
              <a:rPr lang="en-US" sz="2000" b="0" i="0" dirty="0">
                <a:solidFill>
                  <a:srgbClr val="000000"/>
                </a:solidFill>
                <a:effectLst/>
                <a:latin typeface="Verdana" panose="020B0604030504040204" pitchFamily="34" charset="0"/>
              </a:rPr>
              <a:t> button in the </a:t>
            </a:r>
            <a:r>
              <a:rPr lang="en-US" sz="2000" b="1" i="0" dirty="0">
                <a:solidFill>
                  <a:srgbClr val="000000"/>
                </a:solidFill>
                <a:effectLst/>
                <a:latin typeface="Verdana" panose="020B0604030504040204" pitchFamily="34" charset="0"/>
              </a:rPr>
              <a:t>View</a:t>
            </a:r>
            <a:r>
              <a:rPr lang="en-US" sz="2000" b="0" i="0" dirty="0">
                <a:solidFill>
                  <a:srgbClr val="000000"/>
                </a:solidFill>
                <a:effectLst/>
                <a:latin typeface="Verdana" panose="020B0604030504040204" pitchFamily="34" charset="0"/>
              </a:rPr>
              <a:t> tab of the </a:t>
            </a:r>
            <a:r>
              <a:rPr lang="en-US" sz="2000" b="1" i="0" dirty="0">
                <a:solidFill>
                  <a:srgbClr val="000000"/>
                </a:solidFill>
                <a:effectLst/>
                <a:latin typeface="Verdana" panose="020B0604030504040204" pitchFamily="34" charset="0"/>
              </a:rPr>
              <a:t>Ribbon</a:t>
            </a:r>
            <a:r>
              <a:rPr lang="en-US" sz="2000" b="0" i="0" dirty="0">
                <a:solidFill>
                  <a:srgbClr val="000000"/>
                </a:solidFill>
                <a:effectLst/>
                <a:latin typeface="Verdana" panose="020B0604030504040204" pitchFamily="34" charset="0"/>
              </a:rPr>
              <a:t>.</a:t>
            </a:r>
          </a:p>
          <a:p>
            <a:pPr algn="l"/>
            <a:endParaRPr lang="en-US" sz="2000" b="1" dirty="0">
              <a:solidFill>
                <a:srgbClr val="222222"/>
              </a:solidFill>
              <a:latin typeface="lato" panose="020B0604020202020204" pitchFamily="34" charset="0"/>
            </a:endParaRPr>
          </a:p>
        </p:txBody>
      </p:sp>
    </p:spTree>
    <p:extLst>
      <p:ext uri="{BB962C8B-B14F-4D97-AF65-F5344CB8AC3E}">
        <p14:creationId xmlns:p14="http://schemas.microsoft.com/office/powerpoint/2010/main" val="1701016955"/>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2" name="breeze.wav"/>
          </p:stSnd>
        </p:sndAc>
      </p:transition>
    </mc:Choice>
    <mc:Fallback>
      <p:transition spd="slow" advTm="600">
        <p:sndAc>
          <p:stSnd>
            <p:snd r:embed="rId2" name="breeze.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3DAA8B-DAAC-8C5C-1B1C-5DD89FE70784}"/>
              </a:ext>
            </a:extLst>
          </p:cNvPr>
          <p:cNvSpPr txBox="1"/>
          <p:nvPr/>
        </p:nvSpPr>
        <p:spPr>
          <a:xfrm>
            <a:off x="277368" y="76200"/>
            <a:ext cx="8839200" cy="6863417"/>
          </a:xfrm>
          <a:prstGeom prst="rect">
            <a:avLst/>
          </a:prstGeom>
          <a:noFill/>
        </p:spPr>
        <p:txBody>
          <a:bodyPr wrap="square">
            <a:spAutoFit/>
          </a:bodyPr>
          <a:lstStyle/>
          <a:p>
            <a:pPr algn="l"/>
            <a:r>
              <a:rPr lang="en-US" sz="2200" b="1" dirty="0">
                <a:solidFill>
                  <a:srgbClr val="222222"/>
                </a:solidFill>
                <a:latin typeface="lato" panose="020B0604020202020204" pitchFamily="34" charset="0"/>
              </a:rPr>
              <a:t>5)</a:t>
            </a:r>
            <a:r>
              <a:rPr lang="en-US" sz="2200" b="1" i="0" dirty="0">
                <a:solidFill>
                  <a:srgbClr val="222222"/>
                </a:solidFill>
                <a:effectLst/>
                <a:latin typeface="lato" panose="020B0604020202020204" pitchFamily="34" charset="0"/>
              </a:rPr>
              <a:t> Slide Area:  </a:t>
            </a:r>
            <a:r>
              <a:rPr lang="en-US" sz="2200" b="0" i="0" dirty="0">
                <a:solidFill>
                  <a:srgbClr val="000000"/>
                </a:solidFill>
                <a:effectLst/>
                <a:latin typeface="Verdana" panose="020B0604030504040204" pitchFamily="34" charset="0"/>
              </a:rPr>
              <a:t>Displays the active slide. </a:t>
            </a:r>
          </a:p>
          <a:p>
            <a:pPr algn="l"/>
            <a:endParaRPr lang="en-US" sz="2200" b="1" dirty="0">
              <a:solidFill>
                <a:srgbClr val="222222"/>
              </a:solidFill>
              <a:latin typeface="lato" panose="020B0604020202020204" pitchFamily="34" charset="0"/>
            </a:endParaRPr>
          </a:p>
          <a:p>
            <a:pPr algn="l"/>
            <a:r>
              <a:rPr lang="en-US" sz="2200" b="1" i="0" dirty="0">
                <a:solidFill>
                  <a:srgbClr val="222222"/>
                </a:solidFill>
                <a:effectLst/>
                <a:latin typeface="lato" panose="020B0604020202020204" pitchFamily="34" charset="0"/>
              </a:rPr>
              <a:t>6)Task Pane</a:t>
            </a:r>
          </a:p>
          <a:p>
            <a:pPr algn="l"/>
            <a:r>
              <a:rPr lang="en-US" sz="2200" b="0" i="0" dirty="0">
                <a:solidFill>
                  <a:srgbClr val="000000"/>
                </a:solidFill>
                <a:effectLst/>
                <a:latin typeface="Verdana" panose="020B0604030504040204" pitchFamily="34" charset="0"/>
              </a:rPr>
              <a:t>The </a:t>
            </a:r>
            <a:r>
              <a:rPr lang="en-US" sz="2200" b="1" i="0" u="sng" dirty="0">
                <a:solidFill>
                  <a:srgbClr val="006699"/>
                </a:solidFill>
                <a:effectLst/>
                <a:latin typeface="Verdana" panose="020B0604030504040204" pitchFamily="34" charset="0"/>
                <a:hlinkClick r:id="rId3"/>
              </a:rPr>
              <a:t>Task Pane</a:t>
            </a:r>
            <a:r>
              <a:rPr lang="en-US" sz="2200" b="0" i="0" dirty="0">
                <a:solidFill>
                  <a:srgbClr val="000000"/>
                </a:solidFill>
                <a:effectLst/>
                <a:latin typeface="Verdana" panose="020B0604030504040204" pitchFamily="34" charset="0"/>
              </a:rPr>
              <a:t> contains more options and appears when you choose an option in one of the Ribbon tabs. For example if you click the </a:t>
            </a:r>
            <a:r>
              <a:rPr lang="en-US" sz="2200" b="1" i="0" dirty="0">
                <a:solidFill>
                  <a:srgbClr val="000000"/>
                </a:solidFill>
                <a:effectLst/>
                <a:latin typeface="Verdana" panose="020B0604030504040204" pitchFamily="34" charset="0"/>
              </a:rPr>
              <a:t>Format Background </a:t>
            </a:r>
            <a:r>
              <a:rPr lang="en-US" sz="2200" b="0" i="0" dirty="0">
                <a:solidFill>
                  <a:srgbClr val="000000"/>
                </a:solidFill>
                <a:effectLst/>
                <a:latin typeface="Verdana" panose="020B0604030504040204" pitchFamily="34" charset="0"/>
              </a:rPr>
              <a:t>button within the </a:t>
            </a:r>
            <a:r>
              <a:rPr lang="en-US" sz="2200" b="1" i="0" dirty="0">
                <a:solidFill>
                  <a:srgbClr val="000000"/>
                </a:solidFill>
                <a:effectLst/>
                <a:latin typeface="Verdana" panose="020B0604030504040204" pitchFamily="34" charset="0"/>
              </a:rPr>
              <a:t>Design</a:t>
            </a:r>
            <a:r>
              <a:rPr lang="en-US" sz="2200" b="0" i="0" dirty="0">
                <a:solidFill>
                  <a:srgbClr val="000000"/>
                </a:solidFill>
                <a:effectLst/>
                <a:latin typeface="Verdana" panose="020B0604030504040204" pitchFamily="34" charset="0"/>
              </a:rPr>
              <a:t> tab of the </a:t>
            </a:r>
            <a:r>
              <a:rPr lang="en-US" sz="2200" b="1" i="0" dirty="0">
                <a:solidFill>
                  <a:srgbClr val="000000"/>
                </a:solidFill>
                <a:effectLst/>
                <a:latin typeface="Verdana" panose="020B0604030504040204" pitchFamily="34" charset="0"/>
              </a:rPr>
              <a:t>Ribbon</a:t>
            </a:r>
            <a:r>
              <a:rPr lang="en-US" sz="2200" b="0" i="0" dirty="0">
                <a:solidFill>
                  <a:srgbClr val="000000"/>
                </a:solidFill>
                <a:effectLst/>
                <a:latin typeface="Verdana" panose="020B0604030504040204" pitchFamily="34" charset="0"/>
              </a:rPr>
              <a:t>, the </a:t>
            </a:r>
            <a:r>
              <a:rPr lang="en-US" sz="2200" b="1" i="0" dirty="0">
                <a:solidFill>
                  <a:srgbClr val="000000"/>
                </a:solidFill>
                <a:effectLst/>
                <a:latin typeface="Verdana" panose="020B0604030504040204" pitchFamily="34" charset="0"/>
              </a:rPr>
              <a:t>Format Background</a:t>
            </a:r>
            <a:r>
              <a:rPr lang="en-US" sz="2200" b="0" i="0" dirty="0">
                <a:solidFill>
                  <a:srgbClr val="000000"/>
                </a:solidFill>
                <a:effectLst/>
                <a:latin typeface="Verdana" panose="020B0604030504040204" pitchFamily="34" charset="0"/>
              </a:rPr>
              <a:t> task pane opens </a:t>
            </a:r>
          </a:p>
          <a:p>
            <a:pPr algn="l"/>
            <a:endParaRPr lang="en-US" sz="2200" dirty="0">
              <a:solidFill>
                <a:srgbClr val="000000"/>
              </a:solidFill>
              <a:latin typeface="Verdana" panose="020B0604030504040204" pitchFamily="34" charset="0"/>
            </a:endParaRPr>
          </a:p>
          <a:p>
            <a:pPr algn="l"/>
            <a:r>
              <a:rPr lang="en-US" sz="2200" b="1" i="0" dirty="0">
                <a:solidFill>
                  <a:srgbClr val="222222"/>
                </a:solidFill>
                <a:effectLst/>
                <a:latin typeface="lato" panose="020B0604020202020204" pitchFamily="34" charset="0"/>
              </a:rPr>
              <a:t>7)Status Bar</a:t>
            </a:r>
          </a:p>
          <a:p>
            <a:pPr algn="l"/>
            <a:r>
              <a:rPr lang="en-US" sz="2200" b="0" i="0" dirty="0">
                <a:solidFill>
                  <a:srgbClr val="000000"/>
                </a:solidFill>
                <a:effectLst/>
                <a:latin typeface="Verdana" panose="020B0604030504040204" pitchFamily="34" charset="0"/>
              </a:rPr>
              <a:t>A horizontal strip that provides information about the opened presentation like slide number, applied Theme, etc. It also includes the view and zoom options.</a:t>
            </a:r>
          </a:p>
          <a:p>
            <a:pPr algn="l"/>
            <a:endParaRPr lang="en-US" sz="2200" b="1" dirty="0">
              <a:solidFill>
                <a:srgbClr val="222222"/>
              </a:solidFill>
              <a:latin typeface="lato" panose="020B0604020202020204" pitchFamily="34" charset="0"/>
            </a:endParaRPr>
          </a:p>
          <a:p>
            <a:pPr algn="l"/>
            <a:r>
              <a:rPr lang="en-US" sz="2200" b="1" i="0" dirty="0">
                <a:solidFill>
                  <a:srgbClr val="222222"/>
                </a:solidFill>
                <a:effectLst/>
                <a:latin typeface="lato" panose="020B0604020202020204" pitchFamily="34" charset="0"/>
              </a:rPr>
              <a:t>8) Notes Pane</a:t>
            </a:r>
          </a:p>
          <a:p>
            <a:pPr algn="l"/>
            <a:r>
              <a:rPr lang="en-US" sz="2200" b="0" i="0" dirty="0">
                <a:solidFill>
                  <a:srgbClr val="000000"/>
                </a:solidFill>
                <a:effectLst/>
                <a:latin typeface="Verdana" panose="020B0604030504040204" pitchFamily="34" charset="0"/>
              </a:rPr>
              <a:t>Right below the active slide, this is where the speaker notes are written for the current slide. Note that none of this content is visible on the actual slide while presenting, although it is visible in both </a:t>
            </a:r>
            <a:r>
              <a:rPr lang="en-US" sz="2200" b="1" i="0" dirty="0">
                <a:solidFill>
                  <a:srgbClr val="000000"/>
                </a:solidFill>
                <a:effectLst/>
                <a:latin typeface="Verdana" panose="020B0604030504040204" pitchFamily="34" charset="0"/>
              </a:rPr>
              <a:t>Notes Page</a:t>
            </a:r>
            <a:r>
              <a:rPr lang="en-US" sz="2200" b="0" i="0" dirty="0">
                <a:solidFill>
                  <a:srgbClr val="000000"/>
                </a:solidFill>
                <a:effectLst/>
                <a:latin typeface="Verdana" panose="020B0604030504040204" pitchFamily="34" charset="0"/>
              </a:rPr>
              <a:t> view and </a:t>
            </a:r>
            <a:r>
              <a:rPr lang="en-US" sz="2200" b="1" i="0" dirty="0">
                <a:solidFill>
                  <a:srgbClr val="000000"/>
                </a:solidFill>
                <a:effectLst/>
                <a:latin typeface="Verdana" panose="020B0604030504040204" pitchFamily="34" charset="0"/>
              </a:rPr>
              <a:t>Presenter </a:t>
            </a:r>
            <a:r>
              <a:rPr lang="en-US" sz="2200" b="0" i="0" dirty="0">
                <a:solidFill>
                  <a:srgbClr val="000000"/>
                </a:solidFill>
                <a:effectLst/>
                <a:latin typeface="Verdana" panose="020B0604030504040204" pitchFamily="34" charset="0"/>
              </a:rPr>
              <a:t>view. </a:t>
            </a:r>
            <a:endParaRPr lang="en-US" sz="2200" b="1" dirty="0">
              <a:solidFill>
                <a:srgbClr val="222222"/>
              </a:solidFill>
              <a:latin typeface="lato" panose="020B0604020202020204" pitchFamily="34" charset="0"/>
            </a:endParaRPr>
          </a:p>
        </p:txBody>
      </p:sp>
    </p:spTree>
    <p:extLst>
      <p:ext uri="{BB962C8B-B14F-4D97-AF65-F5344CB8AC3E}">
        <p14:creationId xmlns:p14="http://schemas.microsoft.com/office/powerpoint/2010/main" val="2187461923"/>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2" name="breeze.wav"/>
          </p:stSnd>
        </p:sndAc>
      </p:transition>
    </mc:Choice>
    <mc:Fallback>
      <p:transition spd="slow" advTm="600">
        <p:sndAc>
          <p:stSnd>
            <p:snd r:embed="rId2" name="breeze.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773D43-248D-AF25-9F6D-C3FA40BF73F8}"/>
              </a:ext>
            </a:extLst>
          </p:cNvPr>
          <p:cNvSpPr txBox="1"/>
          <p:nvPr/>
        </p:nvSpPr>
        <p:spPr>
          <a:xfrm>
            <a:off x="457200" y="152400"/>
            <a:ext cx="8229600" cy="6555641"/>
          </a:xfrm>
          <a:prstGeom prst="rect">
            <a:avLst/>
          </a:prstGeom>
          <a:noFill/>
        </p:spPr>
        <p:txBody>
          <a:bodyPr wrap="square">
            <a:spAutoFit/>
          </a:bodyPr>
          <a:lstStyle/>
          <a:p>
            <a:pPr algn="l"/>
            <a:r>
              <a:rPr lang="en-US" sz="2000" b="1" dirty="0">
                <a:solidFill>
                  <a:srgbClr val="222222"/>
                </a:solidFill>
                <a:latin typeface="lato" panose="020B0604020202020204" pitchFamily="34" charset="0"/>
              </a:rPr>
              <a:t>9)</a:t>
            </a:r>
            <a:r>
              <a:rPr lang="en-US" sz="2000" b="1" i="0" dirty="0">
                <a:solidFill>
                  <a:srgbClr val="222222"/>
                </a:solidFill>
                <a:effectLst/>
                <a:latin typeface="lato" panose="020B0604020202020204" pitchFamily="34" charset="0"/>
              </a:rPr>
              <a:t>View Buttons</a:t>
            </a:r>
          </a:p>
          <a:p>
            <a:pPr algn="l"/>
            <a:r>
              <a:rPr lang="en-US" sz="2000" b="0" i="0" dirty="0">
                <a:solidFill>
                  <a:srgbClr val="000000"/>
                </a:solidFill>
                <a:effectLst/>
                <a:latin typeface="Verdana" panose="020B0604030504040204" pitchFamily="34" charset="0"/>
              </a:rPr>
              <a:t>Essentially there are three view buttons on the </a:t>
            </a:r>
            <a:r>
              <a:rPr lang="en-US" sz="2000" b="1" i="0" dirty="0">
                <a:solidFill>
                  <a:srgbClr val="000000"/>
                </a:solidFill>
                <a:effectLst/>
                <a:latin typeface="Verdana" panose="020B0604030504040204" pitchFamily="34" charset="0"/>
              </a:rPr>
              <a:t>Status Bar</a:t>
            </a:r>
            <a:r>
              <a:rPr lang="en-US" sz="2000" b="0" i="0" dirty="0">
                <a:solidFill>
                  <a:srgbClr val="000000"/>
                </a:solidFill>
                <a:effectLst/>
                <a:latin typeface="Verdana" panose="020B0604030504040204" pitchFamily="34" charset="0"/>
              </a:rPr>
              <a:t> displayed towards the left of the zoom-in and zoom-out options:</a:t>
            </a:r>
          </a:p>
          <a:p>
            <a:pPr algn="l"/>
            <a:endParaRPr lang="en-US" sz="2000" b="1" i="0" dirty="0">
              <a:solidFill>
                <a:srgbClr val="222222"/>
              </a:solidFill>
              <a:effectLst/>
              <a:latin typeface="lato" panose="020B0604020202020204" pitchFamily="34" charset="0"/>
            </a:endParaRPr>
          </a:p>
          <a:p>
            <a:pPr algn="l"/>
            <a:r>
              <a:rPr lang="en-US" sz="2000" b="1" i="0" dirty="0">
                <a:solidFill>
                  <a:srgbClr val="222222"/>
                </a:solidFill>
                <a:effectLst/>
                <a:latin typeface="lato" panose="020B0604020202020204" pitchFamily="34" charset="0"/>
              </a:rPr>
              <a:t>a)Normal</a:t>
            </a:r>
          </a:p>
          <a:p>
            <a:pPr algn="l"/>
            <a:r>
              <a:rPr lang="en-US" sz="2000" b="0" i="0" dirty="0">
                <a:solidFill>
                  <a:srgbClr val="000000"/>
                </a:solidFill>
                <a:effectLst/>
                <a:latin typeface="Verdana" panose="020B0604030504040204" pitchFamily="34" charset="0"/>
              </a:rPr>
              <a:t>If you are in some other view such as </a:t>
            </a:r>
            <a:r>
              <a:rPr lang="en-US" sz="2000" b="1" i="0" dirty="0">
                <a:solidFill>
                  <a:srgbClr val="000000"/>
                </a:solidFill>
                <a:effectLst/>
                <a:latin typeface="Verdana" panose="020B0604030504040204" pitchFamily="34" charset="0"/>
              </a:rPr>
              <a:t>Slide Sorter</a:t>
            </a:r>
            <a:r>
              <a:rPr lang="en-US" sz="2000" b="0" i="0" dirty="0">
                <a:solidFill>
                  <a:srgbClr val="000000"/>
                </a:solidFill>
                <a:effectLst/>
                <a:latin typeface="Verdana" panose="020B0604030504040204" pitchFamily="34" charset="0"/>
              </a:rPr>
              <a:t> view, click the </a:t>
            </a:r>
            <a:r>
              <a:rPr lang="en-US" sz="2000" b="1" i="0" dirty="0">
                <a:solidFill>
                  <a:srgbClr val="000000"/>
                </a:solidFill>
                <a:effectLst/>
                <a:latin typeface="Verdana" panose="020B0604030504040204" pitchFamily="34" charset="0"/>
              </a:rPr>
              <a:t>Normal</a:t>
            </a:r>
            <a:r>
              <a:rPr lang="en-US" sz="2000" b="0" i="0" dirty="0">
                <a:solidFill>
                  <a:srgbClr val="000000"/>
                </a:solidFill>
                <a:effectLst/>
                <a:latin typeface="Verdana" panose="020B0604030504040204" pitchFamily="34" charset="0"/>
              </a:rPr>
              <a:t> button on the </a:t>
            </a:r>
            <a:r>
              <a:rPr lang="en-US" sz="2000" b="1" i="0" dirty="0">
                <a:solidFill>
                  <a:srgbClr val="000000"/>
                </a:solidFill>
                <a:effectLst/>
                <a:latin typeface="Verdana" panose="020B0604030504040204" pitchFamily="34" charset="0"/>
              </a:rPr>
              <a:t>Status Bar</a:t>
            </a:r>
            <a:r>
              <a:rPr lang="en-US" sz="2000" b="0" i="0" dirty="0">
                <a:solidFill>
                  <a:srgbClr val="000000"/>
                </a:solidFill>
                <a:effectLst/>
                <a:latin typeface="Verdana" panose="020B0604030504040204" pitchFamily="34" charset="0"/>
              </a:rPr>
              <a:t> to switch to </a:t>
            </a:r>
            <a:r>
              <a:rPr lang="en-US" sz="2000" b="1" i="0" u="sng" dirty="0">
                <a:solidFill>
                  <a:srgbClr val="006699"/>
                </a:solidFill>
                <a:effectLst/>
                <a:latin typeface="Verdana" panose="020B0604030504040204" pitchFamily="34" charset="0"/>
                <a:hlinkClick r:id="rId3"/>
              </a:rPr>
              <a:t>Normal view</a:t>
            </a:r>
            <a:r>
              <a:rPr lang="en-US" sz="2000" b="0" i="0" dirty="0">
                <a:solidFill>
                  <a:srgbClr val="000000"/>
                </a:solidFill>
                <a:effectLst/>
                <a:latin typeface="Verdana" panose="020B0604030504040204" pitchFamily="34" charset="0"/>
              </a:rPr>
              <a:t>. </a:t>
            </a:r>
          </a:p>
          <a:p>
            <a:pPr algn="l"/>
            <a:endParaRPr lang="en-US" sz="2000" dirty="0">
              <a:solidFill>
                <a:srgbClr val="000000"/>
              </a:solidFill>
              <a:latin typeface="Verdana" panose="020B0604030504040204" pitchFamily="34" charset="0"/>
            </a:endParaRPr>
          </a:p>
          <a:p>
            <a:pPr algn="l"/>
            <a:r>
              <a:rPr lang="en-US" sz="2000" b="1" i="0" dirty="0">
                <a:solidFill>
                  <a:srgbClr val="000000"/>
                </a:solidFill>
                <a:effectLst/>
                <a:latin typeface="Verdana" panose="020B0604030504040204" pitchFamily="34" charset="0"/>
              </a:rPr>
              <a:t>b) </a:t>
            </a:r>
            <a:r>
              <a:rPr lang="en-US" sz="2000" b="1" i="0" dirty="0">
                <a:solidFill>
                  <a:srgbClr val="222222"/>
                </a:solidFill>
                <a:effectLst/>
                <a:latin typeface="lato" panose="020B0604020202020204" pitchFamily="34" charset="0"/>
              </a:rPr>
              <a:t>Slide Sorter</a:t>
            </a:r>
          </a:p>
          <a:p>
            <a:pPr algn="l"/>
            <a:r>
              <a:rPr lang="en-US" sz="2000" b="0" i="0" dirty="0">
                <a:solidFill>
                  <a:srgbClr val="000000"/>
                </a:solidFill>
                <a:effectLst/>
                <a:latin typeface="Verdana" panose="020B0604030504040204" pitchFamily="34" charset="0"/>
              </a:rPr>
              <a:t>Click this button to switch from any other view to </a:t>
            </a:r>
            <a:r>
              <a:rPr lang="en-US" sz="2000" b="1" i="0" u="sng" dirty="0">
                <a:solidFill>
                  <a:srgbClr val="006699"/>
                </a:solidFill>
                <a:effectLst/>
                <a:latin typeface="Verdana" panose="020B0604030504040204" pitchFamily="34" charset="0"/>
                <a:hlinkClick r:id="rId4"/>
              </a:rPr>
              <a:t>Slide Sorter view</a:t>
            </a:r>
            <a:r>
              <a:rPr lang="en-US" sz="2000" b="0" i="0" dirty="0">
                <a:solidFill>
                  <a:srgbClr val="000000"/>
                </a:solidFill>
                <a:effectLst/>
                <a:latin typeface="Verdana" panose="020B0604030504040204" pitchFamily="34" charset="0"/>
              </a:rPr>
              <a:t>. The </a:t>
            </a:r>
            <a:r>
              <a:rPr lang="en-US" sz="2000" b="1" i="0" dirty="0">
                <a:solidFill>
                  <a:srgbClr val="000000"/>
                </a:solidFill>
                <a:effectLst/>
                <a:latin typeface="Verdana" panose="020B0604030504040204" pitchFamily="34" charset="0"/>
              </a:rPr>
              <a:t>Slide Sorter</a:t>
            </a:r>
            <a:r>
              <a:rPr lang="en-US" sz="2000" b="0" i="0" dirty="0">
                <a:solidFill>
                  <a:srgbClr val="000000"/>
                </a:solidFill>
                <a:effectLst/>
                <a:latin typeface="Verdana" panose="020B0604030504040204" pitchFamily="34" charset="0"/>
              </a:rPr>
              <a:t> view displays zoom-able thumbnails of every slide in the open presentation. </a:t>
            </a:r>
            <a:endParaRPr lang="en-US" sz="2000" b="1" i="0" dirty="0">
              <a:solidFill>
                <a:srgbClr val="222222"/>
              </a:solidFill>
              <a:effectLst/>
              <a:latin typeface="lato" panose="020B0604020202020204" pitchFamily="34" charset="0"/>
            </a:endParaRPr>
          </a:p>
          <a:p>
            <a:pPr algn="l"/>
            <a:r>
              <a:rPr lang="en-US" sz="2000" b="1" dirty="0">
                <a:solidFill>
                  <a:srgbClr val="222222"/>
                </a:solidFill>
                <a:latin typeface="lato" panose="020B0604020202020204" pitchFamily="34" charset="0"/>
              </a:rPr>
              <a:t>c)</a:t>
            </a:r>
            <a:r>
              <a:rPr lang="en-US" sz="2000" b="1" i="0" dirty="0">
                <a:solidFill>
                  <a:srgbClr val="222222"/>
                </a:solidFill>
                <a:effectLst/>
                <a:latin typeface="lato" panose="020B0604020202020204" pitchFamily="34" charset="0"/>
              </a:rPr>
              <a:t>Reading View</a:t>
            </a:r>
          </a:p>
          <a:p>
            <a:pPr algn="l"/>
            <a:r>
              <a:rPr lang="en-US" sz="2000" b="0" i="0" dirty="0">
                <a:solidFill>
                  <a:srgbClr val="000000"/>
                </a:solidFill>
                <a:effectLst/>
                <a:latin typeface="Verdana" panose="020B0604030504040204" pitchFamily="34" charset="0"/>
              </a:rPr>
              <a:t>Click this button to switch from any other view to </a:t>
            </a:r>
            <a:r>
              <a:rPr lang="en-US" sz="1600" b="1" i="0" u="sng" dirty="0">
                <a:solidFill>
                  <a:srgbClr val="006699"/>
                </a:solidFill>
                <a:effectLst/>
                <a:latin typeface="Verdana" panose="020B0604030504040204" pitchFamily="34" charset="0"/>
                <a:hlinkClick r:id="rId5"/>
              </a:rPr>
              <a:t>Reading view</a:t>
            </a:r>
            <a:r>
              <a:rPr lang="en-US" sz="1600" b="0" i="0" dirty="0">
                <a:solidFill>
                  <a:srgbClr val="000000"/>
                </a:solidFill>
                <a:effectLst/>
                <a:latin typeface="Verdana" panose="020B0604030504040204" pitchFamily="34" charset="0"/>
              </a:rPr>
              <a:t>.</a:t>
            </a:r>
          </a:p>
          <a:p>
            <a:pPr algn="l"/>
            <a:endParaRPr lang="en-US" sz="2000" b="1" i="0" dirty="0">
              <a:solidFill>
                <a:srgbClr val="222222"/>
              </a:solidFill>
              <a:effectLst/>
              <a:latin typeface="lato" panose="020B0604020202020204" pitchFamily="34" charset="0"/>
            </a:endParaRPr>
          </a:p>
          <a:p>
            <a:pPr algn="l"/>
            <a:r>
              <a:rPr lang="en-US" sz="2000" b="1" dirty="0">
                <a:solidFill>
                  <a:srgbClr val="222222"/>
                </a:solidFill>
                <a:latin typeface="lato" panose="020B0604020202020204" pitchFamily="34" charset="0"/>
              </a:rPr>
              <a:t>d)</a:t>
            </a:r>
            <a:r>
              <a:rPr lang="en-US" sz="2000" b="1" i="0" dirty="0">
                <a:solidFill>
                  <a:srgbClr val="222222"/>
                </a:solidFill>
                <a:effectLst/>
                <a:latin typeface="lato" panose="020B0604020202020204" pitchFamily="34" charset="0"/>
              </a:rPr>
              <a:t>Slide Show</a:t>
            </a:r>
          </a:p>
          <a:p>
            <a:pPr algn="l"/>
            <a:r>
              <a:rPr lang="en-US" sz="2000" b="0" i="0" dirty="0">
                <a:solidFill>
                  <a:srgbClr val="000000"/>
                </a:solidFill>
                <a:effectLst/>
                <a:latin typeface="Verdana" panose="020B0604030504040204" pitchFamily="34" charset="0"/>
              </a:rPr>
              <a:t>Show the presentation as a full-screen </a:t>
            </a:r>
            <a:r>
              <a:rPr lang="en-US" sz="2000" b="1" i="0" u="sng" dirty="0">
                <a:solidFill>
                  <a:srgbClr val="006699"/>
                </a:solidFill>
                <a:effectLst/>
                <a:latin typeface="Verdana" panose="020B0604030504040204" pitchFamily="34" charset="0"/>
                <a:hlinkClick r:id="rId6"/>
              </a:rPr>
              <a:t>slide show</a:t>
            </a:r>
            <a:r>
              <a:rPr lang="en-US" sz="2000" b="0" i="0" dirty="0">
                <a:solidFill>
                  <a:srgbClr val="000000"/>
                </a:solidFill>
                <a:effectLst/>
                <a:latin typeface="Verdana" panose="020B0604030504040204" pitchFamily="34" charset="0"/>
              </a:rPr>
              <a:t> from the currently selected slide. Shift-clicking brings up the </a:t>
            </a:r>
            <a:r>
              <a:rPr lang="en-US" sz="2000" b="1" i="0" dirty="0">
                <a:solidFill>
                  <a:srgbClr val="000000"/>
                </a:solidFill>
                <a:effectLst/>
                <a:latin typeface="Verdana" panose="020B0604030504040204" pitchFamily="34" charset="0"/>
              </a:rPr>
              <a:t>Set Up Show dialog</a:t>
            </a:r>
            <a:r>
              <a:rPr lang="en-US" sz="2000" b="0" i="0" dirty="0">
                <a:solidFill>
                  <a:srgbClr val="000000"/>
                </a:solidFill>
                <a:effectLst/>
                <a:latin typeface="Verdana" panose="020B0604030504040204" pitchFamily="34" charset="0"/>
              </a:rPr>
              <a:t> box. F5 is short cut key for slide show</a:t>
            </a:r>
          </a:p>
        </p:txBody>
      </p:sp>
    </p:spTree>
    <p:extLst>
      <p:ext uri="{BB962C8B-B14F-4D97-AF65-F5344CB8AC3E}">
        <p14:creationId xmlns:p14="http://schemas.microsoft.com/office/powerpoint/2010/main" val="1062860146"/>
      </p:ext>
    </p:extLst>
  </p:cSld>
  <p:clrMapOvr>
    <a:masterClrMapping/>
  </p:clrMapOvr>
  <mc:AlternateContent xmlns:mc="http://schemas.openxmlformats.org/markup-compatibility/2006">
    <mc:Choice xmlns:p14="http://schemas.microsoft.com/office/powerpoint/2010/main" Requires="p14">
      <p:transition spd="slow" p14:dur="2000" advTm="600">
        <p:sndAc>
          <p:stSnd>
            <p:snd r:embed="rId2" name="breeze.wav"/>
          </p:stSnd>
        </p:sndAc>
      </p:transition>
    </mc:Choice>
    <mc:Fallback>
      <p:transition spd="slow" advTm="600">
        <p:sndAc>
          <p:stSnd>
            <p:snd r:embed="rId2" name="breeze.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TotalTime>
  <Words>982</Words>
  <Application>Microsoft Office PowerPoint</Application>
  <PresentationFormat>On-screen Show (4:3)</PresentationFormat>
  <Paragraphs>84</Paragraphs>
  <Slides>14</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Aharoni</vt:lpstr>
      <vt:lpstr>Andalus</vt:lpstr>
      <vt:lpstr>-apple-system</vt:lpstr>
      <vt:lpstr>Arial</vt:lpstr>
      <vt:lpstr>Arial</vt:lpstr>
      <vt:lpstr>Calibri</vt:lpstr>
      <vt:lpstr>lato</vt:lpstr>
      <vt:lpstr>Segoe UI</vt:lpstr>
      <vt:lpstr>Times New Roman</vt:lpstr>
      <vt:lpstr>Verdana</vt:lpstr>
      <vt:lpstr>Wingdings</vt:lpstr>
      <vt:lpstr>Office Theme</vt:lpstr>
      <vt:lpstr>Welcome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Tab</vt:lpstr>
      <vt:lpstr>Transition</vt:lpstr>
      <vt:lpstr>Transition</vt:lpstr>
      <vt:lpstr>Animation Tab</vt:lpstr>
      <vt:lpstr>Slide Show Tab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My Style</dc:creator>
  <cp:lastModifiedBy>rashmi vernekar</cp:lastModifiedBy>
  <cp:revision>80</cp:revision>
  <dcterms:created xsi:type="dcterms:W3CDTF">2022-09-12T05:15:14Z</dcterms:created>
  <dcterms:modified xsi:type="dcterms:W3CDTF">2023-01-05T07:01:28Z</dcterms:modified>
</cp:coreProperties>
</file>