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734" r:id="rId8"/>
  </p:sldMasterIdLst>
  <p:notesMasterIdLst>
    <p:notesMasterId r:id="rId44"/>
  </p:notesMasterIdLst>
  <p:sldIdLst>
    <p:sldId id="572" r:id="rId9"/>
    <p:sldId id="573" r:id="rId10"/>
    <p:sldId id="502" r:id="rId11"/>
    <p:sldId id="574" r:id="rId12"/>
    <p:sldId id="575" r:id="rId13"/>
    <p:sldId id="576" r:id="rId14"/>
    <p:sldId id="521" r:id="rId15"/>
    <p:sldId id="522" r:id="rId16"/>
    <p:sldId id="577" r:id="rId17"/>
    <p:sldId id="530" r:id="rId18"/>
    <p:sldId id="531" r:id="rId19"/>
    <p:sldId id="581" r:id="rId20"/>
    <p:sldId id="541" r:id="rId21"/>
    <p:sldId id="534" r:id="rId22"/>
    <p:sldId id="582" r:id="rId23"/>
    <p:sldId id="535" r:id="rId24"/>
    <p:sldId id="536" r:id="rId25"/>
    <p:sldId id="538" r:id="rId26"/>
    <p:sldId id="539" r:id="rId27"/>
    <p:sldId id="540" r:id="rId28"/>
    <p:sldId id="542" r:id="rId29"/>
    <p:sldId id="580" r:id="rId30"/>
    <p:sldId id="547" r:id="rId31"/>
    <p:sldId id="548" r:id="rId32"/>
    <p:sldId id="549" r:id="rId33"/>
    <p:sldId id="550" r:id="rId34"/>
    <p:sldId id="551" r:id="rId35"/>
    <p:sldId id="552" r:id="rId36"/>
    <p:sldId id="583" r:id="rId37"/>
    <p:sldId id="557" r:id="rId38"/>
    <p:sldId id="558" r:id="rId39"/>
    <p:sldId id="564" r:id="rId40"/>
    <p:sldId id="562" r:id="rId41"/>
    <p:sldId id="561" r:id="rId42"/>
    <p:sldId id="578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" initials="CE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4C"/>
    <a:srgbClr val="CCCC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92991" autoAdjust="0"/>
  </p:normalViewPr>
  <p:slideViewPr>
    <p:cSldViewPr>
      <p:cViewPr varScale="1">
        <p:scale>
          <a:sx n="123" d="100"/>
          <a:sy n="123" d="100"/>
        </p:scale>
        <p:origin x="12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5-08-01T13:56:32.824" idx="9">
    <p:pos x="10" y="10"/>
    <p:text>Slide title is figure caption, not heading  - okay?
This seems odd since it comes between two slides with the same heading/title (slides 22 and 24).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5-08-01T13:58:29.872" idx="13">
    <p:pos x="10" y="10"/>
    <p:text>Slide title is figure caption, not heading  - okay?
Please note that the text in the figure may be hard to read.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5-08-01T13:58:44.984" idx="14">
    <p:pos x="10" y="10"/>
    <p:text>Slide title is figure caption, not heading  - okay?
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5-08-01T13:59:48.996" idx="15">
    <p:pos x="10" y="10"/>
    <p:text>Slide title is figure caption, not heading  - okay?
Please note, the heading the figure caption are the same. If we shoudl go with headings only, simply add a "(continue)" to the end of this slide title.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5-08-01T14:05:51.187" idx="18">
    <p:pos x="10" y="10"/>
    <p:text>Slide title is figure caption, not heading  - okay?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D7562F1-4BA0-42BC-9101-062D09F005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37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D3861-F63B-4962-9B75-6738C79F9536}" type="slidenum">
              <a:rPr lang="en-US"/>
              <a:pPr/>
              <a:t>3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73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1E7D3-1E6B-46BA-9130-897E23CA9BE7}" type="slidenum">
              <a:rPr lang="en-US"/>
              <a:pPr/>
              <a:t>18</a:t>
            </a:fld>
            <a:endParaRPr lang="en-US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6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7CFC2-4300-444A-A5DD-0B3FE00CF9C7}" type="slidenum">
              <a:rPr lang="en-US"/>
              <a:pPr/>
              <a:t>19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8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DEA32-9884-4FD8-8F8E-B9DCE4CDE082}" type="slidenum">
              <a:rPr lang="en-US"/>
              <a:pPr/>
              <a:t>20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38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902E7-0D1E-42F2-A0A7-C4F6D6577293}" type="slidenum">
              <a:rPr lang="en-US"/>
              <a:pPr/>
              <a:t>21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28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56F0-7EC3-4453-BE5B-0490D3D7B3B4}" type="slidenum">
              <a:rPr lang="en-US"/>
              <a:pPr/>
              <a:t>23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74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73B5F-9F17-4C37-8ACC-3B66BB4990C3}" type="slidenum">
              <a:rPr lang="en-US"/>
              <a:pPr/>
              <a:t>24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86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9586B-DC40-49A9-83FA-FB20D9CB70F8}" type="slidenum">
              <a:rPr lang="en-US"/>
              <a:pPr/>
              <a:t>25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6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CFA19-371F-41D7-840E-35488B2AC952}" type="slidenum">
              <a:rPr lang="en-US"/>
              <a:pPr/>
              <a:t>26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8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07BA3-FF6B-4B5D-A2D6-970EB9B64785}" type="slidenum">
              <a:rPr lang="en-US"/>
              <a:pPr/>
              <a:t>27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80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01366-8D99-4FE0-B258-8E6CDCBEEF87}" type="slidenum">
              <a:rPr lang="en-US"/>
              <a:pPr/>
              <a:t>28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6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99ABF3-0787-47F6-B823-84D2617F5C8E}" type="slidenum">
              <a:rPr lang="en-US"/>
              <a:pPr/>
              <a:t>7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40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6DB7E-2960-4F36-9BDA-251CC19C4922}" type="slidenum">
              <a:rPr lang="en-US"/>
              <a:pPr/>
              <a:t>30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D5B79-A358-4BD6-97E1-E1F846E2E74E}" type="slidenum">
              <a:rPr lang="en-US"/>
              <a:pPr/>
              <a:t>31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8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0F49D-2DEF-4C4C-BA04-3BEBDDD2F996}" type="slidenum">
              <a:rPr lang="en-US"/>
              <a:pPr/>
              <a:t>32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40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F730B-0552-4EE1-A46B-189C8D207DCC}" type="slidenum">
              <a:rPr lang="en-US"/>
              <a:pPr/>
              <a:t>33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4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75204-7BD6-4535-9FD2-9B2A1EC952E4}" type="slidenum">
              <a:rPr lang="en-US"/>
              <a:pPr/>
              <a:t>34</a:t>
            </a:fld>
            <a:endParaRPr 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7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4E041-4007-475A-91D6-B6798C87088C}" type="slidenum">
              <a:rPr lang="en-US"/>
              <a:pPr/>
              <a:t>8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6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43063F-F3B2-457D-90D9-653D3A090DBA}" type="slidenum">
              <a:rPr lang="en-US"/>
              <a:pPr/>
              <a:t>10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D2A96-F781-44D6-9CB8-43B55FB2BB4A}" type="slidenum">
              <a:rPr lang="en-US"/>
              <a:pPr/>
              <a:t>11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64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DDD3F-7D7D-49A9-A42A-439FF6F16297}" type="slidenum">
              <a:rPr lang="en-US"/>
              <a:pPr/>
              <a:t>13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40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E46CF-33A4-4202-A9AD-F62D8720742A}" type="slidenum">
              <a:rPr lang="en-US"/>
              <a:pPr/>
              <a:t>14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04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08AED-2059-4F41-8670-34195894CE87}" type="slidenum">
              <a:rPr lang="en-US"/>
              <a:pPr/>
              <a:t>16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526F9D-7F20-42E6-96C4-46ECE244BD8E}" type="slidenum">
              <a:rPr lang="en-US"/>
              <a:pPr/>
              <a:t>17</a:t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6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53138C-49CF-4166-94F6-DC1C9E41C6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7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393819-D207-4E24-805A-61E02A02C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3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90962D-E786-494E-BF55-958021FC5E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D0610-EC80-44C2-B508-C9ECF38E5F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58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82AAC-0FD1-4C7C-A984-861299F548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6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EFAC8-81AC-4240-A2E3-E23DD31F08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5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2947B-D5D2-4499-A44F-9E07ECFAB1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64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ED809-BDC0-4543-AA30-ABBB2310A7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04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94427-515E-4FFC-BD36-552A2FAED0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62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F337E-B912-4CA0-88B0-B3A8888A98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24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9B6E9-2D45-4665-A64D-4EA3FEC706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64B5C7-8049-4A96-9974-FE0FDA3CA8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9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DD6AF-3587-4D13-AB8D-8630C2ACFE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12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037A7-C713-45B2-AD52-B54A2CE243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02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72495-13F7-478B-9C2D-4FE70FAF08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78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A3617-B166-48E0-8EAE-77A3E41EE9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80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A008B-72DF-4CE9-A9A7-EB7E86EB73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16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0D1A7-C231-4FB2-AA0F-A638DD55A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204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3F387-0265-47A8-94C0-AEFA781BC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0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42A49-35EF-492D-9E58-B52C8D3FCD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8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3963-E1BC-4DF6-A061-827EF1D639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83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EDE1A3-0B84-49B4-B05E-191279A599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4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5B99ED-2B01-4F6C-AD3C-4825B63737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07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23F97-4834-410E-9CE8-32F23F33F3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72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9A79-DC7C-4398-BB9E-7F7EB2325A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591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CF93F-F9B5-4847-8B7F-2210B33BC6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450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096B9-E941-4E70-8A8D-1EE381082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220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99038-1D16-4508-84BF-D0F0CCD3B0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905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6132A-854F-4375-9BDC-9EC8D510D9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53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CD5FA-19CC-40B2-A770-4C39F33D8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21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F4BD9-32C1-4286-BB17-3A2A0FE542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37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FDE3E-A2AC-4125-9C96-30598BD08C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66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DF8D-4625-4EDB-8675-A577C57C67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00CA09-B36F-4983-B2F2-4DE9B44EFE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802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D3CED-CCC4-4DB0-BB3B-C5D29B67F1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547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41B3F-B984-4A7B-9729-568B9A13E5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35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161BB-3510-47B4-9D36-26EFD652D1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525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21F3C-8338-4898-B2B2-C519272435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154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CF7EE-C163-4053-8DE9-8EDB803A60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733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DF175-8CAE-4E3B-BE18-D42E78E283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733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A1123-B4EB-4094-9561-7094A277B2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47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4103E-4516-4772-8B6E-67823667B3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254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D89F2-90C1-43CA-A83B-A8CBAC7F4D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00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46A4B-310A-4D18-BD20-862EE5D710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4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80678-575A-4FB8-9082-ECD61749D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860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0A99D-BBFA-43D5-AD00-3CFE2A7D33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560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4053C-B844-4CF4-AE8E-B956802D89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46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557B4-C52A-4643-BB13-C20F540328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30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45225-3152-4AC1-9DDB-68EEB4B628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650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5A649-1906-44B9-A0E6-BB03DFA98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0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98D48-1CC8-4370-A04D-451715FAC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351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697CB-4E99-44B9-8DB8-3956261AEF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265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63BB5-0B0C-41D5-87B5-4684C2A595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561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5C673-0ED6-4074-BB01-347BC823EA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37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7B9AA-2EA3-419D-B733-D3FD93763A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6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654661-9D4D-4C18-BC5B-BC77FA5F5D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388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CCAFC-DA40-4579-A1F2-3E4DEBBB7C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504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752A8-000E-4358-BE17-780FA0FED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265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466D8-8A90-43FD-9996-9A1D8F0798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089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F61D5-686D-44C0-85A0-CFD6660613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91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43ACB-BD2B-45B3-9F07-12DFB4140B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1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1ED87-3AAC-4F48-86F7-672443DA0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07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8DD48-8F82-4954-872F-C9DF94287F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93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2E085-567F-43AC-B2C2-E43FF2523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421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9BF6D-9CD8-4B11-815D-CDC5BD4CDC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722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B3C76-A8BA-4551-8881-08EBC7A293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AFD9E-6E2F-403C-8F82-7C2EE66A14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4823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EBF19-6F84-4E74-898E-EF6150305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511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201BE-93AD-4C24-B201-D75EB6A9B6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76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D4A64-770A-46F8-A5DA-43895A402C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299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09FE0-A903-48DF-B1F0-30AD7175E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31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0F648-68C2-4C69-9F3C-201154C9F5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291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9BECC-E635-4318-872F-D977072225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721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99069-3867-4FDA-A98C-43927129B8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713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2CA12-F8AB-4B10-8C41-D86EBA805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616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53340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138C-49CF-4166-94F6-DC1C9E41C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543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53340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6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EF3C07-18FF-4333-84D7-7EB1335BBE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598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53340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99ED-2B01-4F6C-AD3C-4825B63737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8527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53340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CA09-B36F-4983-B2F2-4DE9B44EF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1044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53340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0678-575A-4FB8-9082-ECD61749D5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943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53340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4661-9D4D-4C18-BC5B-BC77FA5F5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5630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53340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FD9E-6E2F-403C-8F82-7C2EE66A1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0268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53340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3C07-18FF-4333-84D7-7EB1335BBE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784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53340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9804-CCE9-454E-94D4-93876FF68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474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53340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3819-D207-4E24-805A-61E02A02C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256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53340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62D-E786-494E-BF55-958021FC5E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A49804-CCE9-454E-94D4-93876FF68F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8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A34823-4904-47CC-915E-96ABE094FC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594456-5CA9-4D7D-BB80-13A0ECEF0D6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2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3A89A9F1-763F-4EA9-8701-2F8C4B3D783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3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B9E50E31-8F7B-433A-864D-0E84297140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8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001C25-4433-4E2E-8D62-82C6B6E2BCB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B33D90CB-3E1A-487B-B915-C5F720F541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60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F0B6D76C-8944-4ED9-9F03-27D70B0583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fld id="{A65BA2C0-87B1-4B97-ACBA-985C35434024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fld id="{68A34823-4904-47CC-915E-96ABE094FC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32577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3200400" y="637180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Segoe Script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Advanced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1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Segoe U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U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Relationship Id="rId4" Type="http://schemas.openxmlformats.org/officeDocument/2006/relationships/comments" Target="../comments/commen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Relationship Id="rId4" Type="http://schemas.openxmlformats.org/officeDocument/2006/relationships/comments" Target="../comments/commen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s.gov/ooh/computer-and-information-technology/database-administrators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9.xml"/><Relationship Id="rId4" Type="http://schemas.openxmlformats.org/officeDocument/2006/relationships/comments" Target="../comments/commen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Database Administration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Oracle </a:t>
            </a:r>
            <a:r>
              <a:rPr lang="en-US" dirty="0" smtClean="0"/>
              <a:t>11</a:t>
            </a:r>
            <a:r>
              <a:rPr lang="en-US" i="1" dirty="0" smtClean="0"/>
              <a:t>g </a:t>
            </a:r>
            <a:r>
              <a:rPr lang="en-US" dirty="0"/>
              <a:t>Data Storage</a:t>
            </a:r>
            <a:endParaRPr lang="en-US" b="0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most DBMS’s the logical structures 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Views / Procedures</a:t>
            </a:r>
          </a:p>
          <a:p>
            <a:r>
              <a:rPr lang="en-US" dirty="0" smtClean="0"/>
              <a:t>Can be stored in physical data structures</a:t>
            </a:r>
          </a:p>
          <a:p>
            <a:pPr lvl="1"/>
            <a:r>
              <a:rPr lang="en-US" dirty="0" smtClean="0"/>
              <a:t>Files on disk</a:t>
            </a:r>
          </a:p>
          <a:p>
            <a:pPr lvl="1"/>
            <a:r>
              <a:rPr lang="en-US" dirty="0" smtClean="0"/>
              <a:t>Dedicated drive partitions</a:t>
            </a:r>
          </a:p>
          <a:p>
            <a:pPr lvl="1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DA89-3363-498A-BC96-0578AB65A27E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</a:t>
            </a:r>
            <a:r>
              <a:rPr lang="en-US" dirty="0" smtClean="0"/>
              <a:t>11</a:t>
            </a:r>
            <a:r>
              <a:rPr lang="en-US" i="1" dirty="0" smtClean="0"/>
              <a:t>g </a:t>
            </a:r>
            <a:r>
              <a:rPr lang="en-US" dirty="0"/>
              <a:t>Data Structures</a:t>
            </a:r>
            <a:endParaRPr lang="en-US" b="0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47244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Tablespace</a:t>
            </a:r>
            <a:endParaRPr lang="en-US" dirty="0"/>
          </a:p>
          <a:p>
            <a:pPr lvl="1"/>
            <a:r>
              <a:rPr lang="en-US" sz="2400" dirty="0" smtClean="0"/>
              <a:t>One or more Data Files</a:t>
            </a:r>
            <a:endParaRPr lang="en-US" sz="2400" dirty="0"/>
          </a:p>
          <a:p>
            <a:r>
              <a:rPr lang="en-US" dirty="0"/>
              <a:t>Segment</a:t>
            </a:r>
          </a:p>
          <a:p>
            <a:pPr lvl="1"/>
            <a:r>
              <a:rPr lang="en-US" sz="2400" dirty="0" smtClean="0"/>
              <a:t>Partitioned Data</a:t>
            </a:r>
            <a:endParaRPr lang="en-US" sz="2400" dirty="0"/>
          </a:p>
          <a:p>
            <a:r>
              <a:rPr lang="en-US" dirty="0" smtClean="0"/>
              <a:t>Extent</a:t>
            </a:r>
          </a:p>
          <a:p>
            <a:pPr lvl="1"/>
            <a:r>
              <a:rPr lang="en-US" sz="2400" dirty="0" smtClean="0"/>
              <a:t>Growth rule for segment</a:t>
            </a:r>
            <a:endParaRPr lang="en-US" sz="2400" dirty="0"/>
          </a:p>
          <a:p>
            <a:r>
              <a:rPr lang="en-US" dirty="0"/>
              <a:t>Data block</a:t>
            </a:r>
          </a:p>
          <a:p>
            <a:pPr lvl="1"/>
            <a:r>
              <a:rPr lang="en-US" sz="2400" dirty="0"/>
              <a:t>Database storage data block</a:t>
            </a:r>
          </a:p>
          <a:p>
            <a:pPr lvl="1"/>
            <a:r>
              <a:rPr lang="en-US" sz="2400" dirty="0"/>
              <a:t>Operating system </a:t>
            </a:r>
            <a:r>
              <a:rPr lang="en-US" sz="2400" dirty="0" smtClean="0"/>
              <a:t>blocks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913A-09A6-407B-868C-E01A0C10B0AB}" type="slidenum">
              <a:rPr lang="en-US"/>
              <a:pPr/>
              <a:t>11</a:t>
            </a:fld>
            <a:endParaRPr lang="en-US"/>
          </a:p>
        </p:txBody>
      </p:sp>
      <p:pic>
        <p:nvPicPr>
          <p:cNvPr id="6" name="Picture 5" descr="Fig11-27"/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52600"/>
            <a:ext cx="2971429" cy="411428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Down Arrow 1"/>
          <p:cNvSpPr/>
          <p:nvPr/>
        </p:nvSpPr>
        <p:spPr>
          <a:xfrm>
            <a:off x="152400" y="1600200"/>
            <a:ext cx="685800" cy="4495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 smtClean="0"/>
              <a:t>One or more Data files </a:t>
            </a:r>
          </a:p>
          <a:p>
            <a:r>
              <a:rPr lang="en-US" dirty="0" smtClean="0"/>
              <a:t>Stores all database structures + data</a:t>
            </a:r>
          </a:p>
          <a:p>
            <a:pPr lvl="1"/>
            <a:r>
              <a:rPr lang="en-US" dirty="0" smtClean="0"/>
              <a:t>Tables, data, views, </a:t>
            </a:r>
            <a:r>
              <a:rPr lang="en-US" dirty="0" err="1" smtClean="0"/>
              <a:t>sp’s</a:t>
            </a:r>
            <a:r>
              <a:rPr lang="en-US" dirty="0" smtClean="0"/>
              <a:t> etc…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35364"/>
            <a:ext cx="7162800" cy="272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5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Datafiles</a:t>
            </a:r>
            <a:endParaRPr lang="en-US" b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.dbf extensions </a:t>
            </a:r>
          </a:p>
          <a:p>
            <a:r>
              <a:rPr lang="en-US" dirty="0"/>
              <a:t>Store </a:t>
            </a:r>
            <a:r>
              <a:rPr lang="en-US" dirty="0" err="1"/>
              <a:t>tablespace</a:t>
            </a:r>
            <a:r>
              <a:rPr lang="en-US" dirty="0"/>
              <a:t> contents</a:t>
            </a:r>
          </a:p>
          <a:p>
            <a:r>
              <a:rPr lang="en-US" dirty="0"/>
              <a:t>Stored in </a:t>
            </a:r>
            <a:r>
              <a:rPr lang="en-US" dirty="0" err="1"/>
              <a:t>Oracle_Base</a:t>
            </a:r>
            <a:r>
              <a:rPr lang="en-US" dirty="0"/>
              <a:t>\</a:t>
            </a:r>
            <a:r>
              <a:rPr lang="en-US" dirty="0" err="1"/>
              <a:t>oradata</a:t>
            </a:r>
            <a:r>
              <a:rPr lang="en-US" dirty="0"/>
              <a:t>\SID</a:t>
            </a:r>
          </a:p>
          <a:p>
            <a:r>
              <a:rPr lang="en-US" dirty="0"/>
              <a:t>Use OEM to view and </a:t>
            </a:r>
            <a:r>
              <a:rPr lang="en-US" dirty="0" smtClean="0"/>
              <a:t>modify</a:t>
            </a:r>
          </a:p>
          <a:p>
            <a:r>
              <a:rPr lang="en-US" dirty="0" smtClean="0"/>
              <a:t>Grow via Extents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C6F6-D083-4E44-BD83-429D6739C52D}" type="slidenum">
              <a:rPr lang="en-US"/>
              <a:pPr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442296"/>
            <a:ext cx="7266277" cy="17834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Segments – </a:t>
            </a:r>
            <a:r>
              <a:rPr lang="en-US" sz="3600" dirty="0" smtClean="0"/>
              <a:t>They Partition the data</a:t>
            </a:r>
            <a:endParaRPr lang="en-US" sz="3600" dirty="0"/>
          </a:p>
        </p:txBody>
      </p:sp>
      <p:pic>
        <p:nvPicPr>
          <p:cNvPr id="471045" name="Picture 5" descr="Fig11-3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85502"/>
            <a:ext cx="6477000" cy="55738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8737-5EE7-4677-B609-B8A85C8178DC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Extents – </a:t>
            </a:r>
            <a:r>
              <a:rPr lang="en-US" sz="3600" dirty="0" smtClean="0"/>
              <a:t>Smallest unit added to data file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Data Blocks </a:t>
            </a:r>
          </a:p>
          <a:p>
            <a:r>
              <a:rPr lang="en-US" dirty="0" smtClean="0"/>
              <a:t>When an insert grows beyond the data file size allocation, a new extent is added.</a:t>
            </a:r>
          </a:p>
          <a:p>
            <a:r>
              <a:rPr lang="en-US" dirty="0" smtClean="0"/>
              <a:t>More efficient to add groups of data blocks vs. individual blocks.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66" y="4541161"/>
            <a:ext cx="3124200" cy="17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0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Blocks – </a:t>
            </a:r>
            <a:r>
              <a:rPr lang="en-US" sz="3600" dirty="0" smtClean="0"/>
              <a:t>Smallest Unit Read/Written</a:t>
            </a:r>
            <a:endParaRPr lang="en-US" dirty="0"/>
          </a:p>
        </p:txBody>
      </p:sp>
      <p:pic>
        <p:nvPicPr>
          <p:cNvPr id="473093" name="Picture 5" descr="Fig11-3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3474" y="1219200"/>
            <a:ext cx="4728002" cy="49962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1626-CBF7-4845-A744-62F9B870FA03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Oracle </a:t>
            </a:r>
            <a:r>
              <a:rPr lang="en-US" dirty="0" smtClean="0"/>
              <a:t>11</a:t>
            </a:r>
            <a:r>
              <a:rPr lang="en-US" i="1" dirty="0" smtClean="0"/>
              <a:t>g </a:t>
            </a:r>
            <a:r>
              <a:rPr lang="en-US" dirty="0"/>
              <a:t>Data Structures</a:t>
            </a:r>
            <a:endParaRPr lang="en-US" b="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tablespace</a:t>
            </a:r>
            <a:endParaRPr lang="en-US" dirty="0"/>
          </a:p>
          <a:p>
            <a:r>
              <a:rPr lang="en-US" dirty="0"/>
              <a:t>Manage </a:t>
            </a:r>
            <a:r>
              <a:rPr lang="en-US" dirty="0" err="1"/>
              <a:t>datafile</a:t>
            </a:r>
            <a:r>
              <a:rPr lang="en-US" dirty="0"/>
              <a:t> extents</a:t>
            </a:r>
          </a:p>
          <a:p>
            <a:pPr lvl="1"/>
            <a:r>
              <a:rPr lang="en-US" dirty="0" err="1"/>
              <a:t>Autoextensible</a:t>
            </a:r>
            <a:r>
              <a:rPr lang="en-US" dirty="0"/>
              <a:t> </a:t>
            </a:r>
            <a:r>
              <a:rPr lang="en-US" dirty="0" err="1"/>
              <a:t>tablespace</a:t>
            </a:r>
            <a:endParaRPr lang="en-US" dirty="0"/>
          </a:p>
          <a:p>
            <a:r>
              <a:rPr lang="en-US" dirty="0"/>
              <a:t>Configure </a:t>
            </a:r>
            <a:r>
              <a:rPr lang="en-US" dirty="0" err="1"/>
              <a:t>tablespace</a:t>
            </a:r>
            <a:r>
              <a:rPr lang="en-US" dirty="0"/>
              <a:t> and </a:t>
            </a:r>
            <a:r>
              <a:rPr lang="en-US" dirty="0" err="1"/>
              <a:t>datafile</a:t>
            </a:r>
            <a:r>
              <a:rPr lang="en-US" dirty="0"/>
              <a:t> </a:t>
            </a:r>
            <a:r>
              <a:rPr lang="en-US" dirty="0" smtClean="0"/>
              <a:t>properties</a:t>
            </a:r>
          </a:p>
          <a:p>
            <a:endParaRPr lang="en-US" dirty="0"/>
          </a:p>
          <a:p>
            <a:r>
              <a:rPr lang="en-US" sz="5400" b="1" dirty="0" smtClean="0"/>
              <a:t>Demo!</a:t>
            </a:r>
          </a:p>
          <a:p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39A-5257-47FC-83DD-EBA1465E6877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Oracle </a:t>
            </a:r>
            <a:r>
              <a:rPr lang="en-US" dirty="0" smtClean="0"/>
              <a:t>11</a:t>
            </a:r>
            <a:r>
              <a:rPr lang="en-US" i="1" dirty="0" smtClean="0"/>
              <a:t>g </a:t>
            </a:r>
            <a:r>
              <a:rPr lang="en-US" dirty="0"/>
              <a:t>Database File Architecture</a:t>
            </a:r>
          </a:p>
        </p:txBody>
      </p:sp>
      <p:pic>
        <p:nvPicPr>
          <p:cNvPr id="477189" name="Picture 5" descr="Fig11-3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882796" cy="49101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DC19-E092-41A6-BF9B-4ECA62ACD159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File</a:t>
            </a:r>
            <a:endParaRPr lang="en-US" b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Text file </a:t>
            </a:r>
          </a:p>
          <a:p>
            <a:r>
              <a:rPr lang="en-US" dirty="0"/>
              <a:t>Specifies configuration information about Oracle 10</a:t>
            </a:r>
            <a:r>
              <a:rPr lang="en-US" i="1" dirty="0"/>
              <a:t>g </a:t>
            </a:r>
            <a:r>
              <a:rPr lang="en-US" dirty="0"/>
              <a:t>database instance</a:t>
            </a:r>
          </a:p>
          <a:p>
            <a:r>
              <a:rPr lang="en-US" b="1" dirty="0" err="1"/>
              <a:t>init.ora</a:t>
            </a:r>
            <a:endParaRPr lang="en-US" b="1" dirty="0"/>
          </a:p>
          <a:p>
            <a:pPr lvl="1"/>
            <a:r>
              <a:rPr lang="en-US" dirty="0"/>
              <a:t>Stored in </a:t>
            </a:r>
            <a:r>
              <a:rPr lang="en-US" dirty="0" err="1"/>
              <a:t>Oracle_Base</a:t>
            </a:r>
            <a:r>
              <a:rPr lang="en-US" dirty="0"/>
              <a:t>\admin\SID\</a:t>
            </a:r>
            <a:r>
              <a:rPr lang="en-US" dirty="0" err="1"/>
              <a:t>pfile</a:t>
            </a:r>
            <a:r>
              <a:rPr lang="en-US" dirty="0"/>
              <a:t> folder</a:t>
            </a:r>
          </a:p>
          <a:p>
            <a:r>
              <a:rPr lang="en-US" dirty="0"/>
              <a:t>DBAs can edit parameter file </a:t>
            </a:r>
          </a:p>
          <a:p>
            <a:pPr lvl="1"/>
            <a:r>
              <a:rPr lang="en-US" dirty="0"/>
              <a:t>Modify database configuration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5FE3-1569-4D7A-A433-B42C4FC8532B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database </a:t>
            </a:r>
            <a:r>
              <a:rPr lang="en-US" dirty="0"/>
              <a:t>a</a:t>
            </a:r>
            <a:r>
              <a:rPr lang="en-US" dirty="0" smtClean="0"/>
              <a:t>dministration.</a:t>
            </a:r>
          </a:p>
          <a:p>
            <a:r>
              <a:rPr lang="en-US" dirty="0" smtClean="0"/>
              <a:t>Understand </a:t>
            </a:r>
            <a:r>
              <a:rPr lang="en-US" dirty="0"/>
              <a:t>database administration </a:t>
            </a:r>
            <a:r>
              <a:rPr lang="en-US" dirty="0" smtClean="0"/>
              <a:t>tasks.</a:t>
            </a:r>
            <a:endParaRPr lang="en-US" dirty="0"/>
          </a:p>
          <a:p>
            <a:r>
              <a:rPr lang="en-US" dirty="0" smtClean="0"/>
              <a:t>Perform </a:t>
            </a:r>
            <a:r>
              <a:rPr lang="en-US" dirty="0"/>
              <a:t>database administration tasks using Oracle </a:t>
            </a:r>
            <a:r>
              <a:rPr lang="en-US" dirty="0" smtClean="0"/>
              <a:t>11</a:t>
            </a:r>
            <a:r>
              <a:rPr lang="en-US" i="1" dirty="0" smtClean="0"/>
              <a:t>g </a:t>
            </a:r>
            <a:r>
              <a:rPr lang="en-US" dirty="0"/>
              <a:t>Enterprise </a:t>
            </a:r>
            <a:r>
              <a:rPr lang="en-US" dirty="0" smtClean="0"/>
              <a:t>Manager.</a:t>
            </a:r>
            <a:endParaRPr lang="en-US" dirty="0"/>
          </a:p>
          <a:p>
            <a:r>
              <a:rPr lang="en-US" dirty="0"/>
              <a:t>Understand Oracle </a:t>
            </a:r>
            <a:r>
              <a:rPr lang="en-US" dirty="0" smtClean="0"/>
              <a:t>11</a:t>
            </a:r>
            <a:r>
              <a:rPr lang="en-US" i="1" dirty="0" smtClean="0"/>
              <a:t>g </a:t>
            </a:r>
            <a:r>
              <a:rPr lang="en-US" dirty="0" smtClean="0"/>
              <a:t>and SQL Server data </a:t>
            </a:r>
            <a:r>
              <a:rPr lang="en-US" dirty="0"/>
              <a:t>storage </a:t>
            </a:r>
            <a:r>
              <a:rPr lang="en-US" dirty="0" smtClean="0"/>
              <a:t>structures.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1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Files</a:t>
            </a:r>
            <a:endParaRPr lang="en-US" b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Store information about database structure and state</a:t>
            </a:r>
          </a:p>
          <a:p>
            <a:r>
              <a:rPr lang="en-US" dirty="0"/>
              <a:t>Stored in </a:t>
            </a:r>
            <a:r>
              <a:rPr lang="en-US" dirty="0" err="1"/>
              <a:t>Oracle_Base</a:t>
            </a:r>
            <a:r>
              <a:rPr lang="en-US" dirty="0"/>
              <a:t>\</a:t>
            </a:r>
            <a:r>
              <a:rPr lang="en-US" dirty="0" err="1"/>
              <a:t>oradata</a:t>
            </a:r>
            <a:r>
              <a:rPr lang="en-US" dirty="0"/>
              <a:t>\SID</a:t>
            </a:r>
          </a:p>
          <a:p>
            <a:r>
              <a:rPr lang="en-US" dirty="0"/>
              <a:t>Three separate control files by default:</a:t>
            </a:r>
          </a:p>
          <a:p>
            <a:pPr lvl="1"/>
            <a:r>
              <a:rPr lang="en-US" sz="2400" dirty="0"/>
              <a:t>CONTROL01.CTL</a:t>
            </a:r>
          </a:p>
          <a:p>
            <a:pPr lvl="1"/>
            <a:r>
              <a:rPr lang="en-US" sz="2400" dirty="0"/>
              <a:t>CONTROL02.CTL</a:t>
            </a:r>
          </a:p>
          <a:p>
            <a:pPr lvl="1"/>
            <a:r>
              <a:rPr lang="en-US" sz="2400" dirty="0"/>
              <a:t>CONTROL03.CTL</a:t>
            </a:r>
          </a:p>
          <a:p>
            <a:pPr lvl="1"/>
            <a:r>
              <a:rPr lang="en-US" dirty="0" smtClean="0"/>
              <a:t>All contain </a:t>
            </a:r>
            <a:r>
              <a:rPr lang="en-US" dirty="0"/>
              <a:t>same data</a:t>
            </a:r>
          </a:p>
          <a:p>
            <a:pPr lvl="1"/>
            <a:r>
              <a:rPr lang="en-US" dirty="0"/>
              <a:t>At least one must be present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ECA-68DC-4566-9FDD-EBD3AF342577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Redo Log Files</a:t>
            </a:r>
            <a:endParaRPr lang="en-US" b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Records information to undo action query changes</a:t>
            </a:r>
          </a:p>
          <a:p>
            <a:r>
              <a:rPr lang="en-US"/>
              <a:t>.log extension</a:t>
            </a:r>
          </a:p>
          <a:p>
            <a:r>
              <a:rPr lang="en-US"/>
              <a:t>Stored in Oracle_Base\ORADATA\SID</a:t>
            </a:r>
          </a:p>
          <a:p>
            <a:r>
              <a:rPr lang="en-US"/>
              <a:t>Pre-image</a:t>
            </a:r>
          </a:p>
          <a:p>
            <a:r>
              <a:rPr lang="en-US"/>
              <a:t>Rollback segment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4603-D18E-43B7-A2AD-09544F56AA2E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Accounts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86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Creating and Managing User Accounts</a:t>
            </a:r>
            <a:endParaRPr lang="en-US" b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>
            <a:normAutofit/>
          </a:bodyPr>
          <a:lstStyle/>
          <a:p>
            <a:r>
              <a:rPr lang="en-US" dirty="0"/>
              <a:t>Create new user account</a:t>
            </a:r>
          </a:p>
          <a:p>
            <a:pPr lvl="1"/>
            <a:r>
              <a:rPr lang="en-US" dirty="0"/>
              <a:t>General information about user account</a:t>
            </a:r>
          </a:p>
          <a:p>
            <a:pPr lvl="1"/>
            <a:r>
              <a:rPr lang="en-US" dirty="0"/>
              <a:t>System privileges user has in database</a:t>
            </a:r>
          </a:p>
          <a:p>
            <a:pPr lvl="1"/>
            <a:r>
              <a:rPr lang="en-US" dirty="0"/>
              <a:t>User’s </a:t>
            </a:r>
            <a:r>
              <a:rPr lang="en-US" dirty="0" err="1"/>
              <a:t>tablespace</a:t>
            </a:r>
            <a:r>
              <a:rPr lang="en-US" dirty="0"/>
              <a:t> quota on database </a:t>
            </a:r>
            <a:r>
              <a:rPr lang="en-US" dirty="0" smtClean="0"/>
              <a:t>server</a:t>
            </a:r>
          </a:p>
          <a:p>
            <a:pPr lvl="1"/>
            <a:endParaRPr lang="en-US" dirty="0"/>
          </a:p>
          <a:p>
            <a:pPr lvl="1"/>
            <a:r>
              <a:rPr lang="en-US" sz="4000" b="1" dirty="0" smtClean="0"/>
              <a:t>Demo!</a:t>
            </a:r>
            <a:endParaRPr lang="en-US" sz="4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B0E2-33CA-435D-9A5E-8E266B35C43A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Specifying General User Information</a:t>
            </a:r>
            <a:endParaRPr lang="en-US" b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OEM</a:t>
            </a:r>
          </a:p>
          <a:p>
            <a:pPr lvl="1"/>
            <a:r>
              <a:rPr lang="en-US"/>
              <a:t>General page:</a:t>
            </a:r>
          </a:p>
          <a:p>
            <a:pPr lvl="2"/>
            <a:r>
              <a:rPr lang="en-US"/>
              <a:t>Name</a:t>
            </a:r>
          </a:p>
          <a:p>
            <a:pPr lvl="2"/>
            <a:r>
              <a:rPr lang="en-US"/>
              <a:t>Profile</a:t>
            </a:r>
          </a:p>
          <a:p>
            <a:pPr lvl="2"/>
            <a:r>
              <a:rPr lang="en-US"/>
              <a:t>Authentication</a:t>
            </a:r>
          </a:p>
          <a:p>
            <a:pPr lvl="2"/>
            <a:r>
              <a:rPr lang="en-US"/>
              <a:t>Default tablespace</a:t>
            </a:r>
          </a:p>
          <a:p>
            <a:pPr lvl="2"/>
            <a:r>
              <a:rPr lang="en-US"/>
              <a:t>Temporary tablespace</a:t>
            </a:r>
          </a:p>
          <a:p>
            <a:pPr lvl="2"/>
            <a:r>
              <a:rPr lang="en-US"/>
              <a:t>Status</a:t>
            </a:r>
          </a:p>
          <a:p>
            <a:pPr lvl="2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35F5-D358-4B34-A75A-1EBDA592509C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System Privileges</a:t>
            </a:r>
            <a:endParaRPr lang="en-US" b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System privilege</a:t>
            </a:r>
          </a:p>
          <a:p>
            <a:r>
              <a:rPr lang="en-US"/>
              <a:t>Object privilege</a:t>
            </a:r>
          </a:p>
          <a:p>
            <a:r>
              <a:rPr lang="en-US"/>
              <a:t>Enable new user to interact with Oracle 10</a:t>
            </a:r>
            <a:r>
              <a:rPr lang="en-US" i="1"/>
              <a:t>g </a:t>
            </a:r>
            <a:r>
              <a:rPr lang="en-US"/>
              <a:t>database</a:t>
            </a:r>
          </a:p>
          <a:p>
            <a:pPr lvl="1"/>
            <a:r>
              <a:rPr lang="en-US"/>
              <a:t>DBA grants system privileges</a:t>
            </a:r>
          </a:p>
          <a:p>
            <a:pPr lvl="1"/>
            <a:r>
              <a:rPr lang="en-US"/>
              <a:t>Use System Privileges page in Create User page</a:t>
            </a:r>
          </a:p>
          <a:p>
            <a:r>
              <a:rPr lang="en-US"/>
              <a:t>Admin Option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D89B-7A10-45FB-80FF-E8E9403B7618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Tablespace Quotas</a:t>
            </a:r>
            <a:endParaRPr lang="en-US" b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amount of disk space that user’s database objects can occupy in default </a:t>
            </a:r>
            <a:r>
              <a:rPr lang="en-US" dirty="0" err="1"/>
              <a:t>tablespace</a:t>
            </a:r>
            <a:endParaRPr lang="en-US" dirty="0"/>
          </a:p>
          <a:p>
            <a:r>
              <a:rPr lang="en-US" dirty="0"/>
              <a:t>Must be assigned</a:t>
            </a:r>
          </a:p>
          <a:p>
            <a:r>
              <a:rPr lang="en-US" dirty="0"/>
              <a:t>Quota Size value:</a:t>
            </a:r>
          </a:p>
          <a:p>
            <a:pPr lvl="1"/>
            <a:r>
              <a:rPr lang="en-US" dirty="0"/>
              <a:t>None, default</a:t>
            </a:r>
          </a:p>
          <a:p>
            <a:pPr lvl="1"/>
            <a:r>
              <a:rPr lang="en-US" dirty="0"/>
              <a:t>Unlimited</a:t>
            </a:r>
          </a:p>
          <a:p>
            <a:pPr lvl="1"/>
            <a:r>
              <a:rPr lang="en-US" dirty="0"/>
              <a:t>Value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E855-713C-483A-B569-126BBD436726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Editing Existing User Accounts</a:t>
            </a:r>
            <a:endParaRPr lang="en-US" b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OEM</a:t>
            </a:r>
          </a:p>
          <a:p>
            <a:pPr lvl="1"/>
            <a:r>
              <a:rPr lang="en-US"/>
              <a:t>Select user account to be modified on Users page</a:t>
            </a:r>
          </a:p>
          <a:p>
            <a:pPr lvl="1"/>
            <a:r>
              <a:rPr lang="en-US"/>
              <a:t>General page opens</a:t>
            </a:r>
          </a:p>
          <a:p>
            <a:pPr lvl="1"/>
            <a:r>
              <a:rPr lang="en-US"/>
              <a:t>Select other links to modify properties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752E-400A-4482-9120-2DF794F9C861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Roles</a:t>
            </a:r>
            <a:endParaRPr lang="en-US" b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object </a:t>
            </a:r>
          </a:p>
          <a:p>
            <a:r>
              <a:rPr lang="en-US" dirty="0"/>
              <a:t>Represents collection of system privileges </a:t>
            </a:r>
          </a:p>
          <a:p>
            <a:r>
              <a:rPr lang="en-US" dirty="0"/>
              <a:t>Assign to multiple users</a:t>
            </a:r>
          </a:p>
          <a:p>
            <a:r>
              <a:rPr lang="en-US" dirty="0"/>
              <a:t>Create role</a:t>
            </a:r>
          </a:p>
          <a:p>
            <a:pPr lvl="1"/>
            <a:r>
              <a:rPr lang="en-US" dirty="0"/>
              <a:t>Can inherit privileges from other roles</a:t>
            </a:r>
          </a:p>
          <a:p>
            <a:r>
              <a:rPr lang="en-US" dirty="0"/>
              <a:t>Grant Role to User </a:t>
            </a:r>
            <a:r>
              <a:rPr lang="en-US" dirty="0" smtClean="0"/>
              <a:t>Account</a:t>
            </a:r>
          </a:p>
          <a:p>
            <a:r>
              <a:rPr lang="en-US" dirty="0" smtClean="0"/>
              <a:t>Easier than manually assigning everything manually.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820-5B1E-4912-9CC4-C50FB036BA51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Startup / Shutdown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0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Database Administration?</a:t>
            </a:r>
            <a:endParaRPr lang="en-US" b="0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Function information </a:t>
            </a:r>
            <a:r>
              <a:rPr lang="en-US" dirty="0"/>
              <a:t>technology (IT) </a:t>
            </a:r>
            <a:r>
              <a:rPr lang="en-US" dirty="0" smtClean="0"/>
              <a:t>department</a:t>
            </a:r>
          </a:p>
          <a:p>
            <a:r>
              <a:rPr lang="en-US" dirty="0"/>
              <a:t>D</a:t>
            </a:r>
            <a:r>
              <a:rPr lang="en-US" dirty="0" smtClean="0"/>
              <a:t>atabase </a:t>
            </a:r>
            <a:r>
              <a:rPr lang="en-US" dirty="0"/>
              <a:t>Administrator (DBA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Overall health / Performance</a:t>
            </a:r>
          </a:p>
          <a:p>
            <a:pPr lvl="1"/>
            <a:r>
              <a:rPr lang="en-US" dirty="0" smtClean="0"/>
              <a:t>Manages Security</a:t>
            </a:r>
          </a:p>
          <a:p>
            <a:pPr lvl="1"/>
            <a:r>
              <a:rPr lang="en-US" dirty="0" smtClean="0"/>
              <a:t>Setup Test and Dev. Environments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$</a:t>
            </a:r>
            <a:r>
              <a:rPr lang="en-US" dirty="0" smtClean="0"/>
              <a:t>77K/year </a:t>
            </a:r>
            <a:r>
              <a:rPr lang="en-US" dirty="0" smtClean="0"/>
              <a:t>(BLS </a:t>
            </a:r>
            <a:r>
              <a:rPr lang="en-US" dirty="0" smtClean="0"/>
              <a:t>2014)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www.bls.gov/ooh/computer-and-information-technology/database-administrators.htm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06BF-AB88-4B77-9037-9EDA1C838F0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</a:t>
            </a:r>
            <a:r>
              <a:rPr lang="en-US" dirty="0" smtClean="0"/>
              <a:t>/Shutting </a:t>
            </a:r>
            <a:r>
              <a:rPr lang="en-US" dirty="0"/>
              <a:t>Down the </a:t>
            </a:r>
            <a:r>
              <a:rPr lang="en-US" dirty="0" err="1" smtClean="0"/>
              <a:t>Db</a:t>
            </a:r>
            <a:endParaRPr lang="en-US" b="0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/>
              <a:t>Shut down database periodically </a:t>
            </a:r>
          </a:p>
          <a:p>
            <a:pPr lvl="1"/>
            <a:r>
              <a:rPr lang="en-US" dirty="0"/>
              <a:t>Perform maintenance</a:t>
            </a:r>
          </a:p>
          <a:p>
            <a:r>
              <a:rPr lang="en-US" dirty="0"/>
              <a:t>Restart database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2701-E618-4EEC-B8E7-D33F5FE16409}" type="slidenum">
              <a:rPr lang="en-US"/>
              <a:pPr/>
              <a:t>30</a:t>
            </a:fld>
            <a:endParaRPr lang="en-US"/>
          </a:p>
        </p:txBody>
      </p:sp>
      <p:pic>
        <p:nvPicPr>
          <p:cNvPr id="6" name="Picture 5" descr="Tbl11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3505200"/>
            <a:ext cx="8593067" cy="2743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7516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an Administrative </a:t>
            </a:r>
            <a:r>
              <a:rPr lang="en-US" dirty="0" smtClean="0"/>
              <a:t>Connection</a:t>
            </a:r>
            <a:endParaRPr lang="en-US" b="0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Shutting down database makes database unavailable for user connections</a:t>
            </a:r>
          </a:p>
          <a:p>
            <a:r>
              <a:rPr lang="en-US"/>
              <a:t>DBA must log onto database using administrative connection</a:t>
            </a:r>
          </a:p>
          <a:p>
            <a:r>
              <a:rPr lang="en-US"/>
              <a:t>SYS user account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C2C1-4DC3-4EE0-8D53-5212E32EDBB5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Using OEM to Shut Down and Start a Database Instance</a:t>
            </a:r>
            <a:endParaRPr lang="en-US" b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DBA shuts down database instance using Normal, Transactional, or Immediate shutdown option</a:t>
            </a:r>
          </a:p>
          <a:p>
            <a:pPr lvl="1"/>
            <a:r>
              <a:rPr lang="en-US" dirty="0"/>
              <a:t>Shutdown process performs five following tasks:</a:t>
            </a:r>
          </a:p>
          <a:p>
            <a:pPr lvl="2"/>
            <a:r>
              <a:rPr lang="en-US" dirty="0"/>
              <a:t>Writes contents of data buffer cache to </a:t>
            </a:r>
            <a:r>
              <a:rPr lang="en-US" dirty="0" err="1"/>
              <a:t>datafiles</a:t>
            </a:r>
            <a:endParaRPr lang="en-US" dirty="0"/>
          </a:p>
          <a:p>
            <a:pPr lvl="2"/>
            <a:r>
              <a:rPr lang="en-US" dirty="0"/>
              <a:t>Writes contents of redo log buffer to redo log files</a:t>
            </a:r>
          </a:p>
          <a:p>
            <a:pPr lvl="2"/>
            <a:r>
              <a:rPr lang="en-US" dirty="0"/>
              <a:t>Closes all files</a:t>
            </a:r>
          </a:p>
          <a:p>
            <a:pPr lvl="2"/>
            <a:r>
              <a:rPr lang="en-US" dirty="0"/>
              <a:t>Stops all background processes</a:t>
            </a:r>
          </a:p>
          <a:p>
            <a:pPr lvl="2"/>
            <a:r>
              <a:rPr lang="en-US" dirty="0" err="1"/>
              <a:t>Deallocates</a:t>
            </a:r>
            <a:r>
              <a:rPr lang="en-US" dirty="0"/>
              <a:t> SGA in server’s main memory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88BD-D172-46A1-B05E-1B809023BB44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Options</a:t>
            </a:r>
            <a:endParaRPr lang="en-US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/>
              <a:t>in one of two modes:</a:t>
            </a:r>
          </a:p>
          <a:p>
            <a:pPr lvl="1"/>
            <a:r>
              <a:rPr lang="en-US" dirty="0"/>
              <a:t>Unrestricted</a:t>
            </a:r>
          </a:p>
          <a:p>
            <a:pPr lvl="1"/>
            <a:r>
              <a:rPr lang="en-US" dirty="0"/>
              <a:t>Restricted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Shutdown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Specify one of four ways to handle existing user connections:</a:t>
            </a:r>
          </a:p>
          <a:p>
            <a:pPr lvl="1"/>
            <a:r>
              <a:rPr lang="en-US" dirty="0"/>
              <a:t>Normal</a:t>
            </a:r>
          </a:p>
          <a:p>
            <a:pPr lvl="1"/>
            <a:r>
              <a:rPr lang="en-US" dirty="0"/>
              <a:t>Transactional</a:t>
            </a:r>
          </a:p>
          <a:p>
            <a:pPr lvl="1"/>
            <a:r>
              <a:rPr lang="en-US" dirty="0"/>
              <a:t>Immediate</a:t>
            </a:r>
          </a:p>
          <a:p>
            <a:pPr lvl="1"/>
            <a:r>
              <a:rPr lang="en-US" dirty="0"/>
              <a:t>Abort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9084-9F17-4950-949D-2BBDB02860D4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Oracle </a:t>
            </a:r>
            <a:r>
              <a:rPr lang="en-US" dirty="0" smtClean="0"/>
              <a:t>11</a:t>
            </a:r>
            <a:r>
              <a:rPr lang="en-US" i="1" dirty="0" smtClean="0"/>
              <a:t>g </a:t>
            </a:r>
            <a:r>
              <a:rPr lang="en-US" dirty="0"/>
              <a:t>Database Instance States</a:t>
            </a:r>
          </a:p>
        </p:txBody>
      </p:sp>
      <p:pic>
        <p:nvPicPr>
          <p:cNvPr id="503813" name="Picture 5" descr="Fig11-5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45011"/>
            <a:ext cx="6858000" cy="50363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20D-3A69-4CAD-8744-3D6FABAC56DC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96685" y="762000"/>
            <a:ext cx="77724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050" name="Picture 2" descr="C:\Users\mafudge\AppData\Local\Microsoft\Windows\Temporary Internet Files\Content.IE5\21ELJV9G\MC90044149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4" y="2514600"/>
            <a:ext cx="3657143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48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Duties of the DBA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Database Objects – Tables / Views / Procedures</a:t>
            </a:r>
          </a:p>
          <a:p>
            <a:r>
              <a:rPr lang="en-US" dirty="0" smtClean="0"/>
              <a:t>Database performance</a:t>
            </a:r>
          </a:p>
          <a:p>
            <a:r>
              <a:rPr lang="en-US" dirty="0" smtClean="0"/>
              <a:t>Security – Logons /Users / Roles </a:t>
            </a:r>
          </a:p>
          <a:p>
            <a:r>
              <a:rPr lang="en-US" dirty="0" smtClean="0"/>
              <a:t>Clone data from Production to Development  or Test</a:t>
            </a:r>
          </a:p>
          <a:p>
            <a:r>
              <a:rPr lang="en-US" dirty="0" smtClean="0"/>
              <a:t>Manage backups and carry out DR plans.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08211" y="990600"/>
            <a:ext cx="7772400" cy="1470025"/>
          </a:xfrm>
        </p:spPr>
        <p:txBody>
          <a:bodyPr/>
          <a:lstStyle/>
          <a:p>
            <a:r>
              <a:rPr lang="en-US" dirty="0" smtClean="0"/>
              <a:t>DBA Tools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C:\Users\mafudge\AppData\Local\Microsoft\Windows\Temporary Internet Files\Content.IE5\ORLPHGG4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63" y="2362200"/>
            <a:ext cx="3657143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15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DBA Tools Product Comparison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Oracle 11g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Oracle Enterprise Manager</a:t>
            </a:r>
          </a:p>
          <a:p>
            <a:r>
              <a:rPr lang="en-US" dirty="0" smtClean="0"/>
              <a:t>Web-Based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SQL Server Management Studio</a:t>
            </a:r>
          </a:p>
          <a:p>
            <a:r>
              <a:rPr lang="en-US" dirty="0" smtClean="0"/>
              <a:t>Client-Based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6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Oracle Enterprise Manager</a:t>
            </a:r>
            <a:endParaRPr lang="en-US" b="0" dirty="0"/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  <a:p>
            <a:r>
              <a:rPr lang="en-US"/>
              <a:t>User account must have DBA role</a:t>
            </a:r>
          </a:p>
          <a:p>
            <a:r>
              <a:rPr lang="en-US"/>
              <a:t>Oracle Enterprise Manager (OEM)</a:t>
            </a:r>
          </a:p>
          <a:p>
            <a:pPr lvl="1"/>
            <a:r>
              <a:rPr lang="en-US"/>
              <a:t>Three-tier architecture</a:t>
            </a:r>
          </a:p>
          <a:p>
            <a:pPr lvl="1"/>
            <a:r>
              <a:rPr lang="en-US"/>
              <a:t>Console</a:t>
            </a:r>
          </a:p>
          <a:p>
            <a:r>
              <a:rPr lang="en-US"/>
              <a:t>Oracle Management Server (OMS)</a:t>
            </a:r>
          </a:p>
          <a:p>
            <a:pPr lvl="1"/>
            <a:r>
              <a:rPr lang="en-US"/>
              <a:t>Interacts with repository</a:t>
            </a:r>
          </a:p>
          <a:p>
            <a:pPr lvl="1"/>
            <a:r>
              <a:rPr lang="en-US"/>
              <a:t>Makes it easier for DBAs to administer multiple databases in organization’s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5050-F230-427E-ABDB-434891AC7651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OEM Architecture</a:t>
            </a:r>
            <a:endParaRPr lang="en-US" dirty="0"/>
          </a:p>
        </p:txBody>
      </p:sp>
      <p:pic>
        <p:nvPicPr>
          <p:cNvPr id="452613" name="Picture 5" descr="Fig11-2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6629400" cy="47258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6E47-1704-4CBD-9C60-FD80BC421A58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DBA Consoles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03255"/>
      </p:ext>
    </p:extLst>
  </p:cSld>
  <p:clrMapOvr>
    <a:masterClrMapping/>
  </p:clrMapOvr>
</p:sld>
</file>

<file path=ppt/theme/theme1.xml><?xml version="1.0" encoding="utf-8"?>
<a:theme xmlns:a="http://schemas.openxmlformats.org/drawingml/2006/main" name="1_Ch01 MCSE 70-290">
  <a:themeElements>
    <a:clrScheme name="1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01 MCSE 70-290">
  <a:themeElements>
    <a:clrScheme name="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h01 MCSE 70-290">
  <a:themeElements>
    <a:clrScheme name="2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ist469-powerpoint-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FEB2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</Template>
  <TotalTime>4957</TotalTime>
  <Words>863</Words>
  <Application>Microsoft Office PowerPoint</Application>
  <PresentationFormat>On-screen Show (4:3)</PresentationFormat>
  <Paragraphs>258</Paragraphs>
  <Slides>35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Calibri</vt:lpstr>
      <vt:lpstr>Segoe Script</vt:lpstr>
      <vt:lpstr>Segoe UI Light</vt:lpstr>
      <vt:lpstr>Times New Roman</vt:lpstr>
      <vt:lpstr>1_Ch01 MCSE 70-290</vt:lpstr>
      <vt:lpstr>Ch01 MCSE 70-290</vt:lpstr>
      <vt:lpstr>Custom Design</vt:lpstr>
      <vt:lpstr>1_Custom Design</vt:lpstr>
      <vt:lpstr>2_Ch01 MCSE 70-290</vt:lpstr>
      <vt:lpstr>2_Custom Design</vt:lpstr>
      <vt:lpstr>3_Custom Design</vt:lpstr>
      <vt:lpstr>ist469-powerpoint-theme</vt:lpstr>
      <vt:lpstr>Basic Database Administration</vt:lpstr>
      <vt:lpstr>Objectives</vt:lpstr>
      <vt:lpstr>What is Database Administration?</vt:lpstr>
      <vt:lpstr>Duties of the DBA</vt:lpstr>
      <vt:lpstr>DBA Tools</vt:lpstr>
      <vt:lpstr>DBA Tools Product Comparison</vt:lpstr>
      <vt:lpstr>Oracle Enterprise Manager</vt:lpstr>
      <vt:lpstr>OEM Architecture</vt:lpstr>
      <vt:lpstr>Demo</vt:lpstr>
      <vt:lpstr>Managing Oracle 11g Data Storage</vt:lpstr>
      <vt:lpstr>Oracle 11g Data Structures</vt:lpstr>
      <vt:lpstr>Tablespaces</vt:lpstr>
      <vt:lpstr>Datafiles</vt:lpstr>
      <vt:lpstr>Segments – They Partition the data</vt:lpstr>
      <vt:lpstr>Extents – Smallest unit added to data file </vt:lpstr>
      <vt:lpstr>Data Blocks – Smallest Unit Read/Written</vt:lpstr>
      <vt:lpstr>Managing Oracle 11g Data Structures</vt:lpstr>
      <vt:lpstr>Oracle 11g Database File Architecture</vt:lpstr>
      <vt:lpstr>Parameter File</vt:lpstr>
      <vt:lpstr>Control Files</vt:lpstr>
      <vt:lpstr>Redo Log Files</vt:lpstr>
      <vt:lpstr>User Accounts</vt:lpstr>
      <vt:lpstr>Creating and Managing User Accounts</vt:lpstr>
      <vt:lpstr>Specifying General User Information</vt:lpstr>
      <vt:lpstr>Specifying System Privileges</vt:lpstr>
      <vt:lpstr>Tablespace Quotas</vt:lpstr>
      <vt:lpstr>Editing Existing User Accounts</vt:lpstr>
      <vt:lpstr>Roles</vt:lpstr>
      <vt:lpstr>Startup / Shutdown</vt:lpstr>
      <vt:lpstr>Starting /Shutting Down the Db</vt:lpstr>
      <vt:lpstr>Creating an Administrative Connection</vt:lpstr>
      <vt:lpstr>Using OEM to Shut Down and Start a Database Instance</vt:lpstr>
      <vt:lpstr>Instance Options</vt:lpstr>
      <vt:lpstr>Oracle 11g Database Instance States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 Fudge Jr</dc:creator>
  <cp:lastModifiedBy>Michael A Fudge Jr</cp:lastModifiedBy>
  <cp:revision>307</cp:revision>
  <dcterms:created xsi:type="dcterms:W3CDTF">1601-01-01T00:00:00Z</dcterms:created>
  <dcterms:modified xsi:type="dcterms:W3CDTF">2014-01-27T15:41:36Z</dcterms:modified>
</cp:coreProperties>
</file>