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8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4893-CBB3-45E3-9500-0C4521E90A0F}" type="datetimeFigureOut">
              <a:rPr lang="en-US" smtClean="0"/>
              <a:t>27/09/2022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32DD-8AB2-414E-9163-B220A20C7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9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4893-CBB3-45E3-9500-0C4521E90A0F}" type="datetimeFigureOut">
              <a:rPr lang="en-US" smtClean="0"/>
              <a:t>27/09/2022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32DD-8AB2-414E-9163-B220A20C7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7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4893-CBB3-45E3-9500-0C4521E90A0F}" type="datetimeFigureOut">
              <a:rPr lang="en-US" smtClean="0"/>
              <a:t>27/09/2022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32DD-8AB2-414E-9163-B220A20C7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1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4893-CBB3-45E3-9500-0C4521E90A0F}" type="datetimeFigureOut">
              <a:rPr lang="en-US" smtClean="0"/>
              <a:t>27/09/2022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32DD-8AB2-414E-9163-B220A20C7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2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4893-CBB3-45E3-9500-0C4521E90A0F}" type="datetimeFigureOut">
              <a:rPr lang="en-US" smtClean="0"/>
              <a:t>27/09/2022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32DD-8AB2-414E-9163-B220A20C7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9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4893-CBB3-45E3-9500-0C4521E90A0F}" type="datetimeFigureOut">
              <a:rPr lang="en-US" smtClean="0"/>
              <a:t>27/09/2022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32DD-8AB2-414E-9163-B220A20C7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7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4893-CBB3-45E3-9500-0C4521E90A0F}" type="datetimeFigureOut">
              <a:rPr lang="en-US" smtClean="0"/>
              <a:t>27/09/2022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32DD-8AB2-414E-9163-B220A20C7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2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4893-CBB3-45E3-9500-0C4521E90A0F}" type="datetimeFigureOut">
              <a:rPr lang="en-US" smtClean="0"/>
              <a:t>27/09/2022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32DD-8AB2-414E-9163-B220A20C7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3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4893-CBB3-45E3-9500-0C4521E90A0F}" type="datetimeFigureOut">
              <a:rPr lang="en-US" smtClean="0"/>
              <a:t>27/09/2022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32DD-8AB2-414E-9163-B220A20C7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1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4893-CBB3-45E3-9500-0C4521E90A0F}" type="datetimeFigureOut">
              <a:rPr lang="en-US" smtClean="0"/>
              <a:t>27/09/2022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32DD-8AB2-414E-9163-B220A20C7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4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4893-CBB3-45E3-9500-0C4521E90A0F}" type="datetimeFigureOut">
              <a:rPr lang="en-US" smtClean="0"/>
              <a:t>27/09/2022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32DD-8AB2-414E-9163-B220A20C7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4893-CBB3-45E3-9500-0C4521E90A0F}" type="datetimeFigureOut">
              <a:rPr lang="en-US" smtClean="0"/>
              <a:t>27/09/2022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32DD-8AB2-414E-9163-B220A20C7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38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52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itchFamily="82" charset="0"/>
              </a:rPr>
              <a:t>Basics Of  Computer</a:t>
            </a:r>
            <a:endParaRPr lang="en-US" sz="60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800" b="1" u="sng" dirty="0"/>
              <a:t>The main characteristics of first generation of computers (1940s-1950s)</a:t>
            </a:r>
          </a:p>
          <a:p>
            <a:pPr algn="just"/>
            <a:r>
              <a:rPr lang="en-US" dirty="0"/>
              <a:t>Main electronic component – vacuum tube</a:t>
            </a:r>
          </a:p>
          <a:p>
            <a:pPr algn="just"/>
            <a:r>
              <a:rPr lang="en-US" dirty="0"/>
              <a:t>Main memory – magnetic drums and magnetic tapes</a:t>
            </a:r>
          </a:p>
          <a:p>
            <a:pPr algn="just"/>
            <a:r>
              <a:rPr lang="en-US" dirty="0"/>
              <a:t>Programming language – machine language</a:t>
            </a:r>
          </a:p>
          <a:p>
            <a:pPr algn="just"/>
            <a:r>
              <a:rPr lang="en-US" dirty="0"/>
              <a:t>Power – consume a lot of electricity and generate a lot of heat.</a:t>
            </a:r>
          </a:p>
          <a:p>
            <a:pPr algn="just"/>
            <a:r>
              <a:rPr lang="en-US" dirty="0"/>
              <a:t>Speed and size – very slow and very large in size (often taking up entire room).</a:t>
            </a:r>
          </a:p>
          <a:p>
            <a:pPr algn="just"/>
            <a:r>
              <a:rPr lang="en-US" dirty="0"/>
              <a:t>Input/output devices – punched cards and paper tape.</a:t>
            </a:r>
          </a:p>
          <a:p>
            <a:pPr algn="just"/>
            <a:r>
              <a:rPr lang="en-US" dirty="0"/>
              <a:t>Examples – ENIAC, UNIVAC1, IBM 650, IBM 701, etc.</a:t>
            </a:r>
          </a:p>
          <a:p>
            <a:pPr algn="just"/>
            <a:r>
              <a:rPr lang="en-US" dirty="0"/>
              <a:t>Quantity – there were about 100 different vacuum tube computers produced between 1942 and1963.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600" b="1" u="sng" dirty="0"/>
              <a:t>Second Generation of Computers</a:t>
            </a:r>
          </a:p>
          <a:p>
            <a:pPr algn="just"/>
            <a:r>
              <a:rPr lang="en-US" b="1" dirty="0"/>
              <a:t>The main characteristics of second generation of computers (1950s-1960s)</a:t>
            </a:r>
          </a:p>
          <a:p>
            <a:pPr algn="just"/>
            <a:r>
              <a:rPr lang="en-US" dirty="0"/>
              <a:t>Main electronic component – transistor</a:t>
            </a:r>
          </a:p>
          <a:p>
            <a:pPr algn="just"/>
            <a:r>
              <a:rPr lang="en-US" dirty="0"/>
              <a:t>Memory – magnetic core and magnetic tape / disk</a:t>
            </a:r>
          </a:p>
          <a:p>
            <a:pPr algn="just"/>
            <a:r>
              <a:rPr lang="en-US" dirty="0"/>
              <a:t>Programming language – assembly language</a:t>
            </a:r>
          </a:p>
          <a:p>
            <a:pPr algn="just"/>
            <a:r>
              <a:rPr lang="en-US" dirty="0"/>
              <a:t>Power and size – low power consumption, generated less heat, and smaller in size (in comparison with the first generation computers).</a:t>
            </a:r>
          </a:p>
          <a:p>
            <a:pPr algn="just"/>
            <a:r>
              <a:rPr lang="en-US" dirty="0"/>
              <a:t>Speed – improvement of speed and reliability (in comparison with the first generation computers).</a:t>
            </a:r>
          </a:p>
          <a:p>
            <a:pPr algn="just"/>
            <a:r>
              <a:rPr lang="en-US" dirty="0"/>
              <a:t>Input/output devices – punched cards and magnetic tape.</a:t>
            </a:r>
          </a:p>
          <a:p>
            <a:pPr algn="just"/>
            <a:r>
              <a:rPr lang="en-US" dirty="0"/>
              <a:t>Examples </a:t>
            </a:r>
            <a:r>
              <a:rPr lang="en-US" b="1" dirty="0"/>
              <a:t>–</a:t>
            </a:r>
            <a:r>
              <a:rPr lang="en-US" dirty="0"/>
              <a:t> IBM 1401, IBM 7090 and 7094, UNIVAC 1107, etc.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5700" b="1" u="sng" dirty="0"/>
              <a:t>Third Generation of Computers</a:t>
            </a:r>
          </a:p>
          <a:p>
            <a:r>
              <a:rPr lang="en-US" b="1" dirty="0"/>
              <a:t>The main characteristics of third generation of computers (1960s-1970s)</a:t>
            </a:r>
          </a:p>
          <a:p>
            <a:r>
              <a:rPr lang="en-US" dirty="0"/>
              <a:t>Main electronic component – integrated circuits (ICs)</a:t>
            </a:r>
          </a:p>
          <a:p>
            <a:r>
              <a:rPr lang="en-US" dirty="0"/>
              <a:t>Memory – large magnetic core, magnetic tape / disk</a:t>
            </a:r>
          </a:p>
          <a:p>
            <a:r>
              <a:rPr lang="en-US" dirty="0"/>
              <a:t>Programming language – high level language (FORTRAN, BASIC, Pascal, COBOL, C, etc.)</a:t>
            </a:r>
          </a:p>
          <a:p>
            <a:r>
              <a:rPr lang="en-US" dirty="0"/>
              <a:t>Size – smaller, cheaper, and more efficient than second generation computers (they were called minicomputers).</a:t>
            </a:r>
          </a:p>
          <a:p>
            <a:r>
              <a:rPr lang="en-US" dirty="0"/>
              <a:t>Speed – improvement of speed and reliability (in comparison with the second generation computers).</a:t>
            </a:r>
          </a:p>
          <a:p>
            <a:r>
              <a:rPr lang="en-US" dirty="0"/>
              <a:t>Input / output devices – magnetic tape, keyboard, monitor, printer, etc.</a:t>
            </a:r>
          </a:p>
          <a:p>
            <a:r>
              <a:rPr lang="en-US" dirty="0"/>
              <a:t>Examples </a:t>
            </a:r>
            <a:r>
              <a:rPr lang="en-US" b="1" dirty="0"/>
              <a:t>–</a:t>
            </a:r>
            <a:r>
              <a:rPr lang="en-US" dirty="0"/>
              <a:t> IBM 360, IBM 370, PDP-11, UNIVAC 1108,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8400" b="1" u="sng" dirty="0"/>
              <a:t>Fourth Generation of Computers</a:t>
            </a:r>
          </a:p>
          <a:p>
            <a:r>
              <a:rPr lang="en-US" sz="4000" b="1" dirty="0"/>
              <a:t>The main characteristics of fourth generation of computers (1970s-present)</a:t>
            </a:r>
          </a:p>
          <a:p>
            <a:r>
              <a:rPr lang="en-US" sz="4000" dirty="0"/>
              <a:t>Main electronic component – very large-scale integration (VLSI) and microprocessor.</a:t>
            </a:r>
          </a:p>
          <a:p>
            <a:r>
              <a:rPr lang="en-US" sz="4000" dirty="0"/>
              <a:t>VLSI– thousands of transistors on a single microchip.</a:t>
            </a:r>
          </a:p>
          <a:p>
            <a:r>
              <a:rPr lang="en-US" sz="4000" dirty="0"/>
              <a:t>Memory – semiconductor memory (such as RAM, ROM, etc.) </a:t>
            </a:r>
          </a:p>
          <a:p>
            <a:pPr lvl="1"/>
            <a:r>
              <a:rPr lang="en-US" sz="4000" dirty="0"/>
              <a:t>RAM (random-access memory) – a type of data storage (memory element) used in computers that temporary stores of programs and data (volatile: its contents are lost when the computer is turned off).</a:t>
            </a:r>
          </a:p>
          <a:p>
            <a:pPr lvl="1"/>
            <a:r>
              <a:rPr lang="en-US" sz="4000" dirty="0"/>
              <a:t>ROM (read-only memory) – a type of data storage used in computers that permanently stores data and programs (non-volatile: its contents are retained even when the computer is turned off).</a:t>
            </a:r>
          </a:p>
          <a:p>
            <a:r>
              <a:rPr lang="en-US" sz="4000" dirty="0"/>
              <a:t>Programming language – high level language (Python, C#, Java, JavaScript, Rust, </a:t>
            </a:r>
            <a:r>
              <a:rPr lang="en-US" sz="4000" dirty="0" err="1"/>
              <a:t>Kotlin</a:t>
            </a:r>
            <a:r>
              <a:rPr lang="en-US" sz="4000" dirty="0"/>
              <a:t>, etc.). </a:t>
            </a:r>
          </a:p>
          <a:p>
            <a:pPr lvl="1"/>
            <a:r>
              <a:rPr lang="en-US" sz="4000" dirty="0"/>
              <a:t>A mix of both third- and fourth-generation languages</a:t>
            </a:r>
          </a:p>
          <a:p>
            <a:r>
              <a:rPr lang="en-US" sz="4000" dirty="0"/>
              <a:t>Size – smaller, cheaper and more efficient than third generation computers.</a:t>
            </a:r>
          </a:p>
          <a:p>
            <a:r>
              <a:rPr lang="en-US" sz="4000" dirty="0"/>
              <a:t>Speed – improvement of speed, accuracy, and reliability (in comparison with the third generation computers).</a:t>
            </a:r>
          </a:p>
          <a:p>
            <a:r>
              <a:rPr lang="en-US" sz="4000" dirty="0"/>
              <a:t>Input / output devices – keyboard, pointing devices, optical scanning, monitor, printer, etc.</a:t>
            </a:r>
          </a:p>
          <a:p>
            <a:r>
              <a:rPr lang="en-US" sz="4000" dirty="0"/>
              <a:t>Network – a group of two or more computer systems linked together.</a:t>
            </a:r>
          </a:p>
          <a:p>
            <a:r>
              <a:rPr lang="en-US" sz="4000" dirty="0"/>
              <a:t>Examples </a:t>
            </a:r>
            <a:r>
              <a:rPr lang="en-US" sz="4000" b="1" dirty="0"/>
              <a:t>– </a:t>
            </a:r>
            <a:r>
              <a:rPr lang="en-US" sz="4000" dirty="0"/>
              <a:t>IBM PC, STAR 1000, APPLE II, Apple Macintosh,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5100" b="1" u="sng" dirty="0"/>
              <a:t>Fifth Generation of Computers</a:t>
            </a:r>
          </a:p>
          <a:p>
            <a:pPr algn="just"/>
            <a:r>
              <a:rPr lang="en-US" b="1" dirty="0"/>
              <a:t>The main characteristics of fifth generation of computers (the present and the future)</a:t>
            </a:r>
          </a:p>
          <a:p>
            <a:pPr algn="just"/>
            <a:r>
              <a:rPr lang="en-US" dirty="0"/>
              <a:t>Main electronic component: based on artificial intelligence, uses the Ultra Large-Scale Integration (ULSI) technology and parallel processing method. </a:t>
            </a:r>
          </a:p>
          <a:p>
            <a:pPr lvl="1" algn="just"/>
            <a:r>
              <a:rPr lang="en-US" b="1" dirty="0"/>
              <a:t>ULSI</a:t>
            </a:r>
            <a:r>
              <a:rPr lang="en-US" dirty="0"/>
              <a:t> – millions of transistors on a single microchip</a:t>
            </a:r>
          </a:p>
          <a:p>
            <a:pPr lvl="1" algn="just"/>
            <a:r>
              <a:rPr lang="en-US" b="1" dirty="0"/>
              <a:t>Parallel processing method</a:t>
            </a:r>
            <a:r>
              <a:rPr lang="en-US" dirty="0"/>
              <a:t> – use two or more microprocessors to run tasks simultaneously.</a:t>
            </a:r>
          </a:p>
          <a:p>
            <a:pPr algn="just"/>
            <a:r>
              <a:rPr lang="en-US" dirty="0"/>
              <a:t>Language – understand natural language (human language).</a:t>
            </a:r>
          </a:p>
          <a:p>
            <a:pPr algn="just"/>
            <a:r>
              <a:rPr lang="en-US" dirty="0"/>
              <a:t>Power – consume less power and generate less heat.</a:t>
            </a:r>
          </a:p>
          <a:p>
            <a:pPr algn="just"/>
            <a:r>
              <a:rPr lang="en-US" dirty="0"/>
              <a:t>Speed – remarkable improvement of speed, accuracy and reliability (in comparison with the fourth generation computers).</a:t>
            </a:r>
          </a:p>
          <a:p>
            <a:pPr algn="just"/>
            <a:r>
              <a:rPr lang="en-US" dirty="0"/>
              <a:t>Size – portable and small in size, and have a huge storage capacity.</a:t>
            </a:r>
          </a:p>
          <a:p>
            <a:pPr algn="just"/>
            <a:r>
              <a:rPr lang="en-US" dirty="0"/>
              <a:t>Input / output device – keyboard, monitor, mouse, </a:t>
            </a:r>
            <a:r>
              <a:rPr lang="en-US" dirty="0" err="1"/>
              <a:t>trackpad</a:t>
            </a:r>
            <a:r>
              <a:rPr lang="en-US" dirty="0"/>
              <a:t> (or touchpad), touchscreen, pen, speech input (</a:t>
            </a:r>
            <a:r>
              <a:rPr lang="en-US" dirty="0" err="1"/>
              <a:t>recognise</a:t>
            </a:r>
            <a:r>
              <a:rPr lang="en-US" dirty="0"/>
              <a:t> voice / speech), light scanner, printer, etc.</a:t>
            </a:r>
          </a:p>
          <a:p>
            <a:pPr algn="just"/>
            <a:r>
              <a:rPr lang="en-US" dirty="0"/>
              <a:t>Example </a:t>
            </a:r>
            <a:r>
              <a:rPr lang="en-US" b="1" dirty="0"/>
              <a:t>–</a:t>
            </a:r>
            <a:r>
              <a:rPr lang="en-US" dirty="0"/>
              <a:t> desktops, laptops, </a:t>
            </a:r>
            <a:r>
              <a:rPr lang="en-US" dirty="0" smtClean="0"/>
              <a:t>tablets</a:t>
            </a:r>
            <a:r>
              <a:rPr lang="en-US" dirty="0"/>
              <a:t>, smartphones, etc.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storage </a:t>
            </a:r>
            <a:r>
              <a:rPr lang="en-US" b="1" dirty="0"/>
              <a:t>capacity units of </a:t>
            </a:r>
            <a:r>
              <a:rPr lang="en-US" b="1" dirty="0" smtClean="0"/>
              <a:t>measurement</a:t>
            </a:r>
          </a:p>
          <a:p>
            <a:r>
              <a:rPr lang="en-US" b="1" dirty="0"/>
              <a:t>1 Nibble = 4 Bit</a:t>
            </a:r>
            <a:endParaRPr lang="en-US" dirty="0"/>
          </a:p>
          <a:p>
            <a:r>
              <a:rPr lang="en-US" b="1" dirty="0"/>
              <a:t>8 Bits = 1 Byte</a:t>
            </a:r>
            <a:endParaRPr lang="en-US" dirty="0"/>
          </a:p>
          <a:p>
            <a:r>
              <a:rPr lang="en-US" b="1" dirty="0"/>
              <a:t>1024 Bytes = 1 Kilobyte</a:t>
            </a:r>
            <a:endParaRPr lang="en-US" dirty="0"/>
          </a:p>
          <a:p>
            <a:r>
              <a:rPr lang="en-US" b="1" dirty="0"/>
              <a:t>1024 Kilobytes = 1 Megabyte</a:t>
            </a:r>
            <a:endParaRPr lang="en-US" dirty="0"/>
          </a:p>
          <a:p>
            <a:r>
              <a:rPr lang="en-US" b="1" dirty="0"/>
              <a:t>1024 Megabytes = 1 Gigabyte</a:t>
            </a:r>
            <a:endParaRPr lang="en-US" dirty="0"/>
          </a:p>
          <a:p>
            <a:r>
              <a:rPr lang="en-US" b="1" dirty="0"/>
              <a:t>1024 Gigabytes = 1 Terabyte</a:t>
            </a:r>
            <a:endParaRPr lang="en-US" dirty="0"/>
          </a:p>
          <a:p>
            <a:r>
              <a:rPr lang="en-US" b="1" dirty="0"/>
              <a:t>1024 Terabytes = 1 Petabyte</a:t>
            </a:r>
            <a:endParaRPr lang="en-US" dirty="0"/>
          </a:p>
          <a:p>
            <a:r>
              <a:rPr lang="en-US" b="1" dirty="0"/>
              <a:t>1024 Petabytes = 1 Exabyte</a:t>
            </a:r>
            <a:endParaRPr lang="en-US" dirty="0"/>
          </a:p>
          <a:p>
            <a:r>
              <a:rPr lang="en-US" b="1" dirty="0"/>
              <a:t>1024 </a:t>
            </a:r>
            <a:r>
              <a:rPr lang="en-US" b="1" dirty="0" smtClean="0"/>
              <a:t>Exabyte's </a:t>
            </a:r>
            <a:r>
              <a:rPr lang="en-US" b="1" dirty="0"/>
              <a:t>= 1 Zettabyte</a:t>
            </a:r>
            <a:endParaRPr lang="en-US" dirty="0"/>
          </a:p>
          <a:p>
            <a:r>
              <a:rPr lang="en-US" b="1" dirty="0"/>
              <a:t>1024 </a:t>
            </a:r>
            <a:r>
              <a:rPr lang="en-US" b="1" dirty="0" smtClean="0"/>
              <a:t>Petabytes </a:t>
            </a:r>
            <a:r>
              <a:rPr lang="en-US" b="1" dirty="0"/>
              <a:t>= 1 Yottabyte</a:t>
            </a:r>
            <a:endParaRPr lang="en-US" dirty="0"/>
          </a:p>
          <a:p>
            <a:r>
              <a:rPr lang="en-US" b="1" dirty="0"/>
              <a:t>1024 Yottabytes = 1 Brontobyte</a:t>
            </a:r>
            <a:endParaRPr lang="en-US" dirty="0"/>
          </a:p>
          <a:p>
            <a:r>
              <a:rPr lang="en-US" b="1" dirty="0"/>
              <a:t>1024 Brontobytes = 1 </a:t>
            </a:r>
            <a:r>
              <a:rPr lang="en-US" b="1" dirty="0" err="1" smtClean="0"/>
              <a:t>Geopbyte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Meaning  of computer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as an electronic devices.It accept the data and instructions, store it in its memory</a:t>
            </a:r>
          </a:p>
          <a:p>
            <a:r>
              <a:rPr lang="en-US" dirty="0" smtClean="0"/>
              <a:t>In 1802 Charles Babbage developed the analytical engine.</a:t>
            </a:r>
          </a:p>
          <a:p>
            <a:r>
              <a:rPr lang="en-US" dirty="0"/>
              <a:t>Charles Babbage </a:t>
            </a:r>
            <a:r>
              <a:rPr lang="en-US" dirty="0" smtClean="0"/>
              <a:t> is the father of computer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4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Three types of unit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Basics functional units of a computer</a:t>
            </a:r>
            <a:endParaRPr lang="en-US" dirty="0" smtClean="0"/>
          </a:p>
          <a:p>
            <a:r>
              <a:rPr lang="en-US" dirty="0" smtClean="0"/>
              <a:t>Input devices or unit </a:t>
            </a:r>
          </a:p>
          <a:p>
            <a:r>
              <a:rPr lang="en-US" dirty="0" smtClean="0"/>
              <a:t>Out device </a:t>
            </a:r>
            <a:r>
              <a:rPr lang="en-US" dirty="0"/>
              <a:t>or unit</a:t>
            </a:r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or unit</a:t>
            </a:r>
          </a:p>
        </p:txBody>
      </p:sp>
    </p:spTree>
    <p:extLst>
      <p:ext uri="{BB962C8B-B14F-4D97-AF65-F5344CB8AC3E}">
        <p14:creationId xmlns:p14="http://schemas.microsoft.com/office/powerpoint/2010/main" val="25504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4000" b="1" u="sng" dirty="0" smtClean="0"/>
              <a:t>Input device </a:t>
            </a:r>
            <a:r>
              <a:rPr lang="en-US" sz="4000" dirty="0" smtClean="0"/>
              <a:t>:- input unit </a:t>
            </a:r>
            <a:r>
              <a:rPr lang="en-US" sz="4000" dirty="0"/>
              <a:t>a</a:t>
            </a:r>
            <a:r>
              <a:rPr lang="en-US" sz="4000" dirty="0" smtClean="0"/>
              <a:t>n external device that is connected to the CPU.</a:t>
            </a:r>
          </a:p>
          <a:p>
            <a:pPr lvl="1" algn="just"/>
            <a:r>
              <a:rPr lang="en-US" sz="3600" dirty="0" smtClean="0"/>
              <a:t>Example of Input device are</a:t>
            </a:r>
          </a:p>
          <a:p>
            <a:pPr lvl="2" algn="just"/>
            <a:r>
              <a:rPr lang="en-US" sz="3200" dirty="0" smtClean="0"/>
              <a:t>Keyboard</a:t>
            </a:r>
            <a:endParaRPr lang="en-US" sz="3200" dirty="0"/>
          </a:p>
          <a:p>
            <a:pPr lvl="2" algn="just"/>
            <a:r>
              <a:rPr lang="en-US" sz="3200" dirty="0"/>
              <a:t>Mouse</a:t>
            </a:r>
          </a:p>
          <a:p>
            <a:pPr lvl="2" algn="just"/>
            <a:r>
              <a:rPr lang="en-US" sz="3200" dirty="0"/>
              <a:t>Scanner</a:t>
            </a:r>
          </a:p>
          <a:p>
            <a:pPr algn="just"/>
            <a:endParaRPr lang="en-US" sz="4000" dirty="0" smtClean="0"/>
          </a:p>
          <a:p>
            <a:pPr algn="just"/>
            <a:r>
              <a:rPr lang="en-US" sz="4000" b="1" u="sng" dirty="0" smtClean="0"/>
              <a:t>Out device</a:t>
            </a:r>
            <a:r>
              <a:rPr lang="en-US" sz="4000" dirty="0" smtClean="0"/>
              <a:t>:-This is used to display the result obtained after executing of a program.</a:t>
            </a:r>
          </a:p>
          <a:p>
            <a:pPr lvl="1" algn="just"/>
            <a:endParaRPr lang="en-US" sz="3600" dirty="0" smtClean="0"/>
          </a:p>
          <a:p>
            <a:pPr marL="457200" lvl="1" indent="0" algn="just">
              <a:buNone/>
            </a:pPr>
            <a:endParaRPr lang="en-US" sz="3600" dirty="0"/>
          </a:p>
          <a:p>
            <a:pPr lvl="1" algn="just"/>
            <a:endParaRPr lang="en-US" sz="3600" dirty="0" smtClean="0"/>
          </a:p>
          <a:p>
            <a:pPr lvl="1"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21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lnSpcReduction="10000"/>
          </a:bodyPr>
          <a:lstStyle/>
          <a:p>
            <a:pPr marL="1200150" lvl="3" indent="-342900"/>
            <a:endParaRPr lang="en-US" sz="2800" dirty="0" smtClean="0"/>
          </a:p>
          <a:p>
            <a:pPr marL="1200150" lvl="3" indent="-342900"/>
            <a:r>
              <a:rPr lang="en-US" sz="2800" dirty="0" smtClean="0"/>
              <a:t>Example </a:t>
            </a:r>
            <a:r>
              <a:rPr lang="en-US" sz="2800" dirty="0"/>
              <a:t>of </a:t>
            </a:r>
            <a:r>
              <a:rPr lang="en-US" sz="2800" dirty="0" smtClean="0"/>
              <a:t>out </a:t>
            </a:r>
            <a:r>
              <a:rPr lang="en-US" sz="2800" dirty="0"/>
              <a:t>device </a:t>
            </a:r>
            <a:r>
              <a:rPr lang="en-US" sz="2800" dirty="0" smtClean="0"/>
              <a:t>are</a:t>
            </a:r>
          </a:p>
          <a:p>
            <a:pPr marL="1200150" lvl="3" indent="-342900"/>
            <a:r>
              <a:rPr lang="en-US" sz="2800" dirty="0" smtClean="0"/>
              <a:t>Monitor</a:t>
            </a:r>
          </a:p>
          <a:p>
            <a:pPr marL="1200150" lvl="3" indent="-342900"/>
            <a:r>
              <a:rPr lang="en-US" sz="2800" dirty="0" smtClean="0"/>
              <a:t>Printer</a:t>
            </a:r>
          </a:p>
          <a:p>
            <a:pPr marL="1200150" lvl="3" indent="-342900"/>
            <a:r>
              <a:rPr lang="en-US" sz="2800" dirty="0" smtClean="0"/>
              <a:t>Plotter</a:t>
            </a:r>
          </a:p>
          <a:p>
            <a:pPr marL="1200150" lvl="3" indent="-342900"/>
            <a:r>
              <a:rPr lang="en-US" sz="2800" dirty="0" smtClean="0"/>
              <a:t>Scanner etc.</a:t>
            </a:r>
          </a:p>
          <a:p>
            <a:pPr marL="1200150" lvl="3" indent="-342900"/>
            <a:endParaRPr lang="en-US" sz="2800" dirty="0"/>
          </a:p>
          <a:p>
            <a:pPr marL="1200150" lvl="3" indent="-342900"/>
            <a:endParaRPr lang="en-US" sz="2800" dirty="0"/>
          </a:p>
          <a:p>
            <a:pPr algn="just"/>
            <a:r>
              <a:rPr lang="en-US" b="1" u="sng" dirty="0" smtClean="0"/>
              <a:t>System device </a:t>
            </a:r>
            <a:r>
              <a:rPr lang="en-US" dirty="0" smtClean="0"/>
              <a:t>: Once the data and instructions are Received from the Input unit they are stored and processed in the system unit. The system unit further consists of mainly two sub units . They 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2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b="1" u="sng" dirty="0" smtClean="0"/>
              <a:t>Central processing unit (CPU)</a:t>
            </a:r>
          </a:p>
          <a:p>
            <a:pPr marL="914400" lvl="1" indent="-514350" algn="just">
              <a:buFont typeface="Arial" pitchFamily="34" charset="0"/>
              <a:buChar char="•"/>
            </a:pPr>
            <a:r>
              <a:rPr lang="en-US" dirty="0" smtClean="0"/>
              <a:t>Heart and Brain of computer. This is generally called the CPU.once the data and instructions are received from the input devices, they are to e processed in this unit. CPU consists of two important functional unit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US" dirty="0" smtClean="0"/>
              <a:t>Control unit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US" dirty="0" smtClean="0"/>
              <a:t>Arithmetic &amp; logic unit</a:t>
            </a:r>
          </a:p>
          <a:p>
            <a:pPr marL="800100" lvl="2" indent="0" algn="just">
              <a:buNone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b="1" u="sng" dirty="0" smtClean="0"/>
              <a:t>Memory</a:t>
            </a:r>
            <a:r>
              <a:rPr lang="en-US" dirty="0" smtClean="0"/>
              <a:t> : memory is an important part of computer that stores the program or data that is under process that processed or it is already processed.</a:t>
            </a:r>
          </a:p>
          <a:p>
            <a:pPr lvl="3" algn="just">
              <a:buFont typeface="Wingdings" pitchFamily="2" charset="2"/>
              <a:buChar char="§"/>
            </a:pPr>
            <a:endParaRPr lang="en-US" dirty="0" smtClean="0"/>
          </a:p>
          <a:p>
            <a:pPr lvl="1" algn="just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324600"/>
          </a:xfrm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en-US" dirty="0"/>
              <a:t>Two types of memory are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Main or primary </a:t>
            </a:r>
            <a:r>
              <a:rPr lang="en-US" dirty="0" smtClean="0"/>
              <a:t>memory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Secondary memory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lphaUcPeriod"/>
            </a:pPr>
            <a:r>
              <a:rPr lang="en-US" b="1" u="sng" dirty="0" smtClean="0"/>
              <a:t>Main </a:t>
            </a:r>
            <a:r>
              <a:rPr lang="en-US" b="1" u="sng" dirty="0"/>
              <a:t>or primary memory</a:t>
            </a:r>
          </a:p>
          <a:p>
            <a:pPr marL="914400" lvl="2" indent="0">
              <a:buNone/>
            </a:pPr>
            <a:r>
              <a:rPr lang="en-US" dirty="0" smtClean="0"/>
              <a:t> </a:t>
            </a:r>
            <a:r>
              <a:rPr lang="en-US" dirty="0"/>
              <a:t>This is the placed where the data and instructions supplied by the input devices are stored.  This is a temporary memory because the data and instructions stored here are erased when the power goes off. This is also referred to as the primary memory. It consists RAM and ROM</a:t>
            </a:r>
          </a:p>
          <a:p>
            <a:pPr marL="914400" lvl="2" indent="0">
              <a:buNone/>
            </a:pPr>
            <a:r>
              <a:rPr lang="en-US" dirty="0" smtClean="0"/>
              <a:t>Examples of main memory</a:t>
            </a:r>
          </a:p>
          <a:p>
            <a:pPr marL="1828800" lvl="3" indent="-457200">
              <a:buFont typeface="+mj-lt"/>
              <a:buAutoNum type="alphaUcPeriod"/>
            </a:pPr>
            <a:r>
              <a:rPr lang="en-US" b="1" u="sng" dirty="0" smtClean="0"/>
              <a:t>Random Access Memory</a:t>
            </a:r>
            <a:r>
              <a:rPr lang="en-US" dirty="0" smtClean="0"/>
              <a:t>:-it is read and write memory. it is a temporary memory. It is a temprovery memory because during power failure , the  information stored in RAM will be erased. Sometime it is called volatile memory </a:t>
            </a:r>
          </a:p>
        </p:txBody>
      </p:sp>
    </p:spTree>
    <p:extLst>
      <p:ext uri="{BB962C8B-B14F-4D97-AF65-F5344CB8AC3E}">
        <p14:creationId xmlns:p14="http://schemas.microsoft.com/office/powerpoint/2010/main" val="22016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553200"/>
          </a:xfrm>
        </p:spPr>
        <p:txBody>
          <a:bodyPr>
            <a:normAutofit/>
          </a:bodyPr>
          <a:lstStyle/>
          <a:p>
            <a:pPr marL="914400" lvl="5" indent="0" algn="just">
              <a:buNone/>
            </a:pPr>
            <a:r>
              <a:rPr lang="en-US" b="1" u="sng" dirty="0" smtClean="0"/>
              <a:t>B. Read only Memory</a:t>
            </a:r>
            <a:r>
              <a:rPr lang="en-US" dirty="0" smtClean="0"/>
              <a:t>:-it is permanent memory. </a:t>
            </a:r>
            <a:r>
              <a:rPr lang="en-US" dirty="0"/>
              <a:t>It is non- volatile memory </a:t>
            </a:r>
            <a:r>
              <a:rPr lang="en-US" dirty="0" smtClean="0"/>
              <a:t> will not be lost even if the power goes of . It is non- volatile memory </a:t>
            </a:r>
          </a:p>
          <a:p>
            <a:pPr marL="914400" lvl="5" indent="0" algn="just">
              <a:buNone/>
            </a:pPr>
            <a:r>
              <a:rPr lang="en-US" sz="3200" b="1" u="sng" dirty="0" smtClean="0"/>
              <a:t>2. Secondary memory </a:t>
            </a:r>
            <a:r>
              <a:rPr lang="en-US" dirty="0" smtClean="0"/>
              <a:t>: For large storage of data, additional memory called the auxiliary or secondary memory is used . Data are stored in secondary storage in the same binary codes as in the main (primary memory) storage . Some of the devices of secondary storage are Floppy, Hard Dick , CD –ROM, DVD</a:t>
            </a:r>
          </a:p>
          <a:p>
            <a:pPr marL="1371600" lvl="5" indent="-457200" algn="just">
              <a:buFont typeface="+mj-lt"/>
              <a:buAutoNum type="alphaUcPeriod"/>
            </a:pPr>
            <a:r>
              <a:rPr lang="en-US" b="1" u="sng" dirty="0" smtClean="0"/>
              <a:t>Hard Disk </a:t>
            </a:r>
            <a:r>
              <a:rPr lang="en-US" dirty="0" smtClean="0"/>
              <a:t>it is permanent storage device. The hard disk can hold more information than the floppy disk and the retrieval of information from hard disk is faster when compared to floppies or tope. </a:t>
            </a:r>
          </a:p>
          <a:p>
            <a:pPr marL="1371600" lvl="5" indent="-457200" algn="just">
              <a:buFont typeface="+mj-lt"/>
              <a:buAutoNum type="alphaUcPeriod"/>
            </a:pPr>
            <a:r>
              <a:rPr lang="en-US" b="1" u="sng" dirty="0" smtClean="0"/>
              <a:t>CD – ROM </a:t>
            </a:r>
            <a:r>
              <a:rPr lang="en-US" dirty="0" smtClean="0"/>
              <a:t>: </a:t>
            </a:r>
            <a:r>
              <a:rPr lang="en-US" dirty="0"/>
              <a:t>CD – </a:t>
            </a:r>
            <a:r>
              <a:rPr lang="en-US" dirty="0" smtClean="0"/>
              <a:t>ROM stands for compact disk read only memory . It I used to store a wide variety of information . To use a CD- ROM , a  device called CD drive is needed</a:t>
            </a:r>
          </a:p>
          <a:p>
            <a:pPr marL="1371600" lvl="5" indent="-457200" algn="just">
              <a:buFont typeface="+mj-lt"/>
              <a:buAutoNum type="alphaUcPeriod"/>
            </a:pPr>
            <a:r>
              <a:rPr lang="en-US" b="1" u="sng" dirty="0"/>
              <a:t> </a:t>
            </a:r>
            <a:r>
              <a:rPr lang="en-US" b="1" u="sng" dirty="0" smtClean="0"/>
              <a:t>DVD </a:t>
            </a:r>
            <a:r>
              <a:rPr lang="en-US" dirty="0" smtClean="0"/>
              <a:t>: DVD stands for Digital Versatile Disc . Because of their capacity , DVDs are generally used to store very large multimedia presentations and movies that combine high sound and graphic</a:t>
            </a:r>
          </a:p>
          <a:p>
            <a:pPr marL="1371600" lvl="5" indent="-457200" algn="just">
              <a:buFont typeface="+mj-lt"/>
              <a:buAutoNum type="alphaUcPeriod"/>
            </a:pPr>
            <a:r>
              <a:rPr lang="en-US" b="1" u="sng" dirty="0" smtClean="0"/>
              <a:t>Pen drive : </a:t>
            </a:r>
            <a:r>
              <a:rPr lang="en-US" dirty="0" smtClean="0"/>
              <a:t>it is small portable device that can be used to store, access and transfer data </a:t>
            </a:r>
          </a:p>
          <a:p>
            <a:pPr marL="914400" lvl="5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40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Generations of computer</a:t>
            </a:r>
            <a:endParaRPr lang="en-US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44398"/>
              </p:ext>
            </p:extLst>
          </p:nvPr>
        </p:nvGraphicFramePr>
        <p:xfrm>
          <a:off x="304800" y="1295400"/>
          <a:ext cx="8229600" cy="517617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768955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Generations of computers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Generations timeline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Evolving hardware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169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First generation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1946-1956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Vacuum tube 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169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Second generation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1956-1963s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Transistor 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169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Third generation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1963-1971s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Integrated circuit 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169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Fourth generation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1971s-present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Microprocessor 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169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Fifth generation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present and the future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Artificial intelligence 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892</Words>
  <Application>Microsoft Office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Meaning  of computer</vt:lpstr>
      <vt:lpstr>Three types of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Generations of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sg</dc:creator>
  <cp:lastModifiedBy>sg</cp:lastModifiedBy>
  <cp:revision>23</cp:revision>
  <dcterms:created xsi:type="dcterms:W3CDTF">2022-07-28T04:17:38Z</dcterms:created>
  <dcterms:modified xsi:type="dcterms:W3CDTF">2022-09-27T06:39:59Z</dcterms:modified>
</cp:coreProperties>
</file>