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9" r:id="rId3"/>
  </p:sldMasterIdLst>
  <p:sldIdLst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81" r:id="rId23"/>
    <p:sldId id="282" r:id="rId24"/>
    <p:sldId id="283" r:id="rId25"/>
    <p:sldId id="284" r:id="rId26"/>
    <p:sldId id="276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5C10A-C3A2-4161-9828-D95F45FE57AA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F1243F-5939-4496-8B8B-6D652C437068}">
      <dgm:prSet phldrT="[Text]"/>
      <dgm:spPr/>
      <dgm:t>
        <a:bodyPr/>
        <a:lstStyle/>
        <a:p>
          <a:r>
            <a:rPr lang="en-US" dirty="0" smtClean="0"/>
            <a:t>ACCOUNTS</a:t>
          </a:r>
          <a:endParaRPr lang="en-US" dirty="0"/>
        </a:p>
      </dgm:t>
    </dgm:pt>
    <dgm:pt modelId="{3382732B-FC82-4D75-BB18-57567FD9DBBF}" type="parTrans" cxnId="{157C62C6-4878-4A2A-9FA6-7BF7709438FF}">
      <dgm:prSet/>
      <dgm:spPr/>
      <dgm:t>
        <a:bodyPr/>
        <a:lstStyle/>
        <a:p>
          <a:endParaRPr lang="en-US"/>
        </a:p>
      </dgm:t>
    </dgm:pt>
    <dgm:pt modelId="{AB65D03C-A628-4BC3-9942-EFB244354752}" type="sibTrans" cxnId="{157C62C6-4878-4A2A-9FA6-7BF7709438FF}">
      <dgm:prSet/>
      <dgm:spPr/>
      <dgm:t>
        <a:bodyPr/>
        <a:lstStyle/>
        <a:p>
          <a:endParaRPr lang="en-US"/>
        </a:p>
      </dgm:t>
    </dgm:pt>
    <dgm:pt modelId="{0FF4C804-F590-4101-A221-F15B95F79808}">
      <dgm:prSet phldrT="[Text]"/>
      <dgm:spPr/>
      <dgm:t>
        <a:bodyPr/>
        <a:lstStyle/>
        <a:p>
          <a:r>
            <a:rPr lang="en-US" dirty="0" smtClean="0"/>
            <a:t>Personal Accounts</a:t>
          </a:r>
          <a:endParaRPr lang="en-US" dirty="0"/>
        </a:p>
      </dgm:t>
    </dgm:pt>
    <dgm:pt modelId="{D56AD2A0-F64F-4255-B0F4-5E5C92298BF9}" type="parTrans" cxnId="{B7EC1884-0E0F-4695-9812-5DD8B1F6E865}">
      <dgm:prSet/>
      <dgm:spPr/>
      <dgm:t>
        <a:bodyPr/>
        <a:lstStyle/>
        <a:p>
          <a:endParaRPr lang="en-US"/>
        </a:p>
      </dgm:t>
    </dgm:pt>
    <dgm:pt modelId="{89AE5605-CD81-477A-B81A-14BFD519947D}" type="sibTrans" cxnId="{B7EC1884-0E0F-4695-9812-5DD8B1F6E865}">
      <dgm:prSet/>
      <dgm:spPr/>
      <dgm:t>
        <a:bodyPr/>
        <a:lstStyle/>
        <a:p>
          <a:endParaRPr lang="en-US"/>
        </a:p>
      </dgm:t>
    </dgm:pt>
    <dgm:pt modelId="{8B869A8D-D5F4-4397-8A2C-8ED06EAA2F19}">
      <dgm:prSet phldrT="[Text]"/>
      <dgm:spPr/>
      <dgm:t>
        <a:bodyPr/>
        <a:lstStyle/>
        <a:p>
          <a:r>
            <a:rPr lang="en-US" dirty="0" smtClean="0"/>
            <a:t>Real Accounts</a:t>
          </a:r>
          <a:endParaRPr lang="en-US" dirty="0"/>
        </a:p>
      </dgm:t>
    </dgm:pt>
    <dgm:pt modelId="{322EF7D2-D6F9-433C-A2A8-E31462E10794}" type="parTrans" cxnId="{272C0E6F-CE97-409F-AC97-7D3DEFCDEB8C}">
      <dgm:prSet/>
      <dgm:spPr/>
      <dgm:t>
        <a:bodyPr/>
        <a:lstStyle/>
        <a:p>
          <a:endParaRPr lang="en-US"/>
        </a:p>
      </dgm:t>
    </dgm:pt>
    <dgm:pt modelId="{219FC35C-51BE-45C7-ADAF-DD0C3F915CBA}" type="sibTrans" cxnId="{272C0E6F-CE97-409F-AC97-7D3DEFCDEB8C}">
      <dgm:prSet/>
      <dgm:spPr/>
      <dgm:t>
        <a:bodyPr/>
        <a:lstStyle/>
        <a:p>
          <a:endParaRPr lang="en-US"/>
        </a:p>
      </dgm:t>
    </dgm:pt>
    <dgm:pt modelId="{11FE58DD-BC9C-4463-AA2C-ABA3DC8375C7}">
      <dgm:prSet phldrT="[Text]"/>
      <dgm:spPr/>
      <dgm:t>
        <a:bodyPr/>
        <a:lstStyle/>
        <a:p>
          <a:r>
            <a:rPr lang="en-US" dirty="0" smtClean="0"/>
            <a:t>Nominal Accounts</a:t>
          </a:r>
          <a:endParaRPr lang="en-US" dirty="0"/>
        </a:p>
      </dgm:t>
    </dgm:pt>
    <dgm:pt modelId="{798D37D4-CC11-4978-9B65-8EB6B735ED10}" type="parTrans" cxnId="{23DFC89B-D1AE-44AD-BD06-B56873419A9B}">
      <dgm:prSet/>
      <dgm:spPr/>
      <dgm:t>
        <a:bodyPr/>
        <a:lstStyle/>
        <a:p>
          <a:endParaRPr lang="en-US"/>
        </a:p>
      </dgm:t>
    </dgm:pt>
    <dgm:pt modelId="{68105CAE-DA77-4E4F-A312-BD92E02DF0D0}" type="sibTrans" cxnId="{23DFC89B-D1AE-44AD-BD06-B56873419A9B}">
      <dgm:prSet/>
      <dgm:spPr/>
      <dgm:t>
        <a:bodyPr/>
        <a:lstStyle/>
        <a:p>
          <a:endParaRPr lang="en-US"/>
        </a:p>
      </dgm:t>
    </dgm:pt>
    <dgm:pt modelId="{6B6BB344-AC4D-4C8F-95BD-0E1C533BAD89}" type="pres">
      <dgm:prSet presAssocID="{58B5C10A-C3A2-4161-9828-D95F45FE57A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686396-A088-4886-B4AD-CB046EE2104F}" type="pres">
      <dgm:prSet presAssocID="{E7F1243F-5939-4496-8B8B-6D652C437068}" presName="root1" presStyleCnt="0"/>
      <dgm:spPr/>
    </dgm:pt>
    <dgm:pt modelId="{0D28CA98-59D7-4B14-A205-E77B66B3E1C1}" type="pres">
      <dgm:prSet presAssocID="{E7F1243F-5939-4496-8B8B-6D652C43706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5F1B8-6157-4492-8F35-FDFD69C0CB0B}" type="pres">
      <dgm:prSet presAssocID="{E7F1243F-5939-4496-8B8B-6D652C437068}" presName="level2hierChild" presStyleCnt="0"/>
      <dgm:spPr/>
    </dgm:pt>
    <dgm:pt modelId="{633AA4ED-6B76-408B-8C7D-E4F7D3210715}" type="pres">
      <dgm:prSet presAssocID="{D56AD2A0-F64F-4255-B0F4-5E5C92298BF9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4DCCB71-98EA-41BE-B9BB-A1DDC7388C45}" type="pres">
      <dgm:prSet presAssocID="{D56AD2A0-F64F-4255-B0F4-5E5C92298BF9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3B9DBA7-EED0-4DA6-B964-7AA641F43FF2}" type="pres">
      <dgm:prSet presAssocID="{0FF4C804-F590-4101-A221-F15B95F79808}" presName="root2" presStyleCnt="0"/>
      <dgm:spPr/>
    </dgm:pt>
    <dgm:pt modelId="{45D12000-0D68-43D8-886A-19583409DA1E}" type="pres">
      <dgm:prSet presAssocID="{0FF4C804-F590-4101-A221-F15B95F79808}" presName="LevelTwoTextNode" presStyleLbl="node2" presStyleIdx="0" presStyleCnt="3" custScaleX="116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1C60F-214E-4FBA-B227-BC6B38490A8F}" type="pres">
      <dgm:prSet presAssocID="{0FF4C804-F590-4101-A221-F15B95F79808}" presName="level3hierChild" presStyleCnt="0"/>
      <dgm:spPr/>
    </dgm:pt>
    <dgm:pt modelId="{F3CDD584-C9D8-41B7-8A20-2F9B6C70A375}" type="pres">
      <dgm:prSet presAssocID="{322EF7D2-D6F9-433C-A2A8-E31462E1079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E3E6EA1-B492-4360-96E7-86D1699A0B54}" type="pres">
      <dgm:prSet presAssocID="{322EF7D2-D6F9-433C-A2A8-E31462E1079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52DFC26E-1265-4CFC-852A-B40F8B58488C}" type="pres">
      <dgm:prSet presAssocID="{8B869A8D-D5F4-4397-8A2C-8ED06EAA2F19}" presName="root2" presStyleCnt="0"/>
      <dgm:spPr/>
    </dgm:pt>
    <dgm:pt modelId="{BA12036D-BB0D-4707-BA86-554565E0C513}" type="pres">
      <dgm:prSet presAssocID="{8B869A8D-D5F4-4397-8A2C-8ED06EAA2F19}" presName="LevelTwoTextNode" presStyleLbl="node2" presStyleIdx="1" presStyleCnt="3" custScaleX="116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94F85C-A7F0-4819-AEE7-66F507F4B607}" type="pres">
      <dgm:prSet presAssocID="{8B869A8D-D5F4-4397-8A2C-8ED06EAA2F19}" presName="level3hierChild" presStyleCnt="0"/>
      <dgm:spPr/>
    </dgm:pt>
    <dgm:pt modelId="{842F16EE-477F-4CD9-B580-0C7E21392724}" type="pres">
      <dgm:prSet presAssocID="{798D37D4-CC11-4978-9B65-8EB6B735ED10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4D69D911-9D5C-45B7-BC28-853FFB635752}" type="pres">
      <dgm:prSet presAssocID="{798D37D4-CC11-4978-9B65-8EB6B735ED10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EF3A40E-5493-461F-96E7-6D8568995247}" type="pres">
      <dgm:prSet presAssocID="{11FE58DD-BC9C-4463-AA2C-ABA3DC8375C7}" presName="root2" presStyleCnt="0"/>
      <dgm:spPr/>
    </dgm:pt>
    <dgm:pt modelId="{73BF00F7-DAFD-4C28-B447-5BB9C3DD17B3}" type="pres">
      <dgm:prSet presAssocID="{11FE58DD-BC9C-4463-AA2C-ABA3DC8375C7}" presName="LevelTwoTextNode" presStyleLbl="node2" presStyleIdx="2" presStyleCnt="3" custScaleX="116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C1DEE-61A5-41C1-94F0-C5ADF4A77E35}" type="pres">
      <dgm:prSet presAssocID="{11FE58DD-BC9C-4463-AA2C-ABA3DC8375C7}" presName="level3hierChild" presStyleCnt="0"/>
      <dgm:spPr/>
    </dgm:pt>
  </dgm:ptLst>
  <dgm:cxnLst>
    <dgm:cxn modelId="{B08755EC-C770-41BF-AB10-5C9DAFAA6F72}" type="presOf" srcId="{0FF4C804-F590-4101-A221-F15B95F79808}" destId="{45D12000-0D68-43D8-886A-19583409DA1E}" srcOrd="0" destOrd="0" presId="urn:microsoft.com/office/officeart/2008/layout/HorizontalMultiLevelHierarchy"/>
    <dgm:cxn modelId="{4CCFB78B-9A65-4665-81E2-99C8D5ECC2C4}" type="presOf" srcId="{8B869A8D-D5F4-4397-8A2C-8ED06EAA2F19}" destId="{BA12036D-BB0D-4707-BA86-554565E0C513}" srcOrd="0" destOrd="0" presId="urn:microsoft.com/office/officeart/2008/layout/HorizontalMultiLevelHierarchy"/>
    <dgm:cxn modelId="{A66A4184-1338-4B8D-B616-351317406802}" type="presOf" srcId="{D56AD2A0-F64F-4255-B0F4-5E5C92298BF9}" destId="{633AA4ED-6B76-408B-8C7D-E4F7D3210715}" srcOrd="0" destOrd="0" presId="urn:microsoft.com/office/officeart/2008/layout/HorizontalMultiLevelHierarchy"/>
    <dgm:cxn modelId="{7ED53E6E-7364-49F8-9B4C-6F50BE389874}" type="presOf" srcId="{E7F1243F-5939-4496-8B8B-6D652C437068}" destId="{0D28CA98-59D7-4B14-A205-E77B66B3E1C1}" srcOrd="0" destOrd="0" presId="urn:microsoft.com/office/officeart/2008/layout/HorizontalMultiLevelHierarchy"/>
    <dgm:cxn modelId="{4163F754-EA38-49E9-B214-BAE17F40C968}" type="presOf" srcId="{322EF7D2-D6F9-433C-A2A8-E31462E10794}" destId="{5E3E6EA1-B492-4360-96E7-86D1699A0B54}" srcOrd="1" destOrd="0" presId="urn:microsoft.com/office/officeart/2008/layout/HorizontalMultiLevelHierarchy"/>
    <dgm:cxn modelId="{41415434-1F32-47DD-8B54-51614EDE23A3}" type="presOf" srcId="{58B5C10A-C3A2-4161-9828-D95F45FE57AA}" destId="{6B6BB344-AC4D-4C8F-95BD-0E1C533BAD89}" srcOrd="0" destOrd="0" presId="urn:microsoft.com/office/officeart/2008/layout/HorizontalMultiLevelHierarchy"/>
    <dgm:cxn modelId="{B7EC1884-0E0F-4695-9812-5DD8B1F6E865}" srcId="{E7F1243F-5939-4496-8B8B-6D652C437068}" destId="{0FF4C804-F590-4101-A221-F15B95F79808}" srcOrd="0" destOrd="0" parTransId="{D56AD2A0-F64F-4255-B0F4-5E5C92298BF9}" sibTransId="{89AE5605-CD81-477A-B81A-14BFD519947D}"/>
    <dgm:cxn modelId="{F5A7364A-7C20-463D-AB04-53A25D6F6D20}" type="presOf" srcId="{D56AD2A0-F64F-4255-B0F4-5E5C92298BF9}" destId="{94DCCB71-98EA-41BE-B9BB-A1DDC7388C45}" srcOrd="1" destOrd="0" presId="urn:microsoft.com/office/officeart/2008/layout/HorizontalMultiLevelHierarchy"/>
    <dgm:cxn modelId="{9119D3BE-ED8D-4247-903F-00C33EE65763}" type="presOf" srcId="{798D37D4-CC11-4978-9B65-8EB6B735ED10}" destId="{842F16EE-477F-4CD9-B580-0C7E21392724}" srcOrd="0" destOrd="0" presId="urn:microsoft.com/office/officeart/2008/layout/HorizontalMultiLevelHierarchy"/>
    <dgm:cxn modelId="{E15BCC36-7546-463C-BF58-2E5CB508E760}" type="presOf" srcId="{322EF7D2-D6F9-433C-A2A8-E31462E10794}" destId="{F3CDD584-C9D8-41B7-8A20-2F9B6C70A375}" srcOrd="0" destOrd="0" presId="urn:microsoft.com/office/officeart/2008/layout/HorizontalMultiLevelHierarchy"/>
    <dgm:cxn modelId="{4A39A854-633F-4978-9C43-FBECBD6D4898}" type="presOf" srcId="{11FE58DD-BC9C-4463-AA2C-ABA3DC8375C7}" destId="{73BF00F7-DAFD-4C28-B447-5BB9C3DD17B3}" srcOrd="0" destOrd="0" presId="urn:microsoft.com/office/officeart/2008/layout/HorizontalMultiLevelHierarchy"/>
    <dgm:cxn modelId="{23DFC89B-D1AE-44AD-BD06-B56873419A9B}" srcId="{E7F1243F-5939-4496-8B8B-6D652C437068}" destId="{11FE58DD-BC9C-4463-AA2C-ABA3DC8375C7}" srcOrd="2" destOrd="0" parTransId="{798D37D4-CC11-4978-9B65-8EB6B735ED10}" sibTransId="{68105CAE-DA77-4E4F-A312-BD92E02DF0D0}"/>
    <dgm:cxn modelId="{272C0E6F-CE97-409F-AC97-7D3DEFCDEB8C}" srcId="{E7F1243F-5939-4496-8B8B-6D652C437068}" destId="{8B869A8D-D5F4-4397-8A2C-8ED06EAA2F19}" srcOrd="1" destOrd="0" parTransId="{322EF7D2-D6F9-433C-A2A8-E31462E10794}" sibTransId="{219FC35C-51BE-45C7-ADAF-DD0C3F915CBA}"/>
    <dgm:cxn modelId="{A45CD2A5-6D3B-48E7-ACC6-FAF049E91111}" type="presOf" srcId="{798D37D4-CC11-4978-9B65-8EB6B735ED10}" destId="{4D69D911-9D5C-45B7-BC28-853FFB635752}" srcOrd="1" destOrd="0" presId="urn:microsoft.com/office/officeart/2008/layout/HorizontalMultiLevelHierarchy"/>
    <dgm:cxn modelId="{157C62C6-4878-4A2A-9FA6-7BF7709438FF}" srcId="{58B5C10A-C3A2-4161-9828-D95F45FE57AA}" destId="{E7F1243F-5939-4496-8B8B-6D652C437068}" srcOrd="0" destOrd="0" parTransId="{3382732B-FC82-4D75-BB18-57567FD9DBBF}" sibTransId="{AB65D03C-A628-4BC3-9942-EFB244354752}"/>
    <dgm:cxn modelId="{47A072B1-5379-4741-8ED3-B70490AF505B}" type="presParOf" srcId="{6B6BB344-AC4D-4C8F-95BD-0E1C533BAD89}" destId="{C6686396-A088-4886-B4AD-CB046EE2104F}" srcOrd="0" destOrd="0" presId="urn:microsoft.com/office/officeart/2008/layout/HorizontalMultiLevelHierarchy"/>
    <dgm:cxn modelId="{D1ED2C77-AFFB-4BDF-B893-474DA16BE290}" type="presParOf" srcId="{C6686396-A088-4886-B4AD-CB046EE2104F}" destId="{0D28CA98-59D7-4B14-A205-E77B66B3E1C1}" srcOrd="0" destOrd="0" presId="urn:microsoft.com/office/officeart/2008/layout/HorizontalMultiLevelHierarchy"/>
    <dgm:cxn modelId="{D0DF8076-3F7F-4A5E-B08C-FDA283CA8646}" type="presParOf" srcId="{C6686396-A088-4886-B4AD-CB046EE2104F}" destId="{0305F1B8-6157-4492-8F35-FDFD69C0CB0B}" srcOrd="1" destOrd="0" presId="urn:microsoft.com/office/officeart/2008/layout/HorizontalMultiLevelHierarchy"/>
    <dgm:cxn modelId="{0120CE3F-3B2C-45DA-B05D-4FC7AAA4C744}" type="presParOf" srcId="{0305F1B8-6157-4492-8F35-FDFD69C0CB0B}" destId="{633AA4ED-6B76-408B-8C7D-E4F7D3210715}" srcOrd="0" destOrd="0" presId="urn:microsoft.com/office/officeart/2008/layout/HorizontalMultiLevelHierarchy"/>
    <dgm:cxn modelId="{0B4E4D5B-0D0A-4DE2-B235-7463ED90AB19}" type="presParOf" srcId="{633AA4ED-6B76-408B-8C7D-E4F7D3210715}" destId="{94DCCB71-98EA-41BE-B9BB-A1DDC7388C45}" srcOrd="0" destOrd="0" presId="urn:microsoft.com/office/officeart/2008/layout/HorizontalMultiLevelHierarchy"/>
    <dgm:cxn modelId="{AA861C54-8D7C-421E-9F00-41CB8EB6B970}" type="presParOf" srcId="{0305F1B8-6157-4492-8F35-FDFD69C0CB0B}" destId="{03B9DBA7-EED0-4DA6-B964-7AA641F43FF2}" srcOrd="1" destOrd="0" presId="urn:microsoft.com/office/officeart/2008/layout/HorizontalMultiLevelHierarchy"/>
    <dgm:cxn modelId="{B2963D25-D8C3-48D0-8F18-FCCB15AF37FC}" type="presParOf" srcId="{03B9DBA7-EED0-4DA6-B964-7AA641F43FF2}" destId="{45D12000-0D68-43D8-886A-19583409DA1E}" srcOrd="0" destOrd="0" presId="urn:microsoft.com/office/officeart/2008/layout/HorizontalMultiLevelHierarchy"/>
    <dgm:cxn modelId="{4B43A808-D379-4414-95B4-FEDF5F9EEB5E}" type="presParOf" srcId="{03B9DBA7-EED0-4DA6-B964-7AA641F43FF2}" destId="{D2B1C60F-214E-4FBA-B227-BC6B38490A8F}" srcOrd="1" destOrd="0" presId="urn:microsoft.com/office/officeart/2008/layout/HorizontalMultiLevelHierarchy"/>
    <dgm:cxn modelId="{38B8A2F8-084E-4114-A990-E9F5082F4FD9}" type="presParOf" srcId="{0305F1B8-6157-4492-8F35-FDFD69C0CB0B}" destId="{F3CDD584-C9D8-41B7-8A20-2F9B6C70A375}" srcOrd="2" destOrd="0" presId="urn:microsoft.com/office/officeart/2008/layout/HorizontalMultiLevelHierarchy"/>
    <dgm:cxn modelId="{92F31884-4C9B-4865-A948-1386B4C606A3}" type="presParOf" srcId="{F3CDD584-C9D8-41B7-8A20-2F9B6C70A375}" destId="{5E3E6EA1-B492-4360-96E7-86D1699A0B54}" srcOrd="0" destOrd="0" presId="urn:microsoft.com/office/officeart/2008/layout/HorizontalMultiLevelHierarchy"/>
    <dgm:cxn modelId="{46816494-B564-45C1-8A90-A0638A6233E1}" type="presParOf" srcId="{0305F1B8-6157-4492-8F35-FDFD69C0CB0B}" destId="{52DFC26E-1265-4CFC-852A-B40F8B58488C}" srcOrd="3" destOrd="0" presId="urn:microsoft.com/office/officeart/2008/layout/HorizontalMultiLevelHierarchy"/>
    <dgm:cxn modelId="{DF0EE5F1-2822-4C37-92FC-68609562E149}" type="presParOf" srcId="{52DFC26E-1265-4CFC-852A-B40F8B58488C}" destId="{BA12036D-BB0D-4707-BA86-554565E0C513}" srcOrd="0" destOrd="0" presId="urn:microsoft.com/office/officeart/2008/layout/HorizontalMultiLevelHierarchy"/>
    <dgm:cxn modelId="{726A9235-2F7F-460D-8CBA-33E846B27C6D}" type="presParOf" srcId="{52DFC26E-1265-4CFC-852A-B40F8B58488C}" destId="{0794F85C-A7F0-4819-AEE7-66F507F4B607}" srcOrd="1" destOrd="0" presId="urn:microsoft.com/office/officeart/2008/layout/HorizontalMultiLevelHierarchy"/>
    <dgm:cxn modelId="{38BCBAF9-EAE4-4AE8-961F-38238B7429EF}" type="presParOf" srcId="{0305F1B8-6157-4492-8F35-FDFD69C0CB0B}" destId="{842F16EE-477F-4CD9-B580-0C7E21392724}" srcOrd="4" destOrd="0" presId="urn:microsoft.com/office/officeart/2008/layout/HorizontalMultiLevelHierarchy"/>
    <dgm:cxn modelId="{335B21CB-0274-408A-A121-4A10CFE960A9}" type="presParOf" srcId="{842F16EE-477F-4CD9-B580-0C7E21392724}" destId="{4D69D911-9D5C-45B7-BC28-853FFB635752}" srcOrd="0" destOrd="0" presId="urn:microsoft.com/office/officeart/2008/layout/HorizontalMultiLevelHierarchy"/>
    <dgm:cxn modelId="{EBC9809A-B7E9-423A-BF70-30E44B4E28ED}" type="presParOf" srcId="{0305F1B8-6157-4492-8F35-FDFD69C0CB0B}" destId="{5EF3A40E-5493-461F-96E7-6D8568995247}" srcOrd="5" destOrd="0" presId="urn:microsoft.com/office/officeart/2008/layout/HorizontalMultiLevelHierarchy"/>
    <dgm:cxn modelId="{471D87C8-EB8F-4CCD-B408-10D52E7B28DA}" type="presParOf" srcId="{5EF3A40E-5493-461F-96E7-6D8568995247}" destId="{73BF00F7-DAFD-4C28-B447-5BB9C3DD17B3}" srcOrd="0" destOrd="0" presId="urn:microsoft.com/office/officeart/2008/layout/HorizontalMultiLevelHierarchy"/>
    <dgm:cxn modelId="{56F60454-803D-48E1-9951-21EF87F90621}" type="presParOf" srcId="{5EF3A40E-5493-461F-96E7-6D8568995247}" destId="{AFAC1DEE-61A5-41C1-94F0-C5ADF4A77E3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A280BC-6AD2-4FA8-B9A9-EC56DD138FED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0575074-B11B-4F1F-87D7-D9EDCAB22927}">
      <dgm:prSet phldrT="[Text]"/>
      <dgm:spPr/>
      <dgm:t>
        <a:bodyPr/>
        <a:lstStyle/>
        <a:p>
          <a:r>
            <a:rPr lang="en-US" dirty="0" smtClean="0"/>
            <a:t>Personal Accounts</a:t>
          </a:r>
          <a:endParaRPr lang="en-US" dirty="0"/>
        </a:p>
      </dgm:t>
    </dgm:pt>
    <dgm:pt modelId="{C1F22DCF-B9A4-4042-9B55-340802DE4961}" type="parTrans" cxnId="{CE77100F-631F-4AA4-B680-4777441F58DC}">
      <dgm:prSet/>
      <dgm:spPr/>
      <dgm:t>
        <a:bodyPr/>
        <a:lstStyle/>
        <a:p>
          <a:endParaRPr lang="en-US"/>
        </a:p>
      </dgm:t>
    </dgm:pt>
    <dgm:pt modelId="{946BB157-99CA-494D-B751-AABF46F5E82B}" type="sibTrans" cxnId="{CE77100F-631F-4AA4-B680-4777441F58DC}">
      <dgm:prSet/>
      <dgm:spPr/>
      <dgm:t>
        <a:bodyPr/>
        <a:lstStyle/>
        <a:p>
          <a:endParaRPr lang="en-US"/>
        </a:p>
      </dgm:t>
    </dgm:pt>
    <dgm:pt modelId="{D379BAB1-794F-4169-A6EC-7C43B930112F}">
      <dgm:prSet phldrT="[Text]"/>
      <dgm:spPr/>
      <dgm:t>
        <a:bodyPr/>
        <a:lstStyle/>
        <a:p>
          <a:r>
            <a:rPr lang="en-US" dirty="0" smtClean="0"/>
            <a:t>Debit the Receiver</a:t>
          </a:r>
          <a:endParaRPr lang="en-US" dirty="0"/>
        </a:p>
      </dgm:t>
    </dgm:pt>
    <dgm:pt modelId="{C3D5BA14-445A-4915-B48D-FA51A3609735}" type="parTrans" cxnId="{5EF139E1-47F3-44D2-A2AA-B8182540AF80}">
      <dgm:prSet/>
      <dgm:spPr/>
      <dgm:t>
        <a:bodyPr/>
        <a:lstStyle/>
        <a:p>
          <a:endParaRPr lang="en-US"/>
        </a:p>
      </dgm:t>
    </dgm:pt>
    <dgm:pt modelId="{C6DF6DCF-DA2E-446B-ABB8-398DB639A684}" type="sibTrans" cxnId="{5EF139E1-47F3-44D2-A2AA-B8182540AF80}">
      <dgm:prSet/>
      <dgm:spPr/>
      <dgm:t>
        <a:bodyPr/>
        <a:lstStyle/>
        <a:p>
          <a:endParaRPr lang="en-US"/>
        </a:p>
      </dgm:t>
    </dgm:pt>
    <dgm:pt modelId="{516F33DC-89B2-4469-B37C-0D32581C55CA}">
      <dgm:prSet phldrT="[Text]"/>
      <dgm:spPr/>
      <dgm:t>
        <a:bodyPr/>
        <a:lstStyle/>
        <a:p>
          <a:r>
            <a:rPr lang="en-US" dirty="0" smtClean="0"/>
            <a:t>Credit the Giver</a:t>
          </a:r>
          <a:endParaRPr lang="en-US" dirty="0"/>
        </a:p>
      </dgm:t>
    </dgm:pt>
    <dgm:pt modelId="{B904370F-EBBD-4231-8089-08ACA39D528C}" type="parTrans" cxnId="{0033A5E8-CFCB-4F1D-A28D-5163124F9780}">
      <dgm:prSet/>
      <dgm:spPr/>
      <dgm:t>
        <a:bodyPr/>
        <a:lstStyle/>
        <a:p>
          <a:endParaRPr lang="en-US"/>
        </a:p>
      </dgm:t>
    </dgm:pt>
    <dgm:pt modelId="{C3ABDA6E-3C1B-480F-BCA8-276FE9E96640}" type="sibTrans" cxnId="{0033A5E8-CFCB-4F1D-A28D-5163124F9780}">
      <dgm:prSet/>
      <dgm:spPr/>
      <dgm:t>
        <a:bodyPr/>
        <a:lstStyle/>
        <a:p>
          <a:endParaRPr lang="en-US"/>
        </a:p>
      </dgm:t>
    </dgm:pt>
    <dgm:pt modelId="{9F1BBC4A-786C-465B-B6D5-5C6C6E674840}">
      <dgm:prSet phldrT="[Text]"/>
      <dgm:spPr/>
      <dgm:t>
        <a:bodyPr/>
        <a:lstStyle/>
        <a:p>
          <a:r>
            <a:rPr lang="en-US" dirty="0" smtClean="0"/>
            <a:t>Real Accounts</a:t>
          </a:r>
          <a:endParaRPr lang="en-US" dirty="0"/>
        </a:p>
      </dgm:t>
    </dgm:pt>
    <dgm:pt modelId="{2F7A05C6-E197-4BBB-BD0D-0C4B95841086}" type="parTrans" cxnId="{F0BF9209-1FBB-4DAE-BFAA-AD766A4D3F06}">
      <dgm:prSet/>
      <dgm:spPr/>
      <dgm:t>
        <a:bodyPr/>
        <a:lstStyle/>
        <a:p>
          <a:endParaRPr lang="en-US"/>
        </a:p>
      </dgm:t>
    </dgm:pt>
    <dgm:pt modelId="{8104CE3F-9193-4B62-8B2E-AE3EA76DAAE6}" type="sibTrans" cxnId="{F0BF9209-1FBB-4DAE-BFAA-AD766A4D3F06}">
      <dgm:prSet/>
      <dgm:spPr/>
      <dgm:t>
        <a:bodyPr/>
        <a:lstStyle/>
        <a:p>
          <a:endParaRPr lang="en-US"/>
        </a:p>
      </dgm:t>
    </dgm:pt>
    <dgm:pt modelId="{453D43D9-C295-4857-92E9-9E2DC6ACE255}">
      <dgm:prSet phldrT="[Text]"/>
      <dgm:spPr/>
      <dgm:t>
        <a:bodyPr/>
        <a:lstStyle/>
        <a:p>
          <a:r>
            <a:rPr lang="en-US" dirty="0" smtClean="0"/>
            <a:t>Debit what Comes in</a:t>
          </a:r>
          <a:endParaRPr lang="en-US" dirty="0"/>
        </a:p>
      </dgm:t>
    </dgm:pt>
    <dgm:pt modelId="{40B51D36-AA4D-4643-9AF2-0B4A82EB030D}" type="parTrans" cxnId="{6381DADA-E6A4-49B9-8385-B29C4F916FFE}">
      <dgm:prSet/>
      <dgm:spPr/>
      <dgm:t>
        <a:bodyPr/>
        <a:lstStyle/>
        <a:p>
          <a:endParaRPr lang="en-US"/>
        </a:p>
      </dgm:t>
    </dgm:pt>
    <dgm:pt modelId="{21C6C1EA-D9E9-497F-ACE0-3A04360D83F3}" type="sibTrans" cxnId="{6381DADA-E6A4-49B9-8385-B29C4F916FFE}">
      <dgm:prSet/>
      <dgm:spPr/>
      <dgm:t>
        <a:bodyPr/>
        <a:lstStyle/>
        <a:p>
          <a:endParaRPr lang="en-US"/>
        </a:p>
      </dgm:t>
    </dgm:pt>
    <dgm:pt modelId="{70206636-14AD-4BBA-83AE-666E5807E038}">
      <dgm:prSet phldrT="[Text]"/>
      <dgm:spPr/>
      <dgm:t>
        <a:bodyPr/>
        <a:lstStyle/>
        <a:p>
          <a:r>
            <a:rPr lang="en-US" dirty="0" smtClean="0"/>
            <a:t>Credit what Goes out</a:t>
          </a:r>
          <a:endParaRPr lang="en-US" dirty="0"/>
        </a:p>
      </dgm:t>
    </dgm:pt>
    <dgm:pt modelId="{82AB787F-A2F4-4C87-A66D-D225EAA4B6BC}" type="parTrans" cxnId="{73B234BB-1E08-485F-837B-A800522CDE21}">
      <dgm:prSet/>
      <dgm:spPr/>
      <dgm:t>
        <a:bodyPr/>
        <a:lstStyle/>
        <a:p>
          <a:endParaRPr lang="en-US"/>
        </a:p>
      </dgm:t>
    </dgm:pt>
    <dgm:pt modelId="{378F86BF-9F2C-4360-AF38-ABDE601FA64B}" type="sibTrans" cxnId="{73B234BB-1E08-485F-837B-A800522CDE21}">
      <dgm:prSet/>
      <dgm:spPr/>
      <dgm:t>
        <a:bodyPr/>
        <a:lstStyle/>
        <a:p>
          <a:endParaRPr lang="en-US"/>
        </a:p>
      </dgm:t>
    </dgm:pt>
    <dgm:pt modelId="{843A9A91-6F1A-456E-8C28-209DF00810FC}">
      <dgm:prSet phldrT="[Text]"/>
      <dgm:spPr/>
      <dgm:t>
        <a:bodyPr/>
        <a:lstStyle/>
        <a:p>
          <a:r>
            <a:rPr lang="en-US" dirty="0" smtClean="0"/>
            <a:t>Nominal Accounts</a:t>
          </a:r>
          <a:endParaRPr lang="en-US" dirty="0"/>
        </a:p>
      </dgm:t>
    </dgm:pt>
    <dgm:pt modelId="{4357A6DC-5B3B-45E8-BF70-513E46B46D59}" type="parTrans" cxnId="{CD7622EC-CABD-414E-A983-5C0779E39ED2}">
      <dgm:prSet/>
      <dgm:spPr/>
      <dgm:t>
        <a:bodyPr/>
        <a:lstStyle/>
        <a:p>
          <a:endParaRPr lang="en-US"/>
        </a:p>
      </dgm:t>
    </dgm:pt>
    <dgm:pt modelId="{6565C5FF-03A3-4470-92DC-75111662E710}" type="sibTrans" cxnId="{CD7622EC-CABD-414E-A983-5C0779E39ED2}">
      <dgm:prSet/>
      <dgm:spPr/>
      <dgm:t>
        <a:bodyPr/>
        <a:lstStyle/>
        <a:p>
          <a:endParaRPr lang="en-US"/>
        </a:p>
      </dgm:t>
    </dgm:pt>
    <dgm:pt modelId="{CCC4EACF-6E67-496F-B2DF-B984587E6A8B}">
      <dgm:prSet phldrT="[Text]"/>
      <dgm:spPr/>
      <dgm:t>
        <a:bodyPr/>
        <a:lstStyle/>
        <a:p>
          <a:r>
            <a:rPr lang="en-US" dirty="0" smtClean="0"/>
            <a:t>Debit Expenses &amp; Losses</a:t>
          </a:r>
          <a:endParaRPr lang="en-US" dirty="0"/>
        </a:p>
      </dgm:t>
    </dgm:pt>
    <dgm:pt modelId="{CE24220F-7A78-44F7-A732-9AA5D3FF3C33}" type="parTrans" cxnId="{F46DD89D-1BA3-42E2-ADB4-00A473FEFCE1}">
      <dgm:prSet/>
      <dgm:spPr/>
      <dgm:t>
        <a:bodyPr/>
        <a:lstStyle/>
        <a:p>
          <a:endParaRPr lang="en-US"/>
        </a:p>
      </dgm:t>
    </dgm:pt>
    <dgm:pt modelId="{6763A7EE-1753-4A9B-B4AF-516EB507E1DC}" type="sibTrans" cxnId="{F46DD89D-1BA3-42E2-ADB4-00A473FEFCE1}">
      <dgm:prSet/>
      <dgm:spPr/>
      <dgm:t>
        <a:bodyPr/>
        <a:lstStyle/>
        <a:p>
          <a:endParaRPr lang="en-US"/>
        </a:p>
      </dgm:t>
    </dgm:pt>
    <dgm:pt modelId="{AD5D0E95-B602-4C4A-8A8E-DEFAC6DE5268}">
      <dgm:prSet phldrT="[Text]"/>
      <dgm:spPr/>
      <dgm:t>
        <a:bodyPr/>
        <a:lstStyle/>
        <a:p>
          <a:r>
            <a:rPr lang="en-US" dirty="0" smtClean="0"/>
            <a:t>Credit Incomes &amp; Gains</a:t>
          </a:r>
          <a:endParaRPr lang="en-US" dirty="0"/>
        </a:p>
      </dgm:t>
    </dgm:pt>
    <dgm:pt modelId="{DB0C7873-9554-4E6A-9702-2CB1FBFA7DAA}" type="parTrans" cxnId="{F353097E-9395-4FFD-AF47-B7EB692440B6}">
      <dgm:prSet/>
      <dgm:spPr/>
      <dgm:t>
        <a:bodyPr/>
        <a:lstStyle/>
        <a:p>
          <a:endParaRPr lang="en-US"/>
        </a:p>
      </dgm:t>
    </dgm:pt>
    <dgm:pt modelId="{1BDBF913-018F-4BD1-AD8E-184533ADCC4F}" type="sibTrans" cxnId="{F353097E-9395-4FFD-AF47-B7EB692440B6}">
      <dgm:prSet/>
      <dgm:spPr/>
      <dgm:t>
        <a:bodyPr/>
        <a:lstStyle/>
        <a:p>
          <a:endParaRPr lang="en-US"/>
        </a:p>
      </dgm:t>
    </dgm:pt>
    <dgm:pt modelId="{FB0A099A-48E8-4803-AC1F-DEB1AA0483A0}" type="pres">
      <dgm:prSet presAssocID="{C6A280BC-6AD2-4FA8-B9A9-EC56DD138F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70BB5D-6BC8-4467-B1CE-5A56267AB625}" type="pres">
      <dgm:prSet presAssocID="{843A9A91-6F1A-456E-8C28-209DF00810FC}" presName="boxAndChildren" presStyleCnt="0"/>
      <dgm:spPr/>
    </dgm:pt>
    <dgm:pt modelId="{F3A0F64E-96FB-4A9E-BC3F-6B3A2B16788B}" type="pres">
      <dgm:prSet presAssocID="{843A9A91-6F1A-456E-8C28-209DF00810FC}" presName="parentTextBox" presStyleLbl="node1" presStyleIdx="0" presStyleCnt="3"/>
      <dgm:spPr/>
      <dgm:t>
        <a:bodyPr/>
        <a:lstStyle/>
        <a:p>
          <a:endParaRPr lang="en-US"/>
        </a:p>
      </dgm:t>
    </dgm:pt>
    <dgm:pt modelId="{22FDCEAB-84B2-43E8-9F7E-B25FA99BEFD6}" type="pres">
      <dgm:prSet presAssocID="{843A9A91-6F1A-456E-8C28-209DF00810FC}" presName="entireBox" presStyleLbl="node1" presStyleIdx="0" presStyleCnt="3"/>
      <dgm:spPr/>
      <dgm:t>
        <a:bodyPr/>
        <a:lstStyle/>
        <a:p>
          <a:endParaRPr lang="en-US"/>
        </a:p>
      </dgm:t>
    </dgm:pt>
    <dgm:pt modelId="{0E3BBF8E-8509-413B-87A3-426AD873ADAA}" type="pres">
      <dgm:prSet presAssocID="{843A9A91-6F1A-456E-8C28-209DF00810FC}" presName="descendantBox" presStyleCnt="0"/>
      <dgm:spPr/>
    </dgm:pt>
    <dgm:pt modelId="{B09EA6D1-D6FF-4166-B7E6-1D5211B95AC3}" type="pres">
      <dgm:prSet presAssocID="{CCC4EACF-6E67-496F-B2DF-B984587E6A8B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A02F1-13A0-474F-9FC7-FB0B1ACB9888}" type="pres">
      <dgm:prSet presAssocID="{AD5D0E95-B602-4C4A-8A8E-DEFAC6DE5268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DB11-63D5-4C33-8D8A-E9D95A21BED7}" type="pres">
      <dgm:prSet presAssocID="{8104CE3F-9193-4B62-8B2E-AE3EA76DAAE6}" presName="sp" presStyleCnt="0"/>
      <dgm:spPr/>
    </dgm:pt>
    <dgm:pt modelId="{9DE6AA2D-1465-42E6-9DA0-A8DC34CB325E}" type="pres">
      <dgm:prSet presAssocID="{9F1BBC4A-786C-465B-B6D5-5C6C6E674840}" presName="arrowAndChildren" presStyleCnt="0"/>
      <dgm:spPr/>
    </dgm:pt>
    <dgm:pt modelId="{E03B73E2-0595-4F09-84FE-DED7C65212B0}" type="pres">
      <dgm:prSet presAssocID="{9F1BBC4A-786C-465B-B6D5-5C6C6E674840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CD667F4-DFEC-41F9-AFD5-00CFAFFB94DE}" type="pres">
      <dgm:prSet presAssocID="{9F1BBC4A-786C-465B-B6D5-5C6C6E674840}" presName="arrow" presStyleLbl="node1" presStyleIdx="1" presStyleCnt="3"/>
      <dgm:spPr/>
      <dgm:t>
        <a:bodyPr/>
        <a:lstStyle/>
        <a:p>
          <a:endParaRPr lang="en-US"/>
        </a:p>
      </dgm:t>
    </dgm:pt>
    <dgm:pt modelId="{B6A317C6-DC45-4B53-AF67-BA3A6E3382C0}" type="pres">
      <dgm:prSet presAssocID="{9F1BBC4A-786C-465B-B6D5-5C6C6E674840}" presName="descendantArrow" presStyleCnt="0"/>
      <dgm:spPr/>
    </dgm:pt>
    <dgm:pt modelId="{CD4F4086-DD7A-40C7-B718-280986123BAC}" type="pres">
      <dgm:prSet presAssocID="{453D43D9-C295-4857-92E9-9E2DC6ACE255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5069D-A416-47A1-A2FF-E8A1D537A325}" type="pres">
      <dgm:prSet presAssocID="{70206636-14AD-4BBA-83AE-666E5807E038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E7217-A856-4770-901D-5137BBC3C5FC}" type="pres">
      <dgm:prSet presAssocID="{946BB157-99CA-494D-B751-AABF46F5E82B}" presName="sp" presStyleCnt="0"/>
      <dgm:spPr/>
    </dgm:pt>
    <dgm:pt modelId="{F63A41A9-8247-4309-9594-1F3BEFC8E78D}" type="pres">
      <dgm:prSet presAssocID="{60575074-B11B-4F1F-87D7-D9EDCAB22927}" presName="arrowAndChildren" presStyleCnt="0"/>
      <dgm:spPr/>
    </dgm:pt>
    <dgm:pt modelId="{0D429F41-FD16-4002-AE8A-EE5DC17D12AE}" type="pres">
      <dgm:prSet presAssocID="{60575074-B11B-4F1F-87D7-D9EDCAB22927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18DFF90D-FB10-4996-B940-295B8E9416AC}" type="pres">
      <dgm:prSet presAssocID="{60575074-B11B-4F1F-87D7-D9EDCAB22927}" presName="arrow" presStyleLbl="node1" presStyleIdx="2" presStyleCnt="3"/>
      <dgm:spPr/>
      <dgm:t>
        <a:bodyPr/>
        <a:lstStyle/>
        <a:p>
          <a:endParaRPr lang="en-US"/>
        </a:p>
      </dgm:t>
    </dgm:pt>
    <dgm:pt modelId="{AAF7213E-49BE-4D08-9180-9AA0A308E041}" type="pres">
      <dgm:prSet presAssocID="{60575074-B11B-4F1F-87D7-D9EDCAB22927}" presName="descendantArrow" presStyleCnt="0"/>
      <dgm:spPr/>
    </dgm:pt>
    <dgm:pt modelId="{03327B26-E75D-4DBD-9478-5B2172C871FB}" type="pres">
      <dgm:prSet presAssocID="{D379BAB1-794F-4169-A6EC-7C43B930112F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DDBAA-A669-4C52-B2D5-3A304D8AB48D}" type="pres">
      <dgm:prSet presAssocID="{516F33DC-89B2-4469-B37C-0D32581C55C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F7871A-0141-407B-A9B2-356F28C0CE2D}" type="presOf" srcId="{70206636-14AD-4BBA-83AE-666E5807E038}" destId="{6CE5069D-A416-47A1-A2FF-E8A1D537A325}" srcOrd="0" destOrd="0" presId="urn:microsoft.com/office/officeart/2005/8/layout/process4"/>
    <dgm:cxn modelId="{F353097E-9395-4FFD-AF47-B7EB692440B6}" srcId="{843A9A91-6F1A-456E-8C28-209DF00810FC}" destId="{AD5D0E95-B602-4C4A-8A8E-DEFAC6DE5268}" srcOrd="1" destOrd="0" parTransId="{DB0C7873-9554-4E6A-9702-2CB1FBFA7DAA}" sibTransId="{1BDBF913-018F-4BD1-AD8E-184533ADCC4F}"/>
    <dgm:cxn modelId="{EA93B941-588D-41A1-B974-C2A64EE5EA59}" type="presOf" srcId="{D379BAB1-794F-4169-A6EC-7C43B930112F}" destId="{03327B26-E75D-4DBD-9478-5B2172C871FB}" srcOrd="0" destOrd="0" presId="urn:microsoft.com/office/officeart/2005/8/layout/process4"/>
    <dgm:cxn modelId="{73B234BB-1E08-485F-837B-A800522CDE21}" srcId="{9F1BBC4A-786C-465B-B6D5-5C6C6E674840}" destId="{70206636-14AD-4BBA-83AE-666E5807E038}" srcOrd="1" destOrd="0" parTransId="{82AB787F-A2F4-4C87-A66D-D225EAA4B6BC}" sibTransId="{378F86BF-9F2C-4360-AF38-ABDE601FA64B}"/>
    <dgm:cxn modelId="{F23C1269-88B1-4CEB-BF98-D0CD41D31090}" type="presOf" srcId="{C6A280BC-6AD2-4FA8-B9A9-EC56DD138FED}" destId="{FB0A099A-48E8-4803-AC1F-DEB1AA0483A0}" srcOrd="0" destOrd="0" presId="urn:microsoft.com/office/officeart/2005/8/layout/process4"/>
    <dgm:cxn modelId="{A630C2F3-BBD2-4691-ABA2-EFBE1098FE06}" type="presOf" srcId="{843A9A91-6F1A-456E-8C28-209DF00810FC}" destId="{F3A0F64E-96FB-4A9E-BC3F-6B3A2B16788B}" srcOrd="0" destOrd="0" presId="urn:microsoft.com/office/officeart/2005/8/layout/process4"/>
    <dgm:cxn modelId="{7877F3D0-EBC2-4295-A3CB-BFD7678B18A4}" type="presOf" srcId="{516F33DC-89B2-4469-B37C-0D32581C55CA}" destId="{0C2DDBAA-A669-4C52-B2D5-3A304D8AB48D}" srcOrd="0" destOrd="0" presId="urn:microsoft.com/office/officeart/2005/8/layout/process4"/>
    <dgm:cxn modelId="{9E066B87-93F6-4DA9-AD1E-F79FC9417BAD}" type="presOf" srcId="{9F1BBC4A-786C-465B-B6D5-5C6C6E674840}" destId="{E03B73E2-0595-4F09-84FE-DED7C65212B0}" srcOrd="0" destOrd="0" presId="urn:microsoft.com/office/officeart/2005/8/layout/process4"/>
    <dgm:cxn modelId="{CE77100F-631F-4AA4-B680-4777441F58DC}" srcId="{C6A280BC-6AD2-4FA8-B9A9-EC56DD138FED}" destId="{60575074-B11B-4F1F-87D7-D9EDCAB22927}" srcOrd="0" destOrd="0" parTransId="{C1F22DCF-B9A4-4042-9B55-340802DE4961}" sibTransId="{946BB157-99CA-494D-B751-AABF46F5E82B}"/>
    <dgm:cxn modelId="{F46DD89D-1BA3-42E2-ADB4-00A473FEFCE1}" srcId="{843A9A91-6F1A-456E-8C28-209DF00810FC}" destId="{CCC4EACF-6E67-496F-B2DF-B984587E6A8B}" srcOrd="0" destOrd="0" parTransId="{CE24220F-7A78-44F7-A732-9AA5D3FF3C33}" sibTransId="{6763A7EE-1753-4A9B-B4AF-516EB507E1DC}"/>
    <dgm:cxn modelId="{07E56789-CFD0-4015-8A1A-5FF9B2C20C35}" type="presOf" srcId="{453D43D9-C295-4857-92E9-9E2DC6ACE255}" destId="{CD4F4086-DD7A-40C7-B718-280986123BAC}" srcOrd="0" destOrd="0" presId="urn:microsoft.com/office/officeart/2005/8/layout/process4"/>
    <dgm:cxn modelId="{0033A5E8-CFCB-4F1D-A28D-5163124F9780}" srcId="{60575074-B11B-4F1F-87D7-D9EDCAB22927}" destId="{516F33DC-89B2-4469-B37C-0D32581C55CA}" srcOrd="1" destOrd="0" parTransId="{B904370F-EBBD-4231-8089-08ACA39D528C}" sibTransId="{C3ABDA6E-3C1B-480F-BCA8-276FE9E96640}"/>
    <dgm:cxn modelId="{6381DADA-E6A4-49B9-8385-B29C4F916FFE}" srcId="{9F1BBC4A-786C-465B-B6D5-5C6C6E674840}" destId="{453D43D9-C295-4857-92E9-9E2DC6ACE255}" srcOrd="0" destOrd="0" parTransId="{40B51D36-AA4D-4643-9AF2-0B4A82EB030D}" sibTransId="{21C6C1EA-D9E9-497F-ACE0-3A04360D83F3}"/>
    <dgm:cxn modelId="{5EF139E1-47F3-44D2-A2AA-B8182540AF80}" srcId="{60575074-B11B-4F1F-87D7-D9EDCAB22927}" destId="{D379BAB1-794F-4169-A6EC-7C43B930112F}" srcOrd="0" destOrd="0" parTransId="{C3D5BA14-445A-4915-B48D-FA51A3609735}" sibTransId="{C6DF6DCF-DA2E-446B-ABB8-398DB639A684}"/>
    <dgm:cxn modelId="{F0BF9209-1FBB-4DAE-BFAA-AD766A4D3F06}" srcId="{C6A280BC-6AD2-4FA8-B9A9-EC56DD138FED}" destId="{9F1BBC4A-786C-465B-B6D5-5C6C6E674840}" srcOrd="1" destOrd="0" parTransId="{2F7A05C6-E197-4BBB-BD0D-0C4B95841086}" sibTransId="{8104CE3F-9193-4B62-8B2E-AE3EA76DAAE6}"/>
    <dgm:cxn modelId="{F36F9F23-1AF5-4028-A1D5-53D510B1710F}" type="presOf" srcId="{843A9A91-6F1A-456E-8C28-209DF00810FC}" destId="{22FDCEAB-84B2-43E8-9F7E-B25FA99BEFD6}" srcOrd="1" destOrd="0" presId="urn:microsoft.com/office/officeart/2005/8/layout/process4"/>
    <dgm:cxn modelId="{01CDC2A1-B6B9-46B4-A7C7-BCB2E286B6EE}" type="presOf" srcId="{AD5D0E95-B602-4C4A-8A8E-DEFAC6DE5268}" destId="{29AA02F1-13A0-474F-9FC7-FB0B1ACB9888}" srcOrd="0" destOrd="0" presId="urn:microsoft.com/office/officeart/2005/8/layout/process4"/>
    <dgm:cxn modelId="{748310F8-CE55-40A7-8563-225032C153A2}" type="presOf" srcId="{60575074-B11B-4F1F-87D7-D9EDCAB22927}" destId="{18DFF90D-FB10-4996-B940-295B8E9416AC}" srcOrd="1" destOrd="0" presId="urn:microsoft.com/office/officeart/2005/8/layout/process4"/>
    <dgm:cxn modelId="{BDE6EC91-D694-400B-B52C-BD3FE7DA2850}" type="presOf" srcId="{9F1BBC4A-786C-465B-B6D5-5C6C6E674840}" destId="{9CD667F4-DFEC-41F9-AFD5-00CFAFFB94DE}" srcOrd="1" destOrd="0" presId="urn:microsoft.com/office/officeart/2005/8/layout/process4"/>
    <dgm:cxn modelId="{CD7622EC-CABD-414E-A983-5C0779E39ED2}" srcId="{C6A280BC-6AD2-4FA8-B9A9-EC56DD138FED}" destId="{843A9A91-6F1A-456E-8C28-209DF00810FC}" srcOrd="2" destOrd="0" parTransId="{4357A6DC-5B3B-45E8-BF70-513E46B46D59}" sibTransId="{6565C5FF-03A3-4470-92DC-75111662E710}"/>
    <dgm:cxn modelId="{8017F8D6-C6B6-4363-844F-BCB476687853}" type="presOf" srcId="{60575074-B11B-4F1F-87D7-D9EDCAB22927}" destId="{0D429F41-FD16-4002-AE8A-EE5DC17D12AE}" srcOrd="0" destOrd="0" presId="urn:microsoft.com/office/officeart/2005/8/layout/process4"/>
    <dgm:cxn modelId="{7FFBF4EC-1E81-4037-BD4E-0590D6853098}" type="presOf" srcId="{CCC4EACF-6E67-496F-B2DF-B984587E6A8B}" destId="{B09EA6D1-D6FF-4166-B7E6-1D5211B95AC3}" srcOrd="0" destOrd="0" presId="urn:microsoft.com/office/officeart/2005/8/layout/process4"/>
    <dgm:cxn modelId="{1363A0DF-7512-42B3-A1E9-55F3BD6059BB}" type="presParOf" srcId="{FB0A099A-48E8-4803-AC1F-DEB1AA0483A0}" destId="{ED70BB5D-6BC8-4467-B1CE-5A56267AB625}" srcOrd="0" destOrd="0" presId="urn:microsoft.com/office/officeart/2005/8/layout/process4"/>
    <dgm:cxn modelId="{73703054-FC2F-4E8B-9417-AF254A5CB670}" type="presParOf" srcId="{ED70BB5D-6BC8-4467-B1CE-5A56267AB625}" destId="{F3A0F64E-96FB-4A9E-BC3F-6B3A2B16788B}" srcOrd="0" destOrd="0" presId="urn:microsoft.com/office/officeart/2005/8/layout/process4"/>
    <dgm:cxn modelId="{2B2431B3-CD05-4277-9110-7B291072D260}" type="presParOf" srcId="{ED70BB5D-6BC8-4467-B1CE-5A56267AB625}" destId="{22FDCEAB-84B2-43E8-9F7E-B25FA99BEFD6}" srcOrd="1" destOrd="0" presId="urn:microsoft.com/office/officeart/2005/8/layout/process4"/>
    <dgm:cxn modelId="{67F3E5EC-0694-4EE5-9D5C-43F2DDDDDF62}" type="presParOf" srcId="{ED70BB5D-6BC8-4467-B1CE-5A56267AB625}" destId="{0E3BBF8E-8509-413B-87A3-426AD873ADAA}" srcOrd="2" destOrd="0" presId="urn:microsoft.com/office/officeart/2005/8/layout/process4"/>
    <dgm:cxn modelId="{8CF6E4F4-89A5-4971-89EE-14E1A5DA1312}" type="presParOf" srcId="{0E3BBF8E-8509-413B-87A3-426AD873ADAA}" destId="{B09EA6D1-D6FF-4166-B7E6-1D5211B95AC3}" srcOrd="0" destOrd="0" presId="urn:microsoft.com/office/officeart/2005/8/layout/process4"/>
    <dgm:cxn modelId="{C16DDC40-222B-41BB-8D4B-F4FDABCD954B}" type="presParOf" srcId="{0E3BBF8E-8509-413B-87A3-426AD873ADAA}" destId="{29AA02F1-13A0-474F-9FC7-FB0B1ACB9888}" srcOrd="1" destOrd="0" presId="urn:microsoft.com/office/officeart/2005/8/layout/process4"/>
    <dgm:cxn modelId="{A4D1E3FB-0D93-4018-B687-5DEF1AAB4954}" type="presParOf" srcId="{FB0A099A-48E8-4803-AC1F-DEB1AA0483A0}" destId="{37B0DB11-63D5-4C33-8D8A-E9D95A21BED7}" srcOrd="1" destOrd="0" presId="urn:microsoft.com/office/officeart/2005/8/layout/process4"/>
    <dgm:cxn modelId="{5526CC60-98F3-4177-A954-627D47509F7F}" type="presParOf" srcId="{FB0A099A-48E8-4803-AC1F-DEB1AA0483A0}" destId="{9DE6AA2D-1465-42E6-9DA0-A8DC34CB325E}" srcOrd="2" destOrd="0" presId="urn:microsoft.com/office/officeart/2005/8/layout/process4"/>
    <dgm:cxn modelId="{6950AD37-78FA-4EFD-BAAF-0F025C595BFD}" type="presParOf" srcId="{9DE6AA2D-1465-42E6-9DA0-A8DC34CB325E}" destId="{E03B73E2-0595-4F09-84FE-DED7C65212B0}" srcOrd="0" destOrd="0" presId="urn:microsoft.com/office/officeart/2005/8/layout/process4"/>
    <dgm:cxn modelId="{8F3E4D8A-4FDC-44DD-A30A-0A9CC81E8949}" type="presParOf" srcId="{9DE6AA2D-1465-42E6-9DA0-A8DC34CB325E}" destId="{9CD667F4-DFEC-41F9-AFD5-00CFAFFB94DE}" srcOrd="1" destOrd="0" presId="urn:microsoft.com/office/officeart/2005/8/layout/process4"/>
    <dgm:cxn modelId="{73BC3874-EC50-49D6-9692-E156E27F6A6C}" type="presParOf" srcId="{9DE6AA2D-1465-42E6-9DA0-A8DC34CB325E}" destId="{B6A317C6-DC45-4B53-AF67-BA3A6E3382C0}" srcOrd="2" destOrd="0" presId="urn:microsoft.com/office/officeart/2005/8/layout/process4"/>
    <dgm:cxn modelId="{17EC0D12-0554-4927-A741-D15F3FB04D34}" type="presParOf" srcId="{B6A317C6-DC45-4B53-AF67-BA3A6E3382C0}" destId="{CD4F4086-DD7A-40C7-B718-280986123BAC}" srcOrd="0" destOrd="0" presId="urn:microsoft.com/office/officeart/2005/8/layout/process4"/>
    <dgm:cxn modelId="{375BD2D1-CB2F-449A-9D67-BC46A92C30CC}" type="presParOf" srcId="{B6A317C6-DC45-4B53-AF67-BA3A6E3382C0}" destId="{6CE5069D-A416-47A1-A2FF-E8A1D537A325}" srcOrd="1" destOrd="0" presId="urn:microsoft.com/office/officeart/2005/8/layout/process4"/>
    <dgm:cxn modelId="{5561E4A6-0CFA-4D51-88AC-E90F3ED1E9F0}" type="presParOf" srcId="{FB0A099A-48E8-4803-AC1F-DEB1AA0483A0}" destId="{005E7217-A856-4770-901D-5137BBC3C5FC}" srcOrd="3" destOrd="0" presId="urn:microsoft.com/office/officeart/2005/8/layout/process4"/>
    <dgm:cxn modelId="{41541343-72A3-4F6A-97D0-550D5C34623C}" type="presParOf" srcId="{FB0A099A-48E8-4803-AC1F-DEB1AA0483A0}" destId="{F63A41A9-8247-4309-9594-1F3BEFC8E78D}" srcOrd="4" destOrd="0" presId="urn:microsoft.com/office/officeart/2005/8/layout/process4"/>
    <dgm:cxn modelId="{E04FA73C-F533-4159-9D77-9006BBD9AA4B}" type="presParOf" srcId="{F63A41A9-8247-4309-9594-1F3BEFC8E78D}" destId="{0D429F41-FD16-4002-AE8A-EE5DC17D12AE}" srcOrd="0" destOrd="0" presId="urn:microsoft.com/office/officeart/2005/8/layout/process4"/>
    <dgm:cxn modelId="{2DA07CD1-07D2-4BE2-88C6-D0FF48B67892}" type="presParOf" srcId="{F63A41A9-8247-4309-9594-1F3BEFC8E78D}" destId="{18DFF90D-FB10-4996-B940-295B8E9416AC}" srcOrd="1" destOrd="0" presId="urn:microsoft.com/office/officeart/2005/8/layout/process4"/>
    <dgm:cxn modelId="{53A6D232-637B-4318-821B-7B9B2D71EFEB}" type="presParOf" srcId="{F63A41A9-8247-4309-9594-1F3BEFC8E78D}" destId="{AAF7213E-49BE-4D08-9180-9AA0A308E041}" srcOrd="2" destOrd="0" presId="urn:microsoft.com/office/officeart/2005/8/layout/process4"/>
    <dgm:cxn modelId="{580AC50E-AF1B-47A1-97B0-803FF0B9B79A}" type="presParOf" srcId="{AAF7213E-49BE-4D08-9180-9AA0A308E041}" destId="{03327B26-E75D-4DBD-9478-5B2172C871FB}" srcOrd="0" destOrd="0" presId="urn:microsoft.com/office/officeart/2005/8/layout/process4"/>
    <dgm:cxn modelId="{8C00651F-EBAD-4741-9272-F66C53FC8837}" type="presParOf" srcId="{AAF7213E-49BE-4D08-9180-9AA0A308E041}" destId="{0C2DDBAA-A669-4C52-B2D5-3A304D8AB48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F16EE-477F-4CD9-B580-0C7E21392724}">
      <dsp:nvSpPr>
        <dsp:cNvPr id="0" name=""/>
        <dsp:cNvSpPr/>
      </dsp:nvSpPr>
      <dsp:spPr>
        <a:xfrm>
          <a:off x="1711056" y="2032000"/>
          <a:ext cx="506536" cy="965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965199"/>
              </a:lnTo>
              <a:lnTo>
                <a:pt x="506536" y="9651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7073" y="2487348"/>
        <a:ext cx="54502" cy="54502"/>
      </dsp:txXfrm>
    </dsp:sp>
    <dsp:sp modelId="{F3CDD584-C9D8-41B7-8A20-2F9B6C70A375}">
      <dsp:nvSpPr>
        <dsp:cNvPr id="0" name=""/>
        <dsp:cNvSpPr/>
      </dsp:nvSpPr>
      <dsp:spPr>
        <a:xfrm>
          <a:off x="1711056" y="1986280"/>
          <a:ext cx="50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3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1661" y="2019336"/>
        <a:ext cx="25326" cy="25326"/>
      </dsp:txXfrm>
    </dsp:sp>
    <dsp:sp modelId="{633AA4ED-6B76-408B-8C7D-E4F7D3210715}">
      <dsp:nvSpPr>
        <dsp:cNvPr id="0" name=""/>
        <dsp:cNvSpPr/>
      </dsp:nvSpPr>
      <dsp:spPr>
        <a:xfrm>
          <a:off x="1711056" y="1066799"/>
          <a:ext cx="506536" cy="965200"/>
        </a:xfrm>
        <a:custGeom>
          <a:avLst/>
          <a:gdLst/>
          <a:ahLst/>
          <a:cxnLst/>
          <a:rect l="0" t="0" r="0" b="0"/>
          <a:pathLst>
            <a:path>
              <a:moveTo>
                <a:pt x="0" y="965200"/>
              </a:moveTo>
              <a:lnTo>
                <a:pt x="253268" y="965200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7073" y="1522148"/>
        <a:ext cx="54502" cy="54502"/>
      </dsp:txXfrm>
    </dsp:sp>
    <dsp:sp modelId="{0D28CA98-59D7-4B14-A205-E77B66B3E1C1}">
      <dsp:nvSpPr>
        <dsp:cNvPr id="0" name=""/>
        <dsp:cNvSpPr/>
      </dsp:nvSpPr>
      <dsp:spPr>
        <a:xfrm rot="16200000">
          <a:off x="-707023" y="1645920"/>
          <a:ext cx="4064000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ACCOUNTS</a:t>
          </a:r>
          <a:endParaRPr lang="en-US" sz="5000" kern="1200" dirty="0"/>
        </a:p>
      </dsp:txBody>
      <dsp:txXfrm>
        <a:off x="-707023" y="1645920"/>
        <a:ext cx="4064000" cy="772160"/>
      </dsp:txXfrm>
    </dsp:sp>
    <dsp:sp modelId="{45D12000-0D68-43D8-886A-19583409DA1E}">
      <dsp:nvSpPr>
        <dsp:cNvPr id="0" name=""/>
        <dsp:cNvSpPr/>
      </dsp:nvSpPr>
      <dsp:spPr>
        <a:xfrm>
          <a:off x="2217593" y="680719"/>
          <a:ext cx="2939509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Personal Accounts</a:t>
          </a:r>
          <a:endParaRPr lang="en-US" sz="2600" kern="1200" dirty="0"/>
        </a:p>
      </dsp:txBody>
      <dsp:txXfrm>
        <a:off x="2217593" y="680719"/>
        <a:ext cx="2939509" cy="772160"/>
      </dsp:txXfrm>
    </dsp:sp>
    <dsp:sp modelId="{BA12036D-BB0D-4707-BA86-554565E0C513}">
      <dsp:nvSpPr>
        <dsp:cNvPr id="0" name=""/>
        <dsp:cNvSpPr/>
      </dsp:nvSpPr>
      <dsp:spPr>
        <a:xfrm>
          <a:off x="2217593" y="1645920"/>
          <a:ext cx="2939509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Real Accounts</a:t>
          </a:r>
          <a:endParaRPr lang="en-US" sz="2600" kern="1200" dirty="0"/>
        </a:p>
      </dsp:txBody>
      <dsp:txXfrm>
        <a:off x="2217593" y="1645920"/>
        <a:ext cx="2939509" cy="772160"/>
      </dsp:txXfrm>
    </dsp:sp>
    <dsp:sp modelId="{73BF00F7-DAFD-4C28-B447-5BB9C3DD17B3}">
      <dsp:nvSpPr>
        <dsp:cNvPr id="0" name=""/>
        <dsp:cNvSpPr/>
      </dsp:nvSpPr>
      <dsp:spPr>
        <a:xfrm>
          <a:off x="2217593" y="2611119"/>
          <a:ext cx="2939509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Nominal Accounts</a:t>
          </a:r>
          <a:endParaRPr lang="en-US" sz="2600" kern="1200" dirty="0"/>
        </a:p>
      </dsp:txBody>
      <dsp:txXfrm>
        <a:off x="2217593" y="2611119"/>
        <a:ext cx="2939509" cy="772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DCEAB-84B2-43E8-9F7E-B25FA99BEFD6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Nominal Accounts</a:t>
          </a:r>
          <a:endParaRPr lang="en-US" sz="1900" kern="1200" dirty="0"/>
        </a:p>
      </dsp:txBody>
      <dsp:txXfrm>
        <a:off x="0" y="3059187"/>
        <a:ext cx="6096000" cy="542210"/>
      </dsp:txXfrm>
    </dsp:sp>
    <dsp:sp modelId="{B09EA6D1-D6FF-4166-B7E6-1D5211B95AC3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Debit Expenses &amp; Losses</a:t>
          </a:r>
          <a:endParaRPr lang="en-US" sz="2100" kern="1200" dirty="0"/>
        </a:p>
      </dsp:txBody>
      <dsp:txXfrm>
        <a:off x="0" y="3581316"/>
        <a:ext cx="3047999" cy="461883"/>
      </dsp:txXfrm>
    </dsp:sp>
    <dsp:sp modelId="{29AA02F1-13A0-474F-9FC7-FB0B1ACB9888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Credit Incomes &amp; Gains</a:t>
          </a:r>
          <a:endParaRPr lang="en-US" sz="2100" kern="1200" dirty="0"/>
        </a:p>
      </dsp:txBody>
      <dsp:txXfrm>
        <a:off x="3048000" y="3581316"/>
        <a:ext cx="3047999" cy="461883"/>
      </dsp:txXfrm>
    </dsp:sp>
    <dsp:sp modelId="{9CD667F4-DFEC-41F9-AFD5-00CFAFFB94DE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Real Accounts</a:t>
          </a:r>
          <a:endParaRPr lang="en-US" sz="1900" kern="1200" dirty="0"/>
        </a:p>
      </dsp:txBody>
      <dsp:txXfrm rot="-10800000">
        <a:off x="0" y="1529953"/>
        <a:ext cx="6096000" cy="542047"/>
      </dsp:txXfrm>
    </dsp:sp>
    <dsp:sp modelId="{CD4F4086-DD7A-40C7-B718-280986123BAC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Debit what Comes in</a:t>
          </a:r>
          <a:endParaRPr lang="en-US" sz="2100" kern="1200" dirty="0"/>
        </a:p>
      </dsp:txBody>
      <dsp:txXfrm>
        <a:off x="0" y="2072001"/>
        <a:ext cx="3047999" cy="461744"/>
      </dsp:txXfrm>
    </dsp:sp>
    <dsp:sp modelId="{6CE5069D-A416-47A1-A2FF-E8A1D537A325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Credit what Goes out</a:t>
          </a:r>
          <a:endParaRPr lang="en-US" sz="2100" kern="1200" dirty="0"/>
        </a:p>
      </dsp:txBody>
      <dsp:txXfrm>
        <a:off x="3048000" y="2072001"/>
        <a:ext cx="3047999" cy="461744"/>
      </dsp:txXfrm>
    </dsp:sp>
    <dsp:sp modelId="{18DFF90D-FB10-4996-B940-295B8E9416AC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Personal Accounts</a:t>
          </a:r>
          <a:endParaRPr lang="en-US" sz="1900" kern="1200" dirty="0"/>
        </a:p>
      </dsp:txBody>
      <dsp:txXfrm rot="-10800000">
        <a:off x="0" y="718"/>
        <a:ext cx="6096000" cy="542047"/>
      </dsp:txXfrm>
    </dsp:sp>
    <dsp:sp modelId="{03327B26-E75D-4DBD-9478-5B2172C871FB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Debit the Receiver</a:t>
          </a:r>
          <a:endParaRPr lang="en-US" sz="2100" kern="1200" dirty="0"/>
        </a:p>
      </dsp:txBody>
      <dsp:txXfrm>
        <a:off x="0" y="542766"/>
        <a:ext cx="3047999" cy="461744"/>
      </dsp:txXfrm>
    </dsp:sp>
    <dsp:sp modelId="{0C2DDBAA-A669-4C52-B2D5-3A304D8AB48D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Credit the Giver</a:t>
          </a:r>
          <a:endParaRPr lang="en-US" sz="2100" kern="1200" dirty="0"/>
        </a:p>
      </dsp:txBody>
      <dsp:txXfrm>
        <a:off x="3048000" y="542766"/>
        <a:ext cx="3047999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4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9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92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05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9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2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68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49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54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47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1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64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351-3E70-42A6-AA20-90E54E643CB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29/06/2019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BD50-AFEA-400D-A1C9-0790E582556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29-Jun-19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29-Jun-19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29-Jun-19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29-Jun-19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29-Jun-19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29-Jun-19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8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29-Jun-19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29-Jun-19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29-Jun-19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29-Jun-19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29-Jun-19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2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7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29-Jun-19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339E2F8-3C53-43AC-AD33-2EC644AEB2BE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slow">
    <p:diamond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diagramData" Target="../diagrams/data1.xml"/><Relationship Id="rId5" Type="http://schemas.openxmlformats.org/officeDocument/2006/relationships/image" Target="../media/image4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4.bin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diagramData" Target="../diagrams/data2.xml"/><Relationship Id="rId5" Type="http://schemas.openxmlformats.org/officeDocument/2006/relationships/image" Target="../media/image4.emf"/><Relationship Id="rId10" Type="http://schemas.microsoft.com/office/2007/relationships/diagramDrawing" Target="../diagrams/drawing2.xml"/><Relationship Id="rId4" Type="http://schemas.openxmlformats.org/officeDocument/2006/relationships/oleObject" Target="../embeddings/oleObject6.bin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136" y="2581870"/>
            <a:ext cx="3197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Tally ERP.9</a:t>
            </a:r>
            <a:endParaRPr lang="en-US" sz="54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9264" y="3657472"/>
            <a:ext cx="270547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3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91231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2" y="11092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Basic terms of Accounting: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860828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1. Business: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221468"/>
            <a:ext cx="91708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It is an activity to earn the Profit.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45720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3</a:t>
            </a: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. Capital: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4872573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It refers to the money or money’s worth invested by the owner in the business.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29718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2</a:t>
            </a: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. Owner / Proprietor: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3316069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The person who makes the investment &amp; bears all the risk connected with the business is known as Owner / proprietor.</a:t>
            </a:r>
          </a:p>
        </p:txBody>
      </p:sp>
    </p:spTree>
    <p:extLst>
      <p:ext uri="{BB962C8B-B14F-4D97-AF65-F5344CB8AC3E}">
        <p14:creationId xmlns:p14="http://schemas.microsoft.com/office/powerpoint/2010/main" val="14825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19227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218724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4. Transaction: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579364"/>
            <a:ext cx="9170875" cy="29238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Is an activity which involves exchange of money or money’s worth between two parties.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Types of Transactions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Cash Transactions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These are the transactions which involve the immediate payment of cash.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Credit Transactions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These are the transactions in which payment of money or cash is postponed.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4445913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5. Assets: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4790182"/>
            <a:ext cx="9188903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Assets are the properties or resources which are owned by the business entity.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Building, Land, Machinery, Furniture etc.</a:t>
            </a:r>
          </a:p>
        </p:txBody>
      </p:sp>
    </p:spTree>
    <p:extLst>
      <p:ext uri="{BB962C8B-B14F-4D97-AF65-F5344CB8AC3E}">
        <p14:creationId xmlns:p14="http://schemas.microsoft.com/office/powerpoint/2010/main" val="6083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83529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47244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8. Goods: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5068669"/>
            <a:ext cx="9188903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The term goods include all commodities, articles or products in which the business deals.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For Book seller- Books are the Goods etc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954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6. Liabilities: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639669"/>
            <a:ext cx="9188903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Liabilities are the debts owed by the business entity to outsiders 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Amount due to suppliers(Creditors), Bills Payable, Bank Loan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0904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7. Drawings: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392269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It is the amount of cash or the value of goods withdrawn(taken) by the owner for his personal use.</a:t>
            </a:r>
          </a:p>
        </p:txBody>
      </p:sp>
    </p:spTree>
    <p:extLst>
      <p:ext uri="{BB962C8B-B14F-4D97-AF65-F5344CB8AC3E}">
        <p14:creationId xmlns:p14="http://schemas.microsoft.com/office/powerpoint/2010/main" val="38254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80394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54314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9. Sundry Debtors: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998583"/>
            <a:ext cx="9188903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A person who owes money to the firm/business is called as Sundry Debtor. Debtors comes on account of Credit Sales.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When goods are sold to a person on credit, that person pays the price in future, he is called a debtor because he owes the amount to the firm.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4092714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10. Sundry Creditors: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436983"/>
            <a:ext cx="9188903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A person to whom money is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o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wing by the firm is called as Sundry Creditor. Creditors comes on account of Credit Purchases.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If firm purchases goods from Mr. X on credit, then Mr. X becomes creditor to the firm.</a:t>
            </a:r>
          </a:p>
        </p:txBody>
      </p:sp>
    </p:spTree>
    <p:extLst>
      <p:ext uri="{BB962C8B-B14F-4D97-AF65-F5344CB8AC3E}">
        <p14:creationId xmlns:p14="http://schemas.microsoft.com/office/powerpoint/2010/main" val="112117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84589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1430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11. Purchases: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503640"/>
            <a:ext cx="9170875" cy="26468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The term purchase means goods are bought for resale.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Types of Purchases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Cash Purchases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If cash is paid immediately for the purchase of goods is called as Cash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urchases.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Credit </a:t>
            </a: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Purchases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If the payment for the purchase of goods is postponed I called as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redit Purchases.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099679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12. Sales: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460319"/>
            <a:ext cx="9170875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When the goods purchased are sold out is known as Sales.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Types of Sales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Cash Sales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If the sale is for immediate cash payment, it is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ash Sales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Credit </a:t>
            </a: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Sales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If payment for sales is postponed, it is Credit Sales.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91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49273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4848999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15. Stock(Inventory):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5193268"/>
            <a:ext cx="91889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Unsold goods are called as Stock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4478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13. Purchase Returns (Return Outwards):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92069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It means the goods which were purchased are now returned to the supplier due to poor quality, bad packaging.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2004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14. Sales </a:t>
            </a:r>
            <a:r>
              <a:rPr lang="en-US" sz="2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Returns (Return </a:t>
            </a: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Inwards):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02223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It means the goods which were sold to customers are now returned for the same reasons stated above.</a:t>
            </a:r>
          </a:p>
        </p:txBody>
      </p:sp>
    </p:spTree>
    <p:extLst>
      <p:ext uri="{BB962C8B-B14F-4D97-AF65-F5344CB8AC3E}">
        <p14:creationId xmlns:p14="http://schemas.microsoft.com/office/powerpoint/2010/main" val="256489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9117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0668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16. Account: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11069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Account is a record of the various dealings which occur between a customer &amp; the firm. The short form of Account is “A/c”.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402682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17. Discount: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763322"/>
            <a:ext cx="9170875" cy="29238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Deduction in the prices of goods is called as </a:t>
            </a:r>
            <a:r>
              <a:rPr lang="en-US" b="1" dirty="0" err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Discount.It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is usually expressed in terms of Percentage(%).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Types of Discount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Trade </a:t>
            </a: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Discount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It is allowed/earned at the time of sales/purchases on the basis of quantity.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ash </a:t>
            </a: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Discount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Cash Discount is allowed to the Debtors for quick payment of debt. 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54864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18. Invoice / Bill: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5830669"/>
            <a:ext cx="91889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It is a commercial document issued by a seller to a buyer.</a:t>
            </a:r>
          </a:p>
        </p:txBody>
      </p:sp>
    </p:spTree>
    <p:extLst>
      <p:ext uri="{BB962C8B-B14F-4D97-AF65-F5344CB8AC3E}">
        <p14:creationId xmlns:p14="http://schemas.microsoft.com/office/powerpoint/2010/main" val="42597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38343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61646"/>
            <a:ext cx="90766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Accounting Year: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1" y="1676400"/>
            <a:ext cx="886607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It is generally a period of 12 months during which the accounts are maintained.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An Accounting Year may be a,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a)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Calendar Year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1</a:t>
            </a:r>
            <a:r>
              <a:rPr lang="en-US" b="1" baseline="30000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January to 31</a:t>
            </a:r>
            <a:r>
              <a:rPr lang="en-US" b="1" baseline="30000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December.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b)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Financial Year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1</a:t>
            </a:r>
            <a:r>
              <a:rPr lang="en-US" b="1" baseline="30000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April to 31</a:t>
            </a:r>
            <a:r>
              <a:rPr lang="en-US" b="1" baseline="30000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March.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42334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Methods of Accounting Process: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931" y="4864894"/>
            <a:ext cx="8599715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Manual Process.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err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Computerised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Process.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38343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36493"/>
            <a:ext cx="8543925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Accounting Cycle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(Manual Process)</a:t>
            </a:r>
            <a:endParaRPr lang="en-US" sz="20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457200" y="1222229"/>
            <a:ext cx="8068600" cy="4645171"/>
            <a:chOff x="-302662" y="1450829"/>
            <a:chExt cx="8068600" cy="4645171"/>
          </a:xfrm>
        </p:grpSpPr>
        <p:sp>
          <p:nvSpPr>
            <p:cNvPr id="36" name="Bent-Up Arrow 35"/>
            <p:cNvSpPr/>
            <p:nvPr/>
          </p:nvSpPr>
          <p:spPr>
            <a:xfrm rot="5400000">
              <a:off x="535423" y="2252012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-302662" y="1450829"/>
              <a:ext cx="2810210" cy="826556"/>
            </a:xfrm>
            <a:custGeom>
              <a:avLst/>
              <a:gdLst>
                <a:gd name="connsiteX0" fmla="*/ 0 w 2810210"/>
                <a:gd name="connsiteY0" fmla="*/ 137787 h 826556"/>
                <a:gd name="connsiteX1" fmla="*/ 137787 w 2810210"/>
                <a:gd name="connsiteY1" fmla="*/ 0 h 826556"/>
                <a:gd name="connsiteX2" fmla="*/ 2672423 w 2810210"/>
                <a:gd name="connsiteY2" fmla="*/ 0 h 826556"/>
                <a:gd name="connsiteX3" fmla="*/ 2810210 w 2810210"/>
                <a:gd name="connsiteY3" fmla="*/ 137787 h 826556"/>
                <a:gd name="connsiteX4" fmla="*/ 2810210 w 2810210"/>
                <a:gd name="connsiteY4" fmla="*/ 688769 h 826556"/>
                <a:gd name="connsiteX5" fmla="*/ 2672423 w 2810210"/>
                <a:gd name="connsiteY5" fmla="*/ 826556 h 826556"/>
                <a:gd name="connsiteX6" fmla="*/ 137787 w 2810210"/>
                <a:gd name="connsiteY6" fmla="*/ 826556 h 826556"/>
                <a:gd name="connsiteX7" fmla="*/ 0 w 2810210"/>
                <a:gd name="connsiteY7" fmla="*/ 688769 h 826556"/>
                <a:gd name="connsiteX8" fmla="*/ 0 w 2810210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0210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672423" y="0"/>
                  </a:lnTo>
                  <a:cubicBezTo>
                    <a:pt x="2748521" y="0"/>
                    <a:pt x="2810210" y="61689"/>
                    <a:pt x="2810210" y="137787"/>
                  </a:cubicBezTo>
                  <a:lnTo>
                    <a:pt x="2810210" y="688769"/>
                  </a:lnTo>
                  <a:cubicBezTo>
                    <a:pt x="2810210" y="764867"/>
                    <a:pt x="2748521" y="826556"/>
                    <a:pt x="2672423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>
                  <a:effectLst/>
                  <a:latin typeface="Calibri"/>
                  <a:ea typeface="+mn-ea"/>
                  <a:cs typeface="+mn-cs"/>
                </a:rPr>
                <a:t>Transaction</a:t>
              </a:r>
              <a:endParaRPr lang="en-IN" sz="2400" b="1" kern="1200" dirty="0">
                <a:effectLst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62956" y="1537075"/>
              <a:ext cx="1107729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Bent-Up Arrow 39"/>
            <p:cNvSpPr/>
            <p:nvPr/>
          </p:nvSpPr>
          <p:spPr>
            <a:xfrm rot="5400000">
              <a:off x="1839294" y="3219102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1316330" y="2402369"/>
              <a:ext cx="2569872" cy="826556"/>
            </a:xfrm>
            <a:custGeom>
              <a:avLst/>
              <a:gdLst>
                <a:gd name="connsiteX0" fmla="*/ 0 w 2569872"/>
                <a:gd name="connsiteY0" fmla="*/ 137787 h 826556"/>
                <a:gd name="connsiteX1" fmla="*/ 137787 w 2569872"/>
                <a:gd name="connsiteY1" fmla="*/ 0 h 826556"/>
                <a:gd name="connsiteX2" fmla="*/ 2432085 w 2569872"/>
                <a:gd name="connsiteY2" fmla="*/ 0 h 826556"/>
                <a:gd name="connsiteX3" fmla="*/ 2569872 w 2569872"/>
                <a:gd name="connsiteY3" fmla="*/ 137787 h 826556"/>
                <a:gd name="connsiteX4" fmla="*/ 2569872 w 2569872"/>
                <a:gd name="connsiteY4" fmla="*/ 688769 h 826556"/>
                <a:gd name="connsiteX5" fmla="*/ 2432085 w 2569872"/>
                <a:gd name="connsiteY5" fmla="*/ 826556 h 826556"/>
                <a:gd name="connsiteX6" fmla="*/ 137787 w 2569872"/>
                <a:gd name="connsiteY6" fmla="*/ 826556 h 826556"/>
                <a:gd name="connsiteX7" fmla="*/ 0 w 2569872"/>
                <a:gd name="connsiteY7" fmla="*/ 688769 h 826556"/>
                <a:gd name="connsiteX8" fmla="*/ 0 w 2569872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9872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432085" y="0"/>
                  </a:lnTo>
                  <a:cubicBezTo>
                    <a:pt x="2508183" y="0"/>
                    <a:pt x="2569872" y="61689"/>
                    <a:pt x="2569872" y="137787"/>
                  </a:cubicBezTo>
                  <a:lnTo>
                    <a:pt x="2569872" y="688769"/>
                  </a:lnTo>
                  <a:cubicBezTo>
                    <a:pt x="2569872" y="764867"/>
                    <a:pt x="2508183" y="826556"/>
                    <a:pt x="2432085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>
                  <a:effectLst/>
                  <a:latin typeface="Calibri"/>
                  <a:ea typeface="+mn-ea"/>
                  <a:cs typeface="+mn-cs"/>
                </a:rPr>
                <a:t>Journal Entry</a:t>
              </a:r>
              <a:endParaRPr lang="en-IN" sz="2400" b="1" kern="1200" dirty="0">
                <a:effectLst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99673" y="2453273"/>
              <a:ext cx="1266038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Bent-Up Arrow 42"/>
            <p:cNvSpPr/>
            <p:nvPr/>
          </p:nvSpPr>
          <p:spPr>
            <a:xfrm rot="5400000">
              <a:off x="3365543" y="4085407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2602959" y="3369466"/>
              <a:ext cx="2426245" cy="826556"/>
            </a:xfrm>
            <a:custGeom>
              <a:avLst/>
              <a:gdLst>
                <a:gd name="connsiteX0" fmla="*/ 0 w 2426245"/>
                <a:gd name="connsiteY0" fmla="*/ 137787 h 826556"/>
                <a:gd name="connsiteX1" fmla="*/ 137787 w 2426245"/>
                <a:gd name="connsiteY1" fmla="*/ 0 h 826556"/>
                <a:gd name="connsiteX2" fmla="*/ 2288458 w 2426245"/>
                <a:gd name="connsiteY2" fmla="*/ 0 h 826556"/>
                <a:gd name="connsiteX3" fmla="*/ 2426245 w 2426245"/>
                <a:gd name="connsiteY3" fmla="*/ 137787 h 826556"/>
                <a:gd name="connsiteX4" fmla="*/ 2426245 w 2426245"/>
                <a:gd name="connsiteY4" fmla="*/ 688769 h 826556"/>
                <a:gd name="connsiteX5" fmla="*/ 2288458 w 2426245"/>
                <a:gd name="connsiteY5" fmla="*/ 826556 h 826556"/>
                <a:gd name="connsiteX6" fmla="*/ 137787 w 2426245"/>
                <a:gd name="connsiteY6" fmla="*/ 826556 h 826556"/>
                <a:gd name="connsiteX7" fmla="*/ 0 w 2426245"/>
                <a:gd name="connsiteY7" fmla="*/ 688769 h 826556"/>
                <a:gd name="connsiteX8" fmla="*/ 0 w 2426245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6245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288458" y="0"/>
                  </a:lnTo>
                  <a:cubicBezTo>
                    <a:pt x="2364556" y="0"/>
                    <a:pt x="2426245" y="61689"/>
                    <a:pt x="2426245" y="137787"/>
                  </a:cubicBezTo>
                  <a:lnTo>
                    <a:pt x="2426245" y="688769"/>
                  </a:lnTo>
                  <a:cubicBezTo>
                    <a:pt x="2426245" y="764867"/>
                    <a:pt x="2364556" y="826556"/>
                    <a:pt x="2288458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  <a:latin typeface="Calibri"/>
                  <a:ea typeface="+mn-ea"/>
                  <a:cs typeface="+mn-cs"/>
                </a:rPr>
                <a:t>Ledger Posting</a:t>
              </a:r>
              <a:endParaRPr lang="en-IN" sz="2400" b="1" kern="1200" dirty="0">
                <a:effectLst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60548" y="3386652"/>
              <a:ext cx="858837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Bent-Up Arrow 45"/>
            <p:cNvSpPr/>
            <p:nvPr/>
          </p:nvSpPr>
          <p:spPr>
            <a:xfrm rot="5400000">
              <a:off x="4609159" y="5013903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4118377" y="4278844"/>
              <a:ext cx="2466922" cy="826556"/>
            </a:xfrm>
            <a:custGeom>
              <a:avLst/>
              <a:gdLst>
                <a:gd name="connsiteX0" fmla="*/ 0 w 2053817"/>
                <a:gd name="connsiteY0" fmla="*/ 137787 h 826556"/>
                <a:gd name="connsiteX1" fmla="*/ 137787 w 2053817"/>
                <a:gd name="connsiteY1" fmla="*/ 0 h 826556"/>
                <a:gd name="connsiteX2" fmla="*/ 1916030 w 2053817"/>
                <a:gd name="connsiteY2" fmla="*/ 0 h 826556"/>
                <a:gd name="connsiteX3" fmla="*/ 2053817 w 2053817"/>
                <a:gd name="connsiteY3" fmla="*/ 137787 h 826556"/>
                <a:gd name="connsiteX4" fmla="*/ 2053817 w 2053817"/>
                <a:gd name="connsiteY4" fmla="*/ 688769 h 826556"/>
                <a:gd name="connsiteX5" fmla="*/ 1916030 w 2053817"/>
                <a:gd name="connsiteY5" fmla="*/ 826556 h 826556"/>
                <a:gd name="connsiteX6" fmla="*/ 137787 w 2053817"/>
                <a:gd name="connsiteY6" fmla="*/ 826556 h 826556"/>
                <a:gd name="connsiteX7" fmla="*/ 0 w 2053817"/>
                <a:gd name="connsiteY7" fmla="*/ 688769 h 826556"/>
                <a:gd name="connsiteX8" fmla="*/ 0 w 2053817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817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1916030" y="0"/>
                  </a:lnTo>
                  <a:cubicBezTo>
                    <a:pt x="1992128" y="0"/>
                    <a:pt x="2053817" y="61689"/>
                    <a:pt x="2053817" y="137787"/>
                  </a:cubicBezTo>
                  <a:lnTo>
                    <a:pt x="2053817" y="688769"/>
                  </a:lnTo>
                  <a:cubicBezTo>
                    <a:pt x="2053817" y="764867"/>
                    <a:pt x="1992128" y="826556"/>
                    <a:pt x="1916030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Preparing 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Trial Balance</a:t>
              </a:r>
              <a:endParaRPr lang="en-US" sz="2400" b="1" kern="1200" dirty="0">
                <a:effectLst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4165" y="4315148"/>
              <a:ext cx="858837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334000" y="5269444"/>
              <a:ext cx="2431938" cy="826556"/>
            </a:xfrm>
            <a:custGeom>
              <a:avLst/>
              <a:gdLst>
                <a:gd name="connsiteX0" fmla="*/ 0 w 2124998"/>
                <a:gd name="connsiteY0" fmla="*/ 137787 h 826556"/>
                <a:gd name="connsiteX1" fmla="*/ 137787 w 2124998"/>
                <a:gd name="connsiteY1" fmla="*/ 0 h 826556"/>
                <a:gd name="connsiteX2" fmla="*/ 1987211 w 2124998"/>
                <a:gd name="connsiteY2" fmla="*/ 0 h 826556"/>
                <a:gd name="connsiteX3" fmla="*/ 2124998 w 2124998"/>
                <a:gd name="connsiteY3" fmla="*/ 137787 h 826556"/>
                <a:gd name="connsiteX4" fmla="*/ 2124998 w 2124998"/>
                <a:gd name="connsiteY4" fmla="*/ 688769 h 826556"/>
                <a:gd name="connsiteX5" fmla="*/ 1987211 w 2124998"/>
                <a:gd name="connsiteY5" fmla="*/ 826556 h 826556"/>
                <a:gd name="connsiteX6" fmla="*/ 137787 w 2124998"/>
                <a:gd name="connsiteY6" fmla="*/ 826556 h 826556"/>
                <a:gd name="connsiteX7" fmla="*/ 0 w 2124998"/>
                <a:gd name="connsiteY7" fmla="*/ 688769 h 826556"/>
                <a:gd name="connsiteX8" fmla="*/ 0 w 2124998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4998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1987211" y="0"/>
                  </a:lnTo>
                  <a:cubicBezTo>
                    <a:pt x="2063309" y="0"/>
                    <a:pt x="2124998" y="61689"/>
                    <a:pt x="2124998" y="137787"/>
                  </a:cubicBezTo>
                  <a:lnTo>
                    <a:pt x="2124998" y="688769"/>
                  </a:lnTo>
                  <a:cubicBezTo>
                    <a:pt x="2124998" y="764867"/>
                    <a:pt x="2063309" y="826556"/>
                    <a:pt x="1987211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Preparing 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Final Accounts</a:t>
              </a:r>
              <a:endParaRPr lang="en-US" sz="2400" b="1" kern="1200" dirty="0">
                <a:effectLst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477000" y="5867400"/>
            <a:ext cx="227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1.Trading A/c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2.Profit &amp; Loss A/c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3.Balance Sheet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Left-Up Arrow 58"/>
          <p:cNvSpPr/>
          <p:nvPr/>
        </p:nvSpPr>
        <p:spPr>
          <a:xfrm rot="5400000">
            <a:off x="5562600" y="5867400"/>
            <a:ext cx="850392" cy="850392"/>
          </a:xfrm>
          <a:prstGeom prst="leftUpArrow">
            <a:avLst>
              <a:gd name="adj1" fmla="val 14759"/>
              <a:gd name="adj2" fmla="val 16680"/>
              <a:gd name="adj3" fmla="val 2372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31721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36493"/>
            <a:ext cx="8543925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Accounting Cycle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(</a:t>
            </a:r>
            <a:r>
              <a:rPr lang="en-US" sz="2000" b="1" dirty="0" err="1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Computersied</a:t>
            </a:r>
            <a:r>
              <a:rPr lang="en-US" sz="20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 Process)</a:t>
            </a:r>
            <a:endParaRPr lang="en-US" sz="20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295610" y="1222229"/>
            <a:ext cx="7907010" cy="4645171"/>
            <a:chOff x="-141072" y="1450829"/>
            <a:chExt cx="7907010" cy="4645171"/>
          </a:xfrm>
        </p:grpSpPr>
        <p:sp>
          <p:nvSpPr>
            <p:cNvPr id="36" name="Bent-Up Arrow 35"/>
            <p:cNvSpPr/>
            <p:nvPr/>
          </p:nvSpPr>
          <p:spPr>
            <a:xfrm rot="5400000">
              <a:off x="535423" y="2252012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-141072" y="1450829"/>
              <a:ext cx="2810210" cy="826556"/>
            </a:xfrm>
            <a:custGeom>
              <a:avLst/>
              <a:gdLst>
                <a:gd name="connsiteX0" fmla="*/ 0 w 2810210"/>
                <a:gd name="connsiteY0" fmla="*/ 137787 h 826556"/>
                <a:gd name="connsiteX1" fmla="*/ 137787 w 2810210"/>
                <a:gd name="connsiteY1" fmla="*/ 0 h 826556"/>
                <a:gd name="connsiteX2" fmla="*/ 2672423 w 2810210"/>
                <a:gd name="connsiteY2" fmla="*/ 0 h 826556"/>
                <a:gd name="connsiteX3" fmla="*/ 2810210 w 2810210"/>
                <a:gd name="connsiteY3" fmla="*/ 137787 h 826556"/>
                <a:gd name="connsiteX4" fmla="*/ 2810210 w 2810210"/>
                <a:gd name="connsiteY4" fmla="*/ 688769 h 826556"/>
                <a:gd name="connsiteX5" fmla="*/ 2672423 w 2810210"/>
                <a:gd name="connsiteY5" fmla="*/ 826556 h 826556"/>
                <a:gd name="connsiteX6" fmla="*/ 137787 w 2810210"/>
                <a:gd name="connsiteY6" fmla="*/ 826556 h 826556"/>
                <a:gd name="connsiteX7" fmla="*/ 0 w 2810210"/>
                <a:gd name="connsiteY7" fmla="*/ 688769 h 826556"/>
                <a:gd name="connsiteX8" fmla="*/ 0 w 2810210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0210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672423" y="0"/>
                  </a:lnTo>
                  <a:cubicBezTo>
                    <a:pt x="2748521" y="0"/>
                    <a:pt x="2810210" y="61689"/>
                    <a:pt x="2810210" y="137787"/>
                  </a:cubicBezTo>
                  <a:lnTo>
                    <a:pt x="2810210" y="688769"/>
                  </a:lnTo>
                  <a:cubicBezTo>
                    <a:pt x="2810210" y="764867"/>
                    <a:pt x="2748521" y="826556"/>
                    <a:pt x="2672423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300" b="1" dirty="0" smtClean="0">
                  <a:latin typeface="Calibri"/>
                </a:rPr>
                <a:t>   </a:t>
              </a:r>
              <a:r>
                <a:rPr lang="en-IN" sz="2400" b="1" dirty="0" smtClean="0">
                  <a:latin typeface="Calibri"/>
                </a:rPr>
                <a:t>Company Creation</a:t>
              </a:r>
              <a:endParaRPr lang="en-IN" sz="2400" b="1" kern="1200" dirty="0">
                <a:effectLst/>
                <a:latin typeface="Calibri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62956" y="1537075"/>
              <a:ext cx="1107729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Bent-Up Arrow 39"/>
            <p:cNvSpPr/>
            <p:nvPr/>
          </p:nvSpPr>
          <p:spPr>
            <a:xfrm rot="5400000">
              <a:off x="1839294" y="3219102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1316330" y="2402369"/>
              <a:ext cx="2569872" cy="826556"/>
            </a:xfrm>
            <a:custGeom>
              <a:avLst/>
              <a:gdLst>
                <a:gd name="connsiteX0" fmla="*/ 0 w 2569872"/>
                <a:gd name="connsiteY0" fmla="*/ 137787 h 826556"/>
                <a:gd name="connsiteX1" fmla="*/ 137787 w 2569872"/>
                <a:gd name="connsiteY1" fmla="*/ 0 h 826556"/>
                <a:gd name="connsiteX2" fmla="*/ 2432085 w 2569872"/>
                <a:gd name="connsiteY2" fmla="*/ 0 h 826556"/>
                <a:gd name="connsiteX3" fmla="*/ 2569872 w 2569872"/>
                <a:gd name="connsiteY3" fmla="*/ 137787 h 826556"/>
                <a:gd name="connsiteX4" fmla="*/ 2569872 w 2569872"/>
                <a:gd name="connsiteY4" fmla="*/ 688769 h 826556"/>
                <a:gd name="connsiteX5" fmla="*/ 2432085 w 2569872"/>
                <a:gd name="connsiteY5" fmla="*/ 826556 h 826556"/>
                <a:gd name="connsiteX6" fmla="*/ 137787 w 2569872"/>
                <a:gd name="connsiteY6" fmla="*/ 826556 h 826556"/>
                <a:gd name="connsiteX7" fmla="*/ 0 w 2569872"/>
                <a:gd name="connsiteY7" fmla="*/ 688769 h 826556"/>
                <a:gd name="connsiteX8" fmla="*/ 0 w 2569872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9872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432085" y="0"/>
                  </a:lnTo>
                  <a:cubicBezTo>
                    <a:pt x="2508183" y="0"/>
                    <a:pt x="2569872" y="61689"/>
                    <a:pt x="2569872" y="137787"/>
                  </a:cubicBezTo>
                  <a:lnTo>
                    <a:pt x="2569872" y="688769"/>
                  </a:lnTo>
                  <a:cubicBezTo>
                    <a:pt x="2569872" y="764867"/>
                    <a:pt x="2508183" y="826556"/>
                    <a:pt x="2432085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latin typeface="Calibri"/>
                </a:rPr>
                <a:t>Voucher</a:t>
              </a:r>
              <a:r>
                <a:rPr lang="en-IN" sz="2400" b="1" kern="1200" dirty="0" smtClean="0">
                  <a:effectLst/>
                  <a:latin typeface="Calibri"/>
                  <a:ea typeface="+mn-ea"/>
                  <a:cs typeface="+mn-cs"/>
                </a:rPr>
                <a:t> Entry</a:t>
              </a:r>
              <a:endParaRPr lang="en-IN" sz="2400" b="1" kern="1200" dirty="0">
                <a:effectLst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99673" y="2453273"/>
              <a:ext cx="1266038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Bent-Up Arrow 42"/>
            <p:cNvSpPr/>
            <p:nvPr/>
          </p:nvSpPr>
          <p:spPr>
            <a:xfrm rot="5400000">
              <a:off x="3365543" y="4085407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2602959" y="3369466"/>
              <a:ext cx="2426245" cy="826556"/>
            </a:xfrm>
            <a:custGeom>
              <a:avLst/>
              <a:gdLst>
                <a:gd name="connsiteX0" fmla="*/ 0 w 2426245"/>
                <a:gd name="connsiteY0" fmla="*/ 137787 h 826556"/>
                <a:gd name="connsiteX1" fmla="*/ 137787 w 2426245"/>
                <a:gd name="connsiteY1" fmla="*/ 0 h 826556"/>
                <a:gd name="connsiteX2" fmla="*/ 2288458 w 2426245"/>
                <a:gd name="connsiteY2" fmla="*/ 0 h 826556"/>
                <a:gd name="connsiteX3" fmla="*/ 2426245 w 2426245"/>
                <a:gd name="connsiteY3" fmla="*/ 137787 h 826556"/>
                <a:gd name="connsiteX4" fmla="*/ 2426245 w 2426245"/>
                <a:gd name="connsiteY4" fmla="*/ 688769 h 826556"/>
                <a:gd name="connsiteX5" fmla="*/ 2288458 w 2426245"/>
                <a:gd name="connsiteY5" fmla="*/ 826556 h 826556"/>
                <a:gd name="connsiteX6" fmla="*/ 137787 w 2426245"/>
                <a:gd name="connsiteY6" fmla="*/ 826556 h 826556"/>
                <a:gd name="connsiteX7" fmla="*/ 0 w 2426245"/>
                <a:gd name="connsiteY7" fmla="*/ 688769 h 826556"/>
                <a:gd name="connsiteX8" fmla="*/ 0 w 2426245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6245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288458" y="0"/>
                  </a:lnTo>
                  <a:cubicBezTo>
                    <a:pt x="2364556" y="0"/>
                    <a:pt x="2426245" y="61689"/>
                    <a:pt x="2426245" y="137787"/>
                  </a:cubicBezTo>
                  <a:lnTo>
                    <a:pt x="2426245" y="688769"/>
                  </a:lnTo>
                  <a:cubicBezTo>
                    <a:pt x="2426245" y="764867"/>
                    <a:pt x="2364556" y="826556"/>
                    <a:pt x="2288458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Calibri"/>
                </a:rPr>
                <a:t>Reports</a:t>
              </a:r>
              <a:endParaRPr lang="en-IN" sz="2400" b="1" kern="1200" dirty="0">
                <a:effectLst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60548" y="3386652"/>
              <a:ext cx="858837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Bent-Up Arrow 45"/>
            <p:cNvSpPr/>
            <p:nvPr/>
          </p:nvSpPr>
          <p:spPr>
            <a:xfrm rot="5400000">
              <a:off x="4609159" y="5013903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4118377" y="4278844"/>
              <a:ext cx="2466922" cy="826556"/>
            </a:xfrm>
            <a:custGeom>
              <a:avLst/>
              <a:gdLst>
                <a:gd name="connsiteX0" fmla="*/ 0 w 2053817"/>
                <a:gd name="connsiteY0" fmla="*/ 137787 h 826556"/>
                <a:gd name="connsiteX1" fmla="*/ 137787 w 2053817"/>
                <a:gd name="connsiteY1" fmla="*/ 0 h 826556"/>
                <a:gd name="connsiteX2" fmla="*/ 1916030 w 2053817"/>
                <a:gd name="connsiteY2" fmla="*/ 0 h 826556"/>
                <a:gd name="connsiteX3" fmla="*/ 2053817 w 2053817"/>
                <a:gd name="connsiteY3" fmla="*/ 137787 h 826556"/>
                <a:gd name="connsiteX4" fmla="*/ 2053817 w 2053817"/>
                <a:gd name="connsiteY4" fmla="*/ 688769 h 826556"/>
                <a:gd name="connsiteX5" fmla="*/ 1916030 w 2053817"/>
                <a:gd name="connsiteY5" fmla="*/ 826556 h 826556"/>
                <a:gd name="connsiteX6" fmla="*/ 137787 w 2053817"/>
                <a:gd name="connsiteY6" fmla="*/ 826556 h 826556"/>
                <a:gd name="connsiteX7" fmla="*/ 0 w 2053817"/>
                <a:gd name="connsiteY7" fmla="*/ 688769 h 826556"/>
                <a:gd name="connsiteX8" fmla="*/ 0 w 2053817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817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1916030" y="0"/>
                  </a:lnTo>
                  <a:cubicBezTo>
                    <a:pt x="1992128" y="0"/>
                    <a:pt x="2053817" y="61689"/>
                    <a:pt x="2053817" y="137787"/>
                  </a:cubicBezTo>
                  <a:lnTo>
                    <a:pt x="2053817" y="688769"/>
                  </a:lnTo>
                  <a:cubicBezTo>
                    <a:pt x="2053817" y="764867"/>
                    <a:pt x="1992128" y="826556"/>
                    <a:pt x="1916030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Trial Balance</a:t>
              </a:r>
              <a:endParaRPr lang="en-US" sz="2400" b="1" kern="1200" dirty="0">
                <a:effectLst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4165" y="4315148"/>
              <a:ext cx="858837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334000" y="5269444"/>
              <a:ext cx="2431938" cy="826556"/>
            </a:xfrm>
            <a:custGeom>
              <a:avLst/>
              <a:gdLst>
                <a:gd name="connsiteX0" fmla="*/ 0 w 2124998"/>
                <a:gd name="connsiteY0" fmla="*/ 137787 h 826556"/>
                <a:gd name="connsiteX1" fmla="*/ 137787 w 2124998"/>
                <a:gd name="connsiteY1" fmla="*/ 0 h 826556"/>
                <a:gd name="connsiteX2" fmla="*/ 1987211 w 2124998"/>
                <a:gd name="connsiteY2" fmla="*/ 0 h 826556"/>
                <a:gd name="connsiteX3" fmla="*/ 2124998 w 2124998"/>
                <a:gd name="connsiteY3" fmla="*/ 137787 h 826556"/>
                <a:gd name="connsiteX4" fmla="*/ 2124998 w 2124998"/>
                <a:gd name="connsiteY4" fmla="*/ 688769 h 826556"/>
                <a:gd name="connsiteX5" fmla="*/ 1987211 w 2124998"/>
                <a:gd name="connsiteY5" fmla="*/ 826556 h 826556"/>
                <a:gd name="connsiteX6" fmla="*/ 137787 w 2124998"/>
                <a:gd name="connsiteY6" fmla="*/ 826556 h 826556"/>
                <a:gd name="connsiteX7" fmla="*/ 0 w 2124998"/>
                <a:gd name="connsiteY7" fmla="*/ 688769 h 826556"/>
                <a:gd name="connsiteX8" fmla="*/ 0 w 2124998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4998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1987211" y="0"/>
                  </a:lnTo>
                  <a:cubicBezTo>
                    <a:pt x="2063309" y="0"/>
                    <a:pt x="2124998" y="61689"/>
                    <a:pt x="2124998" y="137787"/>
                  </a:cubicBezTo>
                  <a:lnTo>
                    <a:pt x="2124998" y="688769"/>
                  </a:lnTo>
                  <a:cubicBezTo>
                    <a:pt x="2124998" y="764867"/>
                    <a:pt x="2063309" y="826556"/>
                    <a:pt x="1987211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Final Accounts</a:t>
              </a:r>
              <a:endParaRPr lang="en-US" sz="2400" b="1" kern="1200" dirty="0">
                <a:effectLst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477000" y="5867400"/>
            <a:ext cx="227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1.Trading A/c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2.Profit &amp; Loss A/c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3.Balance Sheet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triped Right Arrow 1"/>
          <p:cNvSpPr/>
          <p:nvPr/>
        </p:nvSpPr>
        <p:spPr>
          <a:xfrm>
            <a:off x="2592936" y="1447800"/>
            <a:ext cx="1217064" cy="304800"/>
          </a:xfrm>
          <a:prstGeom prst="stripedRightArrow">
            <a:avLst/>
          </a:prstGeom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0" y="122222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Group/Ledger Creation.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Stock Creation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eft-Up Arrow 23"/>
          <p:cNvSpPr/>
          <p:nvPr/>
        </p:nvSpPr>
        <p:spPr>
          <a:xfrm rot="5400000">
            <a:off x="5562600" y="5867400"/>
            <a:ext cx="850392" cy="850392"/>
          </a:xfrm>
          <a:prstGeom prst="leftUpArrow">
            <a:avLst>
              <a:gd name="adj1" fmla="val 14759"/>
              <a:gd name="adj2" fmla="val 16680"/>
              <a:gd name="adj3" fmla="val 2372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09800" y="3967422"/>
            <a:ext cx="383136" cy="1747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209800" y="4833867"/>
            <a:ext cx="1747614" cy="975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62282" y="5809024"/>
            <a:ext cx="2745504" cy="58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Callout 7"/>
          <p:cNvSpPr/>
          <p:nvPr/>
        </p:nvSpPr>
        <p:spPr>
          <a:xfrm>
            <a:off x="0" y="4722012"/>
            <a:ext cx="2072779" cy="1191929"/>
          </a:xfrm>
          <a:prstGeom prst="wedgeEllipseCallout">
            <a:avLst>
              <a:gd name="adj1" fmla="val 58687"/>
              <a:gd name="adj2" fmla="val 4880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Automatically prepared by 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55777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1447800"/>
            <a:ext cx="90766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          When an businessmen start the business, he needs to maintain the books of accounts to have the records.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480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Book-keeping: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011269"/>
            <a:ext cx="907664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The </a:t>
            </a:r>
            <a:r>
              <a:rPr lang="en-US" b="1" dirty="0" err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maintainance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of books of accounts in a systematic manner is called as Book-keeping. 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1910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Accounting: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763869"/>
            <a:ext cx="91439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Is the art of Recording, Classifying, </a:t>
            </a:r>
            <a:r>
              <a:rPr lang="en-US" b="1" dirty="0" err="1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</a:t>
            </a:r>
            <a:r>
              <a:rPr lang="en-US" b="1" dirty="0" err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ummarising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, &amp; Presenting the financial transactions of business.  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5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25764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143000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Journal: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57754"/>
            <a:ext cx="9094674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It is a book of original entry or prime entry. It is a simple book of accounts in which all the business transactions are originally recorded date-wise &amp; from this they are posted to the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l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edger account.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Specimen: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647182"/>
            <a:ext cx="913940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Ledger is a main book of account in which various accounts of personal, real, &amp; nominal nature are opened &amp; maintained.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Specimen: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3187244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Ledger: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029200"/>
            <a:ext cx="909467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Trial Balance: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486400"/>
            <a:ext cx="909467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Trial balance is a statement prepared with the balance or total of debit &amp; credits of all ledger to check whether the figures are correct &amp; balanced.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Specimen:</a:t>
            </a:r>
          </a:p>
        </p:txBody>
      </p:sp>
    </p:spTree>
    <p:extLst>
      <p:ext uri="{BB962C8B-B14F-4D97-AF65-F5344CB8AC3E}">
        <p14:creationId xmlns:p14="http://schemas.microsoft.com/office/powerpoint/2010/main" val="29373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82183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227654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Trading Account: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42408"/>
            <a:ext cx="9094674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Trading account is prepared to find out the Gross Profit or Gross Loss made by the concern from buying &amp; selling during the accounting year.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Note: All Expenses relating to the Trading A/c are Direct Expenses.                                   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All Incomes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relating to the Trading A/c are Direct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Incomes.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Format: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411920"/>
            <a:ext cx="9139409" cy="2369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This A/c is prepared to find out the Net Profit or Net Loss made by the concern during the accounting year.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Note: All Expenses relating to the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Profit &amp; Loss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A/c are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Indirect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Expenses.                                   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All Incomes relating to the Profit &amp; Loss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A/c are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Indirect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Incomes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Format: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  <a:p>
            <a:pPr>
              <a:spcAft>
                <a:spcPts val="1200"/>
              </a:spcAft>
            </a:pP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4038600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Profit &amp; Loss Account: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05098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479828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Balance Sheet: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894582"/>
            <a:ext cx="909467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It is a statement of Assets &amp; Liabilities prepared with a view to ascertain the financial position of the business.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Format: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91" y="5117068"/>
            <a:ext cx="913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Group is a collection of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Ledgers of the same nature.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4799112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Group: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7000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Meanings Relating to Tally</a:t>
            </a:r>
          </a:p>
        </p:txBody>
      </p:sp>
    </p:spTree>
    <p:extLst>
      <p:ext uri="{BB962C8B-B14F-4D97-AF65-F5344CB8AC3E}">
        <p14:creationId xmlns:p14="http://schemas.microsoft.com/office/powerpoint/2010/main" val="34962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27405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227654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Ledger: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42408"/>
            <a:ext cx="909467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Ledger is a actual account head to which you identify a transaction &amp; must be used in all vouchers without ledger we cannot record any transaction in Tally.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418582"/>
            <a:ext cx="9139409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A Voucher is a primary document that contains the details of transactions.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Types of Voucher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Accounting Voucher.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Inventory Voucher.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Payroll Voucher.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  <a:p>
            <a:pPr>
              <a:spcAft>
                <a:spcPts val="1200"/>
              </a:spcAft>
            </a:pP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3124200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Voucher: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30839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4531" y="115669"/>
            <a:ext cx="85439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479828"/>
            <a:ext cx="90946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43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Tally ERP.9</a:t>
            </a:r>
            <a:endParaRPr lang="en-US" sz="43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6200" y="2205335"/>
            <a:ext cx="913940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Power of Simplicity</a:t>
            </a:r>
            <a:endParaRPr lang="en-US" sz="2800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7600"/>
            <a:ext cx="91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     ERP – Enterprise Resource Planning </a:t>
            </a:r>
          </a:p>
        </p:txBody>
      </p:sp>
    </p:spTree>
    <p:extLst>
      <p:ext uri="{BB962C8B-B14F-4D97-AF65-F5344CB8AC3E}">
        <p14:creationId xmlns:p14="http://schemas.microsoft.com/office/powerpoint/2010/main" val="42214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15429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1447800"/>
            <a:ext cx="90766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         Tally is the world’s fastest &amp; more powerful Multi-lingual business accounting &amp; inventory management application software.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Tally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480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Simple meaning of Tally: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011269"/>
            <a:ext cx="907664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It is an accounting package which is used to maintain day-to-day transactions &amp; used to know the financial position of the business.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810000"/>
            <a:ext cx="91440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Tally is an accounting software which automates &amp; integrates all your business operations like Manufacturing, Purchases, Sales, Finance, Inventory.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953000"/>
            <a:ext cx="9144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Tally was introduced in the </a:t>
            </a:r>
            <a:r>
              <a:rPr lang="en-US" b="1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year </a:t>
            </a:r>
            <a:r>
              <a:rPr lang="en-US" b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1986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by the Bharat </a:t>
            </a:r>
            <a:r>
              <a:rPr lang="en-US" b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Goenka,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Later it was developed by Tally Solutions which is located in Bangalore. 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52607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Tally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18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Features of Tally: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31" y="2531745"/>
            <a:ext cx="8599715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Multi-lingual.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Flexible.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Remote access.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err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Tally.Net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(Online Transaction)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Easy to Buy, Quick to Install &amp; Easy to Learn &amp; to Use.</a:t>
            </a:r>
          </a:p>
        </p:txBody>
      </p:sp>
    </p:spTree>
    <p:extLst>
      <p:ext uri="{BB962C8B-B14F-4D97-AF65-F5344CB8AC3E}">
        <p14:creationId xmlns:p14="http://schemas.microsoft.com/office/powerpoint/2010/main" val="28778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6951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Tally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18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Tally Versions: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485" y="2531745"/>
            <a:ext cx="8599715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4.5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5.4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6.3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7.2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8.1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9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ERP.9</a:t>
            </a:r>
          </a:p>
        </p:txBody>
      </p:sp>
    </p:spTree>
    <p:extLst>
      <p:ext uri="{BB962C8B-B14F-4D97-AF65-F5344CB8AC3E}">
        <p14:creationId xmlns:p14="http://schemas.microsoft.com/office/powerpoint/2010/main" val="33398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6951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Tally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18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Application areas of Tally: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31" y="2362200"/>
            <a:ext cx="8599715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Individual.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Traders,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Shop keeper.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Company.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Partnership Firms.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Agents.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Chartered Accountants.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Advocate.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Charitable trust.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.Service industry.</a:t>
            </a:r>
          </a:p>
        </p:txBody>
      </p:sp>
    </p:spTree>
    <p:extLst>
      <p:ext uri="{BB962C8B-B14F-4D97-AF65-F5344CB8AC3E}">
        <p14:creationId xmlns:p14="http://schemas.microsoft.com/office/powerpoint/2010/main" val="33398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6951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Tally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18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Advantages of Tally 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31" y="2531745"/>
            <a:ext cx="8599715" cy="3385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Data Im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ort &amp; Export facility.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Audit facility.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Scenario management.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Budgeting.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Price List.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Ratio Analysis.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Credit Control.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Tracking </a:t>
            </a:r>
            <a:r>
              <a:rPr lang="en-US" b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through Receipt/Delivery Note.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82328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109246"/>
            <a:ext cx="90766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Need of Accounting: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531" y="1447800"/>
            <a:ext cx="8599715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To create records.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To create evidence.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For decision making.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To have the control over the business.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Prevention of frauds &amp; losses.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To know the Profit &amp; Loss.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385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Methods of Accounting: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0571" y="4876800"/>
            <a:ext cx="88660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Business transactions are recorded in two different ways: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931" y="5486400"/>
            <a:ext cx="8599715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Single Entry System.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Double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Entry System.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381690">
            <a:off x="4163958" y="5508369"/>
            <a:ext cx="4606268" cy="150096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MV Boli" pitchFamily="2" charset="0"/>
                <a:cs typeface="MV Boli" pitchFamily="2" charset="0"/>
              </a:rPr>
              <a:t>Surround Yourself </a:t>
            </a:r>
          </a:p>
          <a:p>
            <a:r>
              <a:rPr lang="en-US" sz="3200" b="1" dirty="0" smtClean="0">
                <a:latin typeface="MV Boli" pitchFamily="2" charset="0"/>
                <a:cs typeface="MV Boli" pitchFamily="2" charset="0"/>
              </a:rPr>
              <a:t>With Positive People</a:t>
            </a:r>
            <a:endParaRPr lang="en-US" sz="32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Picture Placeholder 4" descr="sky-paper(2)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255" r="14255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23615937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07153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2" y="12616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Single Entry System: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37000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Double Entry System: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1905000"/>
            <a:ext cx="8599715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Under this system we record only one aspect of a transaction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Under this system we maintain only one book. 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It may be used by Sole trading concern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4343400"/>
            <a:ext cx="8599715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The method of recording of two-fold aspects of a transaction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Two-fold aspects are Debit &amp; Credit.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For each Debit there is a corresponding Credit &amp; vice versa.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49854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2" y="12616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Classification of Accounts: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75430360"/>
              </p:ext>
            </p:extLst>
          </p:nvPr>
        </p:nvGraphicFramePr>
        <p:xfrm>
          <a:off x="1548493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661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606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261646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Personal Accounts: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76400"/>
            <a:ext cx="909467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These are the accounts relating to Persons, Firms, Companies, Institutes etc.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Rama’s Account, SBI Bank, ABC Co. ltd etc.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431738"/>
            <a:ext cx="9139409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These are the accounts relating to Properties &amp; Assets.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Tangible Assets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Building, Furniture, Cash, Stock etc.</a:t>
            </a:r>
          </a:p>
          <a:p>
            <a:pPr>
              <a:spcAft>
                <a:spcPts val="1200"/>
              </a:spcAft>
            </a:pPr>
            <a:r>
              <a:rPr lang="en-US" sz="2000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</a:t>
            </a:r>
            <a:r>
              <a:rPr lang="en-US" sz="2000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ntangible </a:t>
            </a:r>
            <a:r>
              <a:rPr lang="en-US" sz="2000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Assets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Goodwill, Patent, Trade Mark, Copyright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2971800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Real Accounts: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953000"/>
            <a:ext cx="909467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Nominal Accounts: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410200"/>
            <a:ext cx="909467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These are the accounts relating to Expenses &amp; Losses, Incomes &amp; Gains.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Salary, Rent, Wages etc.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49239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2" y="12616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Rules of Accounts: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74826044"/>
              </p:ext>
            </p:extLst>
          </p:nvPr>
        </p:nvGraphicFramePr>
        <p:xfrm>
          <a:off x="1524000" y="1955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78307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65965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2" y="16426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How to apply the Rules: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531" y="2452807"/>
            <a:ext cx="8599715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Find out which are the two accounts effected in the transactions.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Find out to which type of account those two accounts belong.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Apply the respective Rules to the above two accounts.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Write the particular account to be Debited &amp; Credited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5593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73005"/>
              </p:ext>
            </p:extLst>
          </p:nvPr>
        </p:nvGraphicFramePr>
        <p:xfrm>
          <a:off x="1066800" y="1530312"/>
          <a:ext cx="7086600" cy="227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</a:tblGrid>
              <a:tr h="508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Type of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Debit/Credit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Nominal A/c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Real A/c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Goes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Salary A/c.</a:t>
                      </a:r>
                      <a:r>
                        <a:rPr lang="en-US" baseline="0" dirty="0" smtClean="0"/>
                        <a:t> . . . . . . . . . . . . . . . . ..</a:t>
                      </a:r>
                      <a:r>
                        <a:rPr lang="en-US" baseline="0" dirty="0" err="1" smtClean="0"/>
                        <a:t>Dr</a:t>
                      </a:r>
                      <a:r>
                        <a:rPr lang="en-US" baseline="0" dirty="0" smtClean="0"/>
                        <a:t>        </a:t>
                      </a:r>
                    </a:p>
                    <a:p>
                      <a:pPr algn="ctr"/>
                      <a:r>
                        <a:rPr lang="en-US" baseline="0" dirty="0" smtClean="0"/>
                        <a:t>   To Cash A/c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90836"/>
              </p:ext>
            </p:extLst>
          </p:nvPr>
        </p:nvGraphicFramePr>
        <p:xfrm>
          <a:off x="1066800" y="4425912"/>
          <a:ext cx="7086600" cy="227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</a:tblGrid>
              <a:tr h="508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Type of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Debit/Credit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Real A/c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Comes</a:t>
                      </a:r>
                      <a:r>
                        <a:rPr lang="en-US" baseline="0" dirty="0" smtClean="0"/>
                        <a:t>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Nominal A/c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Cash A/c.</a:t>
                      </a:r>
                      <a:r>
                        <a:rPr lang="en-US" baseline="0" dirty="0" smtClean="0"/>
                        <a:t> . . . . . . . . . . . . . . . . . . . .</a:t>
                      </a:r>
                      <a:r>
                        <a:rPr lang="en-US" baseline="0" dirty="0" err="1" smtClean="0"/>
                        <a:t>Dr</a:t>
                      </a:r>
                      <a:r>
                        <a:rPr lang="en-US" baseline="0" dirty="0" smtClean="0"/>
                        <a:t>        </a:t>
                      </a:r>
                    </a:p>
                    <a:p>
                      <a:pPr algn="ctr"/>
                      <a:r>
                        <a:rPr lang="en-US" baseline="0" dirty="0" smtClean="0"/>
                        <a:t>            To Commission A/c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0571" y="1078468"/>
            <a:ext cx="88660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1. Paid Salary Rs.10,000/-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962400"/>
            <a:ext cx="88660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2.Recevied Commission Rs.10,000/-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1943</Words>
  <Application>Microsoft Office PowerPoint</Application>
  <PresentationFormat>On-screen Show (4:3)</PresentationFormat>
  <Paragraphs>306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Office Theme</vt:lpstr>
      <vt:lpstr>2_Office Theme</vt:lpstr>
      <vt:lpstr>Opulent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 Ronit</dc:creator>
  <cp:lastModifiedBy>ktc</cp:lastModifiedBy>
  <cp:revision>136</cp:revision>
  <dcterms:created xsi:type="dcterms:W3CDTF">2010-10-10T17:29:35Z</dcterms:created>
  <dcterms:modified xsi:type="dcterms:W3CDTF">2019-06-29T06:34:53Z</dcterms:modified>
</cp:coreProperties>
</file>