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8" r:id="rId2"/>
    <p:sldId id="259" r:id="rId3"/>
    <p:sldId id="268" r:id="rId4"/>
    <p:sldId id="270" r:id="rId5"/>
    <p:sldId id="260" r:id="rId6"/>
    <p:sldId id="262" r:id="rId7"/>
    <p:sldId id="261" r:id="rId8"/>
    <p:sldId id="303" r:id="rId9"/>
    <p:sldId id="264" r:id="rId10"/>
    <p:sldId id="313" r:id="rId11"/>
    <p:sldId id="309" r:id="rId12"/>
    <p:sldId id="314" r:id="rId13"/>
    <p:sldId id="306" r:id="rId14"/>
    <p:sldId id="315" r:id="rId15"/>
    <p:sldId id="317" r:id="rId16"/>
    <p:sldId id="307" r:id="rId17"/>
    <p:sldId id="322" r:id="rId18"/>
    <p:sldId id="318" r:id="rId19"/>
    <p:sldId id="271" r:id="rId20"/>
    <p:sldId id="299" r:id="rId21"/>
    <p:sldId id="300" r:id="rId22"/>
    <p:sldId id="273" r:id="rId23"/>
    <p:sldId id="274" r:id="rId24"/>
    <p:sldId id="275" r:id="rId25"/>
    <p:sldId id="276" r:id="rId26"/>
    <p:sldId id="277" r:id="rId27"/>
    <p:sldId id="278" r:id="rId28"/>
    <p:sldId id="302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301" r:id="rId38"/>
    <p:sldId id="321" r:id="rId39"/>
    <p:sldId id="287" r:id="rId40"/>
    <p:sldId id="319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2494-9415-46C0-8764-050D3FA30448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E1DEA-E075-4871-A373-8AF3C138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6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E1DEA-E075-4871-A373-8AF3C13870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amond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>
                <a:alpha val="20000"/>
              </a:srgbClr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8229600" cy="1143000"/>
          </a:xfrm>
          <a:scene3d>
            <a:camera prst="isometricRightUp"/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MS WORD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To insert hyperlink:</a:t>
            </a:r>
          </a:p>
          <a:p>
            <a:pPr algn="ctr">
              <a:buNone/>
            </a:pPr>
            <a:r>
              <a:rPr lang="en-US" dirty="0" smtClean="0"/>
              <a:t>Go to insert menu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Hyperlink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your required document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u="sng" dirty="0" smtClean="0"/>
              <a:t>To open hyperlink:</a:t>
            </a:r>
          </a:p>
          <a:p>
            <a:pPr>
              <a:buNone/>
            </a:pPr>
            <a:r>
              <a:rPr lang="en-US" dirty="0" smtClean="0"/>
              <a:t>Ctrl+click on the link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PAGE LAYOUT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Font typeface="Wingdings 2" pitchFamily="18" charset="2"/>
              <a:buChar char="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Margins</a:t>
            </a:r>
            <a:r>
              <a:rPr lang="en-US" dirty="0" smtClean="0"/>
              <a:t> “ can be adjusted here and “</a:t>
            </a:r>
            <a:r>
              <a:rPr lang="en-US" dirty="0" smtClean="0">
                <a:solidFill>
                  <a:srgbClr val="FFFF00"/>
                </a:solidFill>
              </a:rPr>
              <a:t>orientation</a:t>
            </a:r>
            <a:r>
              <a:rPr lang="en-US" dirty="0" smtClean="0"/>
              <a:t>” of page i.e.. Either portrait or landscape can be chosen.</a:t>
            </a:r>
          </a:p>
          <a:p>
            <a:pPr>
              <a:buFont typeface="Wingdings 2" pitchFamily="18" charset="2"/>
              <a:buChar char=""/>
            </a:pPr>
            <a:r>
              <a:rPr lang="en-US" dirty="0" smtClean="0"/>
              <a:t>“ </a:t>
            </a:r>
            <a:r>
              <a:rPr lang="en-US" dirty="0" smtClean="0">
                <a:solidFill>
                  <a:srgbClr val="FFFF00"/>
                </a:solidFill>
              </a:rPr>
              <a:t>Size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of page is also to be adjusted here.</a:t>
            </a:r>
          </a:p>
          <a:p>
            <a:pPr>
              <a:buFont typeface="Wingdings 2" pitchFamily="18" charset="2"/>
              <a:buChar char=""/>
            </a:pPr>
            <a:r>
              <a:rPr lang="en-US" dirty="0" smtClean="0"/>
              <a:t>One, two, three or any number of columns can be created using this “ </a:t>
            </a:r>
            <a:r>
              <a:rPr lang="en-US" dirty="0" smtClean="0">
                <a:solidFill>
                  <a:srgbClr val="FFFF00"/>
                </a:solidFill>
              </a:rPr>
              <a:t>Column</a:t>
            </a:r>
            <a:r>
              <a:rPr lang="en-US" dirty="0" smtClean="0"/>
              <a:t> “ option.</a:t>
            </a:r>
          </a:p>
          <a:p>
            <a:pPr>
              <a:buFont typeface="Wingdings 2" pitchFamily="18" charset="2"/>
              <a:buChar char=""/>
            </a:pPr>
            <a:r>
              <a:rPr lang="en-US" dirty="0" smtClean="0"/>
              <a:t>“ </a:t>
            </a:r>
            <a:r>
              <a:rPr lang="en-US" dirty="0" smtClean="0">
                <a:solidFill>
                  <a:srgbClr val="FFFF00"/>
                </a:solidFill>
              </a:rPr>
              <a:t>Water mark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&amp; “ </a:t>
            </a:r>
            <a:r>
              <a:rPr lang="en-US" dirty="0" smtClean="0">
                <a:solidFill>
                  <a:srgbClr val="FFFF00"/>
                </a:solidFill>
              </a:rPr>
              <a:t>page color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can also be applied.</a:t>
            </a:r>
          </a:p>
          <a:p>
            <a:pPr>
              <a:buFont typeface="Wingdings 2" pitchFamily="18" charset="2"/>
              <a:buChar char=""/>
            </a:pPr>
            <a:r>
              <a:rPr lang="en-US" dirty="0" smtClean="0"/>
              <a:t>“ </a:t>
            </a:r>
            <a:r>
              <a:rPr lang="en-US" dirty="0" smtClean="0">
                <a:solidFill>
                  <a:srgbClr val="FFFF00"/>
                </a:solidFill>
              </a:rPr>
              <a:t>Text wrapping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&amp; “ </a:t>
            </a:r>
            <a:r>
              <a:rPr lang="en-US" dirty="0" smtClean="0">
                <a:solidFill>
                  <a:srgbClr val="FFFF00"/>
                </a:solidFill>
              </a:rPr>
              <a:t>rotation</a:t>
            </a:r>
            <a:r>
              <a:rPr lang="en-US" dirty="0" smtClean="0"/>
              <a:t> “ option is also available here.</a:t>
            </a:r>
          </a:p>
          <a:p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To apply water mark: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Watermark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Custom watermark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Text/picture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REFERENCES</a:t>
            </a:r>
            <a:b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This is used to create index to any of our documents.</a:t>
            </a:r>
          </a:p>
          <a:p>
            <a:pPr>
              <a:buNone/>
            </a:pPr>
            <a:r>
              <a:rPr lang="en-US" u="sng" dirty="0" smtClean="0"/>
              <a:t>To create index:</a:t>
            </a:r>
          </a:p>
          <a:p>
            <a:pPr algn="ctr">
              <a:buNone/>
            </a:pPr>
            <a:r>
              <a:rPr lang="en-US" dirty="0" smtClean="0"/>
              <a:t>First page must be left empty 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first heading of your document &amp; paste in 1</a:t>
            </a:r>
            <a:r>
              <a:rPr lang="en-US" baseline="30000" dirty="0" smtClean="0"/>
              <a:t>st</a:t>
            </a:r>
            <a:r>
              <a:rPr lang="en-US" dirty="0" smtClean="0"/>
              <a:t> page which is empty.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dirty="0" smtClean="0"/>
              <a:t>Select the copied heading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Go to home &amp; choose HEADING 1 in ‘style’ option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next heading of your document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Copy it in first page  &amp; select the same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Go to home &amp; choose HEADING 2 in ‘style’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option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26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Repeat same steps for all headings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Go to reference menu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Table of contents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Insert table of contents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19400"/>
            <a:ext cx="8229600" cy="1143000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REVIEW</a:t>
            </a:r>
            <a:b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638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Spelling and grammar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verified here.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Any comment can be set up through “</a:t>
            </a:r>
            <a:r>
              <a:rPr lang="en-US" dirty="0" smtClean="0">
                <a:solidFill>
                  <a:srgbClr val="FFFF00"/>
                </a:solidFill>
              </a:rPr>
              <a:t>New comment</a:t>
            </a:r>
            <a:r>
              <a:rPr lang="en-US" dirty="0" smtClean="0"/>
              <a:t>” option</a:t>
            </a:r>
            <a:r>
              <a:rPr lang="en-US" sz="3800" dirty="0" smtClean="0"/>
              <a:t>.</a:t>
            </a:r>
          </a:p>
          <a:p>
            <a:pPr>
              <a:buNone/>
            </a:pPr>
            <a:endParaRPr lang="en-US" sz="51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Mail merge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done through this option.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MAILINGS</a:t>
            </a:r>
            <a:endParaRPr kumimoji="0" lang="en-US" sz="4000" b="1" i="0" u="none" strike="noStrike" kern="1200" cap="none" spc="0" normalizeH="0" baseline="0" noProof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Zoom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gridlines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FFFF00"/>
                </a:solidFill>
              </a:rPr>
              <a:t>Ruler</a:t>
            </a:r>
            <a:r>
              <a:rPr lang="en-US" dirty="0" smtClean="0"/>
              <a:t>” options are present here.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VIEW</a:t>
            </a:r>
            <a:endParaRPr lang="en-US" sz="4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diamond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SHORTCUT KEYS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lvl="1">
              <a:buFont typeface="Wingdings 2" pitchFamily="18" charset="2"/>
              <a:buChar char=""/>
            </a:pPr>
            <a:r>
              <a:rPr lang="en-US" dirty="0" smtClean="0"/>
              <a:t>New[</a:t>
            </a:r>
            <a:r>
              <a:rPr lang="en-US" dirty="0" err="1" smtClean="0"/>
              <a:t>ctrl+N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Open[</a:t>
            </a:r>
            <a:r>
              <a:rPr lang="en-US" dirty="0" err="1" smtClean="0"/>
              <a:t>ctrl+O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Save[</a:t>
            </a:r>
            <a:r>
              <a:rPr lang="en-US" dirty="0" err="1" smtClean="0"/>
              <a:t>ctrl+S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Print[</a:t>
            </a:r>
            <a:r>
              <a:rPr lang="en-US" dirty="0" err="1" smtClean="0"/>
              <a:t>ctrl+P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Bold[</a:t>
            </a:r>
            <a:r>
              <a:rPr lang="en-US" dirty="0" err="1" smtClean="0"/>
              <a:t>ctrl+B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Italic[</a:t>
            </a:r>
            <a:r>
              <a:rPr lang="en-US" dirty="0" err="1" smtClean="0"/>
              <a:t>ctrl+I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Underline[</a:t>
            </a:r>
            <a:r>
              <a:rPr lang="en-US" dirty="0" err="1" smtClean="0"/>
              <a:t>ctrl+U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Find[</a:t>
            </a:r>
            <a:r>
              <a:rPr lang="en-US" dirty="0" err="1" smtClean="0"/>
              <a:t>ctrl+F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Replace[</a:t>
            </a:r>
            <a:r>
              <a:rPr lang="en-US" dirty="0" err="1" smtClean="0"/>
              <a:t>ctrl+H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Spelling &amp; grammar[F7]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Font [</a:t>
            </a:r>
            <a:r>
              <a:rPr lang="en-US" dirty="0" err="1" smtClean="0"/>
              <a:t>ctrl+D</a:t>
            </a:r>
            <a:r>
              <a:rPr lang="en-US" dirty="0" smtClean="0"/>
              <a:t>]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cene3d>
            <a:camera prst="isometricOffAxis1Right"/>
            <a:lightRig rig="threePt" dir="t"/>
          </a:scene3d>
        </p:spPr>
        <p:txBody>
          <a:bodyPr>
            <a:normAutofit/>
          </a:bodyPr>
          <a:lstStyle/>
          <a:p>
            <a:pPr>
              <a:buNone/>
            </a:pPr>
            <a:r>
              <a:rPr lang="en-US" sz="9600" dirty="0" smtClean="0">
                <a:blipFill>
                  <a:blip r:embed="rId3"/>
                  <a:tile tx="0" ty="0" sx="100000" sy="100000" flip="none" algn="tl"/>
                </a:blipFill>
                <a:latin typeface="Arial Black" pitchFamily="34" charset="0"/>
              </a:rPr>
              <a:t>WORD EXERCISES</a:t>
            </a:r>
            <a:endParaRPr lang="en-US" sz="9600" dirty="0">
              <a:blipFill>
                <a:blip r:embed="rId3"/>
                <a:tile tx="0" ty="0" sx="100000" sy="100000" flip="none" algn="tl"/>
              </a:blipFill>
              <a:latin typeface="Arial Black" pitchFamily="34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cene3d>
            <a:camera prst="obliqueTopRight"/>
            <a:lightRig rig="threePt" dir="t"/>
          </a:scene3d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Arial Black" pitchFamily="34" charset="0"/>
              </a:rPr>
              <a:t>THEORY</a:t>
            </a:r>
            <a:endParaRPr lang="en-US" dirty="0">
              <a:solidFill>
                <a:srgbClr val="7030A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MS WORD </a:t>
            </a:r>
            <a:r>
              <a:rPr lang="en-US" dirty="0" smtClean="0"/>
              <a:t>is a very powerful application of </a:t>
            </a:r>
            <a:r>
              <a:rPr lang="en-US" b="1" dirty="0" smtClean="0"/>
              <a:t>MS-OFFICE</a:t>
            </a:r>
            <a:r>
              <a:rPr lang="en-US" dirty="0" smtClean="0"/>
              <a:t> which is used to prepare letters, documents &amp; other office related works.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first bar is known as “</a:t>
            </a:r>
            <a:r>
              <a:rPr lang="en-US" dirty="0" smtClean="0">
                <a:solidFill>
                  <a:srgbClr val="FFFF00"/>
                </a:solidFill>
              </a:rPr>
              <a:t>title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next is “</a:t>
            </a:r>
            <a:r>
              <a:rPr lang="en-US" dirty="0" smtClean="0">
                <a:solidFill>
                  <a:srgbClr val="FFFF00"/>
                </a:solidFill>
              </a:rPr>
              <a:t>menu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After menu bar comes “</a:t>
            </a:r>
            <a:r>
              <a:rPr lang="en-US" dirty="0" smtClean="0">
                <a:solidFill>
                  <a:srgbClr val="FFFF00"/>
                </a:solidFill>
              </a:rPr>
              <a:t>format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Office button</a:t>
            </a:r>
            <a:r>
              <a:rPr lang="en-US" dirty="0" smtClean="0"/>
              <a:t>” is found on the top left corner.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Adjacent to it is “</a:t>
            </a:r>
            <a:r>
              <a:rPr lang="en-US" dirty="0" smtClean="0">
                <a:solidFill>
                  <a:srgbClr val="FFFF00"/>
                </a:solidFill>
              </a:rPr>
              <a:t>Tool bar</a:t>
            </a:r>
            <a:r>
              <a:rPr lang="en-US" dirty="0" smtClean="0"/>
              <a:t>”.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600" dirty="0" smtClean="0"/>
              <a:t>This is expanded text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Spacing-expanded</a:t>
            </a:r>
          </a:p>
          <a:p>
            <a:pPr>
              <a:buNone/>
            </a:pPr>
            <a:r>
              <a:rPr lang="en-US" dirty="0" smtClean="0"/>
              <a:t>Position-normal</a:t>
            </a:r>
          </a:p>
          <a:p>
            <a:endParaRPr lang="en-US" dirty="0" smtClean="0"/>
          </a:p>
          <a:p>
            <a:r>
              <a:rPr lang="en-US" spc="-300" dirty="0" smtClean="0"/>
              <a:t>This is condensed text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Spacing-condensed</a:t>
            </a:r>
          </a:p>
          <a:p>
            <a:pPr>
              <a:buNone/>
            </a:pPr>
            <a:r>
              <a:rPr lang="en-US" dirty="0" smtClean="0"/>
              <a:t>Position-normal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lvl="0"/>
            <a:r>
              <a:rPr lang="en-US" dirty="0" smtClean="0"/>
              <a:t>The position is raised </a:t>
            </a:r>
          </a:p>
          <a:p>
            <a:pPr>
              <a:buNone/>
            </a:pPr>
            <a:r>
              <a:rPr lang="en-US" dirty="0" smtClean="0"/>
              <a:t>Spacing-normal</a:t>
            </a:r>
          </a:p>
          <a:p>
            <a:pPr>
              <a:buNone/>
            </a:pPr>
            <a:r>
              <a:rPr lang="en-US" dirty="0" smtClean="0"/>
              <a:t>Position-raised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position is lowered</a:t>
            </a:r>
          </a:p>
          <a:p>
            <a:pPr>
              <a:buNone/>
            </a:pPr>
            <a:r>
              <a:rPr lang="en-US" dirty="0" smtClean="0"/>
              <a:t>Spacing-normal</a:t>
            </a:r>
          </a:p>
          <a:p>
            <a:pPr>
              <a:buNone/>
            </a:pPr>
            <a:r>
              <a:rPr lang="en-US" dirty="0" smtClean="0"/>
              <a:t>Position-lowered</a:t>
            </a:r>
          </a:p>
          <a:p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571500" indent="-571500">
              <a:buNone/>
            </a:pPr>
            <a:endParaRPr lang="en-US" dirty="0" smtClean="0"/>
          </a:p>
          <a:p>
            <a:pPr marL="571500" indent="-571500"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marL="571500" indent="-571500" algn="ctr">
              <a:buNone/>
            </a:pPr>
            <a:r>
              <a:rPr lang="en-US" dirty="0" smtClean="0"/>
              <a:t>Select “A”</a:t>
            </a:r>
          </a:p>
          <a:p>
            <a:pPr marL="571500" indent="-571500" algn="ctr">
              <a:buNone/>
            </a:pPr>
            <a:r>
              <a:rPr lang="en-US" dirty="0" smtClean="0">
                <a:sym typeface="Wingdings 3"/>
              </a:rPr>
              <a:t></a:t>
            </a:r>
          </a:p>
          <a:p>
            <a:pPr marL="571500" indent="-571500" algn="ctr">
              <a:buNone/>
            </a:pPr>
            <a:r>
              <a:rPr lang="en-US" dirty="0" smtClean="0">
                <a:sym typeface="Wingdings 3"/>
              </a:rPr>
              <a:t>Insert</a:t>
            </a:r>
          </a:p>
          <a:p>
            <a:pPr marL="571500" indent="-571500" algn="ctr">
              <a:buNone/>
            </a:pPr>
            <a:r>
              <a:rPr lang="en-US" dirty="0" smtClean="0">
                <a:sym typeface="Wingdings 3"/>
              </a:rPr>
              <a:t></a:t>
            </a:r>
          </a:p>
          <a:p>
            <a:pPr marL="571500" indent="-571500" algn="ctr">
              <a:buNone/>
            </a:pPr>
            <a:r>
              <a:rPr lang="en-US" dirty="0" smtClean="0">
                <a:sym typeface="Wingdings 3"/>
              </a:rPr>
              <a:t>Drop cap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Clip art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Search for: Computer</a:t>
            </a:r>
            <a:endParaRPr lang="en-US" dirty="0" smtClean="0">
              <a:sym typeface="Wingdings 3"/>
            </a:endParaRP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Go</a:t>
            </a:r>
          </a:p>
          <a:p>
            <a:pPr algn="ctr"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ctr">
              <a:buNone/>
            </a:pPr>
            <a:r>
              <a:rPr lang="en-US" u="sng" dirty="0" smtClean="0"/>
              <a:t>To move picture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dirty="0" smtClean="0"/>
              <a:t>Select picture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Right click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Text wrapping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Through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r>
              <a:rPr lang="en-US" dirty="0" smtClean="0"/>
              <a:t>Select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paragraph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Home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Paragraph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Special:first line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EXERCISE-4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algn="ctr">
              <a:buNone/>
            </a:pPr>
            <a:r>
              <a:rPr lang="en-US" dirty="0" smtClean="0"/>
              <a:t>Select complete page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Page layout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Columns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Three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“T”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Drop cap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r>
              <a:rPr lang="en-US" dirty="0" smtClean="0"/>
              <a:t>Select 2nd,3rd,4th &amp; 5th paragraph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Home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Paragraph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Special:first line</a:t>
            </a:r>
            <a:endParaRPr lang="en-US" dirty="0" smtClean="0">
              <a:sym typeface="Wingdings 3"/>
            </a:endParaRP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EXERCISE-5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algn="ctr">
              <a:buNone/>
            </a:pPr>
            <a:r>
              <a:rPr lang="en-US" dirty="0" smtClean="0"/>
              <a:t>DCA graduate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Word art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Right click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OFFICE BUTTON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following options are present here: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New[</a:t>
            </a:r>
            <a:r>
              <a:rPr lang="en-US" dirty="0" err="1" smtClean="0"/>
              <a:t>Ctrl+N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Open[</a:t>
            </a:r>
            <a:r>
              <a:rPr lang="en-US" dirty="0" err="1" smtClean="0"/>
              <a:t>Ctrl+O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Save[</a:t>
            </a:r>
            <a:r>
              <a:rPr lang="en-US" dirty="0" err="1" smtClean="0"/>
              <a:t>Ctrl+S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Save as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Print[</a:t>
            </a:r>
            <a:r>
              <a:rPr lang="en-US" dirty="0" err="1" smtClean="0"/>
              <a:t>Ctrl+P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ebdings" pitchFamily="18" charset="2"/>
              <a:buChar char=""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Format word art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Fill effects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Two colors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pattern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Shape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Drawing tools[title bar]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Edit text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20% discount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Right click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Format auto shape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Fill effects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Two colors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pattern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152400"/>
            <a:ext cx="8229600" cy="6278563"/>
          </a:xfrm>
        </p:spPr>
        <p:txBody>
          <a:bodyPr/>
          <a:lstStyle/>
          <a:p>
            <a:pPr algn="ctr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Text box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Draw text box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STEP4: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Text box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Draw text box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Text box tools[title bar]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Send to back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Send behind text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EXERCISE-6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[First section]</a:t>
            </a:r>
            <a:r>
              <a:rPr lang="en-US" b="1" dirty="0" smtClean="0"/>
              <a:t>              </a:t>
            </a: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Table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r>
              <a:rPr lang="en-US" u="sng" dirty="0" smtClean="0"/>
              <a:t>To adjust height &amp; width:</a:t>
            </a:r>
          </a:p>
          <a:p>
            <a:pPr algn="ctr">
              <a:buNone/>
            </a:pPr>
            <a:r>
              <a:rPr lang="en-US" dirty="0" smtClean="0"/>
              <a:t>Select column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Layout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Height/width</a:t>
            </a:r>
          </a:p>
          <a:p>
            <a:pPr algn="ctr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r>
              <a:rPr lang="en-US" dirty="0" smtClean="0"/>
              <a:t>Select headings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Home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Change case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Capitalize each word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STEP4: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full table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Border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No border effects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SYMBOLS IN WORD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50292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buNone/>
            </a:pP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buNone/>
            </a:pPr>
            <a:endParaRPr lang="en-US" dirty="0" smtClean="0">
              <a:sym typeface="Wingdings 3"/>
            </a:endParaRPr>
          </a:p>
          <a:p>
            <a:pPr algn="ctr">
              <a:buNone/>
            </a:pPr>
            <a:endParaRPr lang="en-US" dirty="0" smtClean="0">
              <a:sym typeface="Wingdings 3"/>
            </a:endParaRPr>
          </a:p>
          <a:p>
            <a:pPr algn="ctr">
              <a:buNone/>
            </a:pPr>
            <a:r>
              <a:rPr lang="en-US" smtClean="0">
                <a:sym typeface="Wingdings 3"/>
              </a:rPr>
              <a:t>              </a:t>
            </a:r>
            <a:r>
              <a:rPr lang="en-US" dirty="0" smtClean="0">
                <a:sym typeface="Wingdings 3"/>
              </a:rPr>
              <a:t></a:t>
            </a:r>
            <a:r>
              <a:rPr lang="en-US" spc="50" dirty="0" smtClean="0">
                <a:ln w="11430"/>
              </a:rPr>
              <a:t>To </a:t>
            </a:r>
            <a:r>
              <a:rPr lang="en-US" spc="50" smtClean="0">
                <a:ln w="11430"/>
              </a:rPr>
              <a:t>move shapes/table</a:t>
            </a:r>
            <a:endParaRPr lang="en-US" spc="50" dirty="0" smtClean="0">
              <a:ln w="11430"/>
            </a:endParaRPr>
          </a:p>
          <a:p>
            <a:pPr algn="ctr">
              <a:buNone/>
            </a:pPr>
            <a:r>
              <a:rPr lang="en-US" spc="50" dirty="0" smtClean="0">
                <a:ln w="11430"/>
              </a:rPr>
              <a:t>    </a:t>
            </a:r>
            <a:r>
              <a:rPr lang="en-US" dirty="0" smtClean="0">
                <a:sym typeface="Wingdings 3"/>
              </a:rPr>
              <a:t></a:t>
            </a:r>
            <a:r>
              <a:rPr lang="en-US" spc="50" dirty="0" smtClean="0">
                <a:ln w="11430"/>
              </a:rPr>
              <a:t>To select full row</a:t>
            </a:r>
          </a:p>
          <a:p>
            <a:pPr algn="ctr">
              <a:buNone/>
            </a:pPr>
            <a:r>
              <a:rPr lang="en-US" spc="50" dirty="0" smtClean="0">
                <a:ln w="11430"/>
              </a:rPr>
              <a:t>          </a:t>
            </a:r>
            <a:r>
              <a:rPr lang="en-US" dirty="0" smtClean="0">
                <a:sym typeface="Wingdings 3"/>
              </a:rPr>
              <a:t></a:t>
            </a:r>
            <a:r>
              <a:rPr lang="en-US" spc="50" dirty="0" smtClean="0">
                <a:ln w="11430"/>
              </a:rPr>
              <a:t>To select full column</a:t>
            </a:r>
            <a:endParaRPr lang="en-US" spc="50" dirty="0">
              <a:ln w="11430"/>
            </a:endParaRPr>
          </a:p>
        </p:txBody>
      </p:sp>
      <p:sp>
        <p:nvSpPr>
          <p:cNvPr id="5" name="Quad Arrow 4"/>
          <p:cNvSpPr/>
          <p:nvPr/>
        </p:nvSpPr>
        <p:spPr>
          <a:xfrm>
            <a:off x="1676400" y="3200400"/>
            <a:ext cx="457200" cy="533400"/>
          </a:xfrm>
          <a:prstGeom prst="quad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52600" y="3886200"/>
            <a:ext cx="457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828800" y="4343400"/>
            <a:ext cx="22860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[</a:t>
            </a:r>
            <a:r>
              <a:rPr lang="en-US" b="1" u="sng" dirty="0" smtClean="0"/>
              <a:t>Second section]</a:t>
            </a:r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Table</a:t>
            </a:r>
          </a:p>
          <a:p>
            <a:pPr algn="ctr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r>
              <a:rPr lang="en-US" dirty="0" smtClean="0"/>
              <a:t>Select cells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Right click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Merge cells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/>
          <a:lstStyle/>
          <a:p>
            <a:r>
              <a:rPr lang="en-US" dirty="0" smtClean="0"/>
              <a:t>Menu bar consists of the following options: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Home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Insert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Page layout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References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Mailings 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Review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View</a:t>
            </a:r>
          </a:p>
          <a:p>
            <a:r>
              <a:rPr lang="en-US" dirty="0" smtClean="0"/>
              <a:t>We shall study all options one by one.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r>
              <a:rPr lang="en-US" dirty="0" smtClean="0"/>
              <a:t>Select headings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Home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Change case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Capitalize each word</a:t>
            </a:r>
          </a:p>
          <a:p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5532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STEP4:</a:t>
            </a:r>
          </a:p>
          <a:p>
            <a:pPr algn="ctr">
              <a:buNone/>
            </a:pPr>
            <a:r>
              <a:rPr lang="en-US" dirty="0" smtClean="0"/>
              <a:t>Select text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Right click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Text direction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the required direction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EXERCISE-7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u="sng" dirty="0" smtClean="0"/>
              <a:t>TAB SETTINGS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dirty="0" smtClean="0"/>
              <a:t>Home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Paragraph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tabs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EXERCISE-8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[First section]</a:t>
            </a:r>
            <a:endParaRPr lang="en-US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dirty="0" smtClean="0"/>
              <a:t>Insert 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Insert table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specify no of rows &amp; columns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 smtClean="0"/>
              <a:t>[Second section]</a:t>
            </a:r>
            <a:r>
              <a:rPr lang="en-US" b="1" dirty="0" smtClean="0"/>
              <a:t>           </a:t>
            </a: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algn="ctr">
              <a:buNone/>
            </a:pPr>
            <a:r>
              <a:rPr lang="en-US" dirty="0" smtClean="0"/>
              <a:t>Insert 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table</a:t>
            </a:r>
          </a:p>
          <a:p>
            <a:pPr algn="ctr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r>
              <a:rPr lang="en-US" dirty="0" smtClean="0"/>
              <a:t>1 space ½ space months</a:t>
            </a:r>
          </a:p>
          <a:p>
            <a:pPr algn="ctr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r>
              <a:rPr lang="en-US" dirty="0" smtClean="0"/>
              <a:t>Select table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Right click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Borders &amp; shadings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Grid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style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STEP4:</a:t>
            </a:r>
          </a:p>
          <a:p>
            <a:pPr algn="ctr">
              <a:buNone/>
            </a:pPr>
            <a:r>
              <a:rPr lang="en-US" dirty="0" smtClean="0"/>
              <a:t>Select each column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Table tools[title bar]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Shading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color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EXERCISE-9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Mailings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Start mail merge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Letters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Type body of the letter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r>
              <a:rPr lang="en-US" dirty="0" smtClean="0"/>
              <a:t>Select recipients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Type new list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Customize columns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Delete unwanted columns &amp; press ok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Fill table &amp; press ok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Save in desired location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Insert merge field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Insert all headings one after other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STEP4: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Preview results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STEP5: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Finish &amp; merge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chemeClr val="tx1">
              <a:lumMod val="85000"/>
              <a:lumOff val="15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HOME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ebdings" pitchFamily="18" charset="2"/>
              <a:buChar char=""/>
            </a:pPr>
            <a:r>
              <a:rPr lang="en-US" dirty="0" smtClean="0"/>
              <a:t>It is used to change font, font size &amp; font styles of written texts.</a:t>
            </a:r>
          </a:p>
          <a:p>
            <a:pPr>
              <a:buFont typeface="Webdings" pitchFamily="18" charset="2"/>
              <a:buChar char=""/>
            </a:pPr>
            <a:r>
              <a:rPr lang="en-US" dirty="0" smtClean="0"/>
              <a:t>Bold , italic ,Underline, Superscript[10</a:t>
            </a:r>
            <a:r>
              <a:rPr lang="en-US" baseline="30000" dirty="0" smtClean="0"/>
              <a:t>2</a:t>
            </a:r>
            <a:r>
              <a:rPr lang="en-US" dirty="0" smtClean="0"/>
              <a:t>] and Subscript[10</a:t>
            </a:r>
            <a:r>
              <a:rPr lang="en-US" baseline="-25000" dirty="0" smtClean="0"/>
              <a:t>2</a:t>
            </a:r>
            <a:r>
              <a:rPr lang="en-US" dirty="0" smtClean="0"/>
              <a:t>] are the few options that are present here.</a:t>
            </a:r>
          </a:p>
          <a:p>
            <a:pPr>
              <a:buFont typeface="Webdings" pitchFamily="18" charset="2"/>
              <a:buChar char="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Font color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change color of texts, whereas “</a:t>
            </a:r>
            <a:r>
              <a:rPr lang="en-US" dirty="0" smtClean="0">
                <a:solidFill>
                  <a:srgbClr val="FFFF00"/>
                </a:solidFill>
              </a:rPr>
              <a:t>text highlight color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give background to the text.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Autofit/>
          </a:bodyPr>
          <a:lstStyle/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Change case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convert case of letters as we require.The five types are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Sentence case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lower case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UPPER CASE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Capitalize Each Word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tOGGLE cASE</a:t>
            </a:r>
          </a:p>
          <a:p>
            <a:pPr>
              <a:buFont typeface="Webdings" pitchFamily="18" charset="2"/>
              <a:buChar char="ñ"/>
            </a:pPr>
            <a:endParaRPr lang="en-US" dirty="0" smtClean="0"/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Character spacing</a:t>
            </a:r>
            <a:r>
              <a:rPr lang="en-US" dirty="0" smtClean="0"/>
              <a:t>” is present in FONT &amp; is used to adjust distance between letters.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Bullets</a:t>
            </a:r>
            <a:r>
              <a:rPr lang="en-US" dirty="0" smtClean="0"/>
              <a:t>” are found here.They can be in the form of symbols,numerics,alphabets or roman symbols.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Three types of alignment viz..”</a:t>
            </a:r>
            <a:r>
              <a:rPr lang="en-US" dirty="0" smtClean="0">
                <a:solidFill>
                  <a:srgbClr val="FFFF00"/>
                </a:solidFill>
              </a:rPr>
              <a:t>Left,center,right</a:t>
            </a:r>
            <a:r>
              <a:rPr lang="en-US" dirty="0" smtClean="0"/>
              <a:t>”are found here.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Line spacing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change or adjust distance between two lines.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To find any specific word we use “</a:t>
            </a:r>
            <a:r>
              <a:rPr lang="en-US" dirty="0" smtClean="0">
                <a:solidFill>
                  <a:srgbClr val="FFFF00"/>
                </a:solidFill>
              </a:rPr>
              <a:t>Find</a:t>
            </a:r>
            <a:r>
              <a:rPr lang="en-US" dirty="0" smtClean="0"/>
              <a:t>” option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To “</a:t>
            </a:r>
            <a:r>
              <a:rPr lang="en-US" dirty="0" smtClean="0">
                <a:solidFill>
                  <a:srgbClr val="FFFF00"/>
                </a:solidFill>
              </a:rPr>
              <a:t>Replace</a:t>
            </a:r>
            <a:r>
              <a:rPr lang="en-US" dirty="0" smtClean="0"/>
              <a:t>” one word by another we use Replace option.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INSERT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Picture, Clip art 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FF00"/>
                </a:solidFill>
              </a:rPr>
              <a:t>shapes</a:t>
            </a:r>
            <a:r>
              <a:rPr lang="en-US" dirty="0" smtClean="0"/>
              <a:t>” option are present here.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Hyperlink</a:t>
            </a:r>
            <a:r>
              <a:rPr lang="en-US" dirty="0" smtClean="0"/>
              <a:t>” is used to link one document to another.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Header &amp; footer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options are used to give heading at top and bottom of page respectively.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Page number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assign page numbers to documents.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Word art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consists of large number of text styles.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 Text box</a:t>
            </a:r>
            <a:r>
              <a:rPr lang="en-US" dirty="0" smtClean="0"/>
              <a:t>“ can be drawn using text box option present in insert option of menu bar.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Insert option contains “</a:t>
            </a:r>
            <a:r>
              <a:rPr lang="en-US" dirty="0" smtClean="0">
                <a:solidFill>
                  <a:srgbClr val="FFFF00"/>
                </a:solidFill>
              </a:rPr>
              <a:t>Date &amp; time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and “</a:t>
            </a:r>
            <a:r>
              <a:rPr lang="en-US" dirty="0" smtClean="0">
                <a:solidFill>
                  <a:srgbClr val="FFFF00"/>
                </a:solidFill>
              </a:rPr>
              <a:t>symbols</a:t>
            </a:r>
            <a:r>
              <a:rPr lang="en-US" dirty="0" smtClean="0"/>
              <a:t>“ option as well.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1197</Words>
  <Application>Microsoft Office PowerPoint</Application>
  <PresentationFormat>On-screen Show (4:3)</PresentationFormat>
  <Paragraphs>422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MS WORD</vt:lpstr>
      <vt:lpstr>THEORY</vt:lpstr>
      <vt:lpstr>OFFICE BUTTON</vt:lpstr>
      <vt:lpstr>PowerPoint Presentation</vt:lpstr>
      <vt:lpstr>HOME</vt:lpstr>
      <vt:lpstr>PowerPoint Presentation</vt:lpstr>
      <vt:lpstr>PowerPoint Presentation</vt:lpstr>
      <vt:lpstr>INSERT</vt:lpstr>
      <vt:lpstr>PowerPoint Presentation</vt:lpstr>
      <vt:lpstr>PowerPoint Presentation</vt:lpstr>
      <vt:lpstr>PAGE LAYOUT</vt:lpstr>
      <vt:lpstr>PowerPoint Presentation</vt:lpstr>
      <vt:lpstr>REFERENCES </vt:lpstr>
      <vt:lpstr>PowerPoint Presentation</vt:lpstr>
      <vt:lpstr>PowerPoint Presentation</vt:lpstr>
      <vt:lpstr>REVIEW </vt:lpstr>
      <vt:lpstr>VIEW</vt:lpstr>
      <vt:lpstr>SHORTCUT KEYS</vt:lpstr>
      <vt:lpstr>PowerPoint Presentation</vt:lpstr>
      <vt:lpstr>EXERCISE-2</vt:lpstr>
      <vt:lpstr>PowerPoint Presentation</vt:lpstr>
      <vt:lpstr>EXERCISE-3</vt:lpstr>
      <vt:lpstr>PowerPoint Presentation</vt:lpstr>
      <vt:lpstr>PowerPoint Presentation</vt:lpstr>
      <vt:lpstr>PowerPoint Presentation</vt:lpstr>
      <vt:lpstr>EXERCISE-4</vt:lpstr>
      <vt:lpstr>PowerPoint Presentation</vt:lpstr>
      <vt:lpstr>PowerPoint Presentation</vt:lpstr>
      <vt:lpstr>EXERCISE-5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EXERCISE-6</vt:lpstr>
      <vt:lpstr>PowerPoint Presentation</vt:lpstr>
      <vt:lpstr>PowerPoint Presentation</vt:lpstr>
      <vt:lpstr>SYMBOLS IN WORD</vt:lpstr>
      <vt:lpstr>PowerPoint Presentation</vt:lpstr>
      <vt:lpstr>PowerPoint Presentation</vt:lpstr>
      <vt:lpstr>PowerPoint Presentation</vt:lpstr>
      <vt:lpstr>EXERCISE-7</vt:lpstr>
      <vt:lpstr>EXERCISE-8</vt:lpstr>
      <vt:lpstr>PowerPoint Presentation</vt:lpstr>
      <vt:lpstr>PowerPoint Presentation</vt:lpstr>
      <vt:lpstr>EXERCISE-9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WORD</dc:title>
  <dc:creator>keonics-7</dc:creator>
  <cp:lastModifiedBy>STUDENT</cp:lastModifiedBy>
  <cp:revision>113</cp:revision>
  <dcterms:created xsi:type="dcterms:W3CDTF">2006-08-16T00:00:00Z</dcterms:created>
  <dcterms:modified xsi:type="dcterms:W3CDTF">2018-10-30T08:00:12Z</dcterms:modified>
</cp:coreProperties>
</file>