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8" r:id="rId3"/>
    <p:sldId id="265" r:id="rId4"/>
    <p:sldId id="259" r:id="rId5"/>
    <p:sldId id="274" r:id="rId6"/>
    <p:sldId id="260" r:id="rId7"/>
    <p:sldId id="261" r:id="rId8"/>
    <p:sldId id="262" r:id="rId9"/>
    <p:sldId id="275" r:id="rId10"/>
    <p:sldId id="276" r:id="rId11"/>
    <p:sldId id="277" r:id="rId12"/>
    <p:sldId id="280" r:id="rId13"/>
    <p:sldId id="281" r:id="rId14"/>
    <p:sldId id="282" r:id="rId15"/>
    <p:sldId id="273" r:id="rId16"/>
    <p:sldId id="278" r:id="rId17"/>
    <p:sldId id="283" r:id="rId18"/>
    <p:sldId id="284" r:id="rId19"/>
    <p:sldId id="285" r:id="rId20"/>
    <p:sldId id="286" r:id="rId21"/>
    <p:sldId id="287" r:id="rId22"/>
    <p:sldId id="288" r:id="rId23"/>
    <p:sldId id="289" r:id="rId24"/>
    <p:sldId id="29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740" autoAdjust="0"/>
  </p:normalViewPr>
  <p:slideViewPr>
    <p:cSldViewPr>
      <p:cViewPr varScale="1">
        <p:scale>
          <a:sx n="62" d="100"/>
          <a:sy n="62" d="100"/>
        </p:scale>
        <p:origin x="788" y="44"/>
      </p:cViewPr>
      <p:guideLst>
        <p:guide orient="horz" pos="2160"/>
        <p:guide pos="288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D9D12-9B57-4CA2-923D-2E5E9D42F82F}" type="datetimeFigureOut">
              <a:rPr lang="en-US" smtClean="0"/>
              <a:t>1/13/2023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159C75-30F5-45C0-B9A6-AFB3BEC7162C}" type="slidenum">
              <a:rPr lang="en-US" smtClean="0"/>
              <a:t>‹#›</a:t>
            </a:fld>
            <a:endParaRPr lang="en-US"/>
          </a:p>
        </p:txBody>
      </p:sp>
    </p:spTree>
    <p:extLst>
      <p:ext uri="{BB962C8B-B14F-4D97-AF65-F5344CB8AC3E}">
        <p14:creationId xmlns:p14="http://schemas.microsoft.com/office/powerpoint/2010/main" val="364194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159C75-30F5-45C0-B9A6-AFB3BEC7162C}" type="slidenum">
              <a:rPr lang="en-US" smtClean="0"/>
              <a:t>22</a:t>
            </a:fld>
            <a:endParaRPr lang="en-US"/>
          </a:p>
        </p:txBody>
      </p:sp>
    </p:spTree>
    <p:extLst>
      <p:ext uri="{BB962C8B-B14F-4D97-AF65-F5344CB8AC3E}">
        <p14:creationId xmlns:p14="http://schemas.microsoft.com/office/powerpoint/2010/main" val="2008875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159C75-30F5-45C0-B9A6-AFB3BEC7162C}" type="slidenum">
              <a:rPr lang="en-US" smtClean="0"/>
              <a:t>23</a:t>
            </a:fld>
            <a:endParaRPr lang="en-US"/>
          </a:p>
        </p:txBody>
      </p:sp>
    </p:spTree>
    <p:extLst>
      <p:ext uri="{BB962C8B-B14F-4D97-AF65-F5344CB8AC3E}">
        <p14:creationId xmlns:p14="http://schemas.microsoft.com/office/powerpoint/2010/main" val="4224255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159C75-30F5-45C0-B9A6-AFB3BEC7162C}" type="slidenum">
              <a:rPr lang="en-US" smtClean="0"/>
              <a:t>24</a:t>
            </a:fld>
            <a:endParaRPr lang="en-US"/>
          </a:p>
        </p:txBody>
      </p:sp>
    </p:spTree>
    <p:extLst>
      <p:ext uri="{BB962C8B-B14F-4D97-AF65-F5344CB8AC3E}">
        <p14:creationId xmlns:p14="http://schemas.microsoft.com/office/powerpoint/2010/main" val="3371394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734893-CBB3-45E3-9500-0C4521E90A0F}" type="datetimeFigureOut">
              <a:rPr lang="en-US" smtClean="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1A32DD-8AB2-414E-9163-B220A20C7837}" type="slidenum">
              <a:rPr lang="en-US" smtClean="0"/>
              <a:t>‹#›</a:t>
            </a:fld>
            <a:endParaRPr lang="en-US" dirty="0"/>
          </a:p>
        </p:txBody>
      </p:sp>
    </p:spTree>
    <p:extLst>
      <p:ext uri="{BB962C8B-B14F-4D97-AF65-F5344CB8AC3E}">
        <p14:creationId xmlns:p14="http://schemas.microsoft.com/office/powerpoint/2010/main" val="638997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734893-CBB3-45E3-9500-0C4521E90A0F}" type="datetimeFigureOut">
              <a:rPr lang="en-US" smtClean="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1A32DD-8AB2-414E-9163-B220A20C7837}" type="slidenum">
              <a:rPr lang="en-US" smtClean="0"/>
              <a:t>‹#›</a:t>
            </a:fld>
            <a:endParaRPr lang="en-US" dirty="0"/>
          </a:p>
        </p:txBody>
      </p:sp>
    </p:spTree>
    <p:extLst>
      <p:ext uri="{BB962C8B-B14F-4D97-AF65-F5344CB8AC3E}">
        <p14:creationId xmlns:p14="http://schemas.microsoft.com/office/powerpoint/2010/main" val="1214675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734893-CBB3-45E3-9500-0C4521E90A0F}" type="datetimeFigureOut">
              <a:rPr lang="en-US" smtClean="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1A32DD-8AB2-414E-9163-B220A20C7837}" type="slidenum">
              <a:rPr lang="en-US" smtClean="0"/>
              <a:t>‹#›</a:t>
            </a:fld>
            <a:endParaRPr lang="en-US" dirty="0"/>
          </a:p>
        </p:txBody>
      </p:sp>
    </p:spTree>
    <p:extLst>
      <p:ext uri="{BB962C8B-B14F-4D97-AF65-F5344CB8AC3E}">
        <p14:creationId xmlns:p14="http://schemas.microsoft.com/office/powerpoint/2010/main" val="3255215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734893-CBB3-45E3-9500-0C4521E90A0F}" type="datetimeFigureOut">
              <a:rPr lang="en-US" smtClean="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1A32DD-8AB2-414E-9163-B220A20C7837}" type="slidenum">
              <a:rPr lang="en-US" smtClean="0"/>
              <a:t>‹#›</a:t>
            </a:fld>
            <a:endParaRPr lang="en-US" dirty="0"/>
          </a:p>
        </p:txBody>
      </p:sp>
    </p:spTree>
    <p:extLst>
      <p:ext uri="{BB962C8B-B14F-4D97-AF65-F5344CB8AC3E}">
        <p14:creationId xmlns:p14="http://schemas.microsoft.com/office/powerpoint/2010/main" val="1120826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734893-CBB3-45E3-9500-0C4521E90A0F}" type="datetimeFigureOut">
              <a:rPr lang="en-US" smtClean="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1A32DD-8AB2-414E-9163-B220A20C7837}" type="slidenum">
              <a:rPr lang="en-US" smtClean="0"/>
              <a:t>‹#›</a:t>
            </a:fld>
            <a:endParaRPr lang="en-US" dirty="0"/>
          </a:p>
        </p:txBody>
      </p:sp>
    </p:spTree>
    <p:extLst>
      <p:ext uri="{BB962C8B-B14F-4D97-AF65-F5344CB8AC3E}">
        <p14:creationId xmlns:p14="http://schemas.microsoft.com/office/powerpoint/2010/main" val="3930893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734893-CBB3-45E3-9500-0C4521E90A0F}" type="datetimeFigureOut">
              <a:rPr lang="en-US" smtClean="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1A32DD-8AB2-414E-9163-B220A20C7837}" type="slidenum">
              <a:rPr lang="en-US" smtClean="0"/>
              <a:t>‹#›</a:t>
            </a:fld>
            <a:endParaRPr lang="en-US" dirty="0"/>
          </a:p>
        </p:txBody>
      </p:sp>
    </p:spTree>
    <p:extLst>
      <p:ext uri="{BB962C8B-B14F-4D97-AF65-F5344CB8AC3E}">
        <p14:creationId xmlns:p14="http://schemas.microsoft.com/office/powerpoint/2010/main" val="473273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734893-CBB3-45E3-9500-0C4521E90A0F}" type="datetimeFigureOut">
              <a:rPr lang="en-US" smtClean="0"/>
              <a:t>1/13/2023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E1A32DD-8AB2-414E-9163-B220A20C7837}" type="slidenum">
              <a:rPr lang="en-US" smtClean="0"/>
              <a:t>‹#›</a:t>
            </a:fld>
            <a:endParaRPr lang="en-US" dirty="0"/>
          </a:p>
        </p:txBody>
      </p:sp>
    </p:spTree>
    <p:extLst>
      <p:ext uri="{BB962C8B-B14F-4D97-AF65-F5344CB8AC3E}">
        <p14:creationId xmlns:p14="http://schemas.microsoft.com/office/powerpoint/2010/main" val="2636225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734893-CBB3-45E3-9500-0C4521E90A0F}" type="datetimeFigureOut">
              <a:rPr lang="en-US" smtClean="0"/>
              <a:t>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E1A32DD-8AB2-414E-9163-B220A20C7837}" type="slidenum">
              <a:rPr lang="en-US" smtClean="0"/>
              <a:t>‹#›</a:t>
            </a:fld>
            <a:endParaRPr lang="en-US" dirty="0"/>
          </a:p>
        </p:txBody>
      </p:sp>
    </p:spTree>
    <p:extLst>
      <p:ext uri="{BB962C8B-B14F-4D97-AF65-F5344CB8AC3E}">
        <p14:creationId xmlns:p14="http://schemas.microsoft.com/office/powerpoint/2010/main" val="3311337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734893-CBB3-45E3-9500-0C4521E90A0F}" type="datetimeFigureOut">
              <a:rPr lang="en-US" smtClean="0"/>
              <a:t>1/13/2023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E1A32DD-8AB2-414E-9163-B220A20C7837}" type="slidenum">
              <a:rPr lang="en-US" smtClean="0"/>
              <a:t>‹#›</a:t>
            </a:fld>
            <a:endParaRPr lang="en-US" dirty="0"/>
          </a:p>
        </p:txBody>
      </p:sp>
    </p:spTree>
    <p:extLst>
      <p:ext uri="{BB962C8B-B14F-4D97-AF65-F5344CB8AC3E}">
        <p14:creationId xmlns:p14="http://schemas.microsoft.com/office/powerpoint/2010/main" val="1921519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734893-CBB3-45E3-9500-0C4521E90A0F}" type="datetimeFigureOut">
              <a:rPr lang="en-US" smtClean="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1A32DD-8AB2-414E-9163-B220A20C7837}" type="slidenum">
              <a:rPr lang="en-US" smtClean="0"/>
              <a:t>‹#›</a:t>
            </a:fld>
            <a:endParaRPr lang="en-US" dirty="0"/>
          </a:p>
        </p:txBody>
      </p:sp>
    </p:spTree>
    <p:extLst>
      <p:ext uri="{BB962C8B-B14F-4D97-AF65-F5344CB8AC3E}">
        <p14:creationId xmlns:p14="http://schemas.microsoft.com/office/powerpoint/2010/main" val="435849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734893-CBB3-45E3-9500-0C4521E90A0F}" type="datetimeFigureOut">
              <a:rPr lang="en-US" smtClean="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1A32DD-8AB2-414E-9163-B220A20C7837}" type="slidenum">
              <a:rPr lang="en-US" smtClean="0"/>
              <a:t>‹#›</a:t>
            </a:fld>
            <a:endParaRPr lang="en-US" dirty="0"/>
          </a:p>
        </p:txBody>
      </p:sp>
    </p:spTree>
    <p:extLst>
      <p:ext uri="{BB962C8B-B14F-4D97-AF65-F5344CB8AC3E}">
        <p14:creationId xmlns:p14="http://schemas.microsoft.com/office/powerpoint/2010/main" val="3997719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734893-CBB3-45E3-9500-0C4521E90A0F}" type="datetimeFigureOut">
              <a:rPr lang="en-US" smtClean="0"/>
              <a:t>1/13/2023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1A32DD-8AB2-414E-9163-B220A20C7837}" type="slidenum">
              <a:rPr lang="en-US" smtClean="0"/>
              <a:t>‹#›</a:t>
            </a:fld>
            <a:endParaRPr lang="en-US" dirty="0"/>
          </a:p>
        </p:txBody>
      </p:sp>
    </p:spTree>
    <p:extLst>
      <p:ext uri="{BB962C8B-B14F-4D97-AF65-F5344CB8AC3E}">
        <p14:creationId xmlns:p14="http://schemas.microsoft.com/office/powerpoint/2010/main" val="264913850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219200"/>
            <a:ext cx="9144000" cy="3962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n w="28575">
                  <a:solidFill>
                    <a:schemeClr val="tx1"/>
                  </a:solidFill>
                </a:ln>
                <a:solidFill>
                  <a:schemeClr val="bg1"/>
                </a:solidFill>
                <a:latin typeface="Algerian" pitchFamily="82" charset="0"/>
              </a:rPr>
              <a:t>Fundamental</a:t>
            </a:r>
          </a:p>
          <a:p>
            <a:pPr algn="ctr"/>
            <a:r>
              <a:rPr lang="en-US" sz="6000" b="1" dirty="0">
                <a:ln w="28575">
                  <a:solidFill>
                    <a:schemeClr val="tx1"/>
                  </a:solidFill>
                </a:ln>
                <a:solidFill>
                  <a:schemeClr val="bg1"/>
                </a:solidFill>
                <a:latin typeface="Algerian" pitchFamily="82" charset="0"/>
              </a:rPr>
              <a:t> Of </a:t>
            </a:r>
          </a:p>
          <a:p>
            <a:pPr algn="ctr"/>
            <a:r>
              <a:rPr lang="en-US" sz="6000" b="1" dirty="0">
                <a:ln w="28575">
                  <a:solidFill>
                    <a:schemeClr val="tx1"/>
                  </a:solidFill>
                </a:ln>
                <a:solidFill>
                  <a:schemeClr val="bg1"/>
                </a:solidFill>
                <a:latin typeface="Algerian" pitchFamily="82" charset="0"/>
              </a:rPr>
              <a:t> Computer</a:t>
            </a:r>
          </a:p>
        </p:txBody>
      </p:sp>
    </p:spTree>
    <p:extLst>
      <p:ext uri="{BB962C8B-B14F-4D97-AF65-F5344CB8AC3E}">
        <p14:creationId xmlns:p14="http://schemas.microsoft.com/office/powerpoint/2010/main" val="48282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
            <a:ext cx="9144000" cy="5570756"/>
          </a:xfrm>
          <a:prstGeom prst="rect">
            <a:avLst/>
          </a:prstGeom>
        </p:spPr>
        <p:txBody>
          <a:bodyPr wrap="square">
            <a:spAutoFit/>
          </a:bodyPr>
          <a:lstStyle/>
          <a:p>
            <a:pPr algn="ctr"/>
            <a:r>
              <a:rPr lang="en-US" sz="4800" dirty="0"/>
              <a:t>Computer Memory</a:t>
            </a:r>
          </a:p>
          <a:p>
            <a:pPr algn="ctr"/>
            <a:r>
              <a:rPr lang="en-US" sz="2800" dirty="0"/>
              <a:t>	</a:t>
            </a:r>
          </a:p>
          <a:p>
            <a:r>
              <a:rPr lang="en-US" sz="2800" dirty="0"/>
              <a:t>A memory is just like a human brain. It is used to store data and instructions. Computer memory is the storage space in the computer, where data is to be processed and instructions required for processing are stored. </a:t>
            </a:r>
          </a:p>
          <a:p>
            <a:br>
              <a:rPr lang="en-US" sz="2800" dirty="0"/>
            </a:br>
            <a:endParaRPr lang="en-US" sz="2800" dirty="0"/>
          </a:p>
          <a:p>
            <a:r>
              <a:rPr lang="en-US" sz="2800" dirty="0"/>
              <a:t>Memory is primarily of three types −</a:t>
            </a:r>
            <a:br>
              <a:rPr lang="en-US" sz="2800" dirty="0"/>
            </a:br>
            <a:r>
              <a:rPr lang="en-US" sz="2800" dirty="0"/>
              <a:t>1) Cache Memory</a:t>
            </a:r>
          </a:p>
          <a:p>
            <a:r>
              <a:rPr lang="en-US" sz="2800" dirty="0"/>
              <a:t>2) Primary Memory/Main Memory</a:t>
            </a:r>
          </a:p>
          <a:p>
            <a:r>
              <a:rPr lang="en-US" sz="2800" dirty="0"/>
              <a:t>3) Secondary Memory</a:t>
            </a:r>
          </a:p>
        </p:txBody>
      </p:sp>
    </p:spTree>
    <p:extLst>
      <p:ext uri="{BB962C8B-B14F-4D97-AF65-F5344CB8AC3E}">
        <p14:creationId xmlns:p14="http://schemas.microsoft.com/office/powerpoint/2010/main" val="2894135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80999" y="381000"/>
            <a:ext cx="8294613" cy="5867400"/>
          </a:xfrm>
          <a:prstGeom prst="rect">
            <a:avLst/>
          </a:prstGeom>
        </p:spPr>
      </p:pic>
    </p:spTree>
    <p:extLst>
      <p:ext uri="{BB962C8B-B14F-4D97-AF65-F5344CB8AC3E}">
        <p14:creationId xmlns:p14="http://schemas.microsoft.com/office/powerpoint/2010/main" val="3720070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2554545"/>
          </a:xfrm>
          <a:prstGeom prst="rect">
            <a:avLst/>
          </a:prstGeom>
        </p:spPr>
        <p:txBody>
          <a:bodyPr wrap="square">
            <a:spAutoFit/>
          </a:bodyPr>
          <a:lstStyle/>
          <a:p>
            <a:pPr algn="ctr"/>
            <a:r>
              <a:rPr lang="en-US" sz="3200" dirty="0">
                <a:latin typeface="Heebo"/>
              </a:rPr>
              <a:t>Cache Memory</a:t>
            </a:r>
          </a:p>
          <a:p>
            <a:pPr algn="ctr"/>
            <a:endParaRPr lang="en-US" sz="3200" dirty="0">
              <a:latin typeface="Heebo"/>
            </a:endParaRPr>
          </a:p>
          <a:p>
            <a:pPr algn="just"/>
            <a:r>
              <a:rPr lang="en-US" sz="2400" dirty="0">
                <a:latin typeface="Nunito"/>
              </a:rPr>
              <a:t>Cache memory is a very high speed semiconductor memory which can speed up the CPU. It acts as a buffer between the CPU and the main memory. It is used to hold those parts of data and program which are most frequently used by the CPU</a:t>
            </a:r>
            <a:endParaRPr lang="en-US" sz="2400" b="0" i="0" dirty="0">
              <a:effectLst/>
              <a:latin typeface="Nunito"/>
            </a:endParaRPr>
          </a:p>
        </p:txBody>
      </p:sp>
      <p:pic>
        <p:nvPicPr>
          <p:cNvPr id="5" name="Picture 4"/>
          <p:cNvPicPr>
            <a:picLocks noChangeAspect="1"/>
          </p:cNvPicPr>
          <p:nvPr/>
        </p:nvPicPr>
        <p:blipFill>
          <a:blip r:embed="rId2"/>
          <a:stretch>
            <a:fillRect/>
          </a:stretch>
        </p:blipFill>
        <p:spPr>
          <a:xfrm>
            <a:off x="685800" y="2701815"/>
            <a:ext cx="7696200" cy="4079985"/>
          </a:xfrm>
          <a:prstGeom prst="rect">
            <a:avLst/>
          </a:prstGeom>
        </p:spPr>
      </p:pic>
    </p:spTree>
    <p:extLst>
      <p:ext uri="{BB962C8B-B14F-4D97-AF65-F5344CB8AC3E}">
        <p14:creationId xmlns:p14="http://schemas.microsoft.com/office/powerpoint/2010/main" val="1064935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 y="381000"/>
            <a:ext cx="4572000" cy="6617196"/>
          </a:xfrm>
          <a:prstGeom prst="rect">
            <a:avLst/>
          </a:prstGeom>
        </p:spPr>
        <p:txBody>
          <a:bodyPr>
            <a:spAutoFit/>
          </a:bodyPr>
          <a:lstStyle/>
          <a:p>
            <a:pPr algn="ctr"/>
            <a:r>
              <a:rPr lang="en-US" sz="3600" b="1" dirty="0">
                <a:latin typeface="Heebo"/>
              </a:rPr>
              <a:t>Primary Memory (Main Memory)</a:t>
            </a:r>
          </a:p>
          <a:p>
            <a:endParaRPr lang="en-US" sz="3200" dirty="0">
              <a:latin typeface="Heebo"/>
            </a:endParaRPr>
          </a:p>
          <a:p>
            <a:pPr algn="just"/>
            <a:r>
              <a:rPr lang="en-US" sz="3200" dirty="0">
                <a:latin typeface="Nunito"/>
              </a:rPr>
              <a:t>Primary memory holds only those data and instructions on which the computer is currently working. It has a limited capacity and data is lost when power is switched off. It is generally made up of semiconductor device</a:t>
            </a:r>
            <a:r>
              <a:rPr lang="en-US" dirty="0">
                <a:latin typeface="Nunito"/>
              </a:rPr>
              <a:t>.</a:t>
            </a:r>
            <a:endParaRPr lang="en-US" b="0" i="0" dirty="0">
              <a:effectLst/>
              <a:latin typeface="Nunito"/>
            </a:endParaRPr>
          </a:p>
        </p:txBody>
      </p:sp>
      <p:pic>
        <p:nvPicPr>
          <p:cNvPr id="2" name="Picture 1"/>
          <p:cNvPicPr>
            <a:picLocks noChangeAspect="1"/>
          </p:cNvPicPr>
          <p:nvPr/>
        </p:nvPicPr>
        <p:blipFill>
          <a:blip r:embed="rId2"/>
          <a:stretch>
            <a:fillRect/>
          </a:stretch>
        </p:blipFill>
        <p:spPr>
          <a:xfrm>
            <a:off x="4724399" y="5442"/>
            <a:ext cx="4378841" cy="3347357"/>
          </a:xfrm>
          <a:prstGeom prst="rect">
            <a:avLst/>
          </a:prstGeom>
        </p:spPr>
      </p:pic>
      <p:pic>
        <p:nvPicPr>
          <p:cNvPr id="6" name="Picture 5"/>
          <p:cNvPicPr>
            <a:picLocks noChangeAspect="1"/>
          </p:cNvPicPr>
          <p:nvPr/>
        </p:nvPicPr>
        <p:blipFill>
          <a:blip r:embed="rId3"/>
          <a:stretch>
            <a:fillRect/>
          </a:stretch>
        </p:blipFill>
        <p:spPr>
          <a:xfrm>
            <a:off x="4765158" y="3352799"/>
            <a:ext cx="4378842" cy="3505201"/>
          </a:xfrm>
          <a:prstGeom prst="rect">
            <a:avLst/>
          </a:prstGeom>
        </p:spPr>
      </p:pic>
    </p:spTree>
    <p:extLst>
      <p:ext uri="{BB962C8B-B14F-4D97-AF65-F5344CB8AC3E}">
        <p14:creationId xmlns:p14="http://schemas.microsoft.com/office/powerpoint/2010/main" val="414488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5105400" cy="6740307"/>
          </a:xfrm>
          <a:prstGeom prst="rect">
            <a:avLst/>
          </a:prstGeom>
        </p:spPr>
        <p:txBody>
          <a:bodyPr wrap="square">
            <a:spAutoFit/>
          </a:bodyPr>
          <a:lstStyle/>
          <a:p>
            <a:pPr algn="ctr"/>
            <a:r>
              <a:rPr lang="en-US" sz="4000" b="1" dirty="0">
                <a:latin typeface="Heebo"/>
              </a:rPr>
              <a:t>Secondary Memory</a:t>
            </a:r>
          </a:p>
          <a:p>
            <a:pPr algn="ctr"/>
            <a:endParaRPr lang="en-US" sz="4000" dirty="0">
              <a:latin typeface="Heebo"/>
            </a:endParaRPr>
          </a:p>
          <a:p>
            <a:pPr algn="just"/>
            <a:r>
              <a:rPr lang="en-US" sz="3200" dirty="0">
                <a:latin typeface="Nunito"/>
              </a:rPr>
              <a:t>This type of memory is also known as external memory . It is slower than the main memory. These are used for storing data/information permanently. CPU directly does not access these memories, instead they are accessed via input-output routines.</a:t>
            </a:r>
            <a:endParaRPr lang="en-US" sz="3200" b="0" i="0" dirty="0">
              <a:effectLst/>
              <a:latin typeface="Nunito"/>
            </a:endParaRPr>
          </a:p>
        </p:txBody>
      </p:sp>
      <p:pic>
        <p:nvPicPr>
          <p:cNvPr id="5" name="Picture 4"/>
          <p:cNvPicPr>
            <a:picLocks noChangeAspect="1"/>
          </p:cNvPicPr>
          <p:nvPr/>
        </p:nvPicPr>
        <p:blipFill>
          <a:blip r:embed="rId2"/>
          <a:stretch>
            <a:fillRect/>
          </a:stretch>
        </p:blipFill>
        <p:spPr>
          <a:xfrm>
            <a:off x="5293813" y="1066800"/>
            <a:ext cx="3812087" cy="5029200"/>
          </a:xfrm>
          <a:prstGeom prst="rect">
            <a:avLst/>
          </a:prstGeom>
        </p:spPr>
      </p:pic>
    </p:spTree>
    <p:extLst>
      <p:ext uri="{BB962C8B-B14F-4D97-AF65-F5344CB8AC3E}">
        <p14:creationId xmlns:p14="http://schemas.microsoft.com/office/powerpoint/2010/main" val="2883123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lnSpcReduction="10000"/>
          </a:bodyPr>
          <a:lstStyle/>
          <a:p>
            <a:pPr algn="ctr"/>
            <a:r>
              <a:rPr lang="en-US" sz="4400" b="1" dirty="0"/>
              <a:t>Data storage capacity units of measurement</a:t>
            </a:r>
          </a:p>
          <a:p>
            <a:endParaRPr lang="en-US" b="1" dirty="0"/>
          </a:p>
          <a:p>
            <a:r>
              <a:rPr lang="en-US" b="1" dirty="0"/>
              <a:t>1 Nibble 		 =	 4 Bit</a:t>
            </a:r>
            <a:endParaRPr lang="en-US" dirty="0"/>
          </a:p>
          <a:p>
            <a:r>
              <a:rPr lang="en-US" b="1" dirty="0"/>
              <a:t>8 Bits			 = 	1 Byte</a:t>
            </a:r>
            <a:endParaRPr lang="en-US" dirty="0"/>
          </a:p>
          <a:p>
            <a:r>
              <a:rPr lang="en-US" b="1" dirty="0"/>
              <a:t>1024 Bytes		 =	 1 Kilobyte</a:t>
            </a:r>
            <a:endParaRPr lang="en-US" dirty="0"/>
          </a:p>
          <a:p>
            <a:r>
              <a:rPr lang="en-US" b="1" dirty="0"/>
              <a:t>1024 Kilobytes 	 = 	1 Megabyte</a:t>
            </a:r>
            <a:endParaRPr lang="en-US" dirty="0"/>
          </a:p>
          <a:p>
            <a:r>
              <a:rPr lang="en-US" b="1" dirty="0"/>
              <a:t>1024 Megabytes  	 = 	1 Gigabyte</a:t>
            </a:r>
            <a:endParaRPr lang="en-US" dirty="0"/>
          </a:p>
          <a:p>
            <a:r>
              <a:rPr lang="en-US" b="1" dirty="0"/>
              <a:t>1024 Gigabytes 	 =	 1 Terabyte</a:t>
            </a:r>
            <a:endParaRPr lang="en-US" dirty="0"/>
          </a:p>
          <a:p>
            <a:r>
              <a:rPr lang="en-US" b="1" dirty="0"/>
              <a:t>1024 Terabytes	 = 	1 Petabyte</a:t>
            </a:r>
            <a:endParaRPr lang="en-US" dirty="0"/>
          </a:p>
          <a:p>
            <a:r>
              <a:rPr lang="en-US" b="1" dirty="0"/>
              <a:t>1024 Petabytes	 =	 1 Exabyte</a:t>
            </a:r>
            <a:endParaRPr lang="en-US" dirty="0"/>
          </a:p>
          <a:p>
            <a:pPr lvl="1"/>
            <a:endParaRPr lang="en-US" dirty="0"/>
          </a:p>
        </p:txBody>
      </p:sp>
    </p:spTree>
    <p:extLst>
      <p:ext uri="{BB962C8B-B14F-4D97-AF65-F5344CB8AC3E}">
        <p14:creationId xmlns:p14="http://schemas.microsoft.com/office/powerpoint/2010/main" val="3314369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050" y="0"/>
            <a:ext cx="9124950" cy="7086600"/>
          </a:xfrm>
          <a:prstGeom prst="rect">
            <a:avLst/>
          </a:prstGeom>
        </p:spPr>
      </p:pic>
    </p:spTree>
    <p:extLst>
      <p:ext uri="{BB962C8B-B14F-4D97-AF65-F5344CB8AC3E}">
        <p14:creationId xmlns:p14="http://schemas.microsoft.com/office/powerpoint/2010/main" val="2562169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762" y="0"/>
            <a:ext cx="9139238" cy="6858000"/>
          </a:xfrm>
          <a:prstGeom prst="rect">
            <a:avLst/>
          </a:prstGeom>
        </p:spPr>
      </p:pic>
    </p:spTree>
    <p:extLst>
      <p:ext uri="{BB962C8B-B14F-4D97-AF65-F5344CB8AC3E}">
        <p14:creationId xmlns:p14="http://schemas.microsoft.com/office/powerpoint/2010/main" val="388711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11279" b="5748"/>
          <a:stretch/>
        </p:blipFill>
        <p:spPr>
          <a:xfrm>
            <a:off x="76200" y="1281113"/>
            <a:ext cx="8991600" cy="5500687"/>
          </a:xfrm>
          <a:prstGeom prst="rect">
            <a:avLst/>
          </a:prstGeom>
        </p:spPr>
      </p:pic>
      <p:sp>
        <p:nvSpPr>
          <p:cNvPr id="6" name="Rectangle 5"/>
          <p:cNvSpPr/>
          <p:nvPr/>
        </p:nvSpPr>
        <p:spPr>
          <a:xfrm>
            <a:off x="4065098" y="3244334"/>
            <a:ext cx="1013804" cy="369332"/>
          </a:xfrm>
          <a:prstGeom prst="rect">
            <a:avLst/>
          </a:prstGeom>
        </p:spPr>
        <p:txBody>
          <a:bodyPr wrap="none">
            <a:spAutoFit/>
          </a:bodyPr>
          <a:lstStyle/>
          <a:p>
            <a:r>
              <a:rPr lang="en-US" b="1" u="sng" dirty="0"/>
              <a:t>Notepad</a:t>
            </a:r>
            <a:endParaRPr lang="en-US" dirty="0"/>
          </a:p>
        </p:txBody>
      </p:sp>
      <p:sp>
        <p:nvSpPr>
          <p:cNvPr id="7" name="Title 1"/>
          <p:cNvSpPr>
            <a:spLocks noGrp="1"/>
          </p:cNvSpPr>
          <p:nvPr>
            <p:ph type="title"/>
          </p:nvPr>
        </p:nvSpPr>
        <p:spPr>
          <a:xfrm>
            <a:off x="457200" y="274638"/>
            <a:ext cx="8229600" cy="639762"/>
          </a:xfrm>
        </p:spPr>
        <p:txBody>
          <a:bodyPr>
            <a:normAutofit fontScale="90000"/>
          </a:bodyPr>
          <a:lstStyle/>
          <a:p>
            <a:r>
              <a:rPr lang="en-US" b="1" u="sng" dirty="0"/>
              <a:t>Default Applications Of Windows</a:t>
            </a:r>
          </a:p>
        </p:txBody>
      </p:sp>
    </p:spTree>
    <p:extLst>
      <p:ext uri="{BB962C8B-B14F-4D97-AF65-F5344CB8AC3E}">
        <p14:creationId xmlns:p14="http://schemas.microsoft.com/office/powerpoint/2010/main" val="645923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800" y="1219200"/>
            <a:ext cx="8382000" cy="5638800"/>
          </a:xfrm>
          <a:prstGeom prst="rect">
            <a:avLst/>
          </a:prstGeom>
        </p:spPr>
      </p:pic>
      <p:sp>
        <p:nvSpPr>
          <p:cNvPr id="3" name="Title 1"/>
          <p:cNvSpPr>
            <a:spLocks noGrp="1"/>
          </p:cNvSpPr>
          <p:nvPr>
            <p:ph type="title"/>
          </p:nvPr>
        </p:nvSpPr>
        <p:spPr>
          <a:xfrm>
            <a:off x="457200" y="274638"/>
            <a:ext cx="8229600" cy="639762"/>
          </a:xfrm>
        </p:spPr>
        <p:txBody>
          <a:bodyPr>
            <a:normAutofit fontScale="90000"/>
          </a:bodyPr>
          <a:lstStyle/>
          <a:p>
            <a:r>
              <a:rPr lang="en-US" b="1" u="sng" dirty="0"/>
              <a:t>MS Paint</a:t>
            </a:r>
          </a:p>
        </p:txBody>
      </p:sp>
    </p:spTree>
    <p:extLst>
      <p:ext uri="{BB962C8B-B14F-4D97-AF65-F5344CB8AC3E}">
        <p14:creationId xmlns:p14="http://schemas.microsoft.com/office/powerpoint/2010/main" val="2369322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Meaning  of computer</a:t>
            </a:r>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a:t>	Computer Word Derived from Latin Term “COMPUTE” Which means calculate or Manipulate.</a:t>
            </a:r>
          </a:p>
          <a:p>
            <a:pPr marL="0" indent="0" algn="just">
              <a:buNone/>
            </a:pPr>
            <a:endParaRPr lang="en-US" dirty="0"/>
          </a:p>
          <a:p>
            <a:pPr marL="0" indent="0" algn="just">
              <a:buNone/>
            </a:pPr>
            <a:r>
              <a:rPr lang="en-US" dirty="0"/>
              <a:t>	Computer as an electronic devices. It accept the data and instructions from Input devices and Process it in CPU after processing it give out results by Output Device.</a:t>
            </a:r>
          </a:p>
          <a:p>
            <a:endParaRPr lang="en-US" dirty="0"/>
          </a:p>
          <a:p>
            <a:pPr marL="0" indent="0" algn="just">
              <a:buNone/>
            </a:pPr>
            <a:r>
              <a:rPr lang="en-US" dirty="0"/>
              <a:t>In 1822 </a:t>
            </a:r>
            <a:r>
              <a:rPr lang="en-US" b="1" u="sng" dirty="0"/>
              <a:t>Charles Babbage </a:t>
            </a:r>
            <a:r>
              <a:rPr lang="en-US" dirty="0"/>
              <a:t>developed the </a:t>
            </a:r>
            <a:r>
              <a:rPr lang="en-US" b="1" dirty="0"/>
              <a:t>analytical engine </a:t>
            </a:r>
            <a:r>
              <a:rPr lang="en-US" dirty="0"/>
              <a:t>which resembles modern computers hence Charles Babbage  is called as father of computer.</a:t>
            </a:r>
          </a:p>
        </p:txBody>
      </p:sp>
    </p:spTree>
    <p:extLst>
      <p:ext uri="{BB962C8B-B14F-4D97-AF65-F5344CB8AC3E}">
        <p14:creationId xmlns:p14="http://schemas.microsoft.com/office/powerpoint/2010/main" val="531748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5800" y="1052512"/>
            <a:ext cx="7772400" cy="5829300"/>
          </a:xfrm>
          <a:prstGeom prst="rect">
            <a:avLst/>
          </a:prstGeom>
        </p:spPr>
      </p:pic>
      <p:sp>
        <p:nvSpPr>
          <p:cNvPr id="5" name="Title 1"/>
          <p:cNvSpPr>
            <a:spLocks noGrp="1"/>
          </p:cNvSpPr>
          <p:nvPr>
            <p:ph type="title"/>
          </p:nvPr>
        </p:nvSpPr>
        <p:spPr>
          <a:xfrm>
            <a:off x="457200" y="274638"/>
            <a:ext cx="8229600" cy="639762"/>
          </a:xfrm>
        </p:spPr>
        <p:txBody>
          <a:bodyPr>
            <a:normAutofit fontScale="90000"/>
          </a:bodyPr>
          <a:lstStyle/>
          <a:p>
            <a:r>
              <a:rPr lang="en-US" b="1" u="sng" dirty="0"/>
              <a:t>Notepad</a:t>
            </a:r>
          </a:p>
        </p:txBody>
      </p:sp>
    </p:spTree>
    <p:extLst>
      <p:ext uri="{BB962C8B-B14F-4D97-AF65-F5344CB8AC3E}">
        <p14:creationId xmlns:p14="http://schemas.microsoft.com/office/powerpoint/2010/main" val="2551506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62000" y="1143000"/>
            <a:ext cx="7391400" cy="5543550"/>
          </a:xfrm>
          <a:prstGeom prst="rect">
            <a:avLst/>
          </a:prstGeom>
        </p:spPr>
      </p:pic>
      <p:sp>
        <p:nvSpPr>
          <p:cNvPr id="4" name="Title 1"/>
          <p:cNvSpPr>
            <a:spLocks noGrp="1"/>
          </p:cNvSpPr>
          <p:nvPr>
            <p:ph type="title"/>
          </p:nvPr>
        </p:nvSpPr>
        <p:spPr>
          <a:xfrm>
            <a:off x="457200" y="274638"/>
            <a:ext cx="8229600" cy="639762"/>
          </a:xfrm>
        </p:spPr>
        <p:txBody>
          <a:bodyPr>
            <a:normAutofit fontScale="90000"/>
          </a:bodyPr>
          <a:lstStyle/>
          <a:p>
            <a:r>
              <a:rPr lang="en-US" b="1" u="sng" dirty="0"/>
              <a:t>Word pad</a:t>
            </a:r>
          </a:p>
        </p:txBody>
      </p:sp>
    </p:spTree>
    <p:extLst>
      <p:ext uri="{BB962C8B-B14F-4D97-AF65-F5344CB8AC3E}">
        <p14:creationId xmlns:p14="http://schemas.microsoft.com/office/powerpoint/2010/main" val="4117774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971800" y="1600200"/>
            <a:ext cx="8229600" cy="639762"/>
          </a:xfrm>
        </p:spPr>
        <p:txBody>
          <a:bodyPr>
            <a:normAutofit fontScale="90000"/>
          </a:bodyPr>
          <a:lstStyle/>
          <a:p>
            <a:r>
              <a:rPr lang="en-US" b="1" u="sng" dirty="0"/>
              <a:t>Calculator</a:t>
            </a:r>
          </a:p>
        </p:txBody>
      </p:sp>
      <p:pic>
        <p:nvPicPr>
          <p:cNvPr id="5" name="Picture 4" descr="Calculato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0"/>
            <a:ext cx="4800600" cy="6858000"/>
          </a:xfrm>
          <a:prstGeom prst="rect">
            <a:avLst/>
          </a:prstGeom>
        </p:spPr>
      </p:pic>
    </p:spTree>
    <p:extLst>
      <p:ext uri="{BB962C8B-B14F-4D97-AF65-F5344CB8AC3E}">
        <p14:creationId xmlns:p14="http://schemas.microsoft.com/office/powerpoint/2010/main" val="936398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52400"/>
            <a:ext cx="8229600" cy="639762"/>
          </a:xfrm>
        </p:spPr>
        <p:txBody>
          <a:bodyPr>
            <a:normAutofit fontScale="90000"/>
          </a:bodyPr>
          <a:lstStyle/>
          <a:p>
            <a:r>
              <a:rPr lang="en-US" b="1" u="sng" dirty="0"/>
              <a:t>Folder Creation </a:t>
            </a:r>
          </a:p>
        </p:txBody>
      </p:sp>
      <p:sp>
        <p:nvSpPr>
          <p:cNvPr id="2" name="Rectangle 1">
            <a:extLst>
              <a:ext uri="{FF2B5EF4-FFF2-40B4-BE49-F238E27FC236}">
                <a16:creationId xmlns:a16="http://schemas.microsoft.com/office/drawing/2014/main" id="{7283CF18-D8EC-A642-5A05-701E28C9E435}"/>
              </a:ext>
            </a:extLst>
          </p:cNvPr>
          <p:cNvSpPr>
            <a:spLocks noChangeArrowheads="1"/>
          </p:cNvSpPr>
          <p:nvPr/>
        </p:nvSpPr>
        <p:spPr bwMode="auto">
          <a:xfrm>
            <a:off x="76200" y="897782"/>
            <a:ext cx="9144000" cy="58234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000000"/>
                </a:solidFill>
                <a:effectLst/>
                <a:latin typeface="Molde"/>
              </a:rPr>
              <a:t>Creating a folder in particular</a:t>
            </a:r>
            <a:r>
              <a:rPr kumimoji="0" lang="en-US" altLang="en-US" sz="3600" b="0" i="0" u="none" strike="noStrike" cap="none" normalizeH="0" dirty="0">
                <a:ln>
                  <a:noFill/>
                </a:ln>
                <a:solidFill>
                  <a:srgbClr val="000000"/>
                </a:solidFill>
                <a:effectLst/>
                <a:latin typeface="Molde"/>
              </a:rPr>
              <a:t> </a:t>
            </a:r>
            <a:r>
              <a:rPr kumimoji="0" lang="en-US" altLang="en-US" sz="3600" b="0" i="0" u="none" strike="noStrike" cap="none" normalizeH="0" baseline="0" dirty="0">
                <a:ln>
                  <a:noFill/>
                </a:ln>
                <a:solidFill>
                  <a:srgbClr val="00608C"/>
                </a:solidFill>
                <a:effectLst/>
                <a:latin typeface="Molde"/>
              </a:rPr>
              <a:t>location </a:t>
            </a:r>
            <a:r>
              <a:rPr kumimoji="0" lang="en-US" altLang="en-US" sz="3600" b="0" i="0" u="none" strike="noStrike" cap="none" normalizeH="0" baseline="0" dirty="0">
                <a:ln>
                  <a:noFill/>
                </a:ln>
                <a:solidFill>
                  <a:srgbClr val="000000"/>
                </a:solidFill>
                <a:effectLst/>
                <a:latin typeface="Molde"/>
              </a:rPr>
              <a:t>is super simple and you have more than one way to do it.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3600" b="1" i="0" u="none" strike="noStrike" cap="none" normalizeH="0" baseline="0" dirty="0">
                <a:ln>
                  <a:noFill/>
                </a:ln>
                <a:solidFill>
                  <a:srgbClr val="000000"/>
                </a:solidFill>
                <a:effectLst/>
                <a:latin typeface="Molde"/>
              </a:rPr>
              <a:t>Step 1:</a:t>
            </a:r>
            <a:r>
              <a:rPr kumimoji="0" lang="en-US" altLang="en-US" sz="3600" b="0" i="0" u="none" strike="noStrike" cap="none" normalizeH="0" baseline="0" dirty="0">
                <a:ln>
                  <a:noFill/>
                </a:ln>
                <a:solidFill>
                  <a:srgbClr val="000000"/>
                </a:solidFill>
                <a:effectLst/>
                <a:latin typeface="Molde"/>
              </a:rPr>
              <a:t> Right-click a blank spot on your desktop, Document,</a:t>
            </a:r>
            <a:r>
              <a:rPr kumimoji="0" lang="en-US" altLang="en-US" sz="3600" b="0" i="0" u="none" strike="noStrike" cap="none" normalizeH="0" dirty="0">
                <a:ln>
                  <a:noFill/>
                </a:ln>
                <a:solidFill>
                  <a:srgbClr val="000000"/>
                </a:solidFill>
                <a:effectLst/>
                <a:latin typeface="Molde"/>
              </a:rPr>
              <a:t> My computer</a:t>
            </a:r>
            <a:endParaRPr kumimoji="0" lang="en-US" altLang="en-US" sz="3600" b="0" i="0" u="none" strike="noStrike" cap="none" normalizeH="0" baseline="0" dirty="0">
              <a:ln>
                <a:noFill/>
              </a:ln>
              <a:solidFill>
                <a:srgbClr val="000000"/>
              </a:solidFill>
              <a:effectLst/>
              <a:latin typeface="Molde"/>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3600" b="1" i="0" u="none" strike="noStrike" cap="none" normalizeH="0" baseline="0" dirty="0">
                <a:ln>
                  <a:noFill/>
                </a:ln>
                <a:solidFill>
                  <a:srgbClr val="000000"/>
                </a:solidFill>
                <a:effectLst/>
                <a:latin typeface="Molde"/>
              </a:rPr>
              <a:t>Step 2:</a:t>
            </a:r>
            <a:r>
              <a:rPr kumimoji="0" lang="en-US" altLang="en-US" sz="3600" b="0" i="0" u="none" strike="noStrike" cap="none" normalizeH="0" baseline="0" dirty="0">
                <a:ln>
                  <a:noFill/>
                </a:ln>
                <a:solidFill>
                  <a:srgbClr val="000000"/>
                </a:solidFill>
                <a:effectLst/>
                <a:latin typeface="Molde"/>
              </a:rPr>
              <a:t> Move your cursor to </a:t>
            </a:r>
            <a:r>
              <a:rPr kumimoji="0" lang="en-US" altLang="en-US" sz="3600" b="0" i="1" u="none" strike="noStrike" cap="none" normalizeH="0" baseline="0" dirty="0">
                <a:ln>
                  <a:noFill/>
                </a:ln>
                <a:solidFill>
                  <a:srgbClr val="000000"/>
                </a:solidFill>
                <a:effectLst/>
                <a:latin typeface="Molde"/>
              </a:rPr>
              <a:t>New</a:t>
            </a:r>
            <a:r>
              <a:rPr kumimoji="0" lang="en-US" altLang="en-US" sz="3600" b="0" i="0" u="none" strike="noStrike" cap="none" normalizeH="0" baseline="0" dirty="0">
                <a:ln>
                  <a:noFill/>
                </a:ln>
                <a:solidFill>
                  <a:srgbClr val="000000"/>
                </a:solidFill>
                <a:effectLst/>
                <a:latin typeface="Molde"/>
              </a:rPr>
              <a:t> in the menu and pick </a:t>
            </a:r>
            <a:r>
              <a:rPr kumimoji="0" lang="en-US" altLang="en-US" sz="3600" b="0" i="1" u="none" strike="noStrike" cap="none" normalizeH="0" baseline="0" dirty="0">
                <a:ln>
                  <a:noFill/>
                </a:ln>
                <a:solidFill>
                  <a:srgbClr val="000000"/>
                </a:solidFill>
                <a:effectLst/>
                <a:latin typeface="Molde"/>
              </a:rPr>
              <a:t>Folder</a:t>
            </a:r>
            <a:r>
              <a:rPr kumimoji="0" lang="en-US" altLang="en-US" sz="3600" b="0" i="0" u="none" strike="noStrike" cap="none" normalizeH="0" baseline="0" dirty="0">
                <a:ln>
                  <a:noFill/>
                </a:ln>
                <a:solidFill>
                  <a:srgbClr val="000000"/>
                </a:solidFill>
                <a:effectLst/>
                <a:latin typeface="Molde"/>
              </a:rPr>
              <a:t> in the list</a:t>
            </a:r>
            <a:endParaRPr lang="en-US" altLang="en-US" sz="3200" dirty="0"/>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3600" b="0" i="0" u="none" strike="noStrike" cap="none" normalizeH="0" baseline="0" dirty="0">
                <a:ln>
                  <a:noFill/>
                </a:ln>
                <a:solidFill>
                  <a:srgbClr val="000000"/>
                </a:solidFill>
                <a:effectLst/>
                <a:latin typeface="Molde"/>
              </a:rPr>
              <a:t>Step</a:t>
            </a:r>
            <a:r>
              <a:rPr kumimoji="0" lang="en-US" altLang="en-US" sz="3600" b="0" i="0" u="none" strike="noStrike" cap="none" normalizeH="0" dirty="0">
                <a:ln>
                  <a:noFill/>
                </a:ln>
                <a:solidFill>
                  <a:srgbClr val="000000"/>
                </a:solidFill>
                <a:effectLst/>
                <a:latin typeface="Molde"/>
              </a:rPr>
              <a:t> 3 : Rename folder according to work name </a:t>
            </a:r>
            <a:endParaRPr kumimoji="0" lang="en-US" altLang="en-US" sz="3600" b="0" i="0" u="none" strike="noStrike" cap="none" normalizeH="0" baseline="0" dirty="0">
              <a:ln>
                <a:noFill/>
              </a:ln>
              <a:solidFill>
                <a:srgbClr val="000000"/>
              </a:solidFill>
              <a:effectLst/>
              <a:latin typeface="Molde"/>
            </a:endParaRPr>
          </a:p>
        </p:txBody>
      </p:sp>
    </p:spTree>
    <p:extLst>
      <p:ext uri="{BB962C8B-B14F-4D97-AF65-F5344CB8AC3E}">
        <p14:creationId xmlns:p14="http://schemas.microsoft.com/office/powerpoint/2010/main" val="2254116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52400"/>
            <a:ext cx="8229600" cy="639762"/>
          </a:xfrm>
        </p:spPr>
        <p:txBody>
          <a:bodyPr>
            <a:normAutofit fontScale="90000"/>
          </a:bodyPr>
          <a:lstStyle/>
          <a:p>
            <a:r>
              <a:rPr lang="en-US" b="1" u="sng" dirty="0"/>
              <a:t>Folder Creation steps </a:t>
            </a:r>
          </a:p>
        </p:txBody>
      </p:sp>
      <p:pic>
        <p:nvPicPr>
          <p:cNvPr id="3" name="Picture 2" descr="New, Folder in the Windows desktop shortcut menu.">
            <a:extLst>
              <a:ext uri="{FF2B5EF4-FFF2-40B4-BE49-F238E27FC236}">
                <a16:creationId xmlns:a16="http://schemas.microsoft.com/office/drawing/2014/main" id="{9265CEA1-B97D-3A86-F82E-4F44E0E42D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1219200"/>
            <a:ext cx="7886700" cy="5257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8793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Generations of computer</a:t>
            </a:r>
          </a:p>
        </p:txBody>
      </p:sp>
      <p:pic>
        <p:nvPicPr>
          <p:cNvPr id="3" name="Picture 2"/>
          <p:cNvPicPr>
            <a:picLocks noChangeAspect="1"/>
          </p:cNvPicPr>
          <p:nvPr/>
        </p:nvPicPr>
        <p:blipFill rotWithShape="1">
          <a:blip r:embed="rId2"/>
          <a:srcRect l="32921" t="18140" b="14543"/>
          <a:stretch/>
        </p:blipFill>
        <p:spPr>
          <a:xfrm>
            <a:off x="319087" y="1417638"/>
            <a:ext cx="8505825" cy="5243122"/>
          </a:xfrm>
          <a:prstGeom prst="rect">
            <a:avLst/>
          </a:prstGeom>
        </p:spPr>
      </p:pic>
    </p:spTree>
    <p:extLst>
      <p:ext uri="{BB962C8B-B14F-4D97-AF65-F5344CB8AC3E}">
        <p14:creationId xmlns:p14="http://schemas.microsoft.com/office/powerpoint/2010/main" val="3742406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Three types of unit</a:t>
            </a:r>
          </a:p>
        </p:txBody>
      </p:sp>
      <p:sp>
        <p:nvSpPr>
          <p:cNvPr id="3" name="Content Placeholder 2"/>
          <p:cNvSpPr>
            <a:spLocks noGrp="1"/>
          </p:cNvSpPr>
          <p:nvPr>
            <p:ph idx="1"/>
          </p:nvPr>
        </p:nvSpPr>
        <p:spPr/>
        <p:txBody>
          <a:bodyPr>
            <a:normAutofit/>
          </a:bodyPr>
          <a:lstStyle/>
          <a:p>
            <a:r>
              <a:rPr lang="en-US" dirty="0"/>
              <a:t>Input devices or unit </a:t>
            </a:r>
          </a:p>
          <a:p>
            <a:r>
              <a:rPr lang="en-US" dirty="0"/>
              <a:t>CPU (Central Processing Unit)</a:t>
            </a:r>
          </a:p>
          <a:p>
            <a:r>
              <a:rPr lang="en-US" dirty="0"/>
              <a:t>Out device or unit</a:t>
            </a:r>
          </a:p>
          <a:p>
            <a:endParaRPr lang="en-US" dirty="0"/>
          </a:p>
          <a:p>
            <a:endParaRPr lang="en-US" dirty="0"/>
          </a:p>
        </p:txBody>
      </p:sp>
      <p:sp>
        <p:nvSpPr>
          <p:cNvPr id="4" name="AutoShape 2" descr="Simple Model of a Computer with Input and Output Devices » rozyph.c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Simple Model of a Computer with Input and Output Devices » rozyph.co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612775" y="3581400"/>
            <a:ext cx="8074025" cy="2891335"/>
          </a:xfrm>
          <a:prstGeom prst="rect">
            <a:avLst/>
          </a:prstGeom>
        </p:spPr>
      </p:pic>
    </p:spTree>
    <p:extLst>
      <p:ext uri="{BB962C8B-B14F-4D97-AF65-F5344CB8AC3E}">
        <p14:creationId xmlns:p14="http://schemas.microsoft.com/office/powerpoint/2010/main" val="2550468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Simple Model of a Computer with Input and Output Devices » rozyph.c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Simple Model of a Computer with Input and Output Devices » rozyph.co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p:nvPicPr>
        <p:blipFill>
          <a:blip r:embed="rId2"/>
          <a:stretch>
            <a:fillRect/>
          </a:stretch>
        </p:blipFill>
        <p:spPr>
          <a:xfrm>
            <a:off x="914400" y="1295400"/>
            <a:ext cx="7391400" cy="5543550"/>
          </a:xfrm>
          <a:prstGeom prst="rect">
            <a:avLst/>
          </a:prstGeom>
        </p:spPr>
      </p:pic>
      <p:sp>
        <p:nvSpPr>
          <p:cNvPr id="12" name="Title 1"/>
          <p:cNvSpPr>
            <a:spLocks noGrp="1"/>
          </p:cNvSpPr>
          <p:nvPr>
            <p:ph type="title"/>
          </p:nvPr>
        </p:nvSpPr>
        <p:spPr>
          <a:xfrm>
            <a:off x="533400" y="-152400"/>
            <a:ext cx="8229600" cy="1143000"/>
          </a:xfrm>
        </p:spPr>
        <p:txBody>
          <a:bodyPr>
            <a:noAutofit/>
          </a:bodyPr>
          <a:lstStyle/>
          <a:p>
            <a:r>
              <a:rPr lang="en-US" sz="4800" b="1" dirty="0"/>
              <a:t>Block Diagram Of A Computer</a:t>
            </a:r>
          </a:p>
        </p:txBody>
      </p:sp>
    </p:spTree>
    <p:extLst>
      <p:ext uri="{BB962C8B-B14F-4D97-AF65-F5344CB8AC3E}">
        <p14:creationId xmlns:p14="http://schemas.microsoft.com/office/powerpoint/2010/main" val="2491582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1000" y="285750"/>
            <a:ext cx="8051800" cy="6038850"/>
          </a:xfrm>
          <a:prstGeom prst="rect">
            <a:avLst/>
          </a:prstGeom>
        </p:spPr>
      </p:pic>
    </p:spTree>
    <p:extLst>
      <p:ext uri="{BB962C8B-B14F-4D97-AF65-F5344CB8AC3E}">
        <p14:creationId xmlns:p14="http://schemas.microsoft.com/office/powerpoint/2010/main" val="812143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4687" t="7619" r="-781" b="47619"/>
          <a:stretch/>
        </p:blipFill>
        <p:spPr>
          <a:xfrm>
            <a:off x="157162" y="0"/>
            <a:ext cx="8986838" cy="3124200"/>
          </a:xfrm>
          <a:prstGeom prst="rect">
            <a:avLst/>
          </a:prstGeom>
        </p:spPr>
      </p:pic>
      <p:pic>
        <p:nvPicPr>
          <p:cNvPr id="5" name="Picture 4"/>
          <p:cNvPicPr>
            <a:picLocks noChangeAspect="1"/>
          </p:cNvPicPr>
          <p:nvPr/>
        </p:nvPicPr>
        <p:blipFill>
          <a:blip r:embed="rId3"/>
          <a:stretch>
            <a:fillRect/>
          </a:stretch>
        </p:blipFill>
        <p:spPr>
          <a:xfrm>
            <a:off x="247650" y="3124200"/>
            <a:ext cx="8667750" cy="3733800"/>
          </a:xfrm>
          <a:prstGeom prst="rect">
            <a:avLst/>
          </a:prstGeom>
        </p:spPr>
      </p:pic>
    </p:spTree>
    <p:extLst>
      <p:ext uri="{BB962C8B-B14F-4D97-AF65-F5344CB8AC3E}">
        <p14:creationId xmlns:p14="http://schemas.microsoft.com/office/powerpoint/2010/main" val="2326021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38200" y="0"/>
            <a:ext cx="7862888" cy="6772275"/>
          </a:xfrm>
          <a:prstGeom prst="rect">
            <a:avLst/>
          </a:prstGeom>
        </p:spPr>
      </p:pic>
    </p:spTree>
    <p:extLst>
      <p:ext uri="{BB962C8B-B14F-4D97-AF65-F5344CB8AC3E}">
        <p14:creationId xmlns:p14="http://schemas.microsoft.com/office/powerpoint/2010/main" val="2044376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5799" y="304800"/>
            <a:ext cx="8001909" cy="6096000"/>
          </a:xfrm>
          <a:prstGeom prst="rect">
            <a:avLst/>
          </a:prstGeom>
        </p:spPr>
      </p:pic>
    </p:spTree>
    <p:extLst>
      <p:ext uri="{BB962C8B-B14F-4D97-AF65-F5344CB8AC3E}">
        <p14:creationId xmlns:p14="http://schemas.microsoft.com/office/powerpoint/2010/main" val="1438938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TotalTime>
  <Words>473</Words>
  <Application>Microsoft Office PowerPoint</Application>
  <PresentationFormat>On-screen Show (4:3)</PresentationFormat>
  <Paragraphs>56</Paragraphs>
  <Slides>24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Algerian</vt:lpstr>
      <vt:lpstr>Arial</vt:lpstr>
      <vt:lpstr>Calibri</vt:lpstr>
      <vt:lpstr>Heebo</vt:lpstr>
      <vt:lpstr>Molde</vt:lpstr>
      <vt:lpstr>Nunito</vt:lpstr>
      <vt:lpstr>Office Theme</vt:lpstr>
      <vt:lpstr>PowerPoint Presentation</vt:lpstr>
      <vt:lpstr>Meaning  of computer</vt:lpstr>
      <vt:lpstr>Generations of computer</vt:lpstr>
      <vt:lpstr>Three types of unit</vt:lpstr>
      <vt:lpstr>Block Diagram Of A Computer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Default Applications Of Windows</vt:lpstr>
      <vt:lpstr>MS Paint</vt:lpstr>
      <vt:lpstr>Notepad</vt:lpstr>
      <vt:lpstr>Word pad</vt:lpstr>
      <vt:lpstr>Calculator</vt:lpstr>
      <vt:lpstr>Folder Creation </vt:lpstr>
      <vt:lpstr>Folder Creation steps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sg</dc:creator>
  <cp:lastModifiedBy>rashmi vernekar</cp:lastModifiedBy>
  <cp:revision>47</cp:revision>
  <dcterms:created xsi:type="dcterms:W3CDTF">2022-07-28T04:17:38Z</dcterms:created>
  <dcterms:modified xsi:type="dcterms:W3CDTF">2023-01-13T06:06:52Z</dcterms:modified>
</cp:coreProperties>
</file>