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6" r:id="rId6"/>
    <p:sldId id="285" r:id="rId7"/>
    <p:sldId id="275" r:id="rId8"/>
    <p:sldId id="276" r:id="rId9"/>
    <p:sldId id="277" r:id="rId10"/>
    <p:sldId id="260" r:id="rId11"/>
    <p:sldId id="261" r:id="rId12"/>
    <p:sldId id="280" r:id="rId13"/>
    <p:sldId id="281" r:id="rId14"/>
    <p:sldId id="287" r:id="rId15"/>
    <p:sldId id="278" r:id="rId16"/>
    <p:sldId id="279" r:id="rId17"/>
    <p:sldId id="262" r:id="rId18"/>
    <p:sldId id="263" r:id="rId19"/>
    <p:sldId id="264" r:id="rId20"/>
    <p:sldId id="266" r:id="rId21"/>
    <p:sldId id="265" r:id="rId22"/>
    <p:sldId id="267" r:id="rId23"/>
    <p:sldId id="268" r:id="rId24"/>
    <p:sldId id="288" r:id="rId25"/>
    <p:sldId id="282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1" autoAdjust="0"/>
  </p:normalViewPr>
  <p:slideViewPr>
    <p:cSldViewPr>
      <p:cViewPr>
        <p:scale>
          <a:sx n="102" d="100"/>
          <a:sy n="102" d="100"/>
        </p:scale>
        <p:origin x="-3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2087562"/>
          </a:xfrm>
          <a:scene3d>
            <a:camera prst="isometricOffAxis2Right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EXCEL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Wrap text</a:t>
            </a:r>
            <a:r>
              <a:rPr lang="en-US" dirty="0" smtClean="0"/>
              <a:t>” makes the content within the cell by displaying it in multiple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Increase/Decimal</a:t>
            </a:r>
            <a:r>
              <a:rPr lang="en-US" dirty="0" smtClean="0"/>
              <a:t>” option is used to increase/decrease decimal points.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Insert</a:t>
            </a:r>
            <a:r>
              <a:rPr lang="en-US" dirty="0" smtClean="0"/>
              <a:t>” is used to insert rows/columns.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/>
              <a:t>” is used to Delete rows/columns.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Format</a:t>
            </a:r>
            <a:r>
              <a:rPr lang="en-US" dirty="0" smtClean="0"/>
              <a:t>” is used to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increase/Decimal column width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increase/Decimal row height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Hide/Unhide any rows/columns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Rename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 color for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Protect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Number, alignment, font, Border ,fill &amp; protection options is also present in FORMAT CELLS option of “</a:t>
            </a:r>
            <a:r>
              <a:rPr lang="en-US" dirty="0" smtClean="0">
                <a:solidFill>
                  <a:srgbClr val="FFFF00"/>
                </a:solidFill>
              </a:rPr>
              <a:t>format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Sort</a:t>
            </a:r>
            <a:r>
              <a:rPr lang="en-US" dirty="0" smtClean="0"/>
              <a:t>” option also present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Sorting is a process of arranging the table in any required manner or order.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The table can be arranged in order of: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 A to Z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Z to A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Smallest to largest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largest to Smallest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Sorting: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Sort &amp; filter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Steps for Sorting:</a:t>
            </a:r>
          </a:p>
          <a:p>
            <a:pPr>
              <a:buFont typeface="Wingdings" pitchFamily="2" charset="2"/>
              <a:buChar char=""/>
            </a:pPr>
            <a:r>
              <a:rPr lang="en-US" dirty="0" smtClean="0">
                <a:solidFill>
                  <a:srgbClr val="FFFF00"/>
                </a:solidFill>
              </a:rPr>
              <a:t>Sort by</a:t>
            </a:r>
            <a:r>
              <a:rPr lang="en-US" dirty="0" smtClean="0"/>
              <a:t>: The column we would wish to sort or arrange according to our need must be selected.</a:t>
            </a:r>
          </a:p>
          <a:p>
            <a:pPr>
              <a:buFont typeface="Wingdings" pitchFamily="2" charset="2"/>
              <a:buChar char=""/>
            </a:pPr>
            <a:r>
              <a:rPr lang="en-US" dirty="0" smtClean="0">
                <a:solidFill>
                  <a:srgbClr val="FFFF00"/>
                </a:solidFill>
              </a:rPr>
              <a:t>Order</a:t>
            </a:r>
            <a:r>
              <a:rPr lang="en-US" dirty="0" smtClean="0"/>
              <a:t>: The order in which we wish to arrange.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there are alphabets it can be arranged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A to Z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Z to 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its numeric's it can be arranged as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Smallest to largest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largest to Smallest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&amp; shapes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 is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</a:t>
            </a:r>
          </a:p>
          <a:p>
            <a:pPr>
              <a:buFont typeface="Wingdings 2" pitchFamily="18" charset="2"/>
              <a:buChar char="&amp;"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Insert option contains “</a:t>
            </a:r>
            <a:r>
              <a:rPr lang="en-US" dirty="0" smtClean="0">
                <a:solidFill>
                  <a:srgbClr val="FFFF00"/>
                </a:solidFill>
              </a:rPr>
              <a:t>Date &amp; time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“ option as well.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“Charts” option is used to create a variety of different charts namely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Column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Line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Pie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Bar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Area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Scatter chart</a:t>
            </a:r>
          </a:p>
          <a:p>
            <a:pPr>
              <a:buFont typeface="Wingdings 2" pitchFamily="18" charset="2"/>
              <a:buChar char="&amp;"/>
            </a:pPr>
            <a:endParaRPr lang="en-US" dirty="0" smtClean="0"/>
          </a:p>
          <a:p>
            <a:pPr>
              <a:buFont typeface="Wingdings 2" pitchFamily="18" charset="2"/>
              <a:buChar char="&amp;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Margins</a:t>
            </a:r>
            <a:r>
              <a:rPr lang="en-US" dirty="0" smtClean="0"/>
              <a:t> “ can be adjusted here and orientation of page i.e.. Either portrait or landscape can be chosen.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can be set as portrait or landscape.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Background</a:t>
            </a:r>
            <a:r>
              <a:rPr lang="en-US" dirty="0" smtClean="0"/>
              <a:t>” option is used to apply background picture.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Headings</a:t>
            </a:r>
            <a:r>
              <a:rPr lang="en-US" dirty="0" smtClean="0"/>
              <a:t>” can be checked/unchecked.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PAGE LAYOUT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Different types of formulas can be used with the help of “</a:t>
            </a:r>
            <a:r>
              <a:rPr lang="en-US" dirty="0" smtClean="0">
                <a:solidFill>
                  <a:srgbClr val="FFFF00"/>
                </a:solidFill>
              </a:rPr>
              <a:t>formulas</a:t>
            </a:r>
            <a:r>
              <a:rPr lang="en-US" dirty="0" smtClean="0"/>
              <a:t>”.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The different types of formula are: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Financial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Logical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Text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Date &amp; time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FORMULAS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ebdings" pitchFamily="18" charset="2"/>
              <a:buChar char="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Filter</a:t>
            </a:r>
            <a:r>
              <a:rPr lang="en-US" dirty="0" smtClean="0"/>
              <a:t>” ,“</a:t>
            </a:r>
            <a:r>
              <a:rPr lang="en-US" dirty="0" smtClean="0">
                <a:solidFill>
                  <a:srgbClr val="FFFF00"/>
                </a:solidFill>
              </a:rPr>
              <a:t>advanced filter</a:t>
            </a:r>
            <a:r>
              <a:rPr lang="en-US" dirty="0" smtClean="0"/>
              <a:t>” &amp; “</a:t>
            </a:r>
            <a:r>
              <a:rPr lang="en-US" dirty="0" smtClean="0">
                <a:solidFill>
                  <a:srgbClr val="FFFF00"/>
                </a:solidFill>
              </a:rPr>
              <a:t>Goal Seek</a:t>
            </a:r>
            <a:r>
              <a:rPr lang="en-US" dirty="0" smtClean="0"/>
              <a:t>” option is available here.</a:t>
            </a:r>
          </a:p>
          <a:p>
            <a:pPr>
              <a:buFont typeface="Webdings" pitchFamily="18" charset="2"/>
              <a:buChar char=""/>
            </a:pPr>
            <a:r>
              <a:rPr lang="en-US" u="sng" dirty="0" smtClean="0"/>
              <a:t>Filter</a:t>
            </a:r>
            <a:r>
              <a:rPr lang="en-US" dirty="0" smtClean="0"/>
              <a:t>: Filtering is a process of extracting wanted details and removing or filtering unwanted details.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Data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Filter/advanced filter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DATA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EXCEL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MS-OFFICE</a:t>
            </a:r>
            <a:r>
              <a:rPr lang="en-US" dirty="0" smtClean="0"/>
              <a:t> which is used to prepare data-base related sheets and maintain records at colleges, offices and other companies.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u="sng" dirty="0" smtClean="0"/>
              <a:t>Steps for advanced filter:</a:t>
            </a:r>
          </a:p>
          <a:p>
            <a:pPr algn="ctr">
              <a:buNone/>
            </a:pPr>
            <a:r>
              <a:rPr lang="en-US" dirty="0" smtClean="0"/>
              <a:t>Copy &amp; paste criteria[condition] &amp; write as =“&gt;5000”</a:t>
            </a:r>
            <a:r>
              <a:rPr lang="en-US" dirty="0" smtClean="0">
                <a:sym typeface="Wingdings 3"/>
              </a:rPr>
              <a:t>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Copy &amp; paste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List range</a:t>
            </a:r>
            <a:r>
              <a:rPr lang="en-US" dirty="0" smtClean="0"/>
              <a:t>: full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Criteria</a:t>
            </a:r>
            <a:r>
              <a:rPr lang="en-US" dirty="0" smtClean="0"/>
              <a:t>: condition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On copy &amp; copy where required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Unique records only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pPr>
              <a:buFont typeface="Webdings" pitchFamily="18" charset="2"/>
              <a:buChar char="V"/>
            </a:pPr>
            <a:r>
              <a:rPr lang="en-US" u="sng" dirty="0" smtClean="0"/>
              <a:t>Goal seek:</a:t>
            </a:r>
            <a:r>
              <a:rPr lang="en-US" dirty="0" smtClean="0"/>
              <a:t> It is a process to achieve any required targets.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Data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What if analysis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u="sng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Goal seek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Steps for Goal Seek: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Set cell</a:t>
            </a:r>
            <a:r>
              <a:rPr lang="en-US" dirty="0" smtClean="0"/>
              <a:t>: The cell whose value want to change[it should always be formula dependent]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To value</a:t>
            </a:r>
            <a:r>
              <a:rPr lang="en-US" dirty="0" smtClean="0"/>
              <a:t>: The value we want to set the cell to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By changing cell</a:t>
            </a:r>
            <a:r>
              <a:rPr lang="en-US" dirty="0" smtClean="0"/>
              <a:t>: by changing which cell, we would want to achieve the target[ it should always be formula independent]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500" dirty="0" smtClean="0"/>
              <a:t>Work book can protected using this option</a:t>
            </a:r>
          </a:p>
          <a:p>
            <a:pPr>
              <a:buFont typeface="Wingdings" pitchFamily="2" charset="2"/>
              <a:buChar char="q"/>
            </a:pPr>
            <a:r>
              <a:rPr lang="en-US" sz="3500" dirty="0" smtClean="0"/>
              <a:t>Any comment can be set up through “</a:t>
            </a:r>
            <a:r>
              <a:rPr lang="en-US" sz="3500" dirty="0" smtClean="0">
                <a:solidFill>
                  <a:srgbClr val="FFFF00"/>
                </a:solidFill>
              </a:rPr>
              <a:t>New comment</a:t>
            </a:r>
            <a:r>
              <a:rPr lang="en-US" sz="3500" dirty="0" smtClean="0"/>
              <a:t>” option</a:t>
            </a:r>
            <a:r>
              <a:rPr lang="en-US" sz="39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1"/>
            <a:ext cx="8229600" cy="3657600"/>
          </a:xfrm>
        </p:spPr>
        <p:txBody>
          <a:bodyPr/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Zooming option and “</a:t>
            </a:r>
            <a:r>
              <a:rPr lang="en-US" dirty="0" smtClean="0">
                <a:solidFill>
                  <a:srgbClr val="FFFF00"/>
                </a:solidFill>
              </a:rPr>
              <a:t>Freeze panes</a:t>
            </a:r>
            <a:r>
              <a:rPr lang="en-US" dirty="0" smtClean="0"/>
              <a:t>” options is available here.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Freeze panes can be used to lock the first row of any table.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VIEW</a:t>
            </a:r>
            <a:endParaRPr kumimoji="0" lang="en-US" sz="44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smtClean="0">
                <a:blipFill>
                  <a:blip r:embed="rId3"/>
                  <a:tile tx="0" ty="0" sx="100000" sy="100000" flip="none" algn="tl"/>
                </a:blipFill>
                <a:latin typeface="Arial Black" pitchFamily="34" charset="0"/>
              </a:rPr>
              <a:t>EXCEL EXERCISE</a:t>
            </a:r>
            <a:endParaRPr lang="en-US" sz="9600" dirty="0">
              <a:blipFill>
                <a:blip r:embed="rId3"/>
                <a:tile tx="0" ty="0" sx="100000" sy="100000" flip="none" algn="tl"/>
              </a:blip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=</a:t>
            </a:r>
            <a:r>
              <a:rPr lang="en-US" dirty="0" err="1" smtClean="0"/>
              <a:t>countif</a:t>
            </a:r>
            <a:r>
              <a:rPr lang="en-US" dirty="0" smtClean="0"/>
              <a:t>( range,criteria)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>
                <a:sym typeface="Wingdings 3"/>
              </a:rPr>
              <a:t>list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criteria</a:t>
            </a:r>
            <a:r>
              <a:rPr lang="en-US" dirty="0" smtClean="0">
                <a:sym typeface="Wingdings 3"/>
              </a:rPr>
              <a:t>condition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</a:t>
            </a:r>
            <a:r>
              <a:rPr lang="en-US" dirty="0" err="1" smtClean="0"/>
              <a:t>sumif</a:t>
            </a:r>
            <a:r>
              <a:rPr lang="en-US" dirty="0" smtClean="0"/>
              <a:t>( range,criteria,sum_range)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>
                <a:sym typeface="Wingdings 3"/>
              </a:rPr>
              <a:t>list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criteria</a:t>
            </a:r>
            <a:r>
              <a:rPr lang="en-US" dirty="0" smtClean="0">
                <a:sym typeface="Wingdings 3"/>
              </a:rPr>
              <a:t>condition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Sum_range</a:t>
            </a:r>
            <a:r>
              <a:rPr lang="en-US" dirty="0" smtClean="0">
                <a:sym typeface="Wingdings 3"/>
              </a:rPr>
              <a:t> marks list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=if(cell&gt;=75,”excellent”,if(cell&gt;=60,”good”,</a:t>
            </a:r>
          </a:p>
          <a:p>
            <a:pPr>
              <a:buNone/>
            </a:pPr>
            <a:r>
              <a:rPr lang="en-US" dirty="0" smtClean="0"/>
              <a:t>if(cell&gt;=50,”poor”,if(cell&lt;50,”bad”))))</a:t>
            </a:r>
          </a:p>
          <a:p>
            <a:pPr>
              <a:buNone/>
            </a:pPr>
            <a:r>
              <a:rPr lang="en-US" u="sng" dirty="0" smtClean="0"/>
              <a:t>To fill color:</a:t>
            </a:r>
          </a:p>
          <a:p>
            <a:pPr algn="ctr">
              <a:buNone/>
            </a:pPr>
            <a:r>
              <a:rPr lang="en-US" dirty="0" smtClean="0"/>
              <a:t>Select marks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Conditional formatting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Highlight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algn="ctr"/>
            <a:r>
              <a:rPr lang="en-US" dirty="0" smtClean="0"/>
              <a:t>Greater than</a:t>
            </a:r>
          </a:p>
          <a:p>
            <a:pPr algn="ctr"/>
            <a:r>
              <a:rPr lang="en-US" dirty="0" smtClean="0"/>
              <a:t>Less than</a:t>
            </a:r>
          </a:p>
          <a:p>
            <a:pPr algn="ctr"/>
            <a:r>
              <a:rPr lang="en-US" dirty="0" smtClean="0"/>
              <a:t>between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Below format bar, “</a:t>
            </a:r>
            <a:r>
              <a:rPr lang="en-US" dirty="0" smtClean="0">
                <a:solidFill>
                  <a:srgbClr val="FFFF00"/>
                </a:solidFill>
              </a:rPr>
              <a:t>name box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formula bar</a:t>
            </a:r>
            <a:r>
              <a:rPr lang="en-US" dirty="0" smtClean="0"/>
              <a:t>” is present.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Cell selected can be seen in the name box, whereas the formula applied can be referred in the formula bar.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Excel has horizontal “</a:t>
            </a:r>
            <a:r>
              <a:rPr lang="en-US" dirty="0" smtClean="0">
                <a:solidFill>
                  <a:srgbClr val="FFFF00"/>
                </a:solidFill>
              </a:rPr>
              <a:t>rows</a:t>
            </a:r>
            <a:r>
              <a:rPr lang="en-US" dirty="0" smtClean="0"/>
              <a:t>” &amp; vertical “</a:t>
            </a:r>
            <a:r>
              <a:rPr lang="en-US" dirty="0" smtClean="0">
                <a:solidFill>
                  <a:srgbClr val="FFFF00"/>
                </a:solidFill>
              </a:rPr>
              <a:t>columns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are 10,48,576 rows and 16,384 columns.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Intersection of row and column is called as “</a:t>
            </a:r>
            <a:r>
              <a:rPr lang="en-US" dirty="0" smtClean="0">
                <a:solidFill>
                  <a:srgbClr val="FFFF00"/>
                </a:solidFill>
              </a:rPr>
              <a:t>cell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Excel Sheets are found at the bottom of the page.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right clicking on any sheet, it can be renamed &amp; tab color can also be applied.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Collection of excel sheets is called as </a:t>
            </a:r>
            <a:r>
              <a:rPr lang="en-US" dirty="0" smtClean="0">
                <a:solidFill>
                  <a:srgbClr val="FFFF00"/>
                </a:solidFill>
              </a:rPr>
              <a:t>excel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workbook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formula in excel always starts with equal to ie.</a:t>
            </a:r>
            <a:r>
              <a:rPr lang="en-US" dirty="0" smtClean="0">
                <a:solidFill>
                  <a:srgbClr val="FFFF00"/>
                </a:solidFill>
              </a:rPr>
              <a:t>”=“</a:t>
            </a:r>
            <a:r>
              <a:rPr lang="en-US" dirty="0" smtClean="0"/>
              <a:t> symbol.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FORMULAS IN EXCEL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                  =sum()</a:t>
            </a:r>
          </a:p>
          <a:p>
            <a:r>
              <a:rPr lang="en-US" dirty="0" smtClean="0"/>
              <a:t>To multiply           =product()</a:t>
            </a:r>
          </a:p>
          <a:p>
            <a:r>
              <a:rPr lang="en-US" dirty="0" smtClean="0"/>
              <a:t>Average                 =average()</a:t>
            </a:r>
          </a:p>
          <a:p>
            <a:r>
              <a:rPr lang="en-US" dirty="0" smtClean="0"/>
              <a:t>Count                    =count()</a:t>
            </a:r>
          </a:p>
          <a:p>
            <a:r>
              <a:rPr lang="en-US" dirty="0" smtClean="0"/>
              <a:t>Maximum             =max()</a:t>
            </a:r>
          </a:p>
          <a:p>
            <a:r>
              <a:rPr lang="en-US" dirty="0" smtClean="0"/>
              <a:t>Minimum              =min()</a:t>
            </a:r>
          </a:p>
          <a:p>
            <a:r>
              <a:rPr lang="en-US" dirty="0" smtClean="0"/>
              <a:t>Round                    =round()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SYMBOLS IN EXCEL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pc="50" dirty="0" smtClean="0">
                <a:ln w="11430"/>
              </a:rPr>
              <a:t>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drag cells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  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move cells/shapes/table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row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column</a:t>
            </a:r>
            <a:endParaRPr lang="en-US" spc="50" dirty="0">
              <a:ln w="11430"/>
            </a:endParaRPr>
          </a:p>
        </p:txBody>
      </p:sp>
      <p:sp>
        <p:nvSpPr>
          <p:cNvPr id="4" name="Cross 3"/>
          <p:cNvSpPr/>
          <p:nvPr/>
        </p:nvSpPr>
        <p:spPr>
          <a:xfrm>
            <a:off x="1676400" y="1981200"/>
            <a:ext cx="533400" cy="533400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Quad Arrow 4"/>
          <p:cNvSpPr/>
          <p:nvPr/>
        </p:nvSpPr>
        <p:spPr>
          <a:xfrm>
            <a:off x="1676400" y="3200400"/>
            <a:ext cx="457200" cy="53340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Plus 5"/>
          <p:cNvSpPr/>
          <p:nvPr/>
        </p:nvSpPr>
        <p:spPr>
          <a:xfrm>
            <a:off x="1752600" y="2590800"/>
            <a:ext cx="381000" cy="533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2600" y="38862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828800" y="4343400"/>
            <a:ext cx="2286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New[Ctrl+N]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Page layout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Formulas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Data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 are the few options that are present here.“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is used to change direction of any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1085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MS EXCEL</vt:lpstr>
      <vt:lpstr>THEORY</vt:lpstr>
      <vt:lpstr>PowerPoint Presentation</vt:lpstr>
      <vt:lpstr>PowerPoint Presentation</vt:lpstr>
      <vt:lpstr>FORMULAS IN EXCEL</vt:lpstr>
      <vt:lpstr>SYMBOLS IN EXCEL</vt:lpstr>
      <vt:lpstr>OFFICE BUTTON</vt:lpstr>
      <vt:lpstr>PowerPoint Presentation</vt:lpstr>
      <vt:lpstr>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</vt:lpstr>
      <vt:lpstr>PowerPoint Presentation</vt:lpstr>
      <vt:lpstr>PAGE LAYOUT</vt:lpstr>
      <vt:lpstr>FORMULAS</vt:lpstr>
      <vt:lpstr>DATA</vt:lpstr>
      <vt:lpstr>PowerPoint Presentation</vt:lpstr>
      <vt:lpstr>PowerPoint Presentation</vt:lpstr>
      <vt:lpstr>PowerPoint Presentation</vt:lpstr>
      <vt:lpstr>REVIEW</vt:lpstr>
      <vt:lpstr>VIEW</vt:lpstr>
      <vt:lpstr>PowerPoint Presentation</vt:lpstr>
      <vt:lpstr>EXERCISE-2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dc:creator>keonics-7</dc:creator>
  <cp:lastModifiedBy>User2</cp:lastModifiedBy>
  <cp:revision>79</cp:revision>
  <dcterms:created xsi:type="dcterms:W3CDTF">2006-08-16T00:00:00Z</dcterms:created>
  <dcterms:modified xsi:type="dcterms:W3CDTF">2022-12-12T07:54:09Z</dcterms:modified>
</cp:coreProperties>
</file>