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62" r:id="rId3"/>
    <p:sldId id="256" r:id="rId4"/>
    <p:sldId id="280" r:id="rId5"/>
    <p:sldId id="264" r:id="rId6"/>
    <p:sldId id="265" r:id="rId7"/>
    <p:sldId id="267" r:id="rId8"/>
    <p:sldId id="28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0" d="100"/>
          <a:sy n="80" d="100"/>
        </p:scale>
        <p:origin x="354" y="96"/>
      </p:cViewPr>
      <p:guideLst>
        <p:guide orient="horz" pos="219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1D9AE-B514-400A-8091-F022FA82BB56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45184-5D4C-40CE-8D8C-38BF308DF483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45184-5D4C-40CE-8D8C-38BF308DF483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78285-A859-4AFF-BBD7-581FA0B9B9D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AB9B8-4583-45ED-AF42-09F4B2AA035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78285-A859-4AFF-BBD7-581FA0B9B9D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AB9B8-4583-45ED-AF42-09F4B2AA035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78285-A859-4AFF-BBD7-581FA0B9B9D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AB9B8-4583-45ED-AF42-09F4B2AA035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78285-A859-4AFF-BBD7-581FA0B9B9D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AB9B8-4583-45ED-AF42-09F4B2AA035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78285-A859-4AFF-BBD7-581FA0B9B9D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AB9B8-4583-45ED-AF42-09F4B2AA035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78285-A859-4AFF-BBD7-581FA0B9B9D0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AB9B8-4583-45ED-AF42-09F4B2AA035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78285-A859-4AFF-BBD7-581FA0B9B9D0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AB9B8-4583-45ED-AF42-09F4B2AA035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78285-A859-4AFF-BBD7-581FA0B9B9D0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AB9B8-4583-45ED-AF42-09F4B2AA035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78285-A859-4AFF-BBD7-581FA0B9B9D0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AB9B8-4583-45ED-AF42-09F4B2AA035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78285-A859-4AFF-BBD7-581FA0B9B9D0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AB9B8-4583-45ED-AF42-09F4B2AA035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78285-A859-4AFF-BBD7-581FA0B9B9D0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AB9B8-4583-45ED-AF42-09F4B2AA035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78285-A859-4AFF-BBD7-581FA0B9B9D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AB9B8-4583-45ED-AF42-09F4B2AA0359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jpe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45000" lnSpcReduction="20000"/>
          </a:bodyPr>
          <a:lstStyle/>
          <a:p>
            <a:pPr marL="0" indent="0">
              <a:buNone/>
            </a:pPr>
            <a:endParaRPr lang="en-US" b="1" dirty="0">
              <a:solidFill>
                <a:srgbClr val="002060"/>
              </a:solidFill>
              <a:sym typeface="+mn-ea"/>
            </a:endParaRPr>
          </a:p>
          <a:p>
            <a:pPr marL="0" indent="0">
              <a:buNone/>
            </a:pPr>
            <a:r>
              <a:rPr lang="en-US" sz="7200" b="1" dirty="0">
                <a:solidFill>
                  <a:srgbClr val="002060"/>
                </a:solidFill>
                <a:sym typeface="+mn-ea"/>
              </a:rPr>
              <a:t>                Technologies </a:t>
            </a:r>
            <a:endParaRPr lang="en-US" sz="7200" b="1" dirty="0">
              <a:solidFill>
                <a:srgbClr val="002060"/>
              </a:solidFill>
              <a:sym typeface="+mn-ea"/>
            </a:endParaRPr>
          </a:p>
          <a:p>
            <a:pPr marL="0" indent="0">
              <a:buNone/>
            </a:pPr>
            <a:r>
              <a:rPr lang="en-US" sz="7200" b="1" dirty="0">
                <a:solidFill>
                  <a:srgbClr val="002060"/>
                </a:solidFill>
                <a:sym typeface="+mn-ea"/>
              </a:rPr>
              <a:t>      </a:t>
            </a:r>
            <a:r>
              <a:rPr lang="en-US" sz="5400" b="1" dirty="0">
                <a:solidFill>
                  <a:srgbClr val="002060"/>
                </a:solidFill>
                <a:sym typeface="+mn-ea"/>
              </a:rPr>
              <a:t> Benefits and impacts in industries.</a:t>
            </a:r>
            <a:endParaRPr lang="en-US" sz="5400" b="1" dirty="0">
              <a:solidFill>
                <a:srgbClr val="002060"/>
              </a:solidFill>
              <a:sym typeface="+mn-ea"/>
            </a:endParaRPr>
          </a:p>
          <a:p>
            <a:pPr marL="0" indent="0" algn="ctr">
              <a:buNone/>
            </a:pPr>
            <a:endParaRPr lang="en-US" sz="5400" b="1" dirty="0">
              <a:solidFill>
                <a:srgbClr val="002060"/>
              </a:solidFill>
              <a:sym typeface="+mn-ea"/>
            </a:endParaRPr>
          </a:p>
          <a:p>
            <a:pPr marL="0" indent="0" algn="ctr">
              <a:buNone/>
            </a:pPr>
            <a:endParaRPr lang="en-US" sz="5400" b="1" dirty="0">
              <a:solidFill>
                <a:srgbClr val="002060"/>
              </a:solidFill>
              <a:sym typeface="+mn-ea"/>
            </a:endParaRPr>
          </a:p>
          <a:p>
            <a:pPr marL="0" indent="0" algn="ctr">
              <a:buNone/>
            </a:pPr>
            <a:endParaRPr lang="en-US" sz="5400" b="1" dirty="0">
              <a:solidFill>
                <a:srgbClr val="002060"/>
              </a:solidFill>
              <a:sym typeface="+mn-ea"/>
            </a:endParaRPr>
          </a:p>
          <a:p>
            <a:pPr marL="0" indent="0" algn="ctr">
              <a:buNone/>
            </a:pPr>
            <a:endParaRPr lang="en-US" sz="5400" b="1" dirty="0">
              <a:solidFill>
                <a:srgbClr val="002060"/>
              </a:solidFill>
              <a:sym typeface="+mn-ea"/>
            </a:endParaRPr>
          </a:p>
          <a:p>
            <a:pPr marL="0" indent="0" algn="ctr">
              <a:buNone/>
            </a:pPr>
            <a:r>
              <a:rPr lang="en-US" sz="5400" b="1" dirty="0">
                <a:solidFill>
                  <a:srgbClr val="002060"/>
                </a:solidFill>
                <a:sym typeface="+mn-ea"/>
              </a:rPr>
              <a:t> </a:t>
            </a:r>
            <a:endParaRPr lang="en-US" sz="5400" b="1" dirty="0">
              <a:solidFill>
                <a:srgbClr val="002060"/>
              </a:solidFill>
              <a:sym typeface="+mn-ea"/>
            </a:endParaRPr>
          </a:p>
          <a:p>
            <a:pPr marL="0" indent="0" algn="ctr">
              <a:buNone/>
            </a:pPr>
            <a:r>
              <a:rPr lang="en-US" sz="5400" b="1" dirty="0">
                <a:solidFill>
                  <a:srgbClr val="002060"/>
                </a:solidFill>
                <a:sym typeface="+mn-ea"/>
              </a:rPr>
              <a:t>Chandrakant sm                                   Hubli KTC</a:t>
            </a:r>
            <a:endParaRPr lang="en-US" sz="5400" b="1"/>
          </a:p>
          <a:p>
            <a:pPr algn="ctr"/>
            <a:endParaRPr lang="en-US" sz="5400" b="1"/>
          </a:p>
        </p:txBody>
      </p:sp>
      <p:pic>
        <p:nvPicPr>
          <p:cNvPr id="8" name="Content Placeholder 7" descr="brain_cog"/>
          <p:cNvPicPr>
            <a:picLocks noGrp="1" noChangeAspect="1"/>
          </p:cNvPicPr>
          <p:nvPr>
            <p:ph sz="half" idx="2"/>
          </p:nvPr>
        </p:nvPicPr>
        <p:blipFill>
          <a:blip r:embed="rId1"/>
          <a:srcRect l="-240" t="-188" r="240" b="188"/>
          <a:stretch>
            <a:fillRect/>
          </a:stretch>
        </p:blipFill>
        <p:spPr>
          <a:xfrm>
            <a:off x="635" y="-24064"/>
            <a:ext cx="12191365" cy="777430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13335" y="4584032"/>
            <a:ext cx="380047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/>
              <a:t>Technologies</a:t>
            </a:r>
            <a:endParaRPr lang="en-US" sz="4200" b="1" dirty="0"/>
          </a:p>
          <a:p>
            <a:r>
              <a:rPr lang="en-US" sz="3600" b="1" dirty="0"/>
              <a:t>Benefits and impacts on industries</a:t>
            </a:r>
            <a:endParaRPr lang="en-US" sz="3600" b="1" dirty="0"/>
          </a:p>
        </p:txBody>
      </p:sp>
      <p:sp>
        <p:nvSpPr>
          <p:cNvPr id="3" name="Text Box 2"/>
          <p:cNvSpPr txBox="1"/>
          <p:nvPr/>
        </p:nvSpPr>
        <p:spPr>
          <a:xfrm>
            <a:off x="8819147" y="4932129"/>
            <a:ext cx="33595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/>
          </a:p>
          <a:p>
            <a:r>
              <a:rPr lang="en-US" sz="3600" b="1" dirty="0"/>
              <a:t> </a:t>
            </a:r>
            <a:r>
              <a:rPr lang="en-US" sz="3600" b="1" dirty="0" err="1"/>
              <a:t>Chandrakantsm</a:t>
            </a:r>
            <a:endParaRPr lang="en-US" sz="3600" b="1" dirty="0"/>
          </a:p>
          <a:p>
            <a:r>
              <a:rPr lang="en-US" sz="3600" b="1" dirty="0"/>
              <a:t> Hubli KTC</a:t>
            </a:r>
            <a:endParaRPr lang="en-US" sz="3600" b="1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/>
          <p:cNvSpPr/>
          <p:nvPr/>
        </p:nvSpPr>
        <p:spPr>
          <a:xfrm>
            <a:off x="6863101" y="499314"/>
            <a:ext cx="5180509" cy="62263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rgbClr val="002060"/>
                </a:solidFill>
              </a:rPr>
              <a:t>1.</a:t>
            </a:r>
            <a:r>
              <a:rPr lang="en-US" sz="4400" b="1" dirty="0">
                <a:solidFill>
                  <a:srgbClr val="002060"/>
                </a:solidFill>
              </a:rPr>
              <a:t>GPT</a:t>
            </a:r>
            <a:endParaRPr lang="en-IN" sz="4800" b="1" dirty="0">
              <a:solidFill>
                <a:srgbClr val="002060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48390" y="2213812"/>
            <a:ext cx="6637422" cy="1552072"/>
          </a:xfrm>
          <a:prstGeom prst="roundRect">
            <a:avLst>
              <a:gd name="adj" fmla="val 5814"/>
            </a:avLst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l"/>
            <a:endParaRPr lang="en-US" sz="9200" dirty="0">
              <a:solidFill>
                <a:srgbClr val="002060"/>
              </a:solidFill>
            </a:endParaRPr>
          </a:p>
          <a:p>
            <a:pPr algn="l"/>
            <a:r>
              <a:rPr lang="en-US" sz="9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3 benefits:</a:t>
            </a:r>
            <a:endParaRPr lang="en-US" sz="9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9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1.Well researched output.</a:t>
            </a:r>
            <a:endParaRPr lang="en-US" sz="9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9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2.Well presented output.</a:t>
            </a:r>
            <a:endParaRPr lang="en-US" sz="9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9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3.Much faster response.</a:t>
            </a:r>
            <a:endParaRPr lang="en-US" sz="9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dirty="0"/>
              <a:t> </a:t>
            </a:r>
            <a:endParaRPr lang="en-IN" b="1" dirty="0"/>
          </a:p>
        </p:txBody>
      </p:sp>
      <p:sp>
        <p:nvSpPr>
          <p:cNvPr id="7" name="Rectangle: Rounded Corners 6"/>
          <p:cNvSpPr/>
          <p:nvPr/>
        </p:nvSpPr>
        <p:spPr>
          <a:xfrm>
            <a:off x="148387" y="3910262"/>
            <a:ext cx="6637423" cy="2815391"/>
          </a:xfrm>
          <a:prstGeom prst="roundRect">
            <a:avLst>
              <a:gd name="adj" fmla="val 2992"/>
            </a:avLst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Impacts on industries: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Film industry: It can replace script writers, lots of creativity.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Journalism: Can replace article writers.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Law: It can fight the cases.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Education: can be effective in  as well as affect the education sector.</a:t>
            </a:r>
            <a:endParaRPr lang="en-IN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102" y="504394"/>
            <a:ext cx="5180509" cy="6226339"/>
          </a:xfrm>
          <a:prstGeom prst="roundRect">
            <a:avLst>
              <a:gd name="adj" fmla="val 4990"/>
            </a:avLst>
          </a:prstGeom>
          <a:effectLst>
            <a:softEdge rad="0"/>
          </a:effectLst>
        </p:spPr>
      </p:pic>
      <p:sp>
        <p:nvSpPr>
          <p:cNvPr id="10" name="Subtitle 5"/>
          <p:cNvSpPr txBox="1"/>
          <p:nvPr/>
        </p:nvSpPr>
        <p:spPr>
          <a:xfrm>
            <a:off x="147955" y="504190"/>
            <a:ext cx="6637655" cy="1565275"/>
          </a:xfrm>
          <a:prstGeom prst="roundRect">
            <a:avLst>
              <a:gd name="adj" fmla="val 823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altLang="en-US" sz="4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IN" altLang="en-US" sz="480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GPT</a:t>
            </a:r>
            <a:r>
              <a:rPr lang="en-IN" altLang="en-US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tool that lets users enter prompts to receive images, text or videos that are created by AI.</a:t>
            </a:r>
            <a:endParaRPr lang="en-IN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/>
          <p:cNvSpPr/>
          <p:nvPr/>
        </p:nvSpPr>
        <p:spPr>
          <a:xfrm>
            <a:off x="6863101" y="499314"/>
            <a:ext cx="5180509" cy="62263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rgbClr val="002060"/>
                </a:solidFill>
              </a:rPr>
              <a:t>1.</a:t>
            </a:r>
            <a:r>
              <a:rPr lang="en-US" sz="4400" b="1" dirty="0">
                <a:solidFill>
                  <a:srgbClr val="002060"/>
                </a:solidFill>
              </a:rPr>
              <a:t>GPT</a:t>
            </a:r>
            <a:endParaRPr lang="en-IN" sz="4800" b="1" dirty="0">
              <a:solidFill>
                <a:srgbClr val="00206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102" y="499314"/>
            <a:ext cx="5180509" cy="6226339"/>
          </a:xfrm>
          <a:prstGeom prst="roundRect">
            <a:avLst>
              <a:gd name="adj" fmla="val 4990"/>
            </a:avLst>
          </a:prstGeom>
          <a:effectLst>
            <a:softEdge rad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101" y="499313"/>
            <a:ext cx="5180510" cy="6226339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48390" y="2213812"/>
            <a:ext cx="6637422" cy="1552072"/>
          </a:xfrm>
          <a:prstGeom prst="roundRect">
            <a:avLst>
              <a:gd name="adj" fmla="val 5814"/>
            </a:avLst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l"/>
            <a:endParaRPr lang="en-US" sz="9200" dirty="0">
              <a:solidFill>
                <a:srgbClr val="002060"/>
              </a:solidFill>
            </a:endParaRPr>
          </a:p>
          <a:p>
            <a:pPr algn="l"/>
            <a:r>
              <a:rPr lang="en-US" sz="9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3 benefits:</a:t>
            </a:r>
            <a:endParaRPr lang="en-US" sz="9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9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IN" altLang="en-US" sz="9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of records.</a:t>
            </a:r>
            <a:endParaRPr lang="en-US" sz="9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9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IN" altLang="en-US" sz="9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transference of records </a:t>
            </a:r>
            <a:r>
              <a:rPr lang="en-US" sz="9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9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9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IN" altLang="en-US" sz="9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treduction</a:t>
            </a:r>
            <a:r>
              <a:rPr lang="en-US" sz="9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9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dirty="0"/>
              <a:t> </a:t>
            </a:r>
            <a:endParaRPr lang="en-IN" b="1" dirty="0"/>
          </a:p>
        </p:txBody>
      </p:sp>
      <p:sp>
        <p:nvSpPr>
          <p:cNvPr id="7" name="Rectangle: Rounded Corners 6"/>
          <p:cNvSpPr/>
          <p:nvPr/>
        </p:nvSpPr>
        <p:spPr>
          <a:xfrm>
            <a:off x="148387" y="3910262"/>
            <a:ext cx="6637423" cy="2815391"/>
          </a:xfrm>
          <a:prstGeom prst="roundRect">
            <a:avLst>
              <a:gd name="adj" fmla="val 2992"/>
            </a:avLst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Impacts on industries: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Law enforcement :Blockchain</a:t>
            </a:r>
            <a:r>
              <a:rPr lang="en-IN" altLang="en-US" sz="240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to ensure that video recordings used for evidence are genuine.</a:t>
            </a:r>
            <a:endParaRPr lang="en-US" sz="2400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Cryptocurrency:its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challenging the central banks </a:t>
            </a:r>
            <a:r>
              <a:rPr lang="en-I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Stock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Markets:Blockchain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based startups are automating and securing the process of shares buying and selling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ubtitle 5"/>
          <p:cNvSpPr txBox="1"/>
          <p:nvPr/>
        </p:nvSpPr>
        <p:spPr>
          <a:xfrm>
            <a:off x="148590" y="489585"/>
            <a:ext cx="6637655" cy="1579880"/>
          </a:xfrm>
          <a:prstGeom prst="roundRect">
            <a:avLst>
              <a:gd name="adj" fmla="val 466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altLang="en-US" sz="4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altLang="en-US" sz="4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altLang="en-US" sz="4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Blockchain: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system in which a record of transactions, especially those made in a </a:t>
            </a:r>
            <a:r>
              <a:rPr lang="en-US" b="0" i="0" u="none" strike="noStrik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cryptocurrency</a:t>
            </a:r>
            <a:r>
              <a:rPr lang="en-US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is maintained across computers that are linked in a </a:t>
            </a:r>
            <a:r>
              <a:rPr lang="en-US" b="0" i="0" u="none" strike="noStrik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peer-to-peer</a:t>
            </a:r>
            <a:r>
              <a:rPr lang="en-US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network.</a:t>
            </a: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/>
          <p:cNvSpPr/>
          <p:nvPr/>
        </p:nvSpPr>
        <p:spPr>
          <a:xfrm>
            <a:off x="6863101" y="499314"/>
            <a:ext cx="5180509" cy="62263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rgbClr val="002060"/>
                </a:solidFill>
              </a:rPr>
              <a:t>1.</a:t>
            </a:r>
            <a:r>
              <a:rPr lang="en-US" sz="4400" b="1" dirty="0">
                <a:solidFill>
                  <a:srgbClr val="002060"/>
                </a:solidFill>
              </a:rPr>
              <a:t>GPT</a:t>
            </a:r>
            <a:endParaRPr lang="en-IN" sz="4800" b="1" dirty="0">
              <a:solidFill>
                <a:srgbClr val="002060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48387" y="2213812"/>
            <a:ext cx="6637422" cy="1552072"/>
          </a:xfrm>
          <a:prstGeom prst="roundRect">
            <a:avLst>
              <a:gd name="adj" fmla="val 5814"/>
            </a:avLst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l"/>
            <a:endParaRPr lang="en-US" sz="9200" dirty="0">
              <a:solidFill>
                <a:srgbClr val="002060"/>
              </a:solidFill>
            </a:endParaRPr>
          </a:p>
          <a:p>
            <a:pPr algn="l"/>
            <a:r>
              <a:rPr lang="en-US" sz="9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3 benefits:</a:t>
            </a:r>
            <a:endParaRPr lang="en-US" sz="9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9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1.Improves business </a:t>
            </a:r>
            <a:r>
              <a:rPr lang="en-US" sz="9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intelligency</a:t>
            </a:r>
            <a:r>
              <a:rPr lang="en-US" sz="9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9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9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2.Risk management.</a:t>
            </a:r>
            <a:endParaRPr lang="en-US" sz="9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9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3.Cost reduction.</a:t>
            </a:r>
            <a:endParaRPr lang="en-US" sz="9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dirty="0"/>
              <a:t> </a:t>
            </a:r>
            <a:endParaRPr lang="en-IN" b="1" dirty="0"/>
          </a:p>
        </p:txBody>
      </p:sp>
      <p:sp>
        <p:nvSpPr>
          <p:cNvPr id="7" name="Rectangle: Rounded Corners 6"/>
          <p:cNvSpPr/>
          <p:nvPr/>
        </p:nvSpPr>
        <p:spPr>
          <a:xfrm>
            <a:off x="148387" y="3910262"/>
            <a:ext cx="6637423" cy="2815391"/>
          </a:xfrm>
          <a:prstGeom prst="roundRect">
            <a:avLst>
              <a:gd name="adj" fmla="val 2992"/>
            </a:avLst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Impacts on industries: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Retail: helping retailers to design and market products with 100% accuracy at less cost.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Banking and Finance: Fraud detection.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Sports : Helping in hiring players , strategizing the game, pulling the crowd and ticket sales. 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solidFill>
                <a:srgbClr val="00206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102" y="499314"/>
            <a:ext cx="5180509" cy="6226339"/>
          </a:xfrm>
          <a:prstGeom prst="roundRect">
            <a:avLst>
              <a:gd name="adj" fmla="val 4990"/>
            </a:avLst>
          </a:prstGeom>
          <a:effectLst>
            <a:softEdge rad="0"/>
          </a:effectLst>
        </p:spPr>
      </p:pic>
      <p:sp>
        <p:nvSpPr>
          <p:cNvPr id="10" name="Subtitle 5"/>
          <p:cNvSpPr txBox="1"/>
          <p:nvPr/>
        </p:nvSpPr>
        <p:spPr>
          <a:xfrm>
            <a:off x="147955" y="504190"/>
            <a:ext cx="6637655" cy="1565275"/>
          </a:xfrm>
          <a:prstGeom prst="roundRect">
            <a:avLst>
              <a:gd name="adj" fmla="val 543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altLang="en-US" sz="4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3.BIGDATA</a:t>
            </a:r>
            <a:r>
              <a:rPr lang="en-I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:D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 that contains greater variety, arriving in increasing volumes and with more velocity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whose manipulation and management is a logistical challenge.</a:t>
            </a: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100" y="499314"/>
            <a:ext cx="5180509" cy="62263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099" y="499314"/>
            <a:ext cx="5180509" cy="62263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/>
          <p:cNvSpPr/>
          <p:nvPr/>
        </p:nvSpPr>
        <p:spPr>
          <a:xfrm>
            <a:off x="6863101" y="499314"/>
            <a:ext cx="5180509" cy="62263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rgbClr val="002060"/>
                </a:solidFill>
              </a:rPr>
              <a:t>1.</a:t>
            </a:r>
            <a:r>
              <a:rPr lang="en-US" sz="4400" b="1" dirty="0">
                <a:solidFill>
                  <a:srgbClr val="002060"/>
                </a:solidFill>
              </a:rPr>
              <a:t>GPT</a:t>
            </a:r>
            <a:endParaRPr lang="en-IN" sz="4800" b="1" dirty="0">
              <a:solidFill>
                <a:srgbClr val="002060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48390" y="2213812"/>
            <a:ext cx="6637422" cy="1552072"/>
          </a:xfrm>
          <a:prstGeom prst="roundRect">
            <a:avLst>
              <a:gd name="adj" fmla="val 5814"/>
            </a:avLst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l"/>
            <a:endParaRPr lang="en-US" sz="9200" dirty="0">
              <a:solidFill>
                <a:srgbClr val="002060"/>
              </a:solidFill>
            </a:endParaRPr>
          </a:p>
          <a:p>
            <a:pPr algn="l"/>
            <a:r>
              <a:rPr lang="en-US" sz="9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3 benefits:</a:t>
            </a:r>
            <a:endParaRPr lang="en-US" sz="9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9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No investment in costly  hardware or software.</a:t>
            </a:r>
            <a:endParaRPr lang="en-US" sz="9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9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Accessible from anywhere , anytime, any device .</a:t>
            </a:r>
            <a:endParaRPr lang="en-US" sz="9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9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Scale up or scale down of services requirement.</a:t>
            </a:r>
            <a:endParaRPr lang="en-US" sz="9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dirty="0"/>
              <a:t> </a:t>
            </a:r>
            <a:endParaRPr lang="en-IN" b="1" dirty="0"/>
          </a:p>
        </p:txBody>
      </p:sp>
      <p:sp>
        <p:nvSpPr>
          <p:cNvPr id="7" name="Rectangle: Rounded Corners 6"/>
          <p:cNvSpPr/>
          <p:nvPr/>
        </p:nvSpPr>
        <p:spPr>
          <a:xfrm>
            <a:off x="148387" y="3910262"/>
            <a:ext cx="6637423" cy="2815391"/>
          </a:xfrm>
          <a:prstGeom prst="roundRect">
            <a:avLst>
              <a:gd name="adj" fmla="val 2992"/>
            </a:avLst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Impacts on industries: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Banking: Regional banks can compete with national and MNC banks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Healthcare: Small hospitals can provide any specialty treatment to any decease.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&amp; cyber security: it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negatively affect. 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Ex: Mcaffee, Accenture.</a:t>
            </a:r>
            <a:endParaRPr lang="en-IN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ubtitle 5"/>
          <p:cNvSpPr txBox="1"/>
          <p:nvPr/>
        </p:nvSpPr>
        <p:spPr>
          <a:xfrm>
            <a:off x="147955" y="489585"/>
            <a:ext cx="6637655" cy="1579880"/>
          </a:xfrm>
          <a:prstGeom prst="roundRect">
            <a:avLst>
              <a:gd name="adj" fmla="val 462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altLang="en-US" sz="19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4.Cloud computing:</a:t>
            </a:r>
            <a:r>
              <a:rPr lang="en-US" sz="9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Delivery of computing services—including servers, storage, databases, networking, software, analytics, and intelligence—over the Internet.</a:t>
            </a:r>
            <a:endParaRPr lang="en-IN" sz="9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101" y="499314"/>
            <a:ext cx="5328898" cy="62263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/>
          <p:cNvSpPr/>
          <p:nvPr/>
        </p:nvSpPr>
        <p:spPr>
          <a:xfrm>
            <a:off x="6863101" y="499314"/>
            <a:ext cx="5180509" cy="62263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rgbClr val="002060"/>
                </a:solidFill>
              </a:rPr>
              <a:t>1.</a:t>
            </a:r>
            <a:r>
              <a:rPr lang="en-US" sz="4400" b="1" dirty="0">
                <a:solidFill>
                  <a:srgbClr val="002060"/>
                </a:solidFill>
              </a:rPr>
              <a:t>GPT</a:t>
            </a:r>
            <a:endParaRPr lang="en-IN" sz="4800" b="1" dirty="0">
              <a:solidFill>
                <a:srgbClr val="002060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48390" y="2213812"/>
            <a:ext cx="6637422" cy="1552072"/>
          </a:xfrm>
          <a:prstGeom prst="roundRect">
            <a:avLst>
              <a:gd name="adj" fmla="val 5814"/>
            </a:avLst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l"/>
            <a:endParaRPr lang="en-US" sz="9200" dirty="0">
              <a:solidFill>
                <a:srgbClr val="002060"/>
              </a:solidFill>
            </a:endParaRPr>
          </a:p>
          <a:p>
            <a:pPr algn="l"/>
            <a:r>
              <a:rPr lang="en-US" sz="9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3 benefits:</a:t>
            </a:r>
            <a:endParaRPr lang="en-US" sz="9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9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1.To create high-quality entertainment content.</a:t>
            </a:r>
            <a:r>
              <a:rPr lang="en-US" sz="9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9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9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Getting Education from Its Masters</a:t>
            </a:r>
            <a:r>
              <a:rPr lang="en-US" sz="9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9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9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3.Voice also can be manipulated using deep fake.</a:t>
            </a:r>
            <a:endParaRPr lang="en-US" sz="9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dirty="0"/>
              <a:t> </a:t>
            </a:r>
            <a:endParaRPr lang="en-IN" b="1" dirty="0"/>
          </a:p>
        </p:txBody>
      </p:sp>
      <p:sp>
        <p:nvSpPr>
          <p:cNvPr id="7" name="Rectangle: Rounded Corners 6"/>
          <p:cNvSpPr/>
          <p:nvPr/>
        </p:nvSpPr>
        <p:spPr>
          <a:xfrm>
            <a:off x="148387" y="3910262"/>
            <a:ext cx="6637423" cy="2815391"/>
          </a:xfrm>
          <a:prstGeom prst="roundRect">
            <a:avLst>
              <a:gd name="adj" fmla="val 2992"/>
            </a:avLst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Impacts on industries: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Film industry: recreate scenes from classic movies or TV shows with modern actors, or to produce new movies .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Journalism: to authenticate the originality of every video they source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Law: Highly alert not to misjudge based on deep fake videos.</a:t>
            </a:r>
            <a:endParaRPr lang="en-IN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102" y="499314"/>
            <a:ext cx="5180509" cy="6226339"/>
          </a:xfrm>
          <a:prstGeom prst="roundRect">
            <a:avLst>
              <a:gd name="adj" fmla="val 4990"/>
            </a:avLst>
          </a:prstGeom>
          <a:effectLst>
            <a:softEdge rad="0"/>
          </a:effectLst>
        </p:spPr>
      </p:pic>
      <p:sp>
        <p:nvSpPr>
          <p:cNvPr id="10" name="Subtitle 5"/>
          <p:cNvSpPr txBox="1"/>
          <p:nvPr/>
        </p:nvSpPr>
        <p:spPr>
          <a:xfrm>
            <a:off x="147955" y="387350"/>
            <a:ext cx="6637655" cy="1651635"/>
          </a:xfrm>
          <a:prstGeom prst="roundRect">
            <a:avLst>
              <a:gd name="adj" fmla="val 603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9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5.Deep fake</a:t>
            </a:r>
            <a:r>
              <a:rPr lang="en-IN" sz="9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:Digital  manipulation of  videos, images, audios Utilizing powerful  computers   and deep learning to impersonate something else</a:t>
            </a:r>
            <a:br>
              <a:rPr lang="en-IN" dirty="0"/>
            </a:br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100" y="499313"/>
            <a:ext cx="5180510" cy="62263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45000" lnSpcReduction="20000"/>
          </a:bodyPr>
          <a:lstStyle/>
          <a:p>
            <a:pPr marL="0" indent="0">
              <a:buNone/>
            </a:pPr>
            <a:endParaRPr lang="en-US" b="1" dirty="0">
              <a:solidFill>
                <a:srgbClr val="002060"/>
              </a:solidFill>
              <a:sym typeface="+mn-ea"/>
            </a:endParaRPr>
          </a:p>
          <a:p>
            <a:pPr marL="0" indent="0">
              <a:buNone/>
            </a:pPr>
            <a:r>
              <a:rPr lang="en-US" sz="7200" b="1" dirty="0">
                <a:solidFill>
                  <a:srgbClr val="002060"/>
                </a:solidFill>
                <a:sym typeface="+mn-ea"/>
              </a:rPr>
              <a:t>                Technologies </a:t>
            </a:r>
            <a:endParaRPr lang="en-US" sz="7200" b="1" dirty="0">
              <a:solidFill>
                <a:srgbClr val="002060"/>
              </a:solidFill>
              <a:sym typeface="+mn-ea"/>
            </a:endParaRPr>
          </a:p>
          <a:p>
            <a:pPr marL="0" indent="0">
              <a:buNone/>
            </a:pPr>
            <a:r>
              <a:rPr lang="en-US" sz="7200" b="1" dirty="0">
                <a:solidFill>
                  <a:srgbClr val="002060"/>
                </a:solidFill>
                <a:sym typeface="+mn-ea"/>
              </a:rPr>
              <a:t>      </a:t>
            </a:r>
            <a:r>
              <a:rPr lang="en-US" sz="5400" b="1" dirty="0">
                <a:solidFill>
                  <a:srgbClr val="002060"/>
                </a:solidFill>
                <a:sym typeface="+mn-ea"/>
              </a:rPr>
              <a:t> Benefits and impacts in industries.</a:t>
            </a:r>
            <a:endParaRPr lang="en-US" sz="5400" b="1" dirty="0">
              <a:solidFill>
                <a:srgbClr val="002060"/>
              </a:solidFill>
              <a:sym typeface="+mn-ea"/>
            </a:endParaRPr>
          </a:p>
          <a:p>
            <a:pPr marL="0" indent="0" algn="ctr">
              <a:buNone/>
            </a:pPr>
            <a:endParaRPr lang="en-US" sz="5400" b="1" dirty="0">
              <a:solidFill>
                <a:srgbClr val="002060"/>
              </a:solidFill>
              <a:sym typeface="+mn-ea"/>
            </a:endParaRPr>
          </a:p>
          <a:p>
            <a:pPr marL="0" indent="0" algn="ctr">
              <a:buNone/>
            </a:pPr>
            <a:endParaRPr lang="en-US" sz="5400" b="1" dirty="0">
              <a:solidFill>
                <a:srgbClr val="002060"/>
              </a:solidFill>
              <a:sym typeface="+mn-ea"/>
            </a:endParaRPr>
          </a:p>
          <a:p>
            <a:pPr marL="0" indent="0" algn="ctr">
              <a:buNone/>
            </a:pPr>
            <a:endParaRPr lang="en-US" sz="5400" b="1" dirty="0">
              <a:solidFill>
                <a:srgbClr val="002060"/>
              </a:solidFill>
              <a:sym typeface="+mn-ea"/>
            </a:endParaRPr>
          </a:p>
          <a:p>
            <a:pPr marL="0" indent="0" algn="ctr">
              <a:buNone/>
            </a:pPr>
            <a:endParaRPr lang="en-US" sz="5400" b="1" dirty="0">
              <a:solidFill>
                <a:srgbClr val="002060"/>
              </a:solidFill>
              <a:sym typeface="+mn-ea"/>
            </a:endParaRPr>
          </a:p>
          <a:p>
            <a:pPr marL="0" indent="0" algn="ctr">
              <a:buNone/>
            </a:pPr>
            <a:r>
              <a:rPr lang="en-US" sz="5400" b="1" dirty="0">
                <a:solidFill>
                  <a:srgbClr val="002060"/>
                </a:solidFill>
                <a:sym typeface="+mn-ea"/>
              </a:rPr>
              <a:t> </a:t>
            </a:r>
            <a:endParaRPr lang="en-US" sz="5400" b="1" dirty="0">
              <a:solidFill>
                <a:srgbClr val="002060"/>
              </a:solidFill>
              <a:sym typeface="+mn-ea"/>
            </a:endParaRPr>
          </a:p>
          <a:p>
            <a:pPr marL="0" indent="0" algn="ctr">
              <a:buNone/>
            </a:pPr>
            <a:r>
              <a:rPr lang="en-US" sz="5400" b="1" dirty="0">
                <a:solidFill>
                  <a:srgbClr val="002060"/>
                </a:solidFill>
                <a:sym typeface="+mn-ea"/>
              </a:rPr>
              <a:t>Chandrakant sm                                   Hubli KTC</a:t>
            </a:r>
            <a:endParaRPr lang="en-US" sz="5400" b="1"/>
          </a:p>
          <a:p>
            <a:pPr algn="ctr"/>
            <a:endParaRPr lang="en-US" sz="5400" b="1"/>
          </a:p>
        </p:txBody>
      </p:sp>
      <p:pic>
        <p:nvPicPr>
          <p:cNvPr id="8" name="Content Placeholder 7" descr="brain_cog"/>
          <p:cNvPicPr>
            <a:picLocks noGrp="1" noChangeAspect="1"/>
          </p:cNvPicPr>
          <p:nvPr>
            <p:ph sz="half" idx="2"/>
          </p:nvPr>
        </p:nvPicPr>
        <p:blipFill>
          <a:blip r:embed="rId1"/>
          <a:srcRect l="-240" t="-188" r="240" b="188"/>
          <a:stretch>
            <a:fillRect/>
          </a:stretch>
        </p:blipFill>
        <p:spPr>
          <a:xfrm>
            <a:off x="-165656" y="1"/>
            <a:ext cx="12370357" cy="7888446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8819147" y="4932129"/>
            <a:ext cx="33595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/>
          </a:p>
          <a:p>
            <a:r>
              <a:rPr lang="en-US" sz="3600" b="1" dirty="0"/>
              <a:t> 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01" y="5327717"/>
            <a:ext cx="120846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               you</a:t>
            </a:r>
            <a:endParaRPr lang="en-IN" sz="10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2927</Words>
  <Application>WPS Presentation</Application>
  <PresentationFormat>Widescreen</PresentationFormat>
  <Paragraphs>108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Times New Roman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rashmi vernekar</dc:creator>
  <cp:lastModifiedBy>User4</cp:lastModifiedBy>
  <cp:revision>88</cp:revision>
  <dcterms:created xsi:type="dcterms:W3CDTF">2023-06-06T09:50:00Z</dcterms:created>
  <dcterms:modified xsi:type="dcterms:W3CDTF">2023-06-13T08:15:16Z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59727FDC18B44A2DB482474BA0DCCF47</vt:lpwstr>
  </property>
  <property fmtid="{D5CDD505-2E9C-101B-9397-08002B2CF9AE}" pid="3" name="KSOProductBuildVer">
    <vt:lpwstr>1033-11.2.0.11537</vt:lpwstr>
  </property>
</Properties>
</file>