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7A21627-CFED-40D9-8CAB-7557D5AD625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24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81BF0-4C99-4A8B-805B-C58CA7E14172}"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21627-CFED-40D9-8CAB-7557D5AD6253}" type="slidenum">
              <a:rPr lang="en-IN" smtClean="0"/>
              <a:t>‹#›</a:t>
            </a:fld>
            <a:endParaRPr lang="en-IN"/>
          </a:p>
        </p:txBody>
      </p:sp>
    </p:spTree>
    <p:extLst>
      <p:ext uri="{BB962C8B-B14F-4D97-AF65-F5344CB8AC3E}">
        <p14:creationId xmlns:p14="http://schemas.microsoft.com/office/powerpoint/2010/main" val="161619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88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23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spTree>
    <p:extLst>
      <p:ext uri="{BB962C8B-B14F-4D97-AF65-F5344CB8AC3E}">
        <p14:creationId xmlns:p14="http://schemas.microsoft.com/office/powerpoint/2010/main" val="86737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426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174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410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00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spTree>
    <p:extLst>
      <p:ext uri="{BB962C8B-B14F-4D97-AF65-F5344CB8AC3E}">
        <p14:creationId xmlns:p14="http://schemas.microsoft.com/office/powerpoint/2010/main" val="2345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81BF0-4C99-4A8B-805B-C58CA7E14172}"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21627-CFED-40D9-8CAB-7557D5AD625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84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281BF0-4C99-4A8B-805B-C58CA7E14172}"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21627-CFED-40D9-8CAB-7557D5AD6253}" type="slidenum">
              <a:rPr lang="en-IN" smtClean="0"/>
              <a:t>‹#›</a:t>
            </a:fld>
            <a:endParaRPr lang="en-IN"/>
          </a:p>
        </p:txBody>
      </p:sp>
    </p:spTree>
    <p:extLst>
      <p:ext uri="{BB962C8B-B14F-4D97-AF65-F5344CB8AC3E}">
        <p14:creationId xmlns:p14="http://schemas.microsoft.com/office/powerpoint/2010/main" val="85672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81BF0-4C99-4A8B-805B-C58CA7E14172}"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A21627-CFED-40D9-8CAB-7557D5AD625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81BF0-4C99-4A8B-805B-C58CA7E14172}"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A21627-CFED-40D9-8CAB-7557D5AD625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57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81BF0-4C99-4A8B-805B-C58CA7E14172}" type="datetimeFigureOut">
              <a:rPr lang="en-IN" smtClean="0"/>
              <a:t>20-06-2023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A21627-CFED-40D9-8CAB-7557D5AD6253}" type="slidenum">
              <a:rPr lang="en-IN" smtClean="0"/>
              <a:t>‹#›</a:t>
            </a:fld>
            <a:endParaRPr lang="en-IN"/>
          </a:p>
        </p:txBody>
      </p:sp>
    </p:spTree>
    <p:extLst>
      <p:ext uri="{BB962C8B-B14F-4D97-AF65-F5344CB8AC3E}">
        <p14:creationId xmlns:p14="http://schemas.microsoft.com/office/powerpoint/2010/main" val="191705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81BF0-4C99-4A8B-805B-C58CA7E14172}"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21627-CFED-40D9-8CAB-7557D5AD625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21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81BF0-4C99-4A8B-805B-C58CA7E14172}"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21627-CFED-40D9-8CAB-7557D5AD6253}" type="slidenum">
              <a:rPr lang="en-IN" smtClean="0"/>
              <a:t>‹#›</a:t>
            </a:fld>
            <a:endParaRPr lang="en-IN"/>
          </a:p>
        </p:txBody>
      </p:sp>
    </p:spTree>
    <p:extLst>
      <p:ext uri="{BB962C8B-B14F-4D97-AF65-F5344CB8AC3E}">
        <p14:creationId xmlns:p14="http://schemas.microsoft.com/office/powerpoint/2010/main" val="221920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281BF0-4C99-4A8B-805B-C58CA7E14172}" type="datetimeFigureOut">
              <a:rPr lang="en-IN" smtClean="0"/>
              <a:t>20-06-2023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A21627-CFED-40D9-8CAB-7557D5AD6253}" type="slidenum">
              <a:rPr lang="en-IN" smtClean="0"/>
              <a:t>‹#›</a:t>
            </a:fld>
            <a:endParaRPr lang="en-IN"/>
          </a:p>
        </p:txBody>
      </p:sp>
    </p:spTree>
    <p:extLst>
      <p:ext uri="{BB962C8B-B14F-4D97-AF65-F5344CB8AC3E}">
        <p14:creationId xmlns:p14="http://schemas.microsoft.com/office/powerpoint/2010/main" val="213684684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impactmybiz.com/blog/blog-5-benefits-of-the-internet-of-things-for-smbs/#reduce-costs-on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B603-30F1-F527-BEFD-CC8C764880C1}"/>
              </a:ext>
            </a:extLst>
          </p:cNvPr>
          <p:cNvSpPr>
            <a:spLocks noGrp="1"/>
          </p:cNvSpPr>
          <p:nvPr>
            <p:ph type="ctrTitle"/>
          </p:nvPr>
        </p:nvSpPr>
        <p:spPr/>
        <p:txBody>
          <a:bodyPr/>
          <a:lstStyle/>
          <a:p>
            <a:r>
              <a:rPr lang="en-US" dirty="0">
                <a:solidFill>
                  <a:schemeClr val="tx1">
                    <a:lumMod val="95000"/>
                    <a:lumOff val="5000"/>
                  </a:schemeClr>
                </a:solidFill>
              </a:rPr>
              <a:t>Top 5 Technologies</a:t>
            </a:r>
            <a:endParaRPr lang="en-IN" dirty="0">
              <a:solidFill>
                <a:schemeClr val="tx1">
                  <a:lumMod val="95000"/>
                  <a:lumOff val="5000"/>
                </a:schemeClr>
              </a:solidFill>
            </a:endParaRPr>
          </a:p>
        </p:txBody>
      </p:sp>
      <p:sp>
        <p:nvSpPr>
          <p:cNvPr id="3" name="Subtitle 2">
            <a:extLst>
              <a:ext uri="{FF2B5EF4-FFF2-40B4-BE49-F238E27FC236}">
                <a16:creationId xmlns:a16="http://schemas.microsoft.com/office/drawing/2014/main" id="{3CC20DB4-965A-9033-1C51-860D3F9E19F0}"/>
              </a:ext>
            </a:extLst>
          </p:cNvPr>
          <p:cNvSpPr>
            <a:spLocks noGrp="1"/>
          </p:cNvSpPr>
          <p:nvPr>
            <p:ph type="subTitle" idx="1"/>
          </p:nvPr>
        </p:nvSpPr>
        <p:spPr>
          <a:xfrm>
            <a:off x="6480602" y="4844041"/>
            <a:ext cx="3459956" cy="1655762"/>
          </a:xfrm>
        </p:spPr>
        <p:txBody>
          <a:bodyPr/>
          <a:lstStyle/>
          <a:p>
            <a:r>
              <a:rPr lang="en-US" dirty="0">
                <a:latin typeface="Times New Roman" panose="02020603050405020304" pitchFamily="18" charset="0"/>
                <a:cs typeface="Times New Roman" panose="02020603050405020304" pitchFamily="18" charset="0"/>
              </a:rPr>
              <a:t>Presented by Priyanka .S.B</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0CCAB37-51EA-D2CD-61F6-BCAF8F51B0FA}"/>
              </a:ext>
            </a:extLst>
          </p:cNvPr>
          <p:cNvSpPr/>
          <p:nvPr/>
        </p:nvSpPr>
        <p:spPr>
          <a:xfrm>
            <a:off x="4024265" y="3671617"/>
            <a:ext cx="3396059"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Guided by Mohammad Tahir Mirji</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28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185B9E-94D5-D5AF-1C13-01EE80DC387D}"/>
              </a:ext>
            </a:extLst>
          </p:cNvPr>
          <p:cNvSpPr/>
          <p:nvPr/>
        </p:nvSpPr>
        <p:spPr>
          <a:xfrm>
            <a:off x="488312" y="676062"/>
            <a:ext cx="9312443"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IOT Technology</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8C55F0-AF5A-DF69-F57C-2C267C06A3BB}"/>
              </a:ext>
            </a:extLst>
          </p:cNvPr>
          <p:cNvSpPr txBox="1"/>
          <p:nvPr/>
        </p:nvSpPr>
        <p:spPr>
          <a:xfrm>
            <a:off x="833189" y="1328305"/>
            <a:ext cx="5886703" cy="1477328"/>
          </a:xfrm>
          <a:prstGeom prst="rect">
            <a:avLst/>
          </a:prstGeom>
          <a:noFill/>
        </p:spPr>
        <p:txBody>
          <a:bodyPr wrap="square" rtlCol="0">
            <a:spAutoFit/>
          </a:bodyPr>
          <a:lstStyle/>
          <a:p>
            <a:r>
              <a:rPr lang="en-US" b="0" i="0" dirty="0">
                <a:solidFill>
                  <a:srgbClr val="0070C0"/>
                </a:solidFill>
                <a:effectLst/>
                <a:latin typeface="Times New Roman" panose="02020603050405020304" pitchFamily="18" charset="0"/>
                <a:cs typeface="Times New Roman" panose="02020603050405020304" pitchFamily="18" charset="0"/>
              </a:rPr>
              <a:t>Definition</a:t>
            </a:r>
            <a:r>
              <a:rPr lang="en-US" b="0" i="0" dirty="0">
                <a:effectLst/>
                <a:latin typeface="Times New Roman" panose="02020603050405020304" pitchFamily="18" charset="0"/>
                <a:cs typeface="Times New Roman" panose="02020603050405020304" pitchFamily="18" charset="0"/>
              </a:rPr>
              <a:t> : The Internet of Things (IoT) describes the network of physical objects—“things”—that are embedded with sensors, software, and other technologies for the purpose of connecting and exchanging data with other devices and systems over the internet.</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53EAC7B-2D17-6507-ABF6-E59F33EED622}"/>
              </a:ext>
            </a:extLst>
          </p:cNvPr>
          <p:cNvSpPr txBox="1"/>
          <p:nvPr/>
        </p:nvSpPr>
        <p:spPr>
          <a:xfrm>
            <a:off x="772392" y="4541283"/>
            <a:ext cx="6874042" cy="1754326"/>
          </a:xfrm>
          <a:prstGeom prst="rect">
            <a:avLst/>
          </a:prstGeom>
          <a:noFill/>
        </p:spPr>
        <p:txBody>
          <a:bodyPr wrap="square" rtlCol="0">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Impact on Business / Industry</a:t>
            </a:r>
          </a:p>
          <a:p>
            <a:pPr marL="285750" indent="-285750">
              <a:buFont typeface="Wingdings" panose="05000000000000000000" pitchFamily="2" charset="2"/>
              <a:buChar char="Ø"/>
            </a:pPr>
            <a:r>
              <a:rPr lang="en-US" dirty="0">
                <a:solidFill>
                  <a:schemeClr val="accent1">
                    <a:lumMod val="50000"/>
                  </a:schemeClr>
                </a:solidFill>
                <a:latin typeface="Times New Roman" panose="02020603050405020304" pitchFamily="18" charset="0"/>
                <a:cs typeface="Times New Roman" panose="02020603050405020304" pitchFamily="18" charset="0"/>
              </a:rPr>
              <a:t>Agriculuture </a:t>
            </a:r>
          </a:p>
          <a:p>
            <a:pPr marL="285750" indent="-285750">
              <a:buFont typeface="Wingdings" panose="05000000000000000000" pitchFamily="2" charset="2"/>
              <a:buChar char="Ø"/>
            </a:pPr>
            <a:r>
              <a:rPr lang="en-US" dirty="0">
                <a:solidFill>
                  <a:schemeClr val="accent1">
                    <a:lumMod val="50000"/>
                  </a:schemeClr>
                </a:solidFill>
                <a:latin typeface="Times New Roman" panose="02020603050405020304" pitchFamily="18" charset="0"/>
                <a:cs typeface="Times New Roman" panose="02020603050405020304" pitchFamily="18" charset="0"/>
              </a:rPr>
              <a:t>Banking</a:t>
            </a:r>
          </a:p>
          <a:p>
            <a:pPr marL="285750" indent="-285750">
              <a:buFont typeface="Wingdings" panose="05000000000000000000" pitchFamily="2" charset="2"/>
              <a:buChar char="Ø"/>
            </a:pPr>
            <a:r>
              <a:rPr lang="en-US" dirty="0">
                <a:solidFill>
                  <a:schemeClr val="accent1">
                    <a:lumMod val="50000"/>
                  </a:schemeClr>
                </a:solidFill>
                <a:latin typeface="Times New Roman" panose="02020603050405020304" pitchFamily="18" charset="0"/>
                <a:cs typeface="Times New Roman" panose="02020603050405020304" pitchFamily="18" charset="0"/>
              </a:rPr>
              <a:t>Health care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A236691-70DB-C1FF-9821-5E705B5957CD}"/>
              </a:ext>
            </a:extLst>
          </p:cNvPr>
          <p:cNvSpPr txBox="1"/>
          <p:nvPr/>
        </p:nvSpPr>
        <p:spPr>
          <a:xfrm>
            <a:off x="772392" y="3027786"/>
            <a:ext cx="7058527" cy="1477328"/>
          </a:xfrm>
          <a:prstGeom prst="rect">
            <a:avLst/>
          </a:prstGeom>
          <a:noFill/>
        </p:spPr>
        <p:txBody>
          <a:bodyPr wrap="square" rtlCol="0">
            <a:spAutoFit/>
          </a:bodyPr>
          <a:lstStyle/>
          <a:p>
            <a:pPr algn="l"/>
            <a:r>
              <a:rPr lang="en-US" u="sng" dirty="0">
                <a:solidFill>
                  <a:schemeClr val="accent1">
                    <a:lumMod val="7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a:t>
            </a:r>
            <a:r>
              <a:rPr lang="en-US" b="0" i="0" u="sng" dirty="0">
                <a:solidFill>
                  <a:schemeClr val="accent1">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enefits of </a:t>
            </a:r>
            <a:r>
              <a:rPr lang="en-US" u="sng" dirty="0">
                <a:solidFill>
                  <a:schemeClr val="accent1">
                    <a:lumMod val="7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IOT</a:t>
            </a:r>
            <a:endParaRPr lang="en-US" b="0" i="0" u="sng" dirty="0">
              <a:solidFill>
                <a:schemeClr val="accent1">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285750" indent="-285750" algn="l">
              <a:buFont typeface="Wingdings" panose="05000000000000000000" pitchFamily="2" charset="2"/>
              <a:buChar char="Ø"/>
            </a:pPr>
            <a:r>
              <a:rPr lang="en-US" b="0" i="0" u="sng" dirty="0">
                <a:effectLst/>
                <a:latin typeface="Times New Roman" panose="02020603050405020304" pitchFamily="18" charset="0"/>
                <a:cs typeface="Times New Roman" panose="02020603050405020304" pitchFamily="18" charset="0"/>
              </a:rPr>
              <a:t>Saves the time</a:t>
            </a:r>
          </a:p>
          <a:p>
            <a:pPr marL="285750" indent="-285750" algn="l">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Minimize the human effort</a:t>
            </a:r>
          </a:p>
          <a:p>
            <a:pPr marL="285750" indent="-285750" algn="l">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Improve security</a:t>
            </a:r>
          </a:p>
          <a:p>
            <a:pPr algn="l"/>
            <a:endParaRPr lang="en-US" b="0" i="0" dirty="0">
              <a:effectLst/>
              <a:latin typeface="Times New Roman" panose="02020603050405020304" pitchFamily="18" charset="0"/>
              <a:cs typeface="Times New Roman" panose="02020603050405020304" pitchFamily="18" charset="0"/>
            </a:endParaRPr>
          </a:p>
        </p:txBody>
      </p:sp>
      <p:pic>
        <p:nvPicPr>
          <p:cNvPr id="1026" name="Picture 2" descr="150,000+ Iot Stock Photos, Pictures &amp; Royalty-Free Images ...">
            <a:extLst>
              <a:ext uri="{FF2B5EF4-FFF2-40B4-BE49-F238E27FC236}">
                <a16:creationId xmlns:a16="http://schemas.microsoft.com/office/drawing/2014/main" id="{67BBD368-2125-851A-0A80-33D6B4053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573" y="860728"/>
            <a:ext cx="3288238" cy="513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26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91A5C0-3894-EEC2-8E52-C6954481A45F}"/>
              </a:ext>
            </a:extLst>
          </p:cNvPr>
          <p:cNvSpPr/>
          <p:nvPr/>
        </p:nvSpPr>
        <p:spPr>
          <a:xfrm>
            <a:off x="4051561" y="623972"/>
            <a:ext cx="266957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Cloud computing</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01BFAF9-FF77-61E4-B97C-1690FB1562C2}"/>
              </a:ext>
            </a:extLst>
          </p:cNvPr>
          <p:cNvSpPr txBox="1"/>
          <p:nvPr/>
        </p:nvSpPr>
        <p:spPr>
          <a:xfrm>
            <a:off x="680405" y="1147192"/>
            <a:ext cx="6961450" cy="1508105"/>
          </a:xfrm>
          <a:prstGeom prst="rect">
            <a:avLst/>
          </a:prstGeom>
          <a:noFill/>
        </p:spPr>
        <p:txBody>
          <a:bodyPr wrap="square" rtlCol="0">
            <a:spAutoFit/>
          </a:bodyPr>
          <a:lstStyle/>
          <a:p>
            <a:r>
              <a:rPr lang="en-US" b="0" i="0" dirty="0">
                <a:solidFill>
                  <a:srgbClr val="0070C0"/>
                </a:solidFill>
                <a:effectLst/>
                <a:latin typeface="Times New Roman" panose="02020603050405020304" pitchFamily="18" charset="0"/>
                <a:cs typeface="Times New Roman" panose="02020603050405020304" pitchFamily="18" charset="0"/>
              </a:rPr>
              <a:t>Definition</a:t>
            </a:r>
            <a:r>
              <a:rPr lang="en-US" b="0" i="0" dirty="0">
                <a:effectLst/>
                <a:latin typeface="Times New Roman" panose="02020603050405020304" pitchFamily="18" charset="0"/>
                <a:cs typeface="Times New Roman" panose="02020603050405020304" pitchFamily="18" charset="0"/>
              </a:rPr>
              <a:t> : It is a delivery of on-demand computing </a:t>
            </a:r>
            <a:r>
              <a:rPr lang="en-US" dirty="0">
                <a:latin typeface="Times New Roman" panose="02020603050405020304" pitchFamily="18" charset="0"/>
                <a:cs typeface="Times New Roman" panose="02020603050405020304" pitchFamily="18" charset="0"/>
              </a:rPr>
              <a:t>resources as a services over the internet on pay for use basis. Cloud computing refers to a data &amp; applications being stored &amp; run on the cloud rather than your local computer</a:t>
            </a:r>
          </a:p>
          <a:p>
            <a:r>
              <a:rPr lang="en-US" sz="2000" b="0" i="0" dirty="0">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95F00E1-A586-025E-063C-A2BE75E23E26}"/>
              </a:ext>
            </a:extLst>
          </p:cNvPr>
          <p:cNvSpPr txBox="1"/>
          <p:nvPr/>
        </p:nvSpPr>
        <p:spPr>
          <a:xfrm>
            <a:off x="721302" y="2752119"/>
            <a:ext cx="6879656" cy="1200329"/>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Benefits of cloud computing</a:t>
            </a:r>
          </a:p>
          <a:p>
            <a:pPr marL="285750" indent="-285750">
              <a:buFont typeface="Wingdings" panose="05000000000000000000" pitchFamily="2" charset="2"/>
              <a:buChar char="Ø"/>
            </a:pPr>
            <a:r>
              <a:rPr lang="en-IN" dirty="0">
                <a:solidFill>
                  <a:srgbClr val="161616"/>
                </a:solidFill>
                <a:latin typeface="Times New Roman" panose="02020603050405020304" pitchFamily="18" charset="0"/>
                <a:cs typeface="Times New Roman" panose="02020603050405020304" pitchFamily="18" charset="0"/>
              </a:rPr>
              <a:t>Back up &amp; Recovery </a:t>
            </a:r>
          </a:p>
          <a:p>
            <a:pPr marL="285750" indent="-285750">
              <a:buFont typeface="Wingdings" panose="05000000000000000000" pitchFamily="2" charset="2"/>
              <a:buChar char="Ø"/>
            </a:pPr>
            <a:r>
              <a:rPr lang="en-IN" b="0" i="0" dirty="0">
                <a:solidFill>
                  <a:srgbClr val="161616"/>
                </a:solidFill>
                <a:effectLst/>
                <a:latin typeface="Times New Roman" panose="02020603050405020304" pitchFamily="18" charset="0"/>
                <a:cs typeface="Times New Roman" panose="02020603050405020304" pitchFamily="18" charset="0"/>
              </a:rPr>
              <a:t>Accessibility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Cost saving</a:t>
            </a:r>
          </a:p>
        </p:txBody>
      </p:sp>
      <p:sp>
        <p:nvSpPr>
          <p:cNvPr id="9" name="TextBox 8">
            <a:extLst>
              <a:ext uri="{FF2B5EF4-FFF2-40B4-BE49-F238E27FC236}">
                <a16:creationId xmlns:a16="http://schemas.microsoft.com/office/drawing/2014/main" id="{B8186D1F-C98B-1929-3BF0-B057598967F8}"/>
              </a:ext>
            </a:extLst>
          </p:cNvPr>
          <p:cNvSpPr txBox="1"/>
          <p:nvPr/>
        </p:nvSpPr>
        <p:spPr>
          <a:xfrm>
            <a:off x="721302" y="4388163"/>
            <a:ext cx="7224561" cy="1508105"/>
          </a:xfrm>
          <a:prstGeom prst="rect">
            <a:avLst/>
          </a:prstGeom>
          <a:noFill/>
        </p:spPr>
        <p:txBody>
          <a:bodyPr wrap="square" rtlCol="0">
            <a:spAutoFit/>
          </a:bodyPr>
          <a:lstStyle/>
          <a:p>
            <a:r>
              <a:rPr lang="en-US" dirty="0">
                <a:solidFill>
                  <a:schemeClr val="accent1"/>
                </a:solidFill>
                <a:latin typeface="Times New Roman" panose="02020603050405020304" pitchFamily="18" charset="0"/>
                <a:cs typeface="Times New Roman" panose="02020603050405020304" pitchFamily="18" charset="0"/>
              </a:rPr>
              <a:t>Impact on Business/Industry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Education</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Manufacturing</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Retail</a:t>
            </a:r>
          </a:p>
          <a:p>
            <a:endParaRPr lang="en-US" sz="2000" dirty="0">
              <a:solidFill>
                <a:schemeClr val="accent1"/>
              </a:solidFill>
              <a:latin typeface="Times New Roman" panose="02020603050405020304" pitchFamily="18" charset="0"/>
              <a:cs typeface="Times New Roman" panose="02020603050405020304" pitchFamily="18" charset="0"/>
            </a:endParaRPr>
          </a:p>
        </p:txBody>
      </p:sp>
      <p:pic>
        <p:nvPicPr>
          <p:cNvPr id="3074" name="Picture 2" descr="No alt text provided for this image">
            <a:extLst>
              <a:ext uri="{FF2B5EF4-FFF2-40B4-BE49-F238E27FC236}">
                <a16:creationId xmlns:a16="http://schemas.microsoft.com/office/drawing/2014/main" id="{77447F5A-9B7F-98EE-2519-FD66F7103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990" y="745958"/>
            <a:ext cx="3304708" cy="530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14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0A15F-BD41-9CFF-B1D6-3039AABBA7E4}"/>
              </a:ext>
            </a:extLst>
          </p:cNvPr>
          <p:cNvSpPr txBox="1"/>
          <p:nvPr/>
        </p:nvSpPr>
        <p:spPr>
          <a:xfrm>
            <a:off x="4591989" y="568938"/>
            <a:ext cx="66654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Chat GPT </a:t>
            </a:r>
            <a:endParaRPr lang="en-IN" sz="2000" dirty="0">
              <a:latin typeface="Times New Roman" panose="02020603050405020304" pitchFamily="18" charset="0"/>
              <a:cs typeface="Times New Roman" panose="02020603050405020304" pitchFamily="18" charset="0"/>
            </a:endParaRPr>
          </a:p>
        </p:txBody>
      </p:sp>
      <p:pic>
        <p:nvPicPr>
          <p:cNvPr id="5122" name="Picture 2" descr="ChatGPT - Wikipedia">
            <a:extLst>
              <a:ext uri="{FF2B5EF4-FFF2-40B4-BE49-F238E27FC236}">
                <a16:creationId xmlns:a16="http://schemas.microsoft.com/office/drawing/2014/main" id="{2BCCDA7F-5578-B68C-A5D9-116C2A002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539" y="757641"/>
            <a:ext cx="4146770" cy="5174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2DCB61-B407-D9FC-9F32-5132254663BA}"/>
              </a:ext>
            </a:extLst>
          </p:cNvPr>
          <p:cNvSpPr txBox="1"/>
          <p:nvPr/>
        </p:nvSpPr>
        <p:spPr>
          <a:xfrm>
            <a:off x="744606" y="1208451"/>
            <a:ext cx="6311846" cy="1289071"/>
          </a:xfrm>
          <a:prstGeom prst="rect">
            <a:avLst/>
          </a:prstGeom>
          <a:noFill/>
        </p:spPr>
        <p:txBody>
          <a:bodyPr wrap="square" rtlCol="0">
            <a:spAutoFit/>
          </a:bodyPr>
          <a:lstStyle/>
          <a:p>
            <a:pPr>
              <a:lnSpc>
                <a:spcPct val="150000"/>
              </a:lnSpc>
            </a:pPr>
            <a:r>
              <a:rPr lang="en-US" b="0" i="0" dirty="0">
                <a:solidFill>
                  <a:schemeClr val="accent5">
                    <a:lumMod val="50000"/>
                  </a:schemeClr>
                </a:solidFill>
                <a:effectLst/>
                <a:latin typeface="Times New Roman" panose="02020603050405020304" pitchFamily="18" charset="0"/>
                <a:cs typeface="Times New Roman" panose="02020603050405020304" pitchFamily="18" charset="0"/>
              </a:rPr>
              <a:t>Definition</a:t>
            </a:r>
            <a:r>
              <a:rPr lang="en-US" b="0" i="0" dirty="0">
                <a:effectLst/>
                <a:latin typeface="Times New Roman" panose="02020603050405020304" pitchFamily="18" charset="0"/>
                <a:cs typeface="Times New Roman" panose="02020603050405020304" pitchFamily="18" charset="0"/>
              </a:rPr>
              <a:t> : Chat GPT is a powerful tool for businesses looking to improve customer experiences, increase user satisfaction, and create content for search engine optimization.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4F0A3E-4896-BDB9-F051-41346883D212}"/>
              </a:ext>
            </a:extLst>
          </p:cNvPr>
          <p:cNvSpPr txBox="1"/>
          <p:nvPr/>
        </p:nvSpPr>
        <p:spPr>
          <a:xfrm>
            <a:off x="744606" y="2914573"/>
            <a:ext cx="6067676" cy="1200329"/>
          </a:xfrm>
          <a:prstGeom prst="rect">
            <a:avLst/>
          </a:prstGeom>
          <a:noFill/>
        </p:spPr>
        <p:txBody>
          <a:bodyPr wrap="square" rtlCol="0">
            <a:spAutoFit/>
          </a:bodyPr>
          <a:lstStyle/>
          <a:p>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Benefits :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i="0" dirty="0">
                <a:effectLst/>
                <a:latin typeface="-apple-system"/>
              </a:rPr>
              <a:t>Time-Saving</a:t>
            </a:r>
          </a:p>
          <a:p>
            <a:pPr marL="285750" indent="-285750">
              <a:buFont typeface="Wingdings" panose="05000000000000000000" pitchFamily="2" charset="2"/>
              <a:buChar char="Ø"/>
            </a:pPr>
            <a:r>
              <a:rPr lang="en-IN" i="0" dirty="0">
                <a:effectLst/>
                <a:latin typeface="-apple-system"/>
              </a:rPr>
              <a:t> Great for Learning</a:t>
            </a:r>
            <a:endParaRPr lang="en-US"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i="0" dirty="0">
                <a:effectLst/>
                <a:latin typeface="-apple-system"/>
              </a:rPr>
              <a:t>Improve Content Quality</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F91972-2324-E301-50D0-99AF2C7DA78A}"/>
              </a:ext>
            </a:extLst>
          </p:cNvPr>
          <p:cNvSpPr txBox="1"/>
          <p:nvPr/>
        </p:nvSpPr>
        <p:spPr>
          <a:xfrm>
            <a:off x="866691" y="4443047"/>
            <a:ext cx="6127666" cy="1200329"/>
          </a:xfrm>
          <a:prstGeom prst="rect">
            <a:avLst/>
          </a:prstGeom>
          <a:noFill/>
        </p:spPr>
        <p:txBody>
          <a:bodyPr wrap="square" rtlCol="0">
            <a:sp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Impact on Business/industry</a:t>
            </a:r>
          </a:p>
          <a:p>
            <a:pPr marL="285750" indent="-285750">
              <a:buFont typeface="Wingdings" panose="05000000000000000000" pitchFamily="2" charset="2"/>
              <a:buChar char="Ø"/>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Banking</a:t>
            </a:r>
          </a:p>
          <a:p>
            <a:pPr marL="285750" indent="-285750">
              <a:buFont typeface="Wingdings" panose="05000000000000000000" pitchFamily="2" charset="2"/>
              <a:buChar char="Ø"/>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Email</a:t>
            </a:r>
          </a:p>
          <a:p>
            <a:pPr marL="285750" indent="-285750">
              <a:buFont typeface="Wingdings" panose="05000000000000000000" pitchFamily="2" charset="2"/>
              <a:buChar char="Ø"/>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Ecommerce</a:t>
            </a:r>
          </a:p>
        </p:txBody>
      </p:sp>
    </p:spTree>
    <p:extLst>
      <p:ext uri="{BB962C8B-B14F-4D97-AF65-F5344CB8AC3E}">
        <p14:creationId xmlns:p14="http://schemas.microsoft.com/office/powerpoint/2010/main" val="390507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9F5D83-B286-35A8-CA31-D3AB50CD086C}"/>
              </a:ext>
            </a:extLst>
          </p:cNvPr>
          <p:cNvSpPr/>
          <p:nvPr/>
        </p:nvSpPr>
        <p:spPr>
          <a:xfrm>
            <a:off x="4224808" y="762017"/>
            <a:ext cx="2612831"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Artificial Inteligence</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74222A60-9789-FBF4-D4FE-043993EB45C9}"/>
              </a:ext>
            </a:extLst>
          </p:cNvPr>
          <p:cNvSpPr txBox="1"/>
          <p:nvPr/>
        </p:nvSpPr>
        <p:spPr>
          <a:xfrm>
            <a:off x="860156" y="1309608"/>
            <a:ext cx="597748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Definition : </a:t>
            </a:r>
            <a:r>
              <a:rPr lang="en-US" b="0" i="0" dirty="0">
                <a:effectLst/>
                <a:latin typeface="Times New Roman" panose="02020603050405020304" pitchFamily="18" charset="0"/>
                <a:cs typeface="Times New Roman" panose="02020603050405020304" pitchFamily="18" charset="0"/>
              </a:rPr>
              <a:t>using computers to do things that traditionally require human intelligence. AI can process large amounts of data in ways that humans cannot.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4E1C28-EE1C-552E-90B1-D5AFD79B2BB4}"/>
              </a:ext>
            </a:extLst>
          </p:cNvPr>
          <p:cNvSpPr txBox="1"/>
          <p:nvPr/>
        </p:nvSpPr>
        <p:spPr>
          <a:xfrm>
            <a:off x="813661" y="2631602"/>
            <a:ext cx="5842861" cy="178510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Benefits :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Available 24 * 7</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Faster Decision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New Invention</a:t>
            </a:r>
          </a:p>
          <a:p>
            <a:endParaRPr lang="en-US" sz="2000"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103995F-70AA-F748-81A3-1F1AA6103292}"/>
              </a:ext>
            </a:extLst>
          </p:cNvPr>
          <p:cNvSpPr txBox="1"/>
          <p:nvPr/>
        </p:nvSpPr>
        <p:spPr>
          <a:xfrm>
            <a:off x="813661" y="4226398"/>
            <a:ext cx="605983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Impact on Business/Industry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Health care industry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Self driving cars</a:t>
            </a:r>
          </a:p>
          <a:p>
            <a:pPr marL="342900" indent="-342900">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Finance</a:t>
            </a:r>
            <a:endParaRPr lang="en-US" dirty="0">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026" name="Picture 2" descr="What is AI? Everything to know about artificial intelligence ...">
            <a:extLst>
              <a:ext uri="{FF2B5EF4-FFF2-40B4-BE49-F238E27FC236}">
                <a16:creationId xmlns:a16="http://schemas.microsoft.com/office/drawing/2014/main" id="{CBFC40EF-EFAF-59C7-7C3A-3B83FCCCE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972" y="1985881"/>
            <a:ext cx="4138047" cy="334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42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DB28DF-DA24-27D8-C6DA-1B7DF1D22451}"/>
              </a:ext>
            </a:extLst>
          </p:cNvPr>
          <p:cNvSpPr/>
          <p:nvPr/>
        </p:nvSpPr>
        <p:spPr>
          <a:xfrm>
            <a:off x="4204719" y="650339"/>
            <a:ext cx="2341218"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Machine Learning</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5E14294-D578-8FFB-1DE9-E3B328FEEC49}"/>
              </a:ext>
            </a:extLst>
          </p:cNvPr>
          <p:cNvSpPr txBox="1"/>
          <p:nvPr/>
        </p:nvSpPr>
        <p:spPr>
          <a:xfrm>
            <a:off x="712923" y="1193502"/>
            <a:ext cx="7454684"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Definition : Machine learning (ML) is a type of artificial intelligence (AI) that enables you to predict results accurately, even if your application software is not explicitly programmed.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5718AA-C4A0-D6FD-733F-05A98353F7FB}"/>
              </a:ext>
            </a:extLst>
          </p:cNvPr>
          <p:cNvSpPr txBox="1"/>
          <p:nvPr/>
        </p:nvSpPr>
        <p:spPr>
          <a:xfrm>
            <a:off x="712923" y="2368882"/>
            <a:ext cx="594359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Benefits:</a:t>
            </a:r>
          </a:p>
          <a:p>
            <a:pPr marL="285750" indent="-285750">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Natural language processing</a:t>
            </a:r>
          </a:p>
          <a:p>
            <a:pPr marL="285750" indent="-285750">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Speech recognition</a:t>
            </a:r>
          </a:p>
          <a:p>
            <a:pPr marL="285750" indent="-285750">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Better products</a:t>
            </a:r>
          </a:p>
          <a:p>
            <a:endParaRPr lang="en-IN" dirty="0"/>
          </a:p>
        </p:txBody>
      </p:sp>
      <p:sp>
        <p:nvSpPr>
          <p:cNvPr id="7" name="TextBox 6">
            <a:extLst>
              <a:ext uri="{FF2B5EF4-FFF2-40B4-BE49-F238E27FC236}">
                <a16:creationId xmlns:a16="http://schemas.microsoft.com/office/drawing/2014/main" id="{F7BEC352-A4D7-870E-44EE-8BF6C76ACE2E}"/>
              </a:ext>
            </a:extLst>
          </p:cNvPr>
          <p:cNvSpPr txBox="1"/>
          <p:nvPr/>
        </p:nvSpPr>
        <p:spPr>
          <a:xfrm>
            <a:off x="685799" y="4129037"/>
            <a:ext cx="656664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Impact on Business/Industry</a:t>
            </a:r>
          </a:p>
          <a:p>
            <a:pPr marL="342900" indent="-342900">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Healthcare advancement.</a:t>
            </a:r>
          </a:p>
          <a:p>
            <a:pPr marL="342900" indent="-342900">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Retail industry</a:t>
            </a: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a:t>
            </a:r>
            <a:r>
              <a:rPr lang="en-IN" b="0" i="0" dirty="0">
                <a:effectLst/>
                <a:latin typeface="Times New Roman" panose="02020603050405020304" pitchFamily="18" charset="0"/>
                <a:cs typeface="Times New Roman" panose="02020603050405020304" pitchFamily="18" charset="0"/>
              </a:rPr>
              <a:t>ducation</a:t>
            </a:r>
            <a:r>
              <a:rPr lang="en-IN" dirty="0">
                <a:latin typeface="Times New Roman" panose="02020603050405020304" pitchFamily="18" charset="0"/>
                <a:cs typeface="Times New Roman" panose="02020603050405020304" pitchFamily="18" charset="0"/>
              </a:rPr>
              <a:t>.</a:t>
            </a:r>
          </a:p>
        </p:txBody>
      </p:sp>
      <p:pic>
        <p:nvPicPr>
          <p:cNvPr id="1026" name="Picture 2" descr="Machine Learning Stock Photos, Images and Backgrounds for Free Download">
            <a:extLst>
              <a:ext uri="{FF2B5EF4-FFF2-40B4-BE49-F238E27FC236}">
                <a16:creationId xmlns:a16="http://schemas.microsoft.com/office/drawing/2014/main" id="{C0471E0A-E1D8-E88B-F229-CF30F9EDA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043" y="1838227"/>
            <a:ext cx="4852034" cy="407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CDD456-CD34-F17F-F974-D15AA69122BD}"/>
              </a:ext>
            </a:extLst>
          </p:cNvPr>
          <p:cNvSpPr/>
          <p:nvPr/>
        </p:nvSpPr>
        <p:spPr>
          <a:xfrm>
            <a:off x="3262393" y="2967335"/>
            <a:ext cx="5734373"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494892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660</TotalTime>
  <Words>308</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Garamond</vt:lpstr>
      <vt:lpstr>Times New Roman</vt:lpstr>
      <vt:lpstr>Wingdings</vt:lpstr>
      <vt:lpstr>Organic</vt:lpstr>
      <vt:lpstr>Top 5 Technologies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Technologies</dc:title>
  <dc:creator>Aishwarya Bendigeri</dc:creator>
  <cp:lastModifiedBy>Aishwarya Bendigeri</cp:lastModifiedBy>
  <cp:revision>9</cp:revision>
  <dcterms:created xsi:type="dcterms:W3CDTF">2023-06-11T07:24:30Z</dcterms:created>
  <dcterms:modified xsi:type="dcterms:W3CDTF">2023-06-20T07:38:17Z</dcterms:modified>
</cp:coreProperties>
</file>