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4">
  <p:sldMasterIdLst>
    <p:sldMasterId id="2147483670" r:id="rId1"/>
  </p:sldMasterIdLst>
  <p:notesMasterIdLst>
    <p:notesMasterId r:id="rId42"/>
  </p:notesMasterIdLst>
  <p:sldIdLst>
    <p:sldId id="256" r:id="rId2"/>
    <p:sldId id="257" r:id="rId3"/>
    <p:sldId id="258" r:id="rId4"/>
    <p:sldId id="336" r:id="rId5"/>
    <p:sldId id="329" r:id="rId6"/>
    <p:sldId id="344" r:id="rId7"/>
    <p:sldId id="343" r:id="rId8"/>
    <p:sldId id="338" r:id="rId9"/>
    <p:sldId id="339" r:id="rId10"/>
    <p:sldId id="340" r:id="rId11"/>
    <p:sldId id="341" r:id="rId12"/>
    <p:sldId id="342" r:id="rId13"/>
    <p:sldId id="337" r:id="rId14"/>
    <p:sldId id="334" r:id="rId15"/>
    <p:sldId id="348" r:id="rId16"/>
    <p:sldId id="345" r:id="rId17"/>
    <p:sldId id="346" r:id="rId18"/>
    <p:sldId id="347" r:id="rId19"/>
    <p:sldId id="335" r:id="rId20"/>
    <p:sldId id="349" r:id="rId21"/>
    <p:sldId id="351" r:id="rId22"/>
    <p:sldId id="352" r:id="rId23"/>
    <p:sldId id="353" r:id="rId24"/>
    <p:sldId id="354" r:id="rId25"/>
    <p:sldId id="350" r:id="rId26"/>
    <p:sldId id="356" r:id="rId27"/>
    <p:sldId id="357" r:id="rId28"/>
    <p:sldId id="355" r:id="rId29"/>
    <p:sldId id="359" r:id="rId30"/>
    <p:sldId id="360" r:id="rId31"/>
    <p:sldId id="363" r:id="rId32"/>
    <p:sldId id="364" r:id="rId33"/>
    <p:sldId id="362" r:id="rId34"/>
    <p:sldId id="358" r:id="rId35"/>
    <p:sldId id="365" r:id="rId36"/>
    <p:sldId id="366" r:id="rId37"/>
    <p:sldId id="367" r:id="rId38"/>
    <p:sldId id="271" r:id="rId39"/>
    <p:sldId id="327" r:id="rId40"/>
    <p:sldId id="308" r:id="rId41"/>
  </p:sldIdLst>
  <p:sldSz cx="9144000" cy="5143500" type="screen16x9"/>
  <p:notesSz cx="6858000" cy="9144000"/>
  <p:embeddedFontLst>
    <p:embeddedFont>
      <p:font typeface="Microsoft YaHei" panose="020B0503020204020204" pitchFamily="34" charset="-122"/>
      <p:regular r:id="rId43"/>
      <p:bold r:id="rId44"/>
    </p:embeddedFont>
    <p:embeddedFont>
      <p:font typeface="Segoe UI" panose="020B0502040204020203" pitchFamily="34" charset="0"/>
      <p:regular r:id="rId45"/>
      <p:bold r:id="rId46"/>
      <p:italic r:id="rId47"/>
      <p:boldItalic r:id="rId48"/>
    </p:embeddedFont>
    <p:embeddedFont>
      <p:font typeface="Sarala" panose="020B0604020202020204" charset="0"/>
      <p:regular r:id="rId49"/>
      <p:bold r:id="rId50"/>
    </p:embeddedFont>
    <p:embeddedFont>
      <p:font typeface="Montserrat" panose="00000500000000000000" pitchFamily="50" charset="0"/>
      <p:regular r:id="rId51"/>
      <p:bold r:id="rId52"/>
      <p:italic r:id="rId53"/>
      <p:bold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89fcc27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89fcc27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97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587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467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826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038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57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307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496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785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22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9f5cdb342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9f5cdb342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082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474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53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3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959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31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4439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951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255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26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7735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6794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70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954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3905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2193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4111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3201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3614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951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538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32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531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674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715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08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hom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0663" y="3049987"/>
            <a:ext cx="37710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70800" y="980253"/>
            <a:ext cx="3720000" cy="22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Font typeface="Sarala"/>
              <a:buNone/>
              <a:defRPr sz="52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25" y="4063975"/>
            <a:ext cx="2175600" cy="7236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3225" y="0"/>
            <a:ext cx="41784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853800" y="4787100"/>
            <a:ext cx="22905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946840" y="1774892"/>
            <a:ext cx="6619800" cy="14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1900825" y="3105792"/>
            <a:ext cx="6619800" cy="3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4572000" y="-10600"/>
            <a:ext cx="4572000" cy="7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4572000" y="4415325"/>
            <a:ext cx="4572000" cy="7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6853800" y="4807300"/>
            <a:ext cx="22902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1756525"/>
            <a:ext cx="9144000" cy="337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66125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66125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2" hasCustomPrompt="1"/>
          </p:nvPr>
        </p:nvSpPr>
        <p:spPr>
          <a:xfrm>
            <a:off x="9708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3"/>
          </p:nvPr>
        </p:nvSpPr>
        <p:spPr>
          <a:xfrm>
            <a:off x="337170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4"/>
          </p:nvPr>
        </p:nvSpPr>
        <p:spPr>
          <a:xfrm>
            <a:off x="337170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5" hasCustomPrompt="1"/>
          </p:nvPr>
        </p:nvSpPr>
        <p:spPr>
          <a:xfrm>
            <a:off x="368130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6"/>
          </p:nvPr>
        </p:nvSpPr>
        <p:spPr>
          <a:xfrm>
            <a:off x="608215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7"/>
          </p:nvPr>
        </p:nvSpPr>
        <p:spPr>
          <a:xfrm>
            <a:off x="608215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8" hasCustomPrompt="1"/>
          </p:nvPr>
        </p:nvSpPr>
        <p:spPr>
          <a:xfrm>
            <a:off x="63917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9"/>
          </p:nvPr>
        </p:nvSpPr>
        <p:spPr>
          <a:xfrm>
            <a:off x="6612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3"/>
          </p:nvPr>
        </p:nvSpPr>
        <p:spPr>
          <a:xfrm>
            <a:off x="66125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4" hasCustomPrompt="1"/>
          </p:nvPr>
        </p:nvSpPr>
        <p:spPr>
          <a:xfrm>
            <a:off x="9708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5"/>
          </p:nvPr>
        </p:nvSpPr>
        <p:spPr>
          <a:xfrm>
            <a:off x="337170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6"/>
          </p:nvPr>
        </p:nvSpPr>
        <p:spPr>
          <a:xfrm>
            <a:off x="337170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7" hasCustomPrompt="1"/>
          </p:nvPr>
        </p:nvSpPr>
        <p:spPr>
          <a:xfrm>
            <a:off x="368130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8"/>
          </p:nvPr>
        </p:nvSpPr>
        <p:spPr>
          <a:xfrm>
            <a:off x="60821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9"/>
          </p:nvPr>
        </p:nvSpPr>
        <p:spPr>
          <a:xfrm>
            <a:off x="608215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20" hasCustomPrompt="1"/>
          </p:nvPr>
        </p:nvSpPr>
        <p:spPr>
          <a:xfrm>
            <a:off x="63917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21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784650" y="0"/>
            <a:ext cx="359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0" y="1603600"/>
            <a:ext cx="713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813650" y="2961130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1"/>
          </p:nvPr>
        </p:nvSpPr>
        <p:spPr>
          <a:xfrm>
            <a:off x="813650" y="3280291"/>
            <a:ext cx="24006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"/>
          </p:nvPr>
        </p:nvSpPr>
        <p:spPr>
          <a:xfrm>
            <a:off x="3371700" y="2961130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3"/>
          </p:nvPr>
        </p:nvSpPr>
        <p:spPr>
          <a:xfrm>
            <a:off x="3371700" y="3280291"/>
            <a:ext cx="24006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 idx="4"/>
          </p:nvPr>
        </p:nvSpPr>
        <p:spPr>
          <a:xfrm>
            <a:off x="5929750" y="2961130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5"/>
          </p:nvPr>
        </p:nvSpPr>
        <p:spPr>
          <a:xfrm>
            <a:off x="5929750" y="3280291"/>
            <a:ext cx="24006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0" y="4419900"/>
            <a:ext cx="91440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 idx="6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712175" y="3051975"/>
            <a:ext cx="7730400" cy="35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5300" y="0"/>
            <a:ext cx="91440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5300" y="4416875"/>
            <a:ext cx="9144000" cy="76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3277050" y="3007434"/>
            <a:ext cx="25899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1551975" y="1688475"/>
            <a:ext cx="60402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7592175" y="4775700"/>
            <a:ext cx="1557000" cy="36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5300" y="541150"/>
            <a:ext cx="706800" cy="35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1">
  <p:cSld name="TITLE_ONLY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4470525" y="3701400"/>
            <a:ext cx="4673400" cy="9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5111875" y="0"/>
            <a:ext cx="4032000" cy="4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5462775" y="1331400"/>
            <a:ext cx="23208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5449675" y="2549700"/>
            <a:ext cx="2346900" cy="12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0" y="0"/>
            <a:ext cx="713100" cy="7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0" y="4786500"/>
            <a:ext cx="1491900" cy="35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2">
  <p:cSld name="TITLE_ONLY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 flipH="1">
            <a:off x="0" y="3701400"/>
            <a:ext cx="4518600" cy="9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 flipH="1">
            <a:off x="50" y="0"/>
            <a:ext cx="4032000" cy="4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 flipH="1">
            <a:off x="8430825" y="0"/>
            <a:ext cx="713100" cy="7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/>
          <p:nvPr/>
        </p:nvSpPr>
        <p:spPr>
          <a:xfrm flipH="1">
            <a:off x="7652025" y="4786500"/>
            <a:ext cx="1491900" cy="35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1312150" y="1331500"/>
            <a:ext cx="24174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1"/>
          </p:nvPr>
        </p:nvSpPr>
        <p:spPr>
          <a:xfrm>
            <a:off x="1332300" y="2549613"/>
            <a:ext cx="2376900" cy="12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_1_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712550" y="2307375"/>
            <a:ext cx="3141300" cy="28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289448" y="2307375"/>
            <a:ext cx="3141300" cy="28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082306" y="2838793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082306" y="3333294"/>
            <a:ext cx="2400600" cy="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 idx="2"/>
          </p:nvPr>
        </p:nvSpPr>
        <p:spPr>
          <a:xfrm>
            <a:off x="5653500" y="2838793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3"/>
          </p:nvPr>
        </p:nvSpPr>
        <p:spPr>
          <a:xfrm>
            <a:off x="5653500" y="3333294"/>
            <a:ext cx="2400600" cy="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4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0" y="4772325"/>
            <a:ext cx="9144000" cy="3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flipH="1">
            <a:off x="8433163" y="0"/>
            <a:ext cx="7077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flipH="1">
            <a:off x="3088" y="0"/>
            <a:ext cx="7077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SECTION_TITLE_AND_DESCRIPTION_1_1_3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923550" y="21040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1"/>
          </p:nvPr>
        </p:nvSpPr>
        <p:spPr>
          <a:xfrm>
            <a:off x="923550" y="2475136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 idx="2"/>
          </p:nvPr>
        </p:nvSpPr>
        <p:spPr>
          <a:xfrm>
            <a:off x="923550" y="35063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3"/>
          </p:nvPr>
        </p:nvSpPr>
        <p:spPr>
          <a:xfrm>
            <a:off x="923550" y="3877413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 idx="4"/>
          </p:nvPr>
        </p:nvSpPr>
        <p:spPr>
          <a:xfrm>
            <a:off x="6029625" y="21040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5"/>
          </p:nvPr>
        </p:nvSpPr>
        <p:spPr>
          <a:xfrm>
            <a:off x="6029625" y="2475137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 idx="6"/>
          </p:nvPr>
        </p:nvSpPr>
        <p:spPr>
          <a:xfrm>
            <a:off x="6029625" y="35063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7"/>
          </p:nvPr>
        </p:nvSpPr>
        <p:spPr>
          <a:xfrm>
            <a:off x="6029625" y="3877414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title" idx="8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5575" y="-5125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8435675" y="719350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5575" y="4783500"/>
            <a:ext cx="7077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SECTION_TITLE_AND_DESCRIPTION_1_1_4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0" y="4776850"/>
            <a:ext cx="9144000" cy="36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4573925" y="350"/>
            <a:ext cx="4570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836250" y="2931900"/>
            <a:ext cx="40353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3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786125" y="956698"/>
            <a:ext cx="2135400" cy="19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5277425" y="3594000"/>
            <a:ext cx="31527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-10850" y="-5125"/>
            <a:ext cx="7242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6853800" y="4776850"/>
            <a:ext cx="2300400" cy="36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10850" y="4776850"/>
            <a:ext cx="724200" cy="3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SECTION_TITLE_AND_DESCRIPTION_1_1_4_2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0" y="719350"/>
            <a:ext cx="713100" cy="441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8430775" y="2571750"/>
            <a:ext cx="713100" cy="25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8430775" y="-1600"/>
            <a:ext cx="713100" cy="72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5300" y="2162570"/>
            <a:ext cx="9133500" cy="4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5300" y="3502195"/>
            <a:ext cx="91335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5300" y="0"/>
            <a:ext cx="9133500" cy="175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98630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81365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title" idx="2"/>
          </p:nvPr>
        </p:nvSpPr>
        <p:spPr>
          <a:xfrm>
            <a:off x="354435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3"/>
          </p:nvPr>
        </p:nvSpPr>
        <p:spPr>
          <a:xfrm>
            <a:off x="337170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title" idx="4"/>
          </p:nvPr>
        </p:nvSpPr>
        <p:spPr>
          <a:xfrm>
            <a:off x="610240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5"/>
          </p:nvPr>
        </p:nvSpPr>
        <p:spPr>
          <a:xfrm>
            <a:off x="592975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6"/>
          </p:nvPr>
        </p:nvSpPr>
        <p:spPr>
          <a:xfrm>
            <a:off x="98630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7"/>
          </p:nvPr>
        </p:nvSpPr>
        <p:spPr>
          <a:xfrm>
            <a:off x="81365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title" idx="8"/>
          </p:nvPr>
        </p:nvSpPr>
        <p:spPr>
          <a:xfrm>
            <a:off x="354435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9"/>
          </p:nvPr>
        </p:nvSpPr>
        <p:spPr>
          <a:xfrm>
            <a:off x="337170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13"/>
          </p:nvPr>
        </p:nvSpPr>
        <p:spPr>
          <a:xfrm>
            <a:off x="610240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14"/>
          </p:nvPr>
        </p:nvSpPr>
        <p:spPr>
          <a:xfrm>
            <a:off x="592975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 idx="15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7926175" y="0"/>
            <a:ext cx="12177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0" y="1028700"/>
            <a:ext cx="7131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/>
          <p:nvPr/>
        </p:nvSpPr>
        <p:spPr>
          <a:xfrm>
            <a:off x="0" y="0"/>
            <a:ext cx="388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ctrTitle"/>
          </p:nvPr>
        </p:nvSpPr>
        <p:spPr>
          <a:xfrm>
            <a:off x="592425" y="594400"/>
            <a:ext cx="2691300" cy="13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ork Sans ExtraBold"/>
              <a:buNone/>
              <a:defRPr sz="50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subTitle" idx="1"/>
          </p:nvPr>
        </p:nvSpPr>
        <p:spPr>
          <a:xfrm>
            <a:off x="592423" y="1908225"/>
            <a:ext cx="2691300" cy="10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602175" y="3532850"/>
            <a:ext cx="26913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8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1" name="Google Shape;201;p23"/>
          <p:cNvGrpSpPr/>
          <p:nvPr/>
        </p:nvGrpSpPr>
        <p:grpSpPr>
          <a:xfrm>
            <a:off x="0" y="0"/>
            <a:ext cx="9143975" cy="5143500"/>
            <a:chOff x="0" y="0"/>
            <a:chExt cx="9143975" cy="5143500"/>
          </a:xfrm>
        </p:grpSpPr>
        <p:sp>
          <p:nvSpPr>
            <p:cNvPr id="202" name="Google Shape;202;p23"/>
            <p:cNvSpPr/>
            <p:nvPr/>
          </p:nvSpPr>
          <p:spPr>
            <a:xfrm>
              <a:off x="3538075" y="0"/>
              <a:ext cx="3315900" cy="71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8430775" y="0"/>
              <a:ext cx="713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0" y="4787100"/>
              <a:ext cx="7131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7791875" y="4787100"/>
              <a:ext cx="1352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3887725" y="1075800"/>
              <a:ext cx="22932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11275" y="1423030"/>
            <a:ext cx="79215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 sz="11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0" y="4807300"/>
            <a:ext cx="91440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8430900" y="71935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06475" y="2293394"/>
            <a:ext cx="3365400" cy="23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5172150" y="2007458"/>
            <a:ext cx="3365400" cy="25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0"/>
            <a:ext cx="713100" cy="35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8430750" y="4419900"/>
            <a:ext cx="7131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5575" y="4771375"/>
            <a:ext cx="91440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5575" y="-5125"/>
            <a:ext cx="7077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8435650" y="-5125"/>
            <a:ext cx="7077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6853800" y="0"/>
            <a:ext cx="22902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09947" y="564207"/>
            <a:ext cx="24600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609958" y="1659000"/>
            <a:ext cx="2290200" cy="18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713225" y="4776850"/>
            <a:ext cx="6140700" cy="3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4050475"/>
            <a:ext cx="713100" cy="36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5354250" y="533873"/>
            <a:ext cx="2999100" cy="221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6853800" y="3696300"/>
            <a:ext cx="22902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90000" y="1977597"/>
            <a:ext cx="26865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599000" y="553250"/>
            <a:ext cx="27333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11050" y="4424050"/>
            <a:ext cx="22794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430775" y="4419900"/>
            <a:ext cx="713100" cy="71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2290350" y="2212200"/>
            <a:ext cx="4563600" cy="71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-842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42807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rala"/>
              <a:buNone/>
              <a:defRPr sz="35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0" y="0"/>
            <a:ext cx="9144000" cy="1565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24"/>
          <p:cNvSpPr txBox="1">
            <a:spLocks noGrp="1"/>
          </p:cNvSpPr>
          <p:nvPr>
            <p:ph type="ctrTitle" idx="4294967295"/>
          </p:nvPr>
        </p:nvSpPr>
        <p:spPr>
          <a:xfrm>
            <a:off x="-36576" y="168675"/>
            <a:ext cx="9007500" cy="1228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Advanced</a:t>
            </a:r>
            <a:b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Advanced</a:t>
            </a:r>
            <a:r>
              <a:rPr lang="en-US" sz="2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Concepts using Python lists, tuples, sets &amp; dictionaries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14" name="Google Shape;214;p24"/>
          <p:cNvSpPr txBox="1">
            <a:spLocks noGrp="1"/>
          </p:cNvSpPr>
          <p:nvPr>
            <p:ph type="subTitle" idx="4294967295"/>
          </p:nvPr>
        </p:nvSpPr>
        <p:spPr>
          <a:xfrm>
            <a:off x="5717630" y="2874459"/>
            <a:ext cx="3253294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Presentation </a:t>
            </a:r>
            <a:r>
              <a:rPr lang="en" sz="1600" dirty="0" smtClean="0">
                <a:solidFill>
                  <a:schemeClr val="accent2"/>
                </a:solidFill>
              </a:rPr>
              <a:t>By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accent2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2"/>
                </a:solidFill>
              </a:rPr>
              <a:t>Mohammed </a:t>
            </a:r>
            <a:r>
              <a:rPr lang="en" sz="1800" b="1" dirty="0">
                <a:solidFill>
                  <a:schemeClr val="accent2"/>
                </a:solidFill>
              </a:rPr>
              <a:t>Tahir </a:t>
            </a:r>
            <a:r>
              <a:rPr lang="en" sz="1800" b="1" dirty="0" smtClean="0">
                <a:solidFill>
                  <a:schemeClr val="accent2"/>
                </a:solidFill>
              </a:rPr>
              <a:t>Mirji</a:t>
            </a: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accent2"/>
                </a:solidFill>
              </a:rPr>
              <a:t>	             MTech CS</a:t>
            </a:r>
            <a:endParaRPr b="1" dirty="0">
              <a:solidFill>
                <a:schemeClr val="accent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217" name="Google Shape;217;p24"/>
          <p:cNvSpPr txBox="1"/>
          <p:nvPr/>
        </p:nvSpPr>
        <p:spPr>
          <a:xfrm>
            <a:off x="2175725" y="-8572"/>
            <a:ext cx="4414200" cy="60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Module </a:t>
            </a:r>
            <a:r>
              <a:rPr lang="en" b="1" dirty="0" smtClean="0">
                <a:solidFill>
                  <a:schemeClr val="lt1"/>
                </a:solidFill>
              </a:rPr>
              <a:t>- 2</a:t>
            </a:r>
            <a:endParaRPr b="1" dirty="0">
              <a:solidFill>
                <a:schemeClr val="lt1"/>
              </a:solidFill>
            </a:endParaRPr>
          </a:p>
        </p:txBody>
      </p:sp>
      <p:pic>
        <p:nvPicPr>
          <p:cNvPr id="1026" name="Picture 2" descr="15 Examples to Master Python Lists vs Sets vs Tuples | by Soner Yıldırım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1263"/>
            <a:ext cx="54006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54884" y="1111483"/>
            <a:ext cx="6295724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1: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Using list comprehension to iterate through loop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List = [character for character in [1, 2, 3]]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Displaying list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print(List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4884" y="3431772"/>
            <a:ext cx="6295724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2: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list = 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range(11)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% 2 == 0]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print(list)</a:t>
            </a:r>
          </a:p>
        </p:txBody>
      </p:sp>
    </p:spTree>
    <p:extLst>
      <p:ext uri="{BB962C8B-B14F-4D97-AF65-F5344CB8AC3E}">
        <p14:creationId xmlns:p14="http://schemas.microsoft.com/office/powerpoint/2010/main" val="17279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25740" y="1166434"/>
            <a:ext cx="5344748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4: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Empty list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List = []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Traditional approach of iterating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character in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‘Get set go’: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(character)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Display list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print(List)</a:t>
            </a:r>
          </a:p>
        </p:txBody>
      </p:sp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778964" y="3652847"/>
            <a:ext cx="4722956" cy="1508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3: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matrix = [[j for j in range(3)] 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range(3)]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print(matrix)</a:t>
            </a:r>
          </a:p>
        </p:txBody>
      </p:sp>
    </p:spTree>
    <p:extLst>
      <p:ext uri="{BB962C8B-B14F-4D97-AF65-F5344CB8AC3E}">
        <p14:creationId xmlns:p14="http://schemas.microsoft.com/office/powerpoint/2010/main" val="7321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25740" y="1166434"/>
            <a:ext cx="6755220" cy="34470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5: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matrix = []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range(3):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# Append an empty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sublist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inside the list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([])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 j in range(5):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matrix[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].append(j)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print(matrix)</a:t>
            </a:r>
          </a:p>
        </p:txBody>
      </p:sp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7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14676" y="1110057"/>
            <a:ext cx="77019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without list comprehension:</a:t>
            </a:r>
          </a:p>
          <a:p>
            <a:endParaRPr lang="en-US" b="1" dirty="0" smtClean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"banana"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"cherry"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"kiwi"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"mango"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fruits: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x: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newlist.append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676" y="3477050"/>
            <a:ext cx="7701900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with list comprehension: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= ["apple", "banana", "cherry", "kiwi", "mango"]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[x for x in fruits if "a" in x]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3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566928" y="368134"/>
            <a:ext cx="8538556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Understanding of tuples and differences with python list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566928" y="1203816"/>
            <a:ext cx="8240188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When choosing a collection type, it is useful to understand the properties of that </a:t>
            </a:r>
            <a:r>
              <a:rPr lang="en-US" sz="1800" dirty="0" smtClean="0"/>
              <a:t>type.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Choosing </a:t>
            </a:r>
            <a:r>
              <a:rPr lang="en-US" sz="1800" dirty="0"/>
              <a:t>the right type for a particular data set could mean retention of meaning, and, it could mean an increase in efficiency or security.</a:t>
            </a:r>
          </a:p>
        </p:txBody>
      </p:sp>
    </p:spTree>
    <p:extLst>
      <p:ext uri="{BB962C8B-B14F-4D97-AF65-F5344CB8AC3E}">
        <p14:creationId xmlns:p14="http://schemas.microsoft.com/office/powerpoint/2010/main" val="10661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566928" y="368134"/>
            <a:ext cx="8538556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Understanding of tuples and differences with python list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566928" y="1166434"/>
            <a:ext cx="7989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</a:t>
            </a:r>
            <a:r>
              <a:rPr lang="en-US" sz="1800" b="1" dirty="0">
                <a:solidFill>
                  <a:schemeClr val="accent1"/>
                </a:solidFill>
              </a:rPr>
              <a:t>Tuple</a:t>
            </a:r>
            <a:r>
              <a:rPr lang="en-US" sz="1800" dirty="0"/>
              <a:t> is also a sequence data type that can contain elements of different data types, but these are immutable in nature. In other words, a tuple is a collection of Python objects separated by commas. The tuple is faster than the </a:t>
            </a:r>
            <a:r>
              <a:rPr lang="en-US" sz="1800" b="1" dirty="0" smtClean="0">
                <a:solidFill>
                  <a:schemeClr val="accent1"/>
                </a:solidFill>
              </a:rPr>
              <a:t>List</a:t>
            </a:r>
            <a:r>
              <a:rPr lang="en-US" sz="1800" dirty="0" smtClean="0"/>
              <a:t> </a:t>
            </a:r>
            <a:r>
              <a:rPr lang="en-US" sz="1800" dirty="0"/>
              <a:t>because of static in nature. 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00898" y="2869159"/>
            <a:ext cx="4830645" cy="207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# Creating a Tuple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Tuple1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'Welcome'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‘Students’)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rint(Tuple1)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List1=[1,2,’Hello’]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print(List1)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556921" y="201880"/>
            <a:ext cx="8538556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Understanding of tuples and differences with python list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457771"/>
              </p:ext>
            </p:extLst>
          </p:nvPr>
        </p:nvGraphicFramePr>
        <p:xfrm>
          <a:off x="701040" y="760994"/>
          <a:ext cx="7578436" cy="42280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796393645"/>
                    </a:ext>
                  </a:extLst>
                </a:gridCol>
                <a:gridCol w="3745735">
                  <a:extLst>
                    <a:ext uri="{9D8B030D-6E8A-4147-A177-3AD203B41FA5}">
                      <a16:colId xmlns:a16="http://schemas.microsoft.com/office/drawing/2014/main" val="1919481843"/>
                    </a:ext>
                  </a:extLst>
                </a:gridCol>
                <a:gridCol w="3101181">
                  <a:extLst>
                    <a:ext uri="{9D8B030D-6E8A-4147-A177-3AD203B41FA5}">
                      <a16:colId xmlns:a16="http://schemas.microsoft.com/office/drawing/2014/main" val="2521735877"/>
                    </a:ext>
                  </a:extLst>
                </a:gridCol>
              </a:tblGrid>
              <a:tr h="32160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SR.NO.</a:t>
                      </a:r>
                    </a:p>
                  </a:txBody>
                  <a:tcPr marL="75850" marR="75850" marT="75850" marB="758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LIST</a:t>
                      </a:r>
                    </a:p>
                  </a:txBody>
                  <a:tcPr marL="75850" marR="75850" marT="75850" marB="758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TUPLE</a:t>
                      </a:r>
                    </a:p>
                  </a:txBody>
                  <a:tcPr marL="75850" marR="75850" marT="75850" marB="7585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793517"/>
                  </a:ext>
                </a:extLst>
              </a:tr>
              <a:tr h="3640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Lists are mutable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Tuples are immutable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3854319041"/>
                  </a:ext>
                </a:extLst>
              </a:tr>
              <a:tr h="5157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The implication of iterations is Time-consuming</a:t>
                      </a:r>
                      <a:endParaRPr lang="en-US" sz="1400" b="0" dirty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The implication of iterations is comparatively Faster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2828040267"/>
                  </a:ext>
                </a:extLst>
              </a:tr>
              <a:tr h="66748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b="0" dirty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The list is better for performing operations, such as insertion and deletion.</a:t>
                      </a:r>
                      <a:endParaRPr lang="en-US" sz="1400" b="0" dirty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Tuple data type is appropriate for accessing the elements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2984464806"/>
                  </a:ext>
                </a:extLst>
              </a:tr>
              <a:tr h="5157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Lists consume more memory</a:t>
                      </a:r>
                      <a:endParaRPr lang="en-US" sz="1400" b="0" dirty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Tuple consumes less memory as compared to the list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1561892628"/>
                  </a:ext>
                </a:extLst>
              </a:tr>
              <a:tr h="5157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Lists have several built-in methods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Tuple does not have many built-in methods.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2592432784"/>
                  </a:ext>
                </a:extLst>
              </a:tr>
              <a:tr h="5157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The unexpected changes and errors are more likely to occur</a:t>
                      </a:r>
                      <a:endParaRPr lang="en-US" sz="1400" b="0">
                        <a:effectLst/>
                      </a:endParaRPr>
                    </a:p>
                  </a:txBody>
                  <a:tcPr marL="75850" marR="75850" marT="106190" marB="1061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In tuple, it is hard to take place.</a:t>
                      </a:r>
                      <a:endParaRPr lang="en-US" sz="1400" b="0" dirty="0">
                        <a:effectLst/>
                      </a:endParaRPr>
                    </a:p>
                  </a:txBody>
                  <a:tcPr marL="75850" marR="75850" marT="106190" marB="106190" anchor="ctr"/>
                </a:tc>
                <a:extLst>
                  <a:ext uri="{0D108BD9-81ED-4DB2-BD59-A6C34878D82A}">
                    <a16:rowId xmlns:a16="http://schemas.microsoft.com/office/drawing/2014/main" val="171784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6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566928" y="368134"/>
            <a:ext cx="8538556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Understanding of tuples and differences with python list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59433" y="1296149"/>
            <a:ext cx="763272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  <a:buClrTx/>
            </a:pPr>
            <a:r>
              <a:rPr lang="en-US" alt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Difference in memory usage:</a:t>
            </a:r>
          </a:p>
          <a:p>
            <a:pPr lvl="0">
              <a:lnSpc>
                <a:spcPct val="150000"/>
              </a:lnSpc>
              <a:buClrTx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</a:p>
          <a:p>
            <a:pPr lvl="0">
              <a:lnSpc>
                <a:spcPct val="150000"/>
              </a:lnSpc>
              <a:buClrTx/>
            </a:pP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a_list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list()</a:t>
            </a:r>
          </a:p>
          <a:p>
            <a:pPr lvl="0">
              <a:lnSpc>
                <a:spcPct val="150000"/>
              </a:lnSpc>
              <a:buClrTx/>
            </a:pP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a_tuple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tuple()</a:t>
            </a:r>
          </a:p>
          <a:p>
            <a:pPr lvl="0">
              <a:lnSpc>
                <a:spcPct val="150000"/>
              </a:lnSpc>
              <a:buClrTx/>
            </a:pP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a_list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[1,2,3,4,5]</a:t>
            </a:r>
          </a:p>
          <a:p>
            <a:pPr lvl="0">
              <a:lnSpc>
                <a:spcPct val="150000"/>
              </a:lnSpc>
              <a:buClrTx/>
            </a:pP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a_tuple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(1,2,3,4,5)</a:t>
            </a:r>
          </a:p>
          <a:p>
            <a:pPr lvl="0">
              <a:lnSpc>
                <a:spcPct val="150000"/>
              </a:lnSpc>
              <a:buClrTx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sys.getsizeof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a_list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),"Bytes")</a:t>
            </a:r>
          </a:p>
          <a:p>
            <a:pPr lvl="0">
              <a:lnSpc>
                <a:spcPct val="150000"/>
              </a:lnSpc>
              <a:buClrTx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sys.getsizeof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a_tuple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),"Bytes")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566928" y="368134"/>
            <a:ext cx="8538556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2C363A"/>
                </a:solidFill>
              </a:rPr>
              <a:t>Conclusion </a:t>
            </a:r>
            <a:r>
              <a:rPr lang="en-US" sz="2400" dirty="0">
                <a:solidFill>
                  <a:srgbClr val="2C363A"/>
                </a:solidFill>
              </a:rPr>
              <a:t>of </a:t>
            </a:r>
            <a:r>
              <a:rPr lang="en-US" sz="2400" dirty="0" smtClean="0">
                <a:solidFill>
                  <a:srgbClr val="2C363A"/>
                </a:solidFill>
              </a:rPr>
              <a:t>differences </a:t>
            </a:r>
            <a:r>
              <a:rPr lang="en-US" sz="2400" dirty="0">
                <a:solidFill>
                  <a:srgbClr val="2C363A"/>
                </a:solidFill>
              </a:rPr>
              <a:t>with python tuples and list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566929" y="1144148"/>
            <a:ext cx="7662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A list has a variable size while a tuple has a fixed size. Operations on tuples can be executed faster compared to operations on lists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1026" name="Picture 2" descr="15 Examples to Master Python Lists vs Sets vs Tuples | by Soner Yıldırım |  Towards Data Scie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15"/>
          <a:stretch/>
        </p:blipFill>
        <p:spPr bwMode="auto">
          <a:xfrm>
            <a:off x="721941" y="2231136"/>
            <a:ext cx="7507659" cy="251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1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753284" y="38845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Deep dive into sets, dictionaries and work with </a:t>
            </a:r>
            <a:r>
              <a:rPr lang="en-US" sz="2400" dirty="0" smtClean="0">
                <a:solidFill>
                  <a:srgbClr val="2C363A"/>
                </a:solidFill>
              </a:rPr>
              <a:t>loops</a:t>
            </a:r>
            <a:endParaRPr lang="en-US" sz="2400" dirty="0">
              <a:solidFill>
                <a:srgbClr val="2C363A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34996" y="1077026"/>
            <a:ext cx="7803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The major advantage of using a </a:t>
            </a:r>
            <a:r>
              <a:rPr lang="en-US" sz="1800" b="1" dirty="0"/>
              <a:t>set</a:t>
            </a:r>
            <a:r>
              <a:rPr lang="en-US" sz="1800" dirty="0"/>
              <a:t>, as opposed to a list, is that it has a highly optimized method for checking whether a specific element is contained in the set. This is based on a data structure known as a hash table. Since sets are unordered, we cannot access items using indexes like we do in lists</a:t>
            </a:r>
            <a:r>
              <a:rPr lang="en-US" sz="1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chemeClr val="accent2"/>
                </a:solidFill>
              </a:rPr>
              <a:t>Methods for Sets</a:t>
            </a:r>
            <a:endParaRPr lang="en-US" sz="1800" b="1" dirty="0">
              <a:solidFill>
                <a:schemeClr val="accent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Adding </a:t>
            </a:r>
            <a:r>
              <a:rPr lang="en-US" sz="1800" dirty="0" smtClean="0"/>
              <a:t>elements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Union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Intersection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Difference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Clearing sets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6685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223" name="Google Shape;223;p25"/>
          <p:cNvSpPr txBox="1"/>
          <p:nvPr/>
        </p:nvSpPr>
        <p:spPr>
          <a:xfrm>
            <a:off x="938000" y="1014892"/>
            <a:ext cx="5956576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Working with python lists and built-in functions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Construct list in a natural way with list comprehensions.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Understanding of tuples and differences with python list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Deep dive into sets, dictionaries and work with 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Assignments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Code Examples Github Link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endParaRPr lang="en-US" b="1" dirty="0" smtClean="0">
              <a:solidFill>
                <a:srgbClr val="2C363A"/>
              </a:solidFill>
            </a:endParaRP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endParaRPr lang="en-US" b="1" dirty="0" smtClean="0">
              <a:solidFill>
                <a:srgbClr val="2C363A"/>
              </a:solidFill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1131475" y="0"/>
            <a:ext cx="7974000" cy="7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753284" y="38845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2C363A"/>
                </a:solidFill>
              </a:rPr>
              <a:t>Adding Elements</a:t>
            </a:r>
            <a:endParaRPr lang="en-US" sz="2400" dirty="0">
              <a:solidFill>
                <a:srgbClr val="2C363A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968336" y="225536"/>
            <a:ext cx="4033548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# Creating a Set</a:t>
            </a:r>
          </a:p>
          <a:p>
            <a:r>
              <a:rPr lang="en-US" sz="1600" dirty="0"/>
              <a:t>people = {"Jay", "</a:t>
            </a:r>
            <a:r>
              <a:rPr lang="en-US" sz="1600" dirty="0" err="1"/>
              <a:t>Idrish</a:t>
            </a:r>
            <a:r>
              <a:rPr lang="en-US" sz="1600" dirty="0"/>
              <a:t>", "Archi"}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print("People:", end = " ")</a:t>
            </a:r>
          </a:p>
          <a:p>
            <a:r>
              <a:rPr lang="en-US" sz="1600" dirty="0"/>
              <a:t>print(people)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# This will add </a:t>
            </a:r>
            <a:r>
              <a:rPr lang="en-US" sz="1600" dirty="0" err="1"/>
              <a:t>Daxit</a:t>
            </a:r>
            <a:endParaRPr lang="en-US" sz="1600" dirty="0"/>
          </a:p>
          <a:p>
            <a:r>
              <a:rPr lang="en-US" sz="1600" dirty="0"/>
              <a:t># in the set</a:t>
            </a:r>
          </a:p>
          <a:p>
            <a:r>
              <a:rPr lang="en-US" sz="1600" dirty="0" err="1"/>
              <a:t>people.add</a:t>
            </a:r>
            <a:r>
              <a:rPr lang="en-US" sz="1600" dirty="0"/>
              <a:t>("</a:t>
            </a:r>
            <a:r>
              <a:rPr lang="en-US" sz="1600" dirty="0" err="1"/>
              <a:t>Daxit</a:t>
            </a:r>
            <a:r>
              <a:rPr lang="en-US" sz="1600" dirty="0"/>
              <a:t>")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# Adding elements to the</a:t>
            </a:r>
          </a:p>
          <a:p>
            <a:r>
              <a:rPr lang="en-US" sz="1600" dirty="0"/>
              <a:t># set using iterator</a:t>
            </a:r>
          </a:p>
          <a:p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in range(1, 6):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people.add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print("\</a:t>
            </a:r>
            <a:r>
              <a:rPr lang="en-US" sz="1600" dirty="0" err="1"/>
              <a:t>nSet</a:t>
            </a:r>
            <a:r>
              <a:rPr lang="en-US" sz="1600" dirty="0"/>
              <a:t> after adding element:", end = " ")</a:t>
            </a:r>
          </a:p>
          <a:p>
            <a:r>
              <a:rPr lang="en-US" sz="1600" dirty="0"/>
              <a:t>print(people)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792" y="1232921"/>
            <a:ext cx="4348544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Insertion in set is done through </a:t>
            </a:r>
            <a:r>
              <a:rPr lang="en-US" sz="1800" dirty="0" err="1"/>
              <a:t>set.add</a:t>
            </a:r>
            <a:r>
              <a:rPr lang="en-US" sz="1800" dirty="0"/>
              <a:t>() function, where an appropriate record value is created to store in the hash table.</a:t>
            </a:r>
          </a:p>
        </p:txBody>
      </p:sp>
    </p:spTree>
    <p:extLst>
      <p:ext uri="{BB962C8B-B14F-4D97-AF65-F5344CB8AC3E}">
        <p14:creationId xmlns:p14="http://schemas.microsoft.com/office/powerpoint/2010/main" val="52574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753284" y="38845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Union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968336" y="225536"/>
            <a:ext cx="4033548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 </a:t>
            </a:r>
          </a:p>
          <a:p>
            <a:r>
              <a:rPr lang="en-US" sz="1600" dirty="0"/>
              <a:t>people = {"Jay", "</a:t>
            </a:r>
            <a:r>
              <a:rPr lang="en-US" sz="1600" dirty="0" err="1"/>
              <a:t>Idrish</a:t>
            </a:r>
            <a:r>
              <a:rPr lang="en-US" sz="1600" dirty="0"/>
              <a:t>", "</a:t>
            </a:r>
            <a:r>
              <a:rPr lang="en-US" sz="1600" dirty="0" err="1"/>
              <a:t>Archil</a:t>
            </a:r>
            <a:r>
              <a:rPr lang="en-US" sz="1600" dirty="0"/>
              <a:t>"}</a:t>
            </a:r>
          </a:p>
          <a:p>
            <a:r>
              <a:rPr lang="en-US" sz="1600" dirty="0"/>
              <a:t>vampires = {"Karan", "Arjun"}</a:t>
            </a:r>
          </a:p>
          <a:p>
            <a:r>
              <a:rPr lang="en-US" sz="1600" dirty="0" err="1"/>
              <a:t>dracula</a:t>
            </a:r>
            <a:r>
              <a:rPr lang="en-US" sz="1600" dirty="0"/>
              <a:t> = {"</a:t>
            </a:r>
            <a:r>
              <a:rPr lang="en-US" sz="1600" dirty="0" err="1"/>
              <a:t>Deepanshu</a:t>
            </a:r>
            <a:r>
              <a:rPr lang="en-US" sz="1600" dirty="0"/>
              <a:t>", "Raju"}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# Union using union()</a:t>
            </a:r>
          </a:p>
          <a:p>
            <a:r>
              <a:rPr lang="en-US" sz="1600" dirty="0"/>
              <a:t># function</a:t>
            </a:r>
          </a:p>
          <a:p>
            <a:r>
              <a:rPr lang="en-US" sz="1600" dirty="0"/>
              <a:t>population = </a:t>
            </a:r>
            <a:r>
              <a:rPr lang="en-US" sz="1600" dirty="0" err="1"/>
              <a:t>people.union</a:t>
            </a:r>
            <a:r>
              <a:rPr lang="en-US" sz="1600" dirty="0"/>
              <a:t>(vampires)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print("Union using union() function")</a:t>
            </a:r>
          </a:p>
          <a:p>
            <a:r>
              <a:rPr lang="en-US" sz="1600" dirty="0"/>
              <a:t>print(population)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# Union using "|"</a:t>
            </a:r>
          </a:p>
          <a:p>
            <a:r>
              <a:rPr lang="en-US" sz="1600" dirty="0"/>
              <a:t># operator</a:t>
            </a:r>
          </a:p>
          <a:p>
            <a:r>
              <a:rPr lang="en-US" sz="1600" dirty="0"/>
              <a:t>population = </a:t>
            </a:r>
            <a:r>
              <a:rPr lang="en-US" sz="1600" dirty="0" err="1"/>
              <a:t>people|dracula</a:t>
            </a:r>
            <a:endParaRPr lang="en-US" sz="1600" dirty="0"/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print("\</a:t>
            </a:r>
            <a:r>
              <a:rPr lang="en-US" sz="1600" dirty="0" err="1"/>
              <a:t>nUnion</a:t>
            </a:r>
            <a:r>
              <a:rPr lang="en-US" sz="1600" dirty="0"/>
              <a:t> using '|' operator")</a:t>
            </a:r>
          </a:p>
          <a:p>
            <a:r>
              <a:rPr lang="en-US" sz="1600" dirty="0"/>
              <a:t>print(population)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792" y="1232921"/>
            <a:ext cx="41148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Two sets can be merged using union() function or | operator. Both Hash Table values are accessed and traversed with merge operation perform on them to combine the elements, at the same time duplicates are removed.</a:t>
            </a:r>
          </a:p>
        </p:txBody>
      </p:sp>
    </p:spTree>
    <p:extLst>
      <p:ext uri="{BB962C8B-B14F-4D97-AF65-F5344CB8AC3E}">
        <p14:creationId xmlns:p14="http://schemas.microsoft.com/office/powerpoint/2010/main" val="47163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753284" y="38845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Intersection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864608" y="97520"/>
            <a:ext cx="4265292" cy="5016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set1 = set()</a:t>
            </a:r>
          </a:p>
          <a:p>
            <a:r>
              <a:rPr lang="en-US" sz="1600" dirty="0"/>
              <a:t>set2 = set()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for </a:t>
            </a:r>
            <a:r>
              <a:rPr lang="en-US" sz="1600" dirty="0" err="1"/>
              <a:t>i</a:t>
            </a:r>
            <a:r>
              <a:rPr lang="en-US" sz="1600" dirty="0"/>
              <a:t> in range(5):</a:t>
            </a:r>
          </a:p>
          <a:p>
            <a:r>
              <a:rPr lang="en-US" sz="1600" dirty="0"/>
              <a:t>    set1.add(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in range(3,9):</a:t>
            </a:r>
          </a:p>
          <a:p>
            <a:r>
              <a:rPr lang="en-US" sz="1600" dirty="0"/>
              <a:t>    set2.add(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 smtClean="0"/>
              <a:t># </a:t>
            </a:r>
            <a:r>
              <a:rPr lang="en-US" sz="1600" dirty="0"/>
              <a:t>intersection() function</a:t>
            </a:r>
          </a:p>
          <a:p>
            <a:r>
              <a:rPr lang="en-US" sz="1600" dirty="0"/>
              <a:t>set3 = set1.intersection(set2)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print("Intersection using intersection() function")</a:t>
            </a:r>
          </a:p>
          <a:p>
            <a:r>
              <a:rPr lang="en-US" sz="1600" dirty="0"/>
              <a:t>print(set3)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# </a:t>
            </a:r>
            <a:r>
              <a:rPr lang="en-US" sz="1600" dirty="0"/>
              <a:t>Intersection using</a:t>
            </a:r>
          </a:p>
          <a:p>
            <a:r>
              <a:rPr lang="en-US" sz="1600" dirty="0"/>
              <a:t># "&amp;" operator</a:t>
            </a:r>
          </a:p>
          <a:p>
            <a:r>
              <a:rPr lang="en-US" sz="1600" dirty="0"/>
              <a:t>set3 = set1 &amp; set2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print("\</a:t>
            </a:r>
            <a:r>
              <a:rPr lang="en-US" sz="1600" dirty="0" err="1"/>
              <a:t>nIntersection</a:t>
            </a:r>
            <a:r>
              <a:rPr lang="en-US" sz="1600" dirty="0"/>
              <a:t> using '&amp;' operator")</a:t>
            </a:r>
          </a:p>
          <a:p>
            <a:r>
              <a:rPr lang="en-US" sz="1600" dirty="0"/>
              <a:t>print(set3)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792" y="1232921"/>
            <a:ext cx="4114800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This can be done through intersection() or &amp; operator. Common Elements are selected. They are similar to iteration over the Hash lists and combining the same values on both the Table.</a:t>
            </a:r>
          </a:p>
        </p:txBody>
      </p:sp>
    </p:spTree>
    <p:extLst>
      <p:ext uri="{BB962C8B-B14F-4D97-AF65-F5344CB8AC3E}">
        <p14:creationId xmlns:p14="http://schemas.microsoft.com/office/powerpoint/2010/main" val="7081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753284" y="38845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Difference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370832" y="97520"/>
            <a:ext cx="4759068" cy="5016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set1 = set()</a:t>
            </a:r>
          </a:p>
          <a:p>
            <a:r>
              <a:rPr lang="en-US" sz="1600" dirty="0"/>
              <a:t>set2 = set()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for </a:t>
            </a:r>
            <a:r>
              <a:rPr lang="en-US" sz="1600" dirty="0" err="1"/>
              <a:t>i</a:t>
            </a:r>
            <a:r>
              <a:rPr lang="en-US" sz="1600" dirty="0"/>
              <a:t> in range(5):</a:t>
            </a:r>
          </a:p>
          <a:p>
            <a:r>
              <a:rPr lang="en-US" sz="1600" dirty="0"/>
              <a:t>    set1.add(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in range(3,9):</a:t>
            </a:r>
          </a:p>
          <a:p>
            <a:r>
              <a:rPr lang="en-US" sz="1600" dirty="0"/>
              <a:t>    set2.add(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r>
              <a:rPr lang="en-US" sz="1600" dirty="0" smtClean="0"/>
              <a:t># </a:t>
            </a:r>
            <a:r>
              <a:rPr lang="en-US" sz="1600" dirty="0"/>
              <a:t>Difference of two sets</a:t>
            </a:r>
          </a:p>
          <a:p>
            <a:r>
              <a:rPr lang="en-US" sz="1600" dirty="0"/>
              <a:t># using difference() function</a:t>
            </a:r>
          </a:p>
          <a:p>
            <a:r>
              <a:rPr lang="en-US" sz="1600" dirty="0"/>
              <a:t>set3 = set1.difference(set2)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print(" Difference of two sets using difference() function")</a:t>
            </a:r>
          </a:p>
          <a:p>
            <a:r>
              <a:rPr lang="en-US" sz="1600" dirty="0"/>
              <a:t>print(set3)</a:t>
            </a:r>
          </a:p>
          <a:p>
            <a:r>
              <a:rPr lang="en-US" sz="1600" dirty="0" smtClean="0"/>
              <a:t># </a:t>
            </a:r>
            <a:r>
              <a:rPr lang="en-US" sz="1600" dirty="0"/>
              <a:t>Difference of two sets</a:t>
            </a:r>
          </a:p>
          <a:p>
            <a:r>
              <a:rPr lang="en-US" sz="1600" dirty="0"/>
              <a:t># using '-' operator</a:t>
            </a:r>
          </a:p>
          <a:p>
            <a:r>
              <a:rPr lang="en-US" sz="1600" dirty="0"/>
              <a:t>set3 = set1 - set2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print("\</a:t>
            </a:r>
            <a:r>
              <a:rPr lang="en-US" sz="1600" dirty="0" err="1"/>
              <a:t>nDifference</a:t>
            </a:r>
            <a:r>
              <a:rPr lang="en-US" sz="1600" dirty="0"/>
              <a:t> of two sets using '-' operator")</a:t>
            </a:r>
          </a:p>
          <a:p>
            <a:r>
              <a:rPr lang="en-US" sz="1600" dirty="0"/>
              <a:t>print(set3)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792" y="1232921"/>
            <a:ext cx="321868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To find difference in between sets. Similar to find difference in linked list.</a:t>
            </a:r>
          </a:p>
        </p:txBody>
      </p:sp>
    </p:spTree>
    <p:extLst>
      <p:ext uri="{BB962C8B-B14F-4D97-AF65-F5344CB8AC3E}">
        <p14:creationId xmlns:p14="http://schemas.microsoft.com/office/powerpoint/2010/main" val="37446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753284" y="38845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Clearing sets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346416" y="787604"/>
            <a:ext cx="4759068" cy="28007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set1 = {1,2,3,4,5,6}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print("Initial set")</a:t>
            </a:r>
          </a:p>
          <a:p>
            <a:r>
              <a:rPr lang="en-US" sz="1600" dirty="0"/>
              <a:t>print(set1)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# This method will remove</a:t>
            </a:r>
          </a:p>
          <a:p>
            <a:r>
              <a:rPr lang="en-US" sz="1600" dirty="0"/>
              <a:t># all the elements of the set</a:t>
            </a:r>
          </a:p>
          <a:p>
            <a:r>
              <a:rPr lang="en-US" sz="1600" dirty="0"/>
              <a:t>set1.clear()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print("\</a:t>
            </a:r>
            <a:r>
              <a:rPr lang="en-US" sz="1600" dirty="0" err="1"/>
              <a:t>nSet</a:t>
            </a:r>
            <a:r>
              <a:rPr lang="en-US" sz="1600" dirty="0"/>
              <a:t> after using clear() function")</a:t>
            </a:r>
          </a:p>
          <a:p>
            <a:r>
              <a:rPr lang="en-US" sz="1600" dirty="0"/>
              <a:t>print(set1)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792" y="1232921"/>
            <a:ext cx="321868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Clear() method empties the whole set.</a:t>
            </a:r>
          </a:p>
        </p:txBody>
      </p:sp>
    </p:spTree>
    <p:extLst>
      <p:ext uri="{BB962C8B-B14F-4D97-AF65-F5344CB8AC3E}">
        <p14:creationId xmlns:p14="http://schemas.microsoft.com/office/powerpoint/2010/main" val="31462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However, there are two major pitfalls in Python sets: 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621792" y="1232921"/>
            <a:ext cx="7934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The set doesn’t maintain elements in any particular order.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Only instances of immutable types can be added to a Python set.</a:t>
            </a:r>
          </a:p>
        </p:txBody>
      </p:sp>
    </p:spTree>
    <p:extLst>
      <p:ext uri="{BB962C8B-B14F-4D97-AF65-F5344CB8AC3E}">
        <p14:creationId xmlns:p14="http://schemas.microsoft.com/office/powerpoint/2010/main" val="21775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Operators for Sets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26152"/>
              </p:ext>
            </p:extLst>
          </p:nvPr>
        </p:nvGraphicFramePr>
        <p:xfrm>
          <a:off x="621792" y="1153364"/>
          <a:ext cx="7697248" cy="295883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848624">
                  <a:extLst>
                    <a:ext uri="{9D8B030D-6E8A-4147-A177-3AD203B41FA5}">
                      <a16:colId xmlns:a16="http://schemas.microsoft.com/office/drawing/2014/main" val="1138322689"/>
                    </a:ext>
                  </a:extLst>
                </a:gridCol>
                <a:gridCol w="3848624">
                  <a:extLst>
                    <a:ext uri="{9D8B030D-6E8A-4147-A177-3AD203B41FA5}">
                      <a16:colId xmlns:a16="http://schemas.microsoft.com/office/drawing/2014/main" val="3438406667"/>
                    </a:ext>
                  </a:extLst>
                </a:gridCol>
              </a:tblGrid>
              <a:tr h="234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</a:rPr>
                        <a:t>Operators</a:t>
                      </a:r>
                    </a:p>
                  </a:txBody>
                  <a:tcPr marL="55244" marR="55244" marT="55244" marB="55244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</a:rPr>
                        <a:t>Notes</a:t>
                      </a:r>
                    </a:p>
                  </a:txBody>
                  <a:tcPr marL="55244" marR="55244" marT="55244" marB="55244" anchor="ctr"/>
                </a:tc>
                <a:extLst>
                  <a:ext uri="{0D108BD9-81ED-4DB2-BD59-A6C34878D82A}">
                    <a16:rowId xmlns:a16="http://schemas.microsoft.com/office/drawing/2014/main" val="830955025"/>
                  </a:ext>
                </a:extLst>
              </a:tr>
              <a:tr h="2651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key in s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containment check</a:t>
                      </a:r>
                      <a:endParaRPr lang="en-US" sz="1800" b="0" dirty="0">
                        <a:effectLst/>
                      </a:endParaRPr>
                    </a:p>
                  </a:txBody>
                  <a:tcPr marL="55244" marR="55244" marT="77342" marB="77342" anchor="ctr"/>
                </a:tc>
                <a:extLst>
                  <a:ext uri="{0D108BD9-81ED-4DB2-BD59-A6C34878D82A}">
                    <a16:rowId xmlns:a16="http://schemas.microsoft.com/office/drawing/2014/main" val="1541609069"/>
                  </a:ext>
                </a:extLst>
              </a:tr>
              <a:tr h="2651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key not in s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non-containment check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extLst>
                  <a:ext uri="{0D108BD9-81ED-4DB2-BD59-A6C34878D82A}">
                    <a16:rowId xmlns:a16="http://schemas.microsoft.com/office/drawing/2014/main" val="4188506254"/>
                  </a:ext>
                </a:extLst>
              </a:tr>
              <a:tr h="2651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s1 ==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s1 is equivalent to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extLst>
                  <a:ext uri="{0D108BD9-81ED-4DB2-BD59-A6C34878D82A}">
                    <a16:rowId xmlns:a16="http://schemas.microsoft.com/office/drawing/2014/main" val="2838932893"/>
                  </a:ext>
                </a:extLst>
              </a:tr>
              <a:tr h="2651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s1 !=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s1 is not equivalent to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extLst>
                  <a:ext uri="{0D108BD9-81ED-4DB2-BD59-A6C34878D82A}">
                    <a16:rowId xmlns:a16="http://schemas.microsoft.com/office/drawing/2014/main" val="2990588740"/>
                  </a:ext>
                </a:extLst>
              </a:tr>
              <a:tr h="2651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s1 &lt;=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s1 is subset of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extLst>
                  <a:ext uri="{0D108BD9-81ED-4DB2-BD59-A6C34878D82A}">
                    <a16:rowId xmlns:a16="http://schemas.microsoft.com/office/drawing/2014/main" val="158045870"/>
                  </a:ext>
                </a:extLst>
              </a:tr>
              <a:tr h="2651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s1 &lt;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s1 is proper subset of s2</a:t>
                      </a:r>
                      <a:endParaRPr lang="en-US" sz="1800" b="0" dirty="0">
                        <a:effectLst/>
                      </a:endParaRPr>
                    </a:p>
                  </a:txBody>
                  <a:tcPr marL="55244" marR="55244" marT="77342" marB="77342" anchor="ctr"/>
                </a:tc>
                <a:extLst>
                  <a:ext uri="{0D108BD9-81ED-4DB2-BD59-A6C34878D82A}">
                    <a16:rowId xmlns:a16="http://schemas.microsoft.com/office/drawing/2014/main" val="264082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4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Operators for Sets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931"/>
              </p:ext>
            </p:extLst>
          </p:nvPr>
        </p:nvGraphicFramePr>
        <p:xfrm>
          <a:off x="621792" y="1003874"/>
          <a:ext cx="7697248" cy="32331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848624">
                  <a:extLst>
                    <a:ext uri="{9D8B030D-6E8A-4147-A177-3AD203B41FA5}">
                      <a16:colId xmlns:a16="http://schemas.microsoft.com/office/drawing/2014/main" val="1138322689"/>
                    </a:ext>
                  </a:extLst>
                </a:gridCol>
                <a:gridCol w="3848624">
                  <a:extLst>
                    <a:ext uri="{9D8B030D-6E8A-4147-A177-3AD203B41FA5}">
                      <a16:colId xmlns:a16="http://schemas.microsoft.com/office/drawing/2014/main" val="3438406667"/>
                    </a:ext>
                  </a:extLst>
                </a:gridCol>
              </a:tblGrid>
              <a:tr h="234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</a:rPr>
                        <a:t>Operators</a:t>
                      </a:r>
                    </a:p>
                  </a:txBody>
                  <a:tcPr marL="55244" marR="55244" marT="55244" marB="5524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</a:rPr>
                        <a:t>Notes</a:t>
                      </a:r>
                    </a:p>
                  </a:txBody>
                  <a:tcPr marL="55244" marR="55244" marT="55244" marB="55244" anchor="ctr"/>
                </a:tc>
                <a:extLst>
                  <a:ext uri="{0D108BD9-81ED-4DB2-BD59-A6C34878D82A}">
                    <a16:rowId xmlns:a16="http://schemas.microsoft.com/office/drawing/2014/main" val="830955025"/>
                  </a:ext>
                </a:extLst>
              </a:tr>
              <a:tr h="2651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s1 &gt;= s2</a:t>
                      </a:r>
                      <a:endParaRPr lang="en-US" sz="1800" b="0" dirty="0">
                        <a:effectLst/>
                      </a:endParaRPr>
                    </a:p>
                  </a:txBody>
                  <a:tcPr marL="55244" marR="55244" marT="77342" marB="773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s1 is superset of s2</a:t>
                      </a:r>
                      <a:endParaRPr lang="en-US" sz="1800" b="0" dirty="0">
                        <a:effectLst/>
                      </a:endParaRPr>
                    </a:p>
                  </a:txBody>
                  <a:tcPr marL="55244" marR="55244" marT="77342" marB="77342" anchor="ctr"/>
                </a:tc>
                <a:extLst>
                  <a:ext uri="{0D108BD9-81ED-4DB2-BD59-A6C34878D82A}">
                    <a16:rowId xmlns:a16="http://schemas.microsoft.com/office/drawing/2014/main" val="1541609069"/>
                  </a:ext>
                </a:extLst>
              </a:tr>
              <a:tr h="2651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s1 &gt;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s1 is proper superset of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extLst>
                  <a:ext uri="{0D108BD9-81ED-4DB2-BD59-A6C34878D82A}">
                    <a16:rowId xmlns:a16="http://schemas.microsoft.com/office/drawing/2014/main" val="4188506254"/>
                  </a:ext>
                </a:extLst>
              </a:tr>
              <a:tr h="2651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s1 |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the union of s1 and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extLst>
                  <a:ext uri="{0D108BD9-81ED-4DB2-BD59-A6C34878D82A}">
                    <a16:rowId xmlns:a16="http://schemas.microsoft.com/office/drawing/2014/main" val="2838932893"/>
                  </a:ext>
                </a:extLst>
              </a:tr>
              <a:tr h="2651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s1 &amp; s2</a:t>
                      </a:r>
                      <a:endParaRPr lang="en-US" sz="1800" b="0" dirty="0">
                        <a:effectLst/>
                      </a:endParaRPr>
                    </a:p>
                  </a:txBody>
                  <a:tcPr marL="55244" marR="55244" marT="77342" marB="773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the intersection of s1 and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extLst>
                  <a:ext uri="{0D108BD9-81ED-4DB2-BD59-A6C34878D82A}">
                    <a16:rowId xmlns:a16="http://schemas.microsoft.com/office/drawing/2014/main" val="2990588740"/>
                  </a:ext>
                </a:extLst>
              </a:tr>
              <a:tr h="2651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s1 –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the set of elements in s1 but not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extLst>
                  <a:ext uri="{0D108BD9-81ED-4DB2-BD59-A6C34878D82A}">
                    <a16:rowId xmlns:a16="http://schemas.microsoft.com/office/drawing/2014/main" val="158045870"/>
                  </a:ext>
                </a:extLst>
              </a:tr>
              <a:tr h="2651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s1 ˆ s2</a:t>
                      </a:r>
                      <a:endParaRPr lang="en-US" sz="1800" b="0">
                        <a:effectLst/>
                      </a:endParaRPr>
                    </a:p>
                  </a:txBody>
                  <a:tcPr marL="55244" marR="55244" marT="77342" marB="773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the set of elements in precisely one of s1 or s2</a:t>
                      </a:r>
                      <a:endParaRPr lang="en-US" sz="1800" b="0" dirty="0">
                        <a:effectLst/>
                      </a:endParaRPr>
                    </a:p>
                  </a:txBody>
                  <a:tcPr marL="55244" marR="55244" marT="77342" marB="77342" anchor="ctr"/>
                </a:tc>
                <a:extLst>
                  <a:ext uri="{0D108BD9-81ED-4DB2-BD59-A6C34878D82A}">
                    <a16:rowId xmlns:a16="http://schemas.microsoft.com/office/drawing/2014/main" val="264082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4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Deep dive into </a:t>
            </a:r>
            <a:r>
              <a:rPr lang="en-US" sz="2400" dirty="0" smtClean="0">
                <a:solidFill>
                  <a:srgbClr val="2C363A"/>
                </a:solidFill>
              </a:rPr>
              <a:t>sets, dictionaries </a:t>
            </a:r>
            <a:r>
              <a:rPr lang="en-US" sz="2400" dirty="0">
                <a:solidFill>
                  <a:srgbClr val="2C363A"/>
                </a:solidFill>
              </a:rPr>
              <a:t>and work </a:t>
            </a:r>
            <a:r>
              <a:rPr lang="en-US" sz="2400" dirty="0" smtClean="0">
                <a:solidFill>
                  <a:srgbClr val="2C363A"/>
                </a:solidFill>
              </a:rPr>
              <a:t>with loops</a:t>
            </a:r>
            <a:endParaRPr lang="en-US" sz="2400" dirty="0">
              <a:solidFill>
                <a:srgbClr val="2C363A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621792" y="1232921"/>
            <a:ext cx="7934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Dictionary in Python is a collection of keys values, used to store data values like a map, which, unlike other data types which hold only a single value as an element</a:t>
            </a:r>
            <a:r>
              <a:rPr lang="en-US" sz="1800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accent2"/>
                </a:solidFill>
              </a:rPr>
              <a:t>Nested Dictionary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# Creating a Nested Dictionary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# as shown in the below image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/>
              <a:t>Dict</a:t>
            </a:r>
            <a:r>
              <a:rPr lang="en-US" sz="1800" dirty="0"/>
              <a:t> = {1: 'Geeks', 2: 'For</a:t>
            </a:r>
            <a:r>
              <a:rPr lang="en-US" sz="1800" dirty="0" smtClean="0"/>
              <a:t>', </a:t>
            </a:r>
            <a:r>
              <a:rPr lang="en-US" sz="1800" dirty="0"/>
              <a:t>3: {'A': 'Welcome', 'B': 'To', 'C': 'Geeks'}}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/>
              <a:t>print(</a:t>
            </a:r>
            <a:r>
              <a:rPr lang="en-US" sz="1800" dirty="0" err="1" smtClean="0"/>
              <a:t>Dict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66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Adding elements to a Dictionary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621792" y="1232921"/>
            <a:ext cx="793499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Addition of elements can be done in multiple ways. One value at a time can be added to a Dictionary by defining value along with the key e.g. </a:t>
            </a:r>
            <a:r>
              <a:rPr lang="en-US" sz="1800" dirty="0" err="1"/>
              <a:t>Dict</a:t>
            </a:r>
            <a:r>
              <a:rPr lang="en-US" sz="1800" dirty="0"/>
              <a:t>[Key] = ‘Value’. Updating an existing value in a Dictionary can be done by using the built-in update() method. Nested key values can also be added to an existing Dictionary</a:t>
            </a:r>
            <a:r>
              <a:rPr lang="en-US" sz="18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algn="just">
              <a:lnSpc>
                <a:spcPct val="150000"/>
              </a:lnSpc>
            </a:pPr>
            <a:endParaRPr lang="en-US" sz="1800" dirty="0" smtClean="0"/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chemeClr val="accent2"/>
                </a:solidFill>
              </a:rPr>
              <a:t>						Program </a:t>
            </a:r>
            <a:r>
              <a:rPr lang="en-US" sz="1800" dirty="0" err="1" smtClean="0">
                <a:solidFill>
                  <a:schemeClr val="accent2"/>
                </a:solidFill>
              </a:rPr>
              <a:t>Nex</a:t>
            </a:r>
            <a:r>
              <a:rPr lang="en-US" sz="1800" dirty="0" smtClean="0">
                <a:solidFill>
                  <a:schemeClr val="accent2"/>
                </a:solidFill>
              </a:rPr>
              <a:t> t&gt;&gt;</a:t>
            </a:r>
            <a:endParaRPr lang="en-US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6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36813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Working with python lists and built-in functions</a:t>
            </a:r>
            <a:br>
              <a:rPr lang="en-US" sz="2400" dirty="0">
                <a:solidFill>
                  <a:srgbClr val="2C363A"/>
                </a:solidFill>
              </a:rPr>
            </a:b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423280"/>
              </p:ext>
            </p:extLst>
          </p:nvPr>
        </p:nvGraphicFramePr>
        <p:xfrm>
          <a:off x="1145540" y="1042033"/>
          <a:ext cx="6535420" cy="274764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719723">
                  <a:extLst>
                    <a:ext uri="{9D8B030D-6E8A-4147-A177-3AD203B41FA5}">
                      <a16:colId xmlns:a16="http://schemas.microsoft.com/office/drawing/2014/main" val="4198756785"/>
                    </a:ext>
                  </a:extLst>
                </a:gridCol>
                <a:gridCol w="5815697">
                  <a:extLst>
                    <a:ext uri="{9D8B030D-6E8A-4147-A177-3AD203B41FA5}">
                      <a16:colId xmlns:a16="http://schemas.microsoft.com/office/drawing/2014/main" val="874392842"/>
                    </a:ext>
                  </a:extLst>
                </a:gridCol>
              </a:tblGrid>
              <a:tr h="46302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Sr.No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Function with Description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276128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 err="1">
                          <a:effectLst/>
                        </a:rPr>
                        <a:t>cmp</a:t>
                      </a:r>
                      <a:r>
                        <a:rPr lang="en-US" u="none" strike="noStrike" dirty="0">
                          <a:effectLst/>
                        </a:rPr>
                        <a:t>(list1, list2)</a:t>
                      </a:r>
                      <a:r>
                        <a:rPr lang="en-US" dirty="0">
                          <a:effectLst/>
                        </a:rPr>
                        <a:t>Compares elements of both lists.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905335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effectLst/>
                        </a:rPr>
                        <a:t>len(list)</a:t>
                      </a:r>
                      <a:r>
                        <a:rPr lang="en-US" dirty="0">
                          <a:effectLst/>
                        </a:rPr>
                        <a:t>Gives the total length of the </a:t>
                      </a:r>
                      <a:r>
                        <a:rPr lang="en-US" dirty="0" err="1">
                          <a:effectLst/>
                        </a:rPr>
                        <a:t>list.p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382106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effectLst/>
                        </a:rPr>
                        <a:t>max(list)</a:t>
                      </a:r>
                      <a:r>
                        <a:rPr lang="en-US" dirty="0">
                          <a:effectLst/>
                        </a:rPr>
                        <a:t>Returns item from the list with max value.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540883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effectLst/>
                        </a:rPr>
                        <a:t>min(list)</a:t>
                      </a:r>
                      <a:r>
                        <a:rPr lang="en-US" dirty="0">
                          <a:effectLst/>
                        </a:rPr>
                        <a:t>Returns item from the list with min value.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586094"/>
                  </a:ext>
                </a:extLst>
              </a:tr>
              <a:tr h="43254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effectLst/>
                        </a:rPr>
                        <a:t>list(</a:t>
                      </a:r>
                      <a:r>
                        <a:rPr lang="en-US" u="none" strike="noStrike" dirty="0" err="1">
                          <a:effectLst/>
                        </a:rPr>
                        <a:t>seq</a:t>
                      </a:r>
                      <a:r>
                        <a:rPr lang="en-US" u="none" strike="noStrike" dirty="0">
                          <a:effectLst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Converts a tuple into list.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7487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53147" y="4001914"/>
            <a:ext cx="1586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Let’s code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Accessing an element of a nested dictionary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29184" y="888358"/>
            <a:ext cx="822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In order to access the value of any key in the nested dictionary, use indexing [] syntax.</a:t>
            </a:r>
            <a:endParaRPr 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353312" y="1686658"/>
            <a:ext cx="4553712" cy="3365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# Creating a Dictionary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Dict</a:t>
            </a:r>
            <a:r>
              <a:rPr lang="en-US" sz="1800" dirty="0"/>
              <a:t> = {'Dict1': {1: 'Geeks'},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    'Dict2': {'Name': 'For'}}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# Accessing element using key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print(</a:t>
            </a:r>
            <a:r>
              <a:rPr lang="en-US" sz="1800" dirty="0" err="1"/>
              <a:t>Dict</a:t>
            </a:r>
            <a:r>
              <a:rPr lang="en-US" sz="1800" dirty="0"/>
              <a:t>['Dict1'])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print(</a:t>
            </a:r>
            <a:r>
              <a:rPr lang="en-US" sz="1800" dirty="0" err="1"/>
              <a:t>Dict</a:t>
            </a:r>
            <a:r>
              <a:rPr lang="en-US" sz="1800" dirty="0"/>
              <a:t>['Dict1'][1])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print(</a:t>
            </a:r>
            <a:r>
              <a:rPr lang="en-US" sz="1800" dirty="0" err="1"/>
              <a:t>Dict</a:t>
            </a:r>
            <a:r>
              <a:rPr lang="en-US" sz="1800" dirty="0"/>
              <a:t>['Dict2']['Name'])</a:t>
            </a:r>
          </a:p>
        </p:txBody>
      </p:sp>
    </p:spTree>
    <p:extLst>
      <p:ext uri="{BB962C8B-B14F-4D97-AF65-F5344CB8AC3E}">
        <p14:creationId xmlns:p14="http://schemas.microsoft.com/office/powerpoint/2010/main" val="11353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Dictionary methods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6129"/>
              </p:ext>
            </p:extLst>
          </p:nvPr>
        </p:nvGraphicFramePr>
        <p:xfrm>
          <a:off x="621792" y="1003874"/>
          <a:ext cx="7790688" cy="32842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87168">
                  <a:extLst>
                    <a:ext uri="{9D8B030D-6E8A-4147-A177-3AD203B41FA5}">
                      <a16:colId xmlns:a16="http://schemas.microsoft.com/office/drawing/2014/main" val="3078863843"/>
                    </a:ext>
                  </a:extLst>
                </a:gridCol>
                <a:gridCol w="5303520">
                  <a:extLst>
                    <a:ext uri="{9D8B030D-6E8A-4147-A177-3AD203B41FA5}">
                      <a16:colId xmlns:a16="http://schemas.microsoft.com/office/drawing/2014/main" val="3979322440"/>
                    </a:ext>
                  </a:extLst>
                </a:gridCol>
              </a:tblGrid>
              <a:tr h="21606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</a:rPr>
                        <a:t>Functions Name</a:t>
                      </a:r>
                    </a:p>
                  </a:txBody>
                  <a:tcPr marL="50959" marR="50959" marT="50959" marB="5095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0959" marR="50959" marT="50959" marB="50959" anchor="ctr"/>
                </a:tc>
                <a:extLst>
                  <a:ext uri="{0D108BD9-81ED-4DB2-BD59-A6C34878D82A}">
                    <a16:rowId xmlns:a16="http://schemas.microsoft.com/office/drawing/2014/main" val="2070496330"/>
                  </a:ext>
                </a:extLst>
              </a:tr>
              <a:tr h="244604"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1800" u="sng" dirty="0">
                          <a:effectLst/>
                        </a:rPr>
                        <a:t>clear()</a:t>
                      </a:r>
                      <a:endParaRPr lang="en-US" sz="1800" b="0" dirty="0">
                        <a:effectLst/>
                      </a:endParaRPr>
                    </a:p>
                  </a:txBody>
                  <a:tcPr marL="50959" marR="50959" marT="71343" marB="71343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Removes all items from the dictionary</a:t>
                      </a:r>
                      <a:endParaRPr lang="en-US" sz="1800" b="0">
                        <a:effectLst/>
                      </a:endParaRPr>
                    </a:p>
                  </a:txBody>
                  <a:tcPr marL="50959" marR="50959" marT="71343" marB="71343" anchor="ctr"/>
                </a:tc>
                <a:extLst>
                  <a:ext uri="{0D108BD9-81ED-4DB2-BD59-A6C34878D82A}">
                    <a16:rowId xmlns:a16="http://schemas.microsoft.com/office/drawing/2014/main" val="1039508940"/>
                  </a:ext>
                </a:extLst>
              </a:tr>
              <a:tr h="244604"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1800" u="sng" dirty="0">
                          <a:effectLst/>
                        </a:rPr>
                        <a:t>copy()</a:t>
                      </a:r>
                      <a:endParaRPr lang="en-US" sz="1800" b="0" dirty="0">
                        <a:effectLst/>
                      </a:endParaRPr>
                    </a:p>
                  </a:txBody>
                  <a:tcPr marL="50959" marR="50959" marT="71343" marB="71343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Returns a shallow copy of the dictionary</a:t>
                      </a:r>
                      <a:endParaRPr lang="en-US" sz="1800" b="0">
                        <a:effectLst/>
                      </a:endParaRPr>
                    </a:p>
                  </a:txBody>
                  <a:tcPr marL="50959" marR="50959" marT="71343" marB="71343" anchor="ctr"/>
                </a:tc>
                <a:extLst>
                  <a:ext uri="{0D108BD9-81ED-4DB2-BD59-A6C34878D82A}">
                    <a16:rowId xmlns:a16="http://schemas.microsoft.com/office/drawing/2014/main" val="2132437993"/>
                  </a:ext>
                </a:extLst>
              </a:tr>
              <a:tr h="244604"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1800" u="sng" dirty="0">
                          <a:effectLst/>
                        </a:rPr>
                        <a:t>fromkeys()</a:t>
                      </a:r>
                      <a:endParaRPr lang="en-US" sz="1800" b="0" dirty="0">
                        <a:effectLst/>
                      </a:endParaRPr>
                    </a:p>
                  </a:txBody>
                  <a:tcPr marL="50959" marR="50959" marT="71343" marB="71343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Creates a dictionary from the given sequence</a:t>
                      </a:r>
                      <a:endParaRPr lang="en-US" sz="1800" b="0">
                        <a:effectLst/>
                      </a:endParaRPr>
                    </a:p>
                  </a:txBody>
                  <a:tcPr marL="50959" marR="50959" marT="71343" marB="71343" anchor="ctr"/>
                </a:tc>
                <a:extLst>
                  <a:ext uri="{0D108BD9-81ED-4DB2-BD59-A6C34878D82A}">
                    <a16:rowId xmlns:a16="http://schemas.microsoft.com/office/drawing/2014/main" val="4095598235"/>
                  </a:ext>
                </a:extLst>
              </a:tr>
              <a:tr h="244604"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1800" u="sng" dirty="0">
                          <a:effectLst/>
                        </a:rPr>
                        <a:t>get()</a:t>
                      </a:r>
                      <a:endParaRPr lang="en-US" sz="1800" b="0" dirty="0">
                        <a:effectLst/>
                      </a:endParaRPr>
                    </a:p>
                  </a:txBody>
                  <a:tcPr marL="50959" marR="50959" marT="71343" marB="71343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Returns the value for the given key</a:t>
                      </a:r>
                      <a:endParaRPr lang="en-US" sz="1800" b="0" dirty="0">
                        <a:effectLst/>
                      </a:endParaRPr>
                    </a:p>
                  </a:txBody>
                  <a:tcPr marL="50959" marR="50959" marT="71343" marB="71343" anchor="ctr"/>
                </a:tc>
                <a:extLst>
                  <a:ext uri="{0D108BD9-81ED-4DB2-BD59-A6C34878D82A}">
                    <a16:rowId xmlns:a16="http://schemas.microsoft.com/office/drawing/2014/main" val="2501696260"/>
                  </a:ext>
                </a:extLst>
              </a:tr>
              <a:tr h="244604"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1800" u="sng" dirty="0">
                          <a:effectLst/>
                        </a:rPr>
                        <a:t>items()</a:t>
                      </a:r>
                      <a:endParaRPr lang="en-US" sz="1800" b="0" dirty="0">
                        <a:effectLst/>
                      </a:endParaRPr>
                    </a:p>
                  </a:txBody>
                  <a:tcPr marL="50959" marR="50959" marT="71343" marB="71343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Return the list with all dictionary keys with values</a:t>
                      </a:r>
                      <a:endParaRPr lang="en-US" sz="1800" b="0" dirty="0">
                        <a:effectLst/>
                      </a:endParaRPr>
                    </a:p>
                  </a:txBody>
                  <a:tcPr marL="50959" marR="50959" marT="71343" marB="71343" anchor="ctr"/>
                </a:tc>
                <a:extLst>
                  <a:ext uri="{0D108BD9-81ED-4DB2-BD59-A6C34878D82A}">
                    <a16:rowId xmlns:a16="http://schemas.microsoft.com/office/drawing/2014/main" val="3268346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2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Dictionary methods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28372"/>
              </p:ext>
            </p:extLst>
          </p:nvPr>
        </p:nvGraphicFramePr>
        <p:xfrm>
          <a:off x="384302" y="841629"/>
          <a:ext cx="8339074" cy="37012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76018">
                  <a:extLst>
                    <a:ext uri="{9D8B030D-6E8A-4147-A177-3AD203B41FA5}">
                      <a16:colId xmlns:a16="http://schemas.microsoft.com/office/drawing/2014/main" val="2466580266"/>
                    </a:ext>
                  </a:extLst>
                </a:gridCol>
                <a:gridCol w="6163056">
                  <a:extLst>
                    <a:ext uri="{9D8B030D-6E8A-4147-A177-3AD203B41FA5}">
                      <a16:colId xmlns:a16="http://schemas.microsoft.com/office/drawing/2014/main" val="2286186597"/>
                    </a:ext>
                  </a:extLst>
                </a:gridCol>
              </a:tblGrid>
              <a:tr h="34652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</a:rPr>
                        <a:t>Functions Name</a:t>
                      </a:r>
                    </a:p>
                  </a:txBody>
                  <a:tcPr marL="50959" marR="50959" marT="50959" marB="5095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0959" marR="50959" marT="50959" marB="50959" anchor="ctr"/>
                </a:tc>
                <a:extLst>
                  <a:ext uri="{0D108BD9-81ED-4DB2-BD59-A6C34878D82A}">
                    <a16:rowId xmlns:a16="http://schemas.microsoft.com/office/drawing/2014/main" val="1404010530"/>
                  </a:ext>
                </a:extLst>
              </a:tr>
              <a:tr h="34652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sng" dirty="0">
                          <a:effectLst/>
                        </a:rPr>
                        <a:t>keys()</a:t>
                      </a:r>
                      <a:endParaRPr lang="en-US" sz="1800" b="0" dirty="0">
                        <a:effectLst/>
                      </a:endParaRPr>
                    </a:p>
                  </a:txBody>
                  <a:tcPr marL="50959" marR="50959" marT="71343" marB="7134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Returns a view object that displays a list of all the keys in the dictionary in order of insertion</a:t>
                      </a:r>
                      <a:endParaRPr lang="en-US" sz="1800" b="0" dirty="0">
                        <a:effectLst/>
                      </a:endParaRPr>
                    </a:p>
                  </a:txBody>
                  <a:tcPr marL="50959" marR="50959" marT="71343" marB="71343" anchor="ctr"/>
                </a:tc>
                <a:extLst>
                  <a:ext uri="{0D108BD9-81ED-4DB2-BD59-A6C34878D82A}">
                    <a16:rowId xmlns:a16="http://schemas.microsoft.com/office/drawing/2014/main" val="3207247739"/>
                  </a:ext>
                </a:extLst>
              </a:tr>
              <a:tr h="2446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sng" dirty="0">
                          <a:effectLst/>
                        </a:rPr>
                        <a:t>pop()</a:t>
                      </a:r>
                      <a:endParaRPr lang="en-US" sz="1800" b="0" dirty="0">
                        <a:effectLst/>
                      </a:endParaRPr>
                    </a:p>
                  </a:txBody>
                  <a:tcPr marL="50959" marR="50959" marT="71343" marB="7134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Returns and removes the element with the given key</a:t>
                      </a:r>
                      <a:endParaRPr lang="en-US" sz="1800" b="0">
                        <a:effectLst/>
                      </a:endParaRPr>
                    </a:p>
                  </a:txBody>
                  <a:tcPr marL="50959" marR="50959" marT="71343" marB="71343" anchor="ctr"/>
                </a:tc>
                <a:extLst>
                  <a:ext uri="{0D108BD9-81ED-4DB2-BD59-A6C34878D82A}">
                    <a16:rowId xmlns:a16="http://schemas.microsoft.com/office/drawing/2014/main" val="1283146652"/>
                  </a:ext>
                </a:extLst>
              </a:tr>
              <a:tr h="34652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sng" dirty="0" err="1">
                          <a:effectLst/>
                        </a:rPr>
                        <a:t>popitem</a:t>
                      </a:r>
                      <a:r>
                        <a:rPr lang="en-US" sz="1800" u="sng" dirty="0">
                          <a:effectLst/>
                        </a:rPr>
                        <a:t>()</a:t>
                      </a:r>
                      <a:endParaRPr lang="en-US" sz="1800" b="0" dirty="0">
                        <a:effectLst/>
                      </a:endParaRPr>
                    </a:p>
                  </a:txBody>
                  <a:tcPr marL="50959" marR="50959" marT="71343" marB="7134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Returns and removes the key-value pair from the dictionary</a:t>
                      </a:r>
                      <a:endParaRPr lang="en-US" sz="1800" b="0">
                        <a:effectLst/>
                      </a:endParaRPr>
                    </a:p>
                  </a:txBody>
                  <a:tcPr marL="50959" marR="50959" marT="71343" marB="71343" anchor="ctr"/>
                </a:tc>
                <a:extLst>
                  <a:ext uri="{0D108BD9-81ED-4DB2-BD59-A6C34878D82A}">
                    <a16:rowId xmlns:a16="http://schemas.microsoft.com/office/drawing/2014/main" val="2367063038"/>
                  </a:ext>
                </a:extLst>
              </a:tr>
              <a:tr h="34652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sng" dirty="0" err="1">
                          <a:effectLst/>
                        </a:rPr>
                        <a:t>setdefault</a:t>
                      </a:r>
                      <a:r>
                        <a:rPr lang="en-US" sz="1800" u="sng" dirty="0">
                          <a:effectLst/>
                        </a:rPr>
                        <a:t>()</a:t>
                      </a:r>
                      <a:endParaRPr lang="en-US" sz="1800" b="0" dirty="0">
                        <a:effectLst/>
                      </a:endParaRPr>
                    </a:p>
                  </a:txBody>
                  <a:tcPr marL="50959" marR="50959" marT="71343" marB="7134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Returns the value of a key if the key is in the dictionary else inserts the key with a value to the dictionary</a:t>
                      </a:r>
                      <a:endParaRPr lang="en-US" sz="1800" b="0" dirty="0">
                        <a:effectLst/>
                      </a:endParaRPr>
                    </a:p>
                  </a:txBody>
                  <a:tcPr marL="50959" marR="50959" marT="71343" marB="71343" anchor="ctr"/>
                </a:tc>
                <a:extLst>
                  <a:ext uri="{0D108BD9-81ED-4DB2-BD59-A6C34878D82A}">
                    <a16:rowId xmlns:a16="http://schemas.microsoft.com/office/drawing/2014/main" val="3034473643"/>
                  </a:ext>
                </a:extLst>
              </a:tr>
              <a:tr h="34652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sng" dirty="0">
                          <a:effectLst/>
                        </a:rPr>
                        <a:t>update()</a:t>
                      </a:r>
                      <a:endParaRPr lang="en-US" sz="1800" b="0" dirty="0">
                        <a:effectLst/>
                      </a:endParaRPr>
                    </a:p>
                  </a:txBody>
                  <a:tcPr marL="50959" marR="50959" marT="71343" marB="7134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Updates the dictionary with the elements from another dictionary</a:t>
                      </a:r>
                      <a:endParaRPr lang="en-US" sz="1800" b="0">
                        <a:effectLst/>
                      </a:endParaRPr>
                    </a:p>
                  </a:txBody>
                  <a:tcPr marL="50959" marR="50959" marT="71343" marB="71343" anchor="ctr"/>
                </a:tc>
                <a:extLst>
                  <a:ext uri="{0D108BD9-81ED-4DB2-BD59-A6C34878D82A}">
                    <a16:rowId xmlns:a16="http://schemas.microsoft.com/office/drawing/2014/main" val="2030282938"/>
                  </a:ext>
                </a:extLst>
              </a:tr>
              <a:tr h="34652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sng" dirty="0">
                          <a:effectLst/>
                        </a:rPr>
                        <a:t>values()</a:t>
                      </a:r>
                      <a:endParaRPr lang="en-US" sz="1800" b="0" dirty="0">
                        <a:effectLst/>
                      </a:endParaRPr>
                    </a:p>
                  </a:txBody>
                  <a:tcPr marL="50959" marR="50959" marT="71343" marB="7134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</a:rPr>
                        <a:t>Returns a list of all the values available in a given dictionary</a:t>
                      </a:r>
                      <a:endParaRPr lang="en-US" sz="1800" b="0" dirty="0">
                        <a:effectLst/>
                      </a:endParaRPr>
                    </a:p>
                  </a:txBody>
                  <a:tcPr marL="50959" marR="50959" marT="71343" marB="71343" anchor="ctr"/>
                </a:tc>
                <a:extLst>
                  <a:ext uri="{0D108BD9-81ED-4DB2-BD59-A6C34878D82A}">
                    <a16:rowId xmlns:a16="http://schemas.microsoft.com/office/drawing/2014/main" val="108111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7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Dictionary methods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85592" y="1003874"/>
            <a:ext cx="5493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# demo for all dictionary methods</a:t>
            </a:r>
          </a:p>
          <a:p>
            <a:r>
              <a:rPr lang="en-US" sz="1800" dirty="0"/>
              <a:t>dict1 = {1: "Python", 2: "Java", 3: "Ruby", 4: "Scala"}</a:t>
            </a:r>
          </a:p>
          <a:p>
            <a:r>
              <a:rPr lang="en-US" sz="1800" dirty="0" smtClean="0"/>
              <a:t># </a:t>
            </a:r>
            <a:r>
              <a:rPr lang="en-US" sz="1800" dirty="0"/>
              <a:t>copy() method</a:t>
            </a:r>
          </a:p>
          <a:p>
            <a:r>
              <a:rPr lang="en-US" sz="1800" dirty="0"/>
              <a:t>dict2 = dict1.copy()</a:t>
            </a:r>
          </a:p>
          <a:p>
            <a:r>
              <a:rPr lang="en-US" sz="1800" dirty="0"/>
              <a:t>print(dict2)</a:t>
            </a:r>
          </a:p>
          <a:p>
            <a:r>
              <a:rPr lang="en-US" sz="1800" dirty="0"/>
              <a:t>  </a:t>
            </a:r>
          </a:p>
          <a:p>
            <a:r>
              <a:rPr lang="en-US" sz="1800" dirty="0"/>
              <a:t># clear() method</a:t>
            </a:r>
          </a:p>
          <a:p>
            <a:r>
              <a:rPr lang="en-US" sz="1800" dirty="0"/>
              <a:t>dict1.clear()</a:t>
            </a:r>
          </a:p>
          <a:p>
            <a:r>
              <a:rPr lang="en-US" sz="1800" dirty="0"/>
              <a:t>print(dict1)</a:t>
            </a:r>
          </a:p>
          <a:p>
            <a:r>
              <a:rPr lang="en-US" sz="1800" dirty="0"/>
              <a:t>  </a:t>
            </a:r>
          </a:p>
          <a:p>
            <a:r>
              <a:rPr lang="en-US" sz="1800" dirty="0"/>
              <a:t># get() method</a:t>
            </a:r>
          </a:p>
          <a:p>
            <a:r>
              <a:rPr lang="en-US" sz="1800" dirty="0"/>
              <a:t>print(dict2.get(1</a:t>
            </a:r>
            <a:r>
              <a:rPr lang="en-US" sz="1800" dirty="0" smtClean="0"/>
              <a:t>))</a:t>
            </a:r>
            <a:endParaRPr lang="en-US" sz="1800" dirty="0"/>
          </a:p>
          <a:p>
            <a:r>
              <a:rPr lang="en-US" sz="1800" dirty="0"/>
              <a:t># items() method</a:t>
            </a:r>
          </a:p>
          <a:p>
            <a:r>
              <a:rPr lang="en-US" sz="1800" dirty="0"/>
              <a:t>print(dict2.items</a:t>
            </a:r>
            <a:r>
              <a:rPr lang="en-US" sz="1800" dirty="0" smtClean="0"/>
              <a:t>())  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5770880" y="389172"/>
            <a:ext cx="28793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# keys() method</a:t>
            </a:r>
          </a:p>
          <a:p>
            <a:r>
              <a:rPr lang="en-US" sz="1800" dirty="0"/>
              <a:t>print(dict2.keys())</a:t>
            </a:r>
          </a:p>
          <a:p>
            <a:r>
              <a:rPr lang="en-US" sz="1800" dirty="0"/>
              <a:t>  </a:t>
            </a:r>
          </a:p>
          <a:p>
            <a:r>
              <a:rPr lang="en-US" sz="1800" dirty="0"/>
              <a:t># pop() method</a:t>
            </a:r>
          </a:p>
          <a:p>
            <a:r>
              <a:rPr lang="en-US" sz="1800" dirty="0"/>
              <a:t>dict2.pop(4)</a:t>
            </a:r>
          </a:p>
          <a:p>
            <a:r>
              <a:rPr lang="en-US" sz="1800" dirty="0"/>
              <a:t>print(dict2)</a:t>
            </a:r>
          </a:p>
          <a:p>
            <a:r>
              <a:rPr lang="en-US" sz="1800" dirty="0"/>
              <a:t>  </a:t>
            </a:r>
          </a:p>
          <a:p>
            <a:r>
              <a:rPr lang="en-US" sz="1800" dirty="0"/>
              <a:t># </a:t>
            </a:r>
            <a:r>
              <a:rPr lang="en-US" sz="1800" dirty="0" err="1"/>
              <a:t>popitem</a:t>
            </a:r>
            <a:r>
              <a:rPr lang="en-US" sz="1800" dirty="0"/>
              <a:t>() method</a:t>
            </a:r>
          </a:p>
          <a:p>
            <a:r>
              <a:rPr lang="en-US" sz="1800" dirty="0"/>
              <a:t>dict2.popitem()</a:t>
            </a:r>
          </a:p>
          <a:p>
            <a:r>
              <a:rPr lang="en-US" sz="1800" dirty="0"/>
              <a:t>print(dict2)</a:t>
            </a:r>
          </a:p>
          <a:p>
            <a:r>
              <a:rPr lang="en-US" sz="1800" dirty="0"/>
              <a:t>  </a:t>
            </a:r>
          </a:p>
          <a:p>
            <a:r>
              <a:rPr lang="en-US" sz="1800" dirty="0"/>
              <a:t># update() method</a:t>
            </a:r>
          </a:p>
          <a:p>
            <a:r>
              <a:rPr lang="en-US" sz="1800" dirty="0"/>
              <a:t>dict2.update({3: "Scala"})</a:t>
            </a:r>
          </a:p>
          <a:p>
            <a:r>
              <a:rPr lang="en-US" sz="1800" dirty="0"/>
              <a:t>print(dict2)</a:t>
            </a:r>
          </a:p>
          <a:p>
            <a:r>
              <a:rPr lang="en-US" sz="1800" dirty="0"/>
              <a:t>  </a:t>
            </a:r>
          </a:p>
          <a:p>
            <a:r>
              <a:rPr lang="en-US" sz="1800" dirty="0"/>
              <a:t># values() method</a:t>
            </a:r>
          </a:p>
          <a:p>
            <a:r>
              <a:rPr lang="en-US" sz="1800" dirty="0"/>
              <a:t>print(dict2.values())</a:t>
            </a:r>
          </a:p>
        </p:txBody>
      </p:sp>
    </p:spTree>
    <p:extLst>
      <p:ext uri="{BB962C8B-B14F-4D97-AF65-F5344CB8AC3E}">
        <p14:creationId xmlns:p14="http://schemas.microsoft.com/office/powerpoint/2010/main" val="16889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2C363A"/>
                </a:solidFill>
              </a:rPr>
              <a:t>Sets work with loops</a:t>
            </a:r>
            <a:endParaRPr lang="en-US" sz="2400" dirty="0">
              <a:solidFill>
                <a:srgbClr val="2C363A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621792" y="1210854"/>
            <a:ext cx="4350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Method #1: Iterating over a set using simple for loop.</a:t>
            </a:r>
          </a:p>
        </p:txBody>
      </p:sp>
      <p:sp>
        <p:nvSpPr>
          <p:cNvPr id="7" name="Rectangle 6"/>
          <p:cNvSpPr/>
          <p:nvPr/>
        </p:nvSpPr>
        <p:spPr>
          <a:xfrm>
            <a:off x="621792" y="1518631"/>
            <a:ext cx="623620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# Creating a set using string</a:t>
            </a:r>
          </a:p>
          <a:p>
            <a:r>
              <a:rPr lang="en-US" dirty="0" err="1"/>
              <a:t>test_set</a:t>
            </a:r>
            <a:r>
              <a:rPr lang="en-US" dirty="0"/>
              <a:t> = set</a:t>
            </a:r>
            <a:r>
              <a:rPr lang="en-US" dirty="0" smtClean="0"/>
              <a:t>(“PYTHON")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# Iterating using for loop</a:t>
            </a:r>
          </a:p>
          <a:p>
            <a:r>
              <a:rPr lang="en-US" dirty="0"/>
              <a:t>for </a:t>
            </a:r>
            <a:r>
              <a:rPr lang="en-US" dirty="0" err="1"/>
              <a:t>val</a:t>
            </a:r>
            <a:r>
              <a:rPr lang="en-US" dirty="0"/>
              <a:t> in </a:t>
            </a:r>
            <a:r>
              <a:rPr lang="en-US" dirty="0" err="1"/>
              <a:t>test_set</a:t>
            </a:r>
            <a:r>
              <a:rPr lang="en-US" dirty="0"/>
              <a:t>:</a:t>
            </a:r>
          </a:p>
          <a:p>
            <a:r>
              <a:rPr lang="en-US" dirty="0"/>
              <a:t>    print(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1792" y="3346213"/>
            <a:ext cx="52564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Method </a:t>
            </a:r>
            <a:r>
              <a:rPr lang="en-US" dirty="0" smtClean="0"/>
              <a:t>#2: </a:t>
            </a:r>
            <a:r>
              <a:rPr lang="en-US" dirty="0"/>
              <a:t>Iterating over a set using simple for loop.</a:t>
            </a:r>
          </a:p>
          <a:p>
            <a:endParaRPr lang="en-US" dirty="0"/>
          </a:p>
          <a:p>
            <a:r>
              <a:rPr lang="en-US" dirty="0"/>
              <a:t># Creating a set using string</a:t>
            </a:r>
          </a:p>
          <a:p>
            <a:r>
              <a:rPr lang="en-US" dirty="0" err="1"/>
              <a:t>test_set</a:t>
            </a:r>
            <a:r>
              <a:rPr lang="en-US" dirty="0"/>
              <a:t> = set</a:t>
            </a:r>
            <a:r>
              <a:rPr lang="en-US" dirty="0" smtClean="0"/>
              <a:t>(“Python")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# Iterating using enumerated for loop</a:t>
            </a:r>
          </a:p>
          <a:p>
            <a:r>
              <a:rPr lang="en-US" dirty="0"/>
              <a:t>for </a:t>
            </a:r>
            <a:r>
              <a:rPr lang="en-US" dirty="0" err="1"/>
              <a:t>id,val</a:t>
            </a:r>
            <a:r>
              <a:rPr lang="en-US" dirty="0"/>
              <a:t> in enumerate(</a:t>
            </a:r>
            <a:r>
              <a:rPr lang="en-US" dirty="0" err="1"/>
              <a:t>test_set</a:t>
            </a:r>
            <a:r>
              <a:rPr lang="en-US" dirty="0"/>
              <a:t>):</a:t>
            </a:r>
          </a:p>
          <a:p>
            <a:r>
              <a:rPr lang="en-US" dirty="0"/>
              <a:t>    print(id,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06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2C363A"/>
                </a:solidFill>
              </a:rPr>
              <a:t>Dictionary work with loops</a:t>
            </a:r>
            <a:endParaRPr lang="en-US" sz="2400" dirty="0">
              <a:solidFill>
                <a:srgbClr val="2C363A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21791" y="887760"/>
            <a:ext cx="71433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There are multiple ways to iterate over a dictionary in Python.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Access key using the build .keys()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Access key without using a key()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Iterate through all values using .values()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Iterate through all key, and value pairs using items()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Access both key and value without using items()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Print items in Key-Value in pair </a:t>
            </a:r>
          </a:p>
        </p:txBody>
      </p:sp>
    </p:spTree>
    <p:extLst>
      <p:ext uri="{BB962C8B-B14F-4D97-AF65-F5344CB8AC3E}">
        <p14:creationId xmlns:p14="http://schemas.microsoft.com/office/powerpoint/2010/main" val="34425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2C363A"/>
                </a:solidFill>
              </a:rPr>
              <a:t>Dictionary work with loops</a:t>
            </a:r>
            <a:endParaRPr lang="en-US" sz="2400" dirty="0">
              <a:solidFill>
                <a:srgbClr val="2C363A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21791" y="887760"/>
            <a:ext cx="474849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1800" b="1" dirty="0"/>
              <a:t>Example 1: Access key using the build .keys() </a:t>
            </a:r>
          </a:p>
          <a:p>
            <a:pPr fontAlgn="base">
              <a:lnSpc>
                <a:spcPct val="150000"/>
              </a:lnSpc>
            </a:pPr>
            <a:r>
              <a:rPr lang="en-US" sz="1800" dirty="0" smtClean="0"/>
              <a:t>Using an </a:t>
            </a:r>
            <a:r>
              <a:rPr lang="en-US" sz="1800" dirty="0"/>
              <a:t>in-build. keys() method which helps us to print all the keys in the dictionary.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5349377" y="604724"/>
            <a:ext cx="3756107" cy="38318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statesAndCapitals</a:t>
            </a:r>
            <a:r>
              <a:rPr lang="en-US" sz="1800" dirty="0"/>
              <a:t> = {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'Gujarat': 'Gandhinagar',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'Maharashtra': 'Mumbai',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'Rajasthan': 'Jaipur',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'Bihar': 'Patna'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}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keys = </a:t>
            </a:r>
            <a:r>
              <a:rPr lang="en-US" sz="1800" dirty="0" err="1"/>
              <a:t>statesAndCapitals.keys</a:t>
            </a:r>
            <a:r>
              <a:rPr lang="en-US" sz="1800" dirty="0"/>
              <a:t>()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print(keys)</a:t>
            </a:r>
          </a:p>
        </p:txBody>
      </p:sp>
    </p:spTree>
    <p:extLst>
      <p:ext uri="{BB962C8B-B14F-4D97-AF65-F5344CB8AC3E}">
        <p14:creationId xmlns:p14="http://schemas.microsoft.com/office/powerpoint/2010/main" val="16412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621792" y="20557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2C363A"/>
                </a:solidFill>
              </a:rPr>
              <a:t>Dictionary work with loops</a:t>
            </a:r>
            <a:endParaRPr lang="en-US" sz="2400" dirty="0">
              <a:solidFill>
                <a:srgbClr val="2C363A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21792" y="1144261"/>
            <a:ext cx="4308038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1800" b="1" dirty="0"/>
              <a:t>Example 2: Access key without using a key() </a:t>
            </a:r>
          </a:p>
          <a:p>
            <a:pPr fontAlgn="base">
              <a:lnSpc>
                <a:spcPct val="150000"/>
              </a:lnSpc>
            </a:pPr>
            <a:r>
              <a:rPr lang="en-US" sz="1800" b="1" dirty="0"/>
              <a:t>Iterating over dictionaries using ‘for’ loops</a:t>
            </a:r>
            <a:r>
              <a:rPr lang="en-US" sz="1800" dirty="0"/>
              <a:t> for iterating our keys and printing all the keys present in the Dictionary.</a:t>
            </a:r>
          </a:p>
        </p:txBody>
      </p:sp>
      <p:sp>
        <p:nvSpPr>
          <p:cNvPr id="3" name="Rectangle 2"/>
          <p:cNvSpPr/>
          <p:nvPr/>
        </p:nvSpPr>
        <p:spPr>
          <a:xfrm>
            <a:off x="4929830" y="65187"/>
            <a:ext cx="4214170" cy="5078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statesAndCapitals</a:t>
            </a:r>
            <a:r>
              <a:rPr lang="en-US" sz="1800" dirty="0"/>
              <a:t> = {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'Gujarat': 'Gandhinagar',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'Maharashtra': 'Mumbai',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'Rajasthan': 'Jaipur',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'Bihar': 'Patna'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}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print('List Of given states:\n')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# Iterating over keys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for state in </a:t>
            </a:r>
            <a:r>
              <a:rPr lang="en-US" sz="1800" dirty="0" err="1"/>
              <a:t>statesAndCapitals</a:t>
            </a:r>
            <a:r>
              <a:rPr lang="en-US" sz="18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print(state)</a:t>
            </a:r>
          </a:p>
        </p:txBody>
      </p:sp>
    </p:spTree>
    <p:extLst>
      <p:ext uri="{BB962C8B-B14F-4D97-AF65-F5344CB8AC3E}">
        <p14:creationId xmlns:p14="http://schemas.microsoft.com/office/powerpoint/2010/main" val="31194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168835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smtClean="0">
                <a:solidFill>
                  <a:srgbClr val="2C363A"/>
                </a:solidFill>
              </a:rPr>
              <a:t>Assignments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84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306184" y="619039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 smtClean="0">
                <a:solidFill>
                  <a:srgbClr val="2C363A"/>
                </a:solidFill>
              </a:rPr>
              <a:t>Code for the presentation can be found here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50452" y="2015526"/>
            <a:ext cx="79063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Refer Readme.md of </a:t>
            </a:r>
            <a:r>
              <a:rPr lang="en-US" sz="2000" b="1" dirty="0" err="1" smtClean="0"/>
              <a:t>github</a:t>
            </a:r>
            <a:r>
              <a:rPr lang="en-US" sz="2000" b="1" dirty="0" smtClean="0"/>
              <a:t> repository for list of assignments: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https</a:t>
            </a:r>
            <a:r>
              <a:rPr lang="en-US" sz="2400" b="1" dirty="0"/>
              <a:t>://github.com/tahirmirji/ai_with_python_keonics</a:t>
            </a:r>
          </a:p>
        </p:txBody>
      </p:sp>
    </p:spTree>
    <p:extLst>
      <p:ext uri="{BB962C8B-B14F-4D97-AF65-F5344CB8AC3E}">
        <p14:creationId xmlns:p14="http://schemas.microsoft.com/office/powerpoint/2010/main" val="33193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36813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Working with python lists and </a:t>
            </a:r>
            <a:r>
              <a:rPr lang="en-US" sz="2400" dirty="0" smtClean="0">
                <a:solidFill>
                  <a:srgbClr val="2C363A"/>
                </a:solidFill>
              </a:rPr>
              <a:t>its methods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51612"/>
              </p:ext>
            </p:extLst>
          </p:nvPr>
        </p:nvGraphicFramePr>
        <p:xfrm>
          <a:off x="980948" y="877013"/>
          <a:ext cx="7411244" cy="418876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16174">
                  <a:extLst>
                    <a:ext uri="{9D8B030D-6E8A-4147-A177-3AD203B41FA5}">
                      <a16:colId xmlns:a16="http://schemas.microsoft.com/office/drawing/2014/main" val="4198756785"/>
                    </a:ext>
                  </a:extLst>
                </a:gridCol>
                <a:gridCol w="6595070">
                  <a:extLst>
                    <a:ext uri="{9D8B030D-6E8A-4147-A177-3AD203B41FA5}">
                      <a16:colId xmlns:a16="http://schemas.microsoft.com/office/drawing/2014/main" val="874392842"/>
                    </a:ext>
                  </a:extLst>
                </a:gridCol>
              </a:tblGrid>
              <a:tr h="43313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Sr.No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Methods </a:t>
                      </a:r>
                      <a:r>
                        <a:rPr lang="en-US" dirty="0">
                          <a:effectLst/>
                        </a:rPr>
                        <a:t>with Description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276128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</a:rPr>
                        <a:t>list.append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Appends object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to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905335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list.count(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Returns count of how many times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occurs in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382106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list.extend(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</a:rPr>
                        <a:t>seq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Appends the contents of </a:t>
                      </a:r>
                      <a:r>
                        <a:rPr lang="en-US" dirty="0" err="1">
                          <a:effectLst/>
                        </a:rPr>
                        <a:t>seq</a:t>
                      </a:r>
                      <a:r>
                        <a:rPr lang="en-US" dirty="0">
                          <a:effectLst/>
                        </a:rPr>
                        <a:t> to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540883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list.index(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Returns the lowest index in list that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appears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586094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list.insert(index, 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Inserts object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into list at offset index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748705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list.pop(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=list[-1])</a:t>
                      </a:r>
                      <a:r>
                        <a:rPr lang="en-US" dirty="0">
                          <a:effectLst/>
                        </a:rPr>
                        <a:t>Removes and returns last object or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from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728020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list.remove(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Removes object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from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255868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list.reverse()</a:t>
                      </a:r>
                      <a:r>
                        <a:rPr lang="en-US" dirty="0">
                          <a:effectLst/>
                        </a:rPr>
                        <a:t>Reverses objects of list in place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517468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list.sort([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</a:rPr>
                        <a:t>func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])</a:t>
                      </a:r>
                      <a:r>
                        <a:rPr lang="en-US" dirty="0">
                          <a:effectLst/>
                        </a:rPr>
                        <a:t>Sorts objects of list, use compare </a:t>
                      </a:r>
                      <a:r>
                        <a:rPr lang="en-US" dirty="0" err="1">
                          <a:effectLst/>
                        </a:rPr>
                        <a:t>func</a:t>
                      </a:r>
                      <a:r>
                        <a:rPr lang="en-US" dirty="0">
                          <a:effectLst/>
                        </a:rPr>
                        <a:t> if given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2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3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6" name="Oval 5"/>
          <p:cNvSpPr/>
          <p:nvPr/>
        </p:nvSpPr>
        <p:spPr>
          <a:xfrm>
            <a:off x="837282" y="-1156694"/>
            <a:ext cx="7590621" cy="7590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943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16338" y="4167473"/>
            <a:ext cx="73949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</a:rPr>
              <a:t>List </a:t>
            </a:r>
            <a:r>
              <a:rPr lang="en-US" sz="1600" b="1" dirty="0" smtClean="0">
                <a:latin typeface="Segoe UI" panose="020B0502040204020203" pitchFamily="34" charset="0"/>
              </a:rPr>
              <a:t>Comprehension</a:t>
            </a:r>
          </a:p>
          <a:p>
            <a:r>
              <a:rPr lang="en-US" sz="1600" dirty="0">
                <a:latin typeface="Segoe UI" panose="020B0502040204020203" pitchFamily="34" charset="0"/>
              </a:rPr>
              <a:t>List comprehension offers a shorter syntax when you want to create a new list based on the values of an existing list</a:t>
            </a:r>
            <a:r>
              <a:rPr lang="en-US" sz="1600" dirty="0" smtClean="0">
                <a:latin typeface="Segoe UI" panose="020B0502040204020203" pitchFamily="34" charset="0"/>
              </a:rPr>
              <a:t>.</a:t>
            </a:r>
            <a:endParaRPr lang="en-US" sz="1600" dirty="0">
              <a:latin typeface="Segoe UI" panose="020B0502040204020203" pitchFamily="34" charset="0"/>
            </a:endParaRPr>
          </a:p>
        </p:txBody>
      </p:sp>
      <p:pic>
        <p:nvPicPr>
          <p:cNvPr id="3075" name="Picture 3" descr="List Comprehension in Python Explained for Beginne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1" r="3669" b="11854"/>
          <a:stretch/>
        </p:blipFill>
        <p:spPr bwMode="auto">
          <a:xfrm>
            <a:off x="1146507" y="1020130"/>
            <a:ext cx="6734636" cy="300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7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290" name="Picture 2" descr="Python 2.0 list comprehensions - Sample examples - DevInline - Tech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434"/>
            <a:ext cx="8944596" cy="329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9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802346" y="1203816"/>
            <a:ext cx="7459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Based on a list of fruits, you want a new list, containing only the fruits with the letter "a" in the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Without list comprehension you will have to write a for statement with a conditional test inside: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412" y="3207964"/>
            <a:ext cx="8049372" cy="115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Segoe UI" panose="020B0502040204020203" pitchFamily="34" charset="0"/>
              </a:rPr>
              <a:t>A Python list comprehension consists of brackets containing the expression, which is executed for each element along with the for loop to iterate over each element in the Python list. </a:t>
            </a:r>
          </a:p>
        </p:txBody>
      </p:sp>
    </p:spTree>
    <p:extLst>
      <p:ext uri="{BB962C8B-B14F-4D97-AF65-F5344CB8AC3E}">
        <p14:creationId xmlns:p14="http://schemas.microsoft.com/office/powerpoint/2010/main" val="28278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36982" y="1166434"/>
            <a:ext cx="825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Consolas" panose="020B0609020204030204" pitchFamily="49" charset="0"/>
              </a:rPr>
              <a:t>Syntax: 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newlist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 [</a:t>
            </a:r>
            <a:r>
              <a:rPr lang="en-US" sz="1800" i="1" dirty="0">
                <a:latin typeface="Consolas" panose="020B0609020204030204" pitchFamily="49" charset="0"/>
              </a:rPr>
              <a:t>expression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i="1" dirty="0">
                <a:latin typeface="Consolas" panose="020B0609020204030204" pitchFamily="49" charset="0"/>
              </a:rPr>
              <a:t>item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i="1" dirty="0" err="1">
                <a:latin typeface="Consolas" panose="020B0609020204030204" pitchFamily="49" charset="0"/>
              </a:rPr>
              <a:t>iterable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i="1" dirty="0">
                <a:latin typeface="Consolas" panose="020B0609020204030204" pitchFamily="49" charset="0"/>
              </a:rPr>
              <a:t>condition</a:t>
            </a:r>
            <a:r>
              <a:rPr lang="en-US" sz="1800" dirty="0"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latin typeface="Consolas" panose="020B0609020204030204" pitchFamily="49" charset="0"/>
              </a:rPr>
              <a:t>]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36982" y="1945830"/>
            <a:ext cx="82506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The return value is a new list, leaving the old list unchanged.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The condition is like a filter that only accepts the items that valuate to True.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The </a:t>
            </a:r>
            <a:r>
              <a:rPr lang="en-US" sz="1800" b="1" dirty="0" err="1" smtClean="0">
                <a:latin typeface="+mn-lt"/>
              </a:rPr>
              <a:t>iterable</a:t>
            </a:r>
            <a:r>
              <a:rPr lang="en-US" sz="1800" b="1" dirty="0" smtClean="0">
                <a:latin typeface="+mn-lt"/>
              </a:rPr>
              <a:t> can be any </a:t>
            </a:r>
            <a:r>
              <a:rPr lang="en-US" sz="1800" b="1" dirty="0" err="1" smtClean="0">
                <a:latin typeface="+mn-lt"/>
              </a:rPr>
              <a:t>iterable</a:t>
            </a:r>
            <a:r>
              <a:rPr lang="en-US" sz="1800" b="1" dirty="0" smtClean="0">
                <a:latin typeface="+mn-lt"/>
              </a:rPr>
              <a:t> object, like a list, tuple, set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The expression is the current item in the iteration, but it is also the outcome, which you can manipulate before it ends up like a list item in the new list.</a:t>
            </a:r>
            <a:endParaRPr 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10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54884" y="1111483"/>
            <a:ext cx="825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Code Examples:</a:t>
            </a:r>
          </a:p>
          <a:p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b="1" dirty="0"/>
              <a:t>Condition</a:t>
            </a:r>
          </a:p>
          <a:p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[x for x in fruits if x != "apple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endParaRPr lang="en-US" sz="1800" dirty="0" smtClean="0"/>
          </a:p>
          <a:p>
            <a:r>
              <a:rPr lang="en-US" sz="1800" b="1" dirty="0" err="1" smtClean="0"/>
              <a:t>Iterable</a:t>
            </a:r>
            <a:endParaRPr lang="en-US" sz="1800" b="1" dirty="0" smtClean="0"/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[x for x in range(10)]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[x for x in range(10) if x &lt; 5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en-US" sz="1800" dirty="0"/>
          </a:p>
          <a:p>
            <a:r>
              <a:rPr lang="en-US" sz="1800" b="1" dirty="0" smtClean="0"/>
              <a:t>Expression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x.upper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for x in fruits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['hello' for x in fruits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[x if x != "banana" else "orange" for x in fruits]</a:t>
            </a:r>
          </a:p>
        </p:txBody>
      </p:sp>
    </p:spTree>
    <p:extLst>
      <p:ext uri="{BB962C8B-B14F-4D97-AF65-F5344CB8AC3E}">
        <p14:creationId xmlns:p14="http://schemas.microsoft.com/office/powerpoint/2010/main" val="14366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4705</TotalTime>
  <Words>2444</Words>
  <Application>Microsoft Office PowerPoint</Application>
  <PresentationFormat>On-screen Show (16:9)</PresentationFormat>
  <Paragraphs>485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Microsoft YaHei</vt:lpstr>
      <vt:lpstr>Segoe UI</vt:lpstr>
      <vt:lpstr>Wingdings</vt:lpstr>
      <vt:lpstr>Lato</vt:lpstr>
      <vt:lpstr>Sarala</vt:lpstr>
      <vt:lpstr>Montserrat</vt:lpstr>
      <vt:lpstr>Work Sans ExtraBold</vt:lpstr>
      <vt:lpstr>Consolas</vt:lpstr>
      <vt:lpstr>Final Project Proposal by Slidesgo</vt:lpstr>
      <vt:lpstr>Python Advanced Advanced Concepts using Python lists, tuples, sets &amp; dictionaries</vt:lpstr>
      <vt:lpstr>PowerPoint Presentation</vt:lpstr>
      <vt:lpstr>Working with python lists and built-in functions </vt:lpstr>
      <vt:lpstr>Working with python lists and its methods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Understanding of tuples and differences with python list</vt:lpstr>
      <vt:lpstr>Understanding of tuples and differences with python list</vt:lpstr>
      <vt:lpstr>Understanding of tuples and differences with python list</vt:lpstr>
      <vt:lpstr>Understanding of tuples and differences with python list</vt:lpstr>
      <vt:lpstr>Conclusion of differences with python tuples and list</vt:lpstr>
      <vt:lpstr>Deep dive into sets, dictionaries and work with loops</vt:lpstr>
      <vt:lpstr>Adding Elements</vt:lpstr>
      <vt:lpstr>Union</vt:lpstr>
      <vt:lpstr>Intersection</vt:lpstr>
      <vt:lpstr>Difference</vt:lpstr>
      <vt:lpstr>Clearing sets</vt:lpstr>
      <vt:lpstr>However, there are two major pitfalls in Python sets: </vt:lpstr>
      <vt:lpstr>Operators for Sets</vt:lpstr>
      <vt:lpstr>Operators for Sets</vt:lpstr>
      <vt:lpstr>Deep dive into sets, dictionaries and work with loops</vt:lpstr>
      <vt:lpstr>Adding elements to a Dictionary</vt:lpstr>
      <vt:lpstr>Accessing an element of a nested dictionary</vt:lpstr>
      <vt:lpstr>Dictionary methods</vt:lpstr>
      <vt:lpstr>Dictionary methods</vt:lpstr>
      <vt:lpstr>Dictionary methods</vt:lpstr>
      <vt:lpstr>Sets work with loops</vt:lpstr>
      <vt:lpstr>Dictionary work with loops</vt:lpstr>
      <vt:lpstr>Dictionary work with loops</vt:lpstr>
      <vt:lpstr>Dictionary work with loops</vt:lpstr>
      <vt:lpstr>Assignments</vt:lpstr>
      <vt:lpstr>Code for the presentation can be found here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CLIENT-SIDE PROGRAMMING</dc:title>
  <dc:creator>Dell</dc:creator>
  <cp:lastModifiedBy>Dell</cp:lastModifiedBy>
  <cp:revision>281</cp:revision>
  <dcterms:modified xsi:type="dcterms:W3CDTF">2022-08-23T20:38:59Z</dcterms:modified>
</cp:coreProperties>
</file>