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26"/>
  </p:notesMasterIdLst>
  <p:sldIdLst>
    <p:sldId id="256" r:id="rId2"/>
    <p:sldId id="257" r:id="rId3"/>
    <p:sldId id="258" r:id="rId4"/>
    <p:sldId id="329" r:id="rId5"/>
    <p:sldId id="334" r:id="rId6"/>
    <p:sldId id="335" r:id="rId7"/>
    <p:sldId id="328" r:id="rId8"/>
    <p:sldId id="266" r:id="rId9"/>
    <p:sldId id="336" r:id="rId10"/>
    <p:sldId id="259" r:id="rId11"/>
    <p:sldId id="337" r:id="rId12"/>
    <p:sldId id="326" r:id="rId13"/>
    <p:sldId id="338" r:id="rId14"/>
    <p:sldId id="339" r:id="rId15"/>
    <p:sldId id="265" r:id="rId16"/>
    <p:sldId id="340" r:id="rId17"/>
    <p:sldId id="268" r:id="rId18"/>
    <p:sldId id="269" r:id="rId19"/>
    <p:sldId id="341" r:id="rId20"/>
    <p:sldId id="342" r:id="rId21"/>
    <p:sldId id="270" r:id="rId22"/>
    <p:sldId id="271" r:id="rId23"/>
    <p:sldId id="327" r:id="rId24"/>
    <p:sldId id="308" r:id="rId25"/>
  </p:sldIdLst>
  <p:sldSz cx="9144000" cy="5143500" type="screen16x9"/>
  <p:notesSz cx="6858000" cy="9144000"/>
  <p:embeddedFontLst>
    <p:embeddedFont>
      <p:font typeface="Sarala" panose="020B0604020202020204" charset="0"/>
      <p:regular r:id="rId27"/>
      <p:bold r:id="rId28"/>
    </p:embeddedFont>
    <p:embeddedFont>
      <p:font typeface="Montserrat" panose="00000500000000000000" pitchFamily="50" charset="0"/>
      <p:regular r:id="rId29"/>
      <p:bold r:id="rId30"/>
      <p:italic r:id="rId31"/>
      <p:boldItalic r:id="rId32"/>
    </p:embeddedFont>
    <p:embeddedFont>
      <p:font typeface="Microsoft YaHei" panose="020B0503020204020204" pitchFamily="34" charset="-122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5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28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19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54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5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2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97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5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7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59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04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881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9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85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9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5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47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b="14667"/>
          <a:stretch/>
        </p:blipFill>
        <p:spPr>
          <a:xfrm>
            <a:off x="0" y="1580522"/>
            <a:ext cx="5596128" cy="3169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What is code documentation &amp; </a:t>
            </a:r>
            <a:r>
              <a:rPr lang="en-US" sz="2400" dirty="0" smtClean="0">
                <a:solidFill>
                  <a:srgbClr val="2C363A"/>
                </a:solidFill>
              </a:rPr>
              <a:t>Importance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50110" y="905275"/>
            <a:ext cx="77066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you write code, you write it for two primary audiences: your users and your developers (including yourself). Both audiences are equally important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In general, commenting is describing your code to/for developers. The intended main audience is the maintainers and developers of the Python code. In conjunction with well-written code, comments help to guide the reader to better understand your code and its purpose and design: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2488" y="4165787"/>
            <a:ext cx="5383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“Code tells you how; Comments tell you why.”</a:t>
            </a:r>
          </a:p>
        </p:txBody>
      </p:sp>
    </p:spTree>
    <p:extLst>
      <p:ext uri="{BB962C8B-B14F-4D97-AF65-F5344CB8AC3E}">
        <p14:creationId xmlns:p14="http://schemas.microsoft.com/office/powerpoint/2010/main" val="21366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What is code documentation &amp; </a:t>
            </a:r>
            <a:r>
              <a:rPr lang="en-US" sz="2400" dirty="0" smtClean="0">
                <a:solidFill>
                  <a:srgbClr val="2C363A"/>
                </a:solidFill>
              </a:rPr>
              <a:t>Importance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25102" y="905275"/>
            <a:ext cx="8031682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Documenting your Python code is all centered on </a:t>
            </a:r>
            <a:r>
              <a:rPr lang="en-US" sz="2000" dirty="0" err="1"/>
              <a:t>docstrings</a:t>
            </a:r>
            <a:r>
              <a:rPr lang="en-US" sz="2000" dirty="0"/>
              <a:t>. These are built-in strings that, when configured correctly, can help your users and yourself with your project’s documentation. Along with </a:t>
            </a:r>
            <a:r>
              <a:rPr lang="en-US" sz="2000" dirty="0" err="1"/>
              <a:t>docstrings</a:t>
            </a:r>
            <a:r>
              <a:rPr lang="en-US" sz="2000" dirty="0"/>
              <a:t>, Python also has the built-in function help() that prints out the objects </a:t>
            </a:r>
            <a:r>
              <a:rPr lang="en-US" sz="2000" dirty="0" err="1"/>
              <a:t>docstring</a:t>
            </a:r>
            <a:r>
              <a:rPr lang="en-US" sz="2000" dirty="0"/>
              <a:t>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7427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Lambda expressions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03900" y="1005493"/>
            <a:ext cx="75187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73239"/>
                </a:solidFill>
                <a:latin typeface="+mj-lt"/>
              </a:rPr>
              <a:t>Python Lambda Functions are anonymous function means that the function is without a name. As we already know that the </a:t>
            </a:r>
            <a:r>
              <a:rPr lang="en-US" sz="2000" b="1" i="1" dirty="0" err="1">
                <a:solidFill>
                  <a:srgbClr val="273239"/>
                </a:solidFill>
                <a:latin typeface="+mj-lt"/>
              </a:rPr>
              <a:t>def</a:t>
            </a:r>
            <a:r>
              <a:rPr lang="en-US" sz="2000" dirty="0">
                <a:solidFill>
                  <a:srgbClr val="273239"/>
                </a:solidFill>
                <a:latin typeface="+mj-lt"/>
              </a:rPr>
              <a:t> keyword is used to define a normal function in Python. Similarly, the </a:t>
            </a:r>
            <a:r>
              <a:rPr lang="en-US" sz="2000" i="1" dirty="0">
                <a:solidFill>
                  <a:srgbClr val="273239"/>
                </a:solidFill>
                <a:latin typeface="+mj-lt"/>
              </a:rPr>
              <a:t>lambda</a:t>
            </a:r>
            <a:r>
              <a:rPr lang="en-US" sz="2000" dirty="0">
                <a:solidFill>
                  <a:srgbClr val="273239"/>
                </a:solidFill>
                <a:latin typeface="+mj-lt"/>
              </a:rPr>
              <a:t> keyword is used to define an anonymous function in Python. </a:t>
            </a:r>
            <a:endParaRPr lang="en-US" sz="2000" dirty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50654" y="3406150"/>
            <a:ext cx="4234626" cy="37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j-lt"/>
                <a:cs typeface="Consolas" panose="020B06090202040302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j-lt"/>
                <a:cs typeface="Consolas" panose="020B0609020204030204" pitchFamily="49" charset="0"/>
              </a:rPr>
              <a:t> arguments: expression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7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Lambda expressions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03900" y="1005493"/>
            <a:ext cx="75187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73239"/>
                </a:solidFill>
                <a:latin typeface="+mj-lt"/>
              </a:rPr>
              <a:t>This </a:t>
            </a:r>
            <a:r>
              <a:rPr lang="en-US" sz="2000" dirty="0">
                <a:solidFill>
                  <a:srgbClr val="273239"/>
                </a:solidFill>
                <a:latin typeface="+mj-lt"/>
              </a:rPr>
              <a:t>function can have any number of arguments but only one expression, which is evaluated and returned.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+mj-lt"/>
              </a:rPr>
              <a:t>One is free to use lambda functions wherever function objects are required.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+mj-lt"/>
              </a:rPr>
              <a:t>You need to keep in your knowledge that lambda functions are syntactically restricted to a single expression.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+mj-lt"/>
              </a:rPr>
              <a:t>It has various uses in particular fields of programming besides other types of expressions in functions.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Lambda expressions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1660" y="1025813"/>
            <a:ext cx="3444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Ex 1: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string =‘Python is future'</a:t>
            </a:r>
            <a:endParaRPr lang="en-US" sz="20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# lambda returns a function object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print(lambda string : string)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1440" y="905275"/>
            <a:ext cx="3779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 2: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cube(y):</a:t>
            </a:r>
          </a:p>
          <a:p>
            <a:r>
              <a:rPr lang="en-US" sz="2000" dirty="0"/>
              <a:t>    return y*y*y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err="1"/>
              <a:t>lambda_cube</a:t>
            </a:r>
            <a:r>
              <a:rPr lang="en-US" sz="2000" dirty="0"/>
              <a:t> = lambda y: y*y*y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 using the normally</a:t>
            </a:r>
          </a:p>
          <a:p>
            <a:r>
              <a:rPr lang="en-US" sz="2000" dirty="0"/>
              <a:t># defined function</a:t>
            </a:r>
          </a:p>
          <a:p>
            <a:r>
              <a:rPr lang="en-US" sz="2000" dirty="0"/>
              <a:t>print(cube(5))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 using the lambda function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lambda_cube</a:t>
            </a:r>
            <a:r>
              <a:rPr lang="en-US" sz="2000" dirty="0"/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24730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0110" y="-601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What are Iterators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0110" y="875497"/>
            <a:ext cx="7711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73239"/>
                </a:solidFill>
                <a:latin typeface="urw-din"/>
              </a:rPr>
              <a:t>Iterator in python is an object that is used to iterate over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iterable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objects like lists, tuples,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dicts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, and sets. The iterator object is initialized using the 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iter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method. It uses the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next()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method for iteration.</a:t>
            </a:r>
            <a:endParaRPr lang="en-US" sz="2000" dirty="0"/>
          </a:p>
        </p:txBody>
      </p:sp>
      <p:pic>
        <p:nvPicPr>
          <p:cNvPr id="4098" name="Picture 2" descr="A Step by Step Guide on Iterator in Python | What is Iterator in Pyth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55" y="2198936"/>
            <a:ext cx="56007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0110" y="-601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What are Iterators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0110" y="875497"/>
            <a:ext cx="7711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73239"/>
                </a:solidFill>
                <a:latin typeface="urw-din"/>
              </a:rPr>
              <a:t>Iterator in python is an object that is used to iterate over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iterable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objects like lists, tuples, </a:t>
            </a:r>
            <a:r>
              <a:rPr lang="en-US" sz="2000" dirty="0" err="1">
                <a:solidFill>
                  <a:srgbClr val="273239"/>
                </a:solidFill>
                <a:latin typeface="urw-din"/>
              </a:rPr>
              <a:t>dicts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, and sets. The iterator object is initialized using the 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iter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() 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method. It uses the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next()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method for iteration.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0560" y="2276734"/>
            <a:ext cx="82702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__</a:t>
            </a:r>
            <a:r>
              <a:rPr lang="en-US" sz="2000" dirty="0" err="1"/>
              <a:t>iter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)__ method that is called for the initialization of an iterator. This returns an iterator </a:t>
            </a:r>
            <a:r>
              <a:rPr lang="en-US" sz="2000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next ( __next__ in Python 3) The next method returns the next value for the </a:t>
            </a:r>
            <a:r>
              <a:rPr lang="en-US" sz="2000" dirty="0" err="1"/>
              <a:t>iterable</a:t>
            </a:r>
            <a:r>
              <a:rPr lang="en-US" sz="2000" dirty="0"/>
              <a:t>. When we use a for loop to traverse any </a:t>
            </a:r>
            <a:r>
              <a:rPr lang="en-US" sz="2000" dirty="0" err="1"/>
              <a:t>iterable</a:t>
            </a:r>
            <a:r>
              <a:rPr lang="en-US" sz="2000" dirty="0"/>
              <a:t> object, internally it uses the </a:t>
            </a:r>
            <a:r>
              <a:rPr lang="en-US" sz="2000" dirty="0" err="1"/>
              <a:t>iter</a:t>
            </a:r>
            <a:r>
              <a:rPr lang="en-US" sz="2000" dirty="0"/>
              <a:t>() method to get an iterator object which further uses next() method to iterate over. This method raises a </a:t>
            </a:r>
            <a:r>
              <a:rPr lang="en-US" sz="2000" dirty="0" err="1"/>
              <a:t>StopIteration</a:t>
            </a:r>
            <a:r>
              <a:rPr lang="en-US" sz="2000" dirty="0"/>
              <a:t> to signal the end of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1186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12075" y="0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Examples of Iterators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95680" y="960557"/>
            <a:ext cx="3362960" cy="235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Ex1: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mytuple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(“alpha", </a:t>
            </a:r>
            <a:r>
              <a:rPr lang="en-US" dirty="0"/>
              <a:t>"</a:t>
            </a:r>
            <a:r>
              <a:rPr lang="en-US" dirty="0" smtClean="0"/>
              <a:t>beta", “gamma")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myit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mytuple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</a:p>
          <a:p>
            <a:pPr>
              <a:lnSpc>
                <a:spcPct val="150000"/>
              </a:lnSpc>
            </a:pP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</a:p>
          <a:p>
            <a:pPr>
              <a:lnSpc>
                <a:spcPct val="150000"/>
              </a:lnSpc>
            </a:pPr>
            <a:r>
              <a:rPr lang="en-US" dirty="0"/>
              <a:t>print(next(</a:t>
            </a:r>
            <a:r>
              <a:rPr lang="en-US" dirty="0" err="1"/>
              <a:t>myit</a:t>
            </a:r>
            <a:r>
              <a:rPr lang="en-US" dirty="0"/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680" y="3805357"/>
            <a:ext cx="3362959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Ex 2: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tuple </a:t>
            </a:r>
            <a:r>
              <a:rPr lang="en-US" dirty="0"/>
              <a:t>= (“alpha", "beta", “gamma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mytuple</a:t>
            </a:r>
            <a:r>
              <a:rPr lang="en-US" dirty="0"/>
              <a:t>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6894" y="960557"/>
            <a:ext cx="316989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 smtClean="0"/>
              <a:t>Ex 3:</a:t>
            </a:r>
          </a:p>
          <a:p>
            <a:r>
              <a:rPr lang="sv-SE" dirty="0" smtClean="0"/>
              <a:t>mystr </a:t>
            </a:r>
            <a:r>
              <a:rPr lang="sv-SE" dirty="0"/>
              <a:t>= "banana"</a:t>
            </a:r>
          </a:p>
          <a:p>
            <a:endParaRPr lang="sv-SE" dirty="0"/>
          </a:p>
          <a:p>
            <a:r>
              <a:rPr lang="sv-SE" dirty="0"/>
              <a:t>for x in mystr:</a:t>
            </a:r>
          </a:p>
          <a:p>
            <a:r>
              <a:rPr lang="sv-SE" dirty="0"/>
              <a:t>  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3" y="35502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What are generators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4882" y="782913"/>
            <a:ext cx="803511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A generator is 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a function that produces a sequence of results instead of a single value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202124"/>
                </a:solidFill>
                <a:latin typeface="arial" panose="020B0604020202020204" pitchFamily="34" charset="0"/>
              </a:rPr>
              <a:t>i.e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 you generate ​a series of values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617905" y="307141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800" b="1" dirty="0" smtClean="0">
                <a:solidFill>
                  <a:srgbClr val="00B050"/>
                </a:solidFill>
                <a:latin typeface="sofia-pro"/>
              </a:rPr>
              <a:t>What is </a:t>
            </a:r>
            <a:r>
              <a:rPr lang="en-US" sz="1800" b="1" dirty="0">
                <a:solidFill>
                  <a:srgbClr val="00B050"/>
                </a:solidFill>
                <a:latin typeface="sofia-pro"/>
              </a:rPr>
              <a:t>use </a:t>
            </a:r>
            <a:r>
              <a:rPr lang="en-US" sz="1800" b="1" dirty="0" smtClean="0">
                <a:solidFill>
                  <a:srgbClr val="00B050"/>
                </a:solidFill>
                <a:latin typeface="sofia-pro"/>
              </a:rPr>
              <a:t>of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sofia-pro"/>
              </a:rPr>
              <a:t>yield()</a:t>
            </a:r>
            <a:r>
              <a:rPr lang="en-US" sz="1800" b="1" dirty="0" smtClean="0">
                <a:solidFill>
                  <a:srgbClr val="00B050"/>
                </a:solidFill>
                <a:latin typeface="sofia-pro"/>
              </a:rPr>
              <a:t> in Python?</a:t>
            </a:r>
            <a:endParaRPr lang="en-US" sz="1800" b="1" dirty="0">
              <a:solidFill>
                <a:srgbClr val="00B050"/>
              </a:solidFill>
              <a:latin typeface="sofia-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905" y="3450533"/>
            <a:ext cx="7933518" cy="17030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yield statement suspends a function’s execution and sends a value back to the caller, but retains enough state to enable the function to resume where it left off</a:t>
            </a:r>
            <a:r>
              <a:rPr lang="en-US" sz="1800" dirty="0" smtClean="0">
                <a:solidFill>
                  <a:srgbClr val="273239"/>
                </a:solidFill>
                <a:latin typeface="urw-din"/>
              </a:rPr>
              <a:t>.</a:t>
            </a:r>
            <a:r>
              <a:rPr lang="en-US" sz="1800" dirty="0">
                <a:solidFill>
                  <a:srgbClr val="273239"/>
                </a:solidFill>
                <a:latin typeface="urw-din"/>
              </a:rPr>
              <a:t> This allows its code to produce a series of values over </a:t>
            </a:r>
            <a:r>
              <a:rPr lang="en-US" sz="1800" dirty="0" smtClean="0">
                <a:solidFill>
                  <a:srgbClr val="273239"/>
                </a:solidFill>
                <a:latin typeface="urw-din"/>
              </a:rPr>
              <a:t>time.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994" y="1753936"/>
            <a:ext cx="7842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A generator-function is defined like a normal function, but whenever it needs to generate a value, it does so with the yield keyword rather than return. If the body of a </a:t>
            </a:r>
            <a:r>
              <a:rPr lang="en-US" sz="1800" dirty="0" err="1"/>
              <a:t>def</a:t>
            </a:r>
            <a:r>
              <a:rPr lang="en-US" sz="1800" dirty="0"/>
              <a:t> contains yield, the function automatically becomes a generator function.</a:t>
            </a:r>
          </a:p>
        </p:txBody>
      </p:sp>
    </p:spTree>
    <p:extLst>
      <p:ext uri="{BB962C8B-B14F-4D97-AF65-F5344CB8AC3E}">
        <p14:creationId xmlns:p14="http://schemas.microsoft.com/office/powerpoint/2010/main" val="3011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3" y="35502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What are generators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148" name="Picture 4" descr="Yield in Python—Make Your Functions Efficient | Better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8" y="833802"/>
            <a:ext cx="7411739" cy="41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758860"/>
            <a:ext cx="4566688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Introduction to Types of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How do we write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Modularize program with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variable scopes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What is code documentation &amp; Importance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Lambda expressions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What are Iterators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Examples of Iterators</a:t>
            </a:r>
            <a:endParaRPr lang="en-US" b="1" dirty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What are generators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>
                <a:solidFill>
                  <a:srgbClr val="2C363A"/>
                </a:solidFill>
              </a:rPr>
              <a:t>Examples of </a:t>
            </a:r>
            <a:r>
              <a:rPr lang="en-US" b="1" dirty="0" smtClean="0">
                <a:solidFill>
                  <a:srgbClr val="2C363A"/>
                </a:solidFill>
              </a:rPr>
              <a:t>generators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3" y="35502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What are generators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5986" y="833802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sofia-pro"/>
              </a:rPr>
              <a:t>yield()</a:t>
            </a:r>
            <a:r>
              <a:rPr lang="en-US" sz="1800" b="1" dirty="0" smtClean="0">
                <a:solidFill>
                  <a:srgbClr val="00B050"/>
                </a:solidFill>
                <a:latin typeface="sofia-pro"/>
              </a:rPr>
              <a:t> in Python?</a:t>
            </a:r>
            <a:endParaRPr lang="en-US" sz="1800" b="1" dirty="0">
              <a:solidFill>
                <a:srgbClr val="00B050"/>
              </a:solidFill>
              <a:latin typeface="sofia-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040" y="1413848"/>
            <a:ext cx="431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simpleGeneratorFun</a:t>
            </a:r>
            <a:r>
              <a:rPr lang="en-US" sz="1800" dirty="0"/>
              <a:t>():</a:t>
            </a:r>
          </a:p>
          <a:p>
            <a:r>
              <a:rPr lang="en-US" sz="1800" dirty="0"/>
              <a:t>    yield 1</a:t>
            </a:r>
          </a:p>
          <a:p>
            <a:r>
              <a:rPr lang="en-US" sz="1800" dirty="0"/>
              <a:t>    yield 2</a:t>
            </a:r>
          </a:p>
          <a:p>
            <a:r>
              <a:rPr lang="en-US" sz="1800" dirty="0"/>
              <a:t>    yield 3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# Driver code to check above generator function</a:t>
            </a:r>
          </a:p>
          <a:p>
            <a:r>
              <a:rPr lang="en-US" sz="1800" dirty="0"/>
              <a:t>for value in </a:t>
            </a:r>
            <a:r>
              <a:rPr lang="en-US" sz="1800" dirty="0" err="1"/>
              <a:t>simpleGeneratorFun</a:t>
            </a:r>
            <a:r>
              <a:rPr lang="en-US" sz="1800" dirty="0"/>
              <a:t>():</a:t>
            </a:r>
          </a:p>
          <a:p>
            <a:r>
              <a:rPr lang="en-US" sz="1800" dirty="0"/>
              <a:t>    print(value)</a:t>
            </a:r>
          </a:p>
        </p:txBody>
      </p:sp>
    </p:spTree>
    <p:extLst>
      <p:ext uri="{BB962C8B-B14F-4D97-AF65-F5344CB8AC3E}">
        <p14:creationId xmlns:p14="http://schemas.microsoft.com/office/powerpoint/2010/main" val="17491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0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Examples of generators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46480" y="962640"/>
            <a:ext cx="56692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# A generator function</a:t>
            </a:r>
          </a:p>
          <a:p>
            <a:r>
              <a:rPr lang="en-US" sz="1800" b="1" i="1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simpleGeneratorFun</a:t>
            </a:r>
            <a:r>
              <a:rPr lang="en-US" sz="1800" dirty="0"/>
              <a:t>():</a:t>
            </a:r>
          </a:p>
          <a:p>
            <a:r>
              <a:rPr lang="en-US" sz="1800" dirty="0"/>
              <a:t>    yield 1</a:t>
            </a:r>
          </a:p>
          <a:p>
            <a:r>
              <a:rPr lang="en-US" sz="1800" dirty="0"/>
              <a:t>    yield 2</a:t>
            </a:r>
          </a:p>
          <a:p>
            <a:r>
              <a:rPr lang="en-US" sz="1800" dirty="0"/>
              <a:t>    yield 3</a:t>
            </a:r>
          </a:p>
          <a:p>
            <a:r>
              <a:rPr lang="en-US" sz="1800" dirty="0"/>
              <a:t>   </a:t>
            </a:r>
          </a:p>
          <a:p>
            <a:r>
              <a:rPr lang="en-US" sz="1800" dirty="0"/>
              <a:t># x is a generator object</a:t>
            </a:r>
          </a:p>
          <a:p>
            <a:r>
              <a:rPr lang="en-US" sz="1800" dirty="0"/>
              <a:t>x = </a:t>
            </a:r>
            <a:r>
              <a:rPr lang="en-US" sz="1800" dirty="0" err="1"/>
              <a:t>simpleGeneratorFun</a:t>
            </a:r>
            <a:r>
              <a:rPr lang="en-US" sz="1800" dirty="0"/>
              <a:t>()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Iterating over the generator object using next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x.next</a:t>
            </a:r>
            <a:r>
              <a:rPr lang="en-US" sz="1800" dirty="0"/>
              <a:t>()) # In Python 3, __next__()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x.next</a:t>
            </a:r>
            <a:r>
              <a:rPr lang="en-US" sz="1800" dirty="0"/>
              <a:t>())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x.next</a:t>
            </a:r>
            <a:r>
              <a:rPr lang="en-US" sz="18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86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Assignments </a:t>
            </a:r>
            <a:r>
              <a:rPr lang="en-US" sz="2400" dirty="0" smtClean="0">
                <a:solidFill>
                  <a:schemeClr val="accent2"/>
                </a:solidFill>
              </a:rPr>
              <a:t>Control Flows are 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uploaded with below link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Introduction to Types of </a:t>
            </a:r>
            <a:r>
              <a:rPr lang="en-US" sz="2400" dirty="0" smtClean="0">
                <a:solidFill>
                  <a:srgbClr val="2C363A"/>
                </a:solidFill>
              </a:rPr>
              <a:t>Functions</a:t>
            </a: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31;p26"/>
          <p:cNvSpPr txBox="1"/>
          <p:nvPr/>
        </p:nvSpPr>
        <p:spPr>
          <a:xfrm>
            <a:off x="536988" y="767284"/>
            <a:ext cx="8294146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</a:rPr>
              <a:t>Functions</a:t>
            </a:r>
            <a:r>
              <a:rPr lang="en-US" sz="1800" dirty="0">
                <a:solidFill>
                  <a:schemeClr val="dk1"/>
                </a:solidFill>
              </a:rPr>
              <a:t> are just bundled sets of instructions that we can repeatedly use without having to write them again. They make the code more concise and readable in any language, including Python.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You </a:t>
            </a:r>
            <a:r>
              <a:rPr lang="en-US" sz="1800" dirty="0">
                <a:solidFill>
                  <a:schemeClr val="dk1"/>
                </a:solidFill>
              </a:rPr>
              <a:t>can pass data, known as parameters, into a function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 function can return data as a result.</a:t>
            </a:r>
          </a:p>
          <a:p>
            <a:pPr lvl="0" algn="just">
              <a:lnSpc>
                <a:spcPct val="150000"/>
              </a:lnSpc>
            </a:pPr>
            <a:endParaRPr lang="en-US" sz="1100" dirty="0" smtClean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dk1"/>
                </a:solidFill>
              </a:rPr>
              <a:t>Types of functions: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Built-in </a:t>
            </a:r>
            <a:r>
              <a:rPr lang="en-US" dirty="0"/>
              <a:t>(A built-in function is a function that is already available in a programming language </a:t>
            </a:r>
            <a:r>
              <a:rPr lang="en-US" dirty="0" smtClean="0"/>
              <a:t>)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Recursion </a:t>
            </a:r>
            <a:r>
              <a:rPr lang="en-US" dirty="0"/>
              <a:t>(it is a process in which a function calls itself directly or indirectly)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Lambda </a:t>
            </a:r>
            <a:r>
              <a:rPr lang="en-US" dirty="0"/>
              <a:t>(Python Lambda Functions are anonymous function means that the function is without a name)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smtClean="0"/>
              <a:t>user-defined </a:t>
            </a:r>
            <a:r>
              <a:rPr lang="en-US" dirty="0"/>
              <a:t>(User-defined functions are functions that you use to organize your code 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How do we write </a:t>
            </a:r>
            <a:r>
              <a:rPr lang="en-US" sz="2400" dirty="0" smtClean="0">
                <a:solidFill>
                  <a:srgbClr val="2C363A"/>
                </a:solidFill>
              </a:rPr>
              <a:t>functions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Python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84" y="1001842"/>
            <a:ext cx="6866414" cy="313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How do we write </a:t>
            </a:r>
            <a:r>
              <a:rPr lang="en-US" sz="2400" dirty="0" smtClean="0">
                <a:solidFill>
                  <a:srgbClr val="2C363A"/>
                </a:solidFill>
              </a:rPr>
              <a:t>function definition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4884" y="1166434"/>
            <a:ext cx="77019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rgbClr val="273239"/>
                </a:solidFill>
                <a:latin typeface="+mj-lt"/>
              </a:rPr>
              <a:t>Creating a Python Function</a:t>
            </a:r>
          </a:p>
          <a:p>
            <a:pPr fontAlgn="base"/>
            <a:r>
              <a:rPr lang="en-US" sz="1600" dirty="0">
                <a:solidFill>
                  <a:srgbClr val="273239"/>
                </a:solidFill>
                <a:latin typeface="+mj-lt"/>
              </a:rPr>
              <a:t>We can create a  Python function using the </a:t>
            </a:r>
            <a:r>
              <a:rPr lang="en-US" sz="1600" b="1" dirty="0" err="1">
                <a:solidFill>
                  <a:srgbClr val="273239"/>
                </a:solidFill>
                <a:latin typeface="+mj-lt"/>
              </a:rPr>
              <a:t>def</a:t>
            </a:r>
            <a:r>
              <a:rPr lang="en-US" sz="1600" dirty="0">
                <a:solidFill>
                  <a:srgbClr val="273239"/>
                </a:solidFill>
                <a:latin typeface="+mj-lt"/>
              </a:rPr>
              <a:t> keyword.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854884" y="2065590"/>
            <a:ext cx="8086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# A simple Python function</a:t>
            </a:r>
          </a:p>
          <a:p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def</a:t>
            </a:r>
            <a:r>
              <a:rPr lang="en-US" sz="2000" dirty="0"/>
              <a:t> fun():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print</a:t>
            </a:r>
            <a:r>
              <a:rPr lang="en-US" sz="2000" dirty="0"/>
              <a:t>("Welcome to GFG")</a:t>
            </a: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How do we write </a:t>
            </a:r>
            <a:r>
              <a:rPr lang="en-US" sz="2400" dirty="0" smtClean="0">
                <a:solidFill>
                  <a:srgbClr val="2C363A"/>
                </a:solidFill>
              </a:rPr>
              <a:t>function call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54884" y="1411014"/>
            <a:ext cx="808697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A simple Python function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fun():</a:t>
            </a:r>
          </a:p>
          <a:p>
            <a:r>
              <a:rPr lang="en-US" sz="2000" dirty="0"/>
              <a:t>    print("Welcome to GFG")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# Driver code to call a function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fun()</a:t>
            </a:r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What is Modularity?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10490" y="905275"/>
            <a:ext cx="80206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Modularity refers to the act of partitioning the code into modules building them first followed by linking and finally combining them to form a complete project. Modularity ensures re-usability and thrives to minimize the duplication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Import math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X= </a:t>
            </a:r>
            <a:r>
              <a:rPr lang="en-US" sz="2000" dirty="0" err="1" smtClean="0"/>
              <a:t>math.sqrt</a:t>
            </a:r>
            <a:r>
              <a:rPr lang="en-US" sz="2000" dirty="0" smtClean="0"/>
              <a:t>(64)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print(x)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Understanding variable scopes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03900" y="1066556"/>
            <a:ext cx="7652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location where we can find a variable and also access it if required is called the scope of a variable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03900" y="1920531"/>
            <a:ext cx="7652884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b="1" dirty="0"/>
              <a:t>Global and local variables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/>
              <a:t>Global variables are the ones that are defined and declared outside any function and are not specified to any function. They can be used by any part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7794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903900" y="10697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lnSpc>
                <a:spcPct val="150000"/>
              </a:lnSpc>
              <a:buClr>
                <a:srgbClr val="2C363A"/>
              </a:buClr>
              <a:buSzPts val="1400"/>
            </a:pPr>
            <a:r>
              <a:rPr lang="en-US" sz="2400" dirty="0">
                <a:solidFill>
                  <a:srgbClr val="2C363A"/>
                </a:solidFill>
              </a:rPr>
              <a:t>Understanding variable scopes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060704" y="905275"/>
            <a:ext cx="3858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This function uses global variable </a:t>
            </a:r>
            <a:r>
              <a:rPr lang="en-US" sz="2000" dirty="0" smtClean="0"/>
              <a:t>s</a:t>
            </a:r>
          </a:p>
          <a:p>
            <a:endParaRPr lang="en-US" sz="2000" dirty="0"/>
          </a:p>
          <a:p>
            <a:r>
              <a:rPr lang="en-US" sz="2000" dirty="0" err="1"/>
              <a:t>def</a:t>
            </a:r>
            <a:r>
              <a:rPr lang="en-US" sz="2000" dirty="0"/>
              <a:t> f(): </a:t>
            </a:r>
          </a:p>
          <a:p>
            <a:r>
              <a:rPr lang="en-US" sz="2000" dirty="0"/>
              <a:t>    print(s)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# Global scope</a:t>
            </a:r>
          </a:p>
          <a:p>
            <a:r>
              <a:rPr lang="en-US" sz="2000" dirty="0"/>
              <a:t>s = "I love </a:t>
            </a:r>
            <a:r>
              <a:rPr lang="en-US" sz="2000" dirty="0" smtClean="0"/>
              <a:t>Python"</a:t>
            </a:r>
            <a:endParaRPr lang="en-US" sz="2000" dirty="0"/>
          </a:p>
          <a:p>
            <a:r>
              <a:rPr lang="en-US" sz="2000" dirty="0"/>
              <a:t>f()</a:t>
            </a:r>
          </a:p>
        </p:txBody>
      </p:sp>
      <p:pic>
        <p:nvPicPr>
          <p:cNvPr id="1028" name="Picture 4" descr="Python - Scope Of A Variable - Share - Dataquest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00" y="841247"/>
            <a:ext cx="4953000" cy="391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1150</Words>
  <Application>Microsoft Office PowerPoint</Application>
  <PresentationFormat>On-screen Show (16:9)</PresentationFormat>
  <Paragraphs>182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</vt:lpstr>
      <vt:lpstr>urw-din</vt:lpstr>
      <vt:lpstr>sofia-pro</vt:lpstr>
      <vt:lpstr>Lato</vt:lpstr>
      <vt:lpstr>Sarala</vt:lpstr>
      <vt:lpstr>Montserrat</vt:lpstr>
      <vt:lpstr>Work Sans ExtraBold</vt:lpstr>
      <vt:lpstr>Microsoft YaHei</vt:lpstr>
      <vt:lpstr>Consolas</vt:lpstr>
      <vt:lpstr>Final Project Proposal by Slidesgo</vt:lpstr>
      <vt:lpstr>Python Advanced Python Functions</vt:lpstr>
      <vt:lpstr>PowerPoint Presentation</vt:lpstr>
      <vt:lpstr>Introduction to Types of Functions </vt:lpstr>
      <vt:lpstr>How do we write functions </vt:lpstr>
      <vt:lpstr>How do we write function definition </vt:lpstr>
      <vt:lpstr>How do we write function call </vt:lpstr>
      <vt:lpstr>What is Modularity?</vt:lpstr>
      <vt:lpstr>Understanding variable scopes</vt:lpstr>
      <vt:lpstr>Understanding variable scopes</vt:lpstr>
      <vt:lpstr>What is code documentation &amp; Importance</vt:lpstr>
      <vt:lpstr>What is code documentation &amp; Importance</vt:lpstr>
      <vt:lpstr>Lambda expressions</vt:lpstr>
      <vt:lpstr>Lambda expressions</vt:lpstr>
      <vt:lpstr>Lambda expressions</vt:lpstr>
      <vt:lpstr>What are Iterators</vt:lpstr>
      <vt:lpstr>What are Iterators</vt:lpstr>
      <vt:lpstr>Examples of Iterators</vt:lpstr>
      <vt:lpstr>What are generators </vt:lpstr>
      <vt:lpstr>What are generators </vt:lpstr>
      <vt:lpstr>What are generators </vt:lpstr>
      <vt:lpstr>Examples of generators</vt:lpstr>
      <vt:lpstr>Assignments</vt:lpstr>
      <vt:lpstr>Assignments Control Flows are  uploaded with below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245</cp:revision>
  <dcterms:modified xsi:type="dcterms:W3CDTF">2022-08-09T13:40:47Z</dcterms:modified>
</cp:coreProperties>
</file>