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21"/>
  </p:notesMasterIdLst>
  <p:sldIdLst>
    <p:sldId id="256" r:id="rId2"/>
    <p:sldId id="257" r:id="rId3"/>
    <p:sldId id="258" r:id="rId4"/>
    <p:sldId id="415" r:id="rId5"/>
    <p:sldId id="336" r:id="rId6"/>
    <p:sldId id="416" r:id="rId7"/>
    <p:sldId id="417" r:id="rId8"/>
    <p:sldId id="345" r:id="rId9"/>
    <p:sldId id="418" r:id="rId10"/>
    <p:sldId id="410" r:id="rId11"/>
    <p:sldId id="411" r:id="rId12"/>
    <p:sldId id="420" r:id="rId13"/>
    <p:sldId id="412" r:id="rId14"/>
    <p:sldId id="419" r:id="rId15"/>
    <p:sldId id="413" r:id="rId16"/>
    <p:sldId id="414" r:id="rId17"/>
    <p:sldId id="271" r:id="rId18"/>
    <p:sldId id="327" r:id="rId19"/>
    <p:sldId id="308" r:id="rId20"/>
  </p:sldIdLst>
  <p:sldSz cx="9144000" cy="5143500" type="screen16x9"/>
  <p:notesSz cx="6858000" cy="9144000"/>
  <p:embeddedFontLst>
    <p:embeddedFont>
      <p:font typeface="Montserrat" panose="00000500000000000000" pitchFamily="50" charset="0"/>
      <p:regular r:id="rId22"/>
      <p:bold r:id="rId23"/>
      <p:italic r:id="rId24"/>
      <p:boldItalic r:id="rId25"/>
    </p:embeddedFont>
    <p:embeddedFont>
      <p:font typeface="Sarala" panose="020B0604020202020204" charset="0"/>
      <p:regular r:id="rId26"/>
      <p:bold r:id="rId27"/>
    </p:embeddedFont>
    <p:embeddedFont>
      <p:font typeface="Microsoft YaHei" panose="020B0503020204020204" pitchFamily="34" charset="-122"/>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4" d="100"/>
          <a:sy n="94"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631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718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114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891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262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580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13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542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335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52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lt1"/>
                </a:solidFill>
                <a:latin typeface="Arial"/>
                <a:ea typeface="Arial"/>
                <a:cs typeface="Arial"/>
                <a:sym typeface="Arial"/>
              </a:rPr>
              <a:t>Python Advanced</a:t>
            </a:r>
            <a:br>
              <a:rPr lang="en-US" sz="2400" dirty="0" smtClean="0">
                <a:solidFill>
                  <a:schemeClr val="lt1"/>
                </a:solidFill>
                <a:latin typeface="Arial"/>
                <a:ea typeface="Arial"/>
                <a:cs typeface="Arial"/>
                <a:sym typeface="Arial"/>
              </a:rPr>
            </a:br>
            <a:r>
              <a:rPr lang="en-US" sz="2000" dirty="0" smtClean="0">
                <a:solidFill>
                  <a:schemeClr val="lt1"/>
                </a:solidFill>
                <a:latin typeface="Arial"/>
                <a:ea typeface="Arial"/>
                <a:cs typeface="Arial"/>
                <a:sym typeface="Arial"/>
              </a:rPr>
              <a:t>Python classes</a:t>
            </a:r>
            <a:endParaRPr sz="2000" dirty="0">
              <a:solidFill>
                <a:schemeClr val="lt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- 2</a:t>
            </a:r>
            <a:endParaRPr b="1" dirty="0">
              <a:solidFill>
                <a:schemeClr val="lt1"/>
              </a:solidFill>
            </a:endParaRPr>
          </a:p>
        </p:txBody>
      </p:sp>
      <p:pic>
        <p:nvPicPr>
          <p:cNvPr id="1026" name="Picture 2" descr="Python Classes and Objects - Intellipaat Blog"/>
          <p:cNvPicPr>
            <a:picLocks noChangeAspect="1" noChangeArrowheads="1"/>
          </p:cNvPicPr>
          <p:nvPr/>
        </p:nvPicPr>
        <p:blipFill rotWithShape="1">
          <a:blip r:embed="rId3">
            <a:extLst>
              <a:ext uri="{28A0092B-C50C-407E-A947-70E740481C1C}">
                <a14:useLocalDpi xmlns:a14="http://schemas.microsoft.com/office/drawing/2010/main" val="0"/>
              </a:ext>
            </a:extLst>
          </a:blip>
          <a:srcRect l="6822" t="5327" r="8280" b="2584"/>
          <a:stretch/>
        </p:blipFill>
        <p:spPr bwMode="auto">
          <a:xfrm>
            <a:off x="1" y="1573972"/>
            <a:ext cx="4535424" cy="3200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Polymorphism</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Rectangle 2"/>
          <p:cNvSpPr/>
          <p:nvPr/>
        </p:nvSpPr>
        <p:spPr>
          <a:xfrm>
            <a:off x="347472" y="891701"/>
            <a:ext cx="3644462" cy="3365024"/>
          </a:xfrm>
          <a:prstGeom prst="rect">
            <a:avLst/>
          </a:prstGeom>
        </p:spPr>
        <p:txBody>
          <a:bodyPr wrap="square">
            <a:spAutoFit/>
          </a:bodyPr>
          <a:lstStyle/>
          <a:p>
            <a:pPr algn="just">
              <a:lnSpc>
                <a:spcPct val="150000"/>
              </a:lnSpc>
            </a:pPr>
            <a:r>
              <a:rPr lang="en-US" sz="1800" dirty="0"/>
              <a:t>Polymorphism simply means having many forms. </a:t>
            </a:r>
            <a:endParaRPr lang="en-US" sz="1800" dirty="0" smtClean="0"/>
          </a:p>
          <a:p>
            <a:pPr algn="just">
              <a:lnSpc>
                <a:spcPct val="150000"/>
              </a:lnSpc>
            </a:pPr>
            <a:r>
              <a:rPr lang="en-US" sz="1800" dirty="0" smtClean="0"/>
              <a:t>For </a:t>
            </a:r>
            <a:r>
              <a:rPr lang="en-US" sz="1800" dirty="0"/>
              <a:t>example, we need to determine if the given species of birds fly or not, using polymorphism we can do this using a single function</a:t>
            </a:r>
            <a:r>
              <a:rPr lang="en-US" sz="1800" dirty="0" smtClean="0"/>
              <a:t>.</a:t>
            </a:r>
          </a:p>
          <a:p>
            <a:pPr algn="just">
              <a:lnSpc>
                <a:spcPct val="150000"/>
              </a:lnSpc>
            </a:pPr>
            <a:endParaRPr lang="en-US" sz="1800" dirty="0"/>
          </a:p>
        </p:txBody>
      </p:sp>
      <p:sp>
        <p:nvSpPr>
          <p:cNvPr id="2" name="TextBox 1"/>
          <p:cNvSpPr txBox="1"/>
          <p:nvPr/>
        </p:nvSpPr>
        <p:spPr>
          <a:xfrm>
            <a:off x="4735173" y="1024194"/>
            <a:ext cx="3391268"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err="1" smtClean="0"/>
              <a:t>def</a:t>
            </a:r>
            <a:r>
              <a:rPr lang="en-US" sz="1600" dirty="0" smtClean="0"/>
              <a:t>  </a:t>
            </a:r>
            <a:r>
              <a:rPr lang="en-US" sz="1600" dirty="0" err="1" smtClean="0"/>
              <a:t>findlen_string</a:t>
            </a:r>
            <a:r>
              <a:rPr lang="en-US" sz="1600" dirty="0" smtClean="0"/>
              <a:t>():</a:t>
            </a:r>
          </a:p>
          <a:p>
            <a:r>
              <a:rPr lang="en-US" sz="1600" dirty="0"/>
              <a:t> </a:t>
            </a:r>
            <a:r>
              <a:rPr lang="en-US" sz="1600" dirty="0" smtClean="0"/>
              <a:t>     print(</a:t>
            </a:r>
            <a:r>
              <a:rPr lang="en-US" sz="1600" dirty="0" err="1" smtClean="0"/>
              <a:t>len</a:t>
            </a:r>
            <a:r>
              <a:rPr lang="en-US" sz="1600" dirty="0" smtClean="0"/>
              <a:t>(“Python”))</a:t>
            </a:r>
          </a:p>
          <a:p>
            <a:endParaRPr lang="en-US" sz="1600" dirty="0" smtClean="0"/>
          </a:p>
          <a:p>
            <a:r>
              <a:rPr lang="en-US" sz="1600" dirty="0" err="1"/>
              <a:t>def</a:t>
            </a:r>
            <a:r>
              <a:rPr lang="en-US" sz="1600" dirty="0"/>
              <a:t>  </a:t>
            </a:r>
            <a:r>
              <a:rPr lang="en-US" sz="1600" dirty="0" err="1" smtClean="0"/>
              <a:t>findlen_list</a:t>
            </a:r>
            <a:r>
              <a:rPr lang="en-US" sz="1600" dirty="0" smtClean="0"/>
              <a:t>():</a:t>
            </a:r>
            <a:endParaRPr lang="en-US" sz="1600" dirty="0"/>
          </a:p>
          <a:p>
            <a:r>
              <a:rPr lang="en-US" sz="1600" dirty="0"/>
              <a:t>      print(</a:t>
            </a:r>
            <a:r>
              <a:rPr lang="en-US" sz="1600" dirty="0" err="1"/>
              <a:t>len</a:t>
            </a:r>
            <a:r>
              <a:rPr lang="en-US" sz="1600" dirty="0" smtClean="0"/>
              <a:t>([10,20,30,40,50]))</a:t>
            </a:r>
          </a:p>
          <a:p>
            <a:endParaRPr lang="en-US" sz="1600" dirty="0"/>
          </a:p>
          <a:p>
            <a:r>
              <a:rPr lang="en-US" sz="1600" dirty="0" err="1" smtClean="0"/>
              <a:t>findlen_string</a:t>
            </a:r>
            <a:r>
              <a:rPr lang="en-US" sz="1600" dirty="0" smtClean="0"/>
              <a:t>()</a:t>
            </a:r>
          </a:p>
          <a:p>
            <a:r>
              <a:rPr lang="en-US" sz="1600" dirty="0" err="1" smtClean="0"/>
              <a:t>findlen_list</a:t>
            </a:r>
            <a:r>
              <a:rPr lang="en-US" sz="1600" dirty="0" smtClean="0"/>
              <a:t>()</a:t>
            </a:r>
            <a:endParaRPr lang="en-US" sz="1600" dirty="0"/>
          </a:p>
          <a:p>
            <a:endParaRPr lang="en-US" sz="1600" dirty="0"/>
          </a:p>
        </p:txBody>
      </p:sp>
    </p:spTree>
    <p:extLst>
      <p:ext uri="{BB962C8B-B14F-4D97-AF65-F5344CB8AC3E}">
        <p14:creationId xmlns:p14="http://schemas.microsoft.com/office/powerpoint/2010/main" val="374511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Encapsulation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Rectangle 2"/>
          <p:cNvSpPr/>
          <p:nvPr/>
        </p:nvSpPr>
        <p:spPr>
          <a:xfrm>
            <a:off x="347472" y="891701"/>
            <a:ext cx="8522208" cy="337066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a:t>Encapsulation is one of the fundamental concepts in object-oriented programming (OOP</a:t>
            </a:r>
            <a:r>
              <a:rPr lang="en-US" sz="1600" dirty="0" smtClean="0"/>
              <a:t>).</a:t>
            </a:r>
          </a:p>
          <a:p>
            <a:pPr marL="285750" indent="-285750" algn="just">
              <a:lnSpc>
                <a:spcPct val="150000"/>
              </a:lnSpc>
              <a:buFont typeface="Arial" panose="020B0604020202020204" pitchFamily="34" charset="0"/>
              <a:buChar char="•"/>
            </a:pPr>
            <a:r>
              <a:rPr lang="en-US" sz="1600" dirty="0" smtClean="0"/>
              <a:t>It </a:t>
            </a:r>
            <a:r>
              <a:rPr lang="en-US" sz="1600" dirty="0"/>
              <a:t>describes the idea of wrapping data and the methods that work on data within one unit. This puts restrictions on accessing variables and methods directly and can prevent the accidental modification of </a:t>
            </a:r>
            <a:r>
              <a:rPr lang="en-US" sz="1600" dirty="0" smtClean="0"/>
              <a:t>data.</a:t>
            </a:r>
          </a:p>
          <a:p>
            <a:pPr marL="285750" indent="-285750" algn="just">
              <a:lnSpc>
                <a:spcPct val="150000"/>
              </a:lnSpc>
              <a:buFont typeface="Arial" panose="020B0604020202020204" pitchFamily="34" charset="0"/>
              <a:buChar char="•"/>
            </a:pPr>
            <a:r>
              <a:rPr lang="en-US" sz="1600" dirty="0" smtClean="0"/>
              <a:t>To </a:t>
            </a:r>
            <a:r>
              <a:rPr lang="en-US" sz="1600" dirty="0"/>
              <a:t>prevent accidental change, an object’s variable can only be changed by an object’s method. Those types of variables are known as private variables</a:t>
            </a:r>
            <a:r>
              <a:rPr lang="en-US" sz="1600" dirty="0" smtClean="0"/>
              <a:t>.</a:t>
            </a:r>
            <a:endParaRPr lang="en-US" sz="1600" dirty="0"/>
          </a:p>
          <a:p>
            <a:pPr marL="285750" indent="-285750" algn="just">
              <a:lnSpc>
                <a:spcPct val="150000"/>
              </a:lnSpc>
              <a:buFont typeface="Arial" panose="020B0604020202020204" pitchFamily="34" charset="0"/>
              <a:buChar char="•"/>
            </a:pPr>
            <a:r>
              <a:rPr lang="en-US" sz="1600" dirty="0"/>
              <a:t>A class is an example of encapsulation as it encapsulates all the data that is member functions, variables, etc.</a:t>
            </a:r>
          </a:p>
        </p:txBody>
      </p:sp>
      <p:pic>
        <p:nvPicPr>
          <p:cNvPr id="2050" name="Picture 2" descr="Encapsulation i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194" y="3867101"/>
            <a:ext cx="2162175"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87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Encapsulation - Encapsulation in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2"/>
          <p:cNvSpPr/>
          <p:nvPr/>
        </p:nvSpPr>
        <p:spPr>
          <a:xfrm>
            <a:off x="438912" y="1368755"/>
            <a:ext cx="3767328" cy="1815882"/>
          </a:xfrm>
          <a:prstGeom prst="rect">
            <a:avLst/>
          </a:prstGeom>
        </p:spPr>
        <p:txBody>
          <a:bodyPr wrap="square">
            <a:spAutoFit/>
          </a:bodyPr>
          <a:lstStyle/>
          <a:p>
            <a:pPr algn="just"/>
            <a:r>
              <a:rPr lang="en-US" sz="1600" dirty="0"/>
              <a:t># Creating a Base class</a:t>
            </a:r>
          </a:p>
          <a:p>
            <a:pPr algn="just"/>
            <a:r>
              <a:rPr lang="en-US" sz="1600" dirty="0"/>
              <a:t>class Base:</a:t>
            </a:r>
          </a:p>
          <a:p>
            <a:pPr algn="just"/>
            <a:r>
              <a:rPr lang="en-US" sz="1600" dirty="0"/>
              <a:t>    </a:t>
            </a:r>
            <a:r>
              <a:rPr lang="en-US" sz="1600" dirty="0" err="1"/>
              <a:t>def</a:t>
            </a:r>
            <a:r>
              <a:rPr lang="en-US" sz="1600" dirty="0"/>
              <a:t> __</a:t>
            </a:r>
            <a:r>
              <a:rPr lang="en-US" sz="1600" dirty="0" err="1"/>
              <a:t>init</a:t>
            </a:r>
            <a:r>
              <a:rPr lang="en-US" sz="1600" dirty="0"/>
              <a:t>__(self):</a:t>
            </a:r>
          </a:p>
          <a:p>
            <a:pPr algn="just"/>
            <a:r>
              <a:rPr lang="en-US" sz="1600" dirty="0"/>
              <a:t>        </a:t>
            </a:r>
            <a:r>
              <a:rPr lang="en-US" sz="1600" dirty="0" err="1"/>
              <a:t>self.a</a:t>
            </a:r>
            <a:r>
              <a:rPr lang="en-US" sz="1600" dirty="0"/>
              <a:t> = </a:t>
            </a:r>
            <a:r>
              <a:rPr lang="en-US" sz="1600" dirty="0" smtClean="0"/>
              <a:t>“Python World"</a:t>
            </a:r>
            <a:endParaRPr lang="en-US" sz="1600" dirty="0"/>
          </a:p>
          <a:p>
            <a:pPr algn="just"/>
            <a:r>
              <a:rPr lang="en-US" sz="1600" dirty="0"/>
              <a:t>        </a:t>
            </a:r>
            <a:r>
              <a:rPr lang="en-US" sz="1600" dirty="0" err="1"/>
              <a:t>self.__c</a:t>
            </a:r>
            <a:r>
              <a:rPr lang="en-US" sz="1600" dirty="0"/>
              <a:t> = </a:t>
            </a:r>
            <a:r>
              <a:rPr lang="en-US" sz="1600" dirty="0" smtClean="0"/>
              <a:t>"</a:t>
            </a:r>
            <a:r>
              <a:rPr lang="en-US" sz="1600" dirty="0"/>
              <a:t> Python World </a:t>
            </a:r>
            <a:r>
              <a:rPr lang="en-US" sz="1600" dirty="0" smtClean="0"/>
              <a:t>"</a:t>
            </a:r>
            <a:endParaRPr lang="en-US" sz="1600" dirty="0"/>
          </a:p>
          <a:p>
            <a:pPr algn="just"/>
            <a:r>
              <a:rPr lang="en-US" sz="1600" dirty="0"/>
              <a:t> </a:t>
            </a:r>
          </a:p>
          <a:p>
            <a:pPr algn="just"/>
            <a:r>
              <a:rPr lang="en-US" sz="1600" dirty="0" smtClean="0"/>
              <a:t> </a:t>
            </a:r>
            <a:endParaRPr lang="en-US" sz="1600" dirty="0"/>
          </a:p>
        </p:txBody>
      </p:sp>
      <p:sp>
        <p:nvSpPr>
          <p:cNvPr id="4" name="Rectangle 3"/>
          <p:cNvSpPr/>
          <p:nvPr/>
        </p:nvSpPr>
        <p:spPr>
          <a:xfrm>
            <a:off x="4206240" y="1368755"/>
            <a:ext cx="4572000" cy="2677656"/>
          </a:xfrm>
          <a:prstGeom prst="rect">
            <a:avLst/>
          </a:prstGeom>
        </p:spPr>
        <p:txBody>
          <a:bodyPr>
            <a:spAutoFit/>
          </a:bodyPr>
          <a:lstStyle/>
          <a:p>
            <a:pPr algn="just"/>
            <a:r>
              <a:rPr lang="en-US" dirty="0"/>
              <a:t># Creating a derived class</a:t>
            </a:r>
          </a:p>
          <a:p>
            <a:pPr algn="just"/>
            <a:r>
              <a:rPr lang="en-US" dirty="0"/>
              <a:t>class Derived(Base):</a:t>
            </a:r>
          </a:p>
          <a:p>
            <a:pPr algn="just"/>
            <a:r>
              <a:rPr lang="en-US" dirty="0"/>
              <a:t>    </a:t>
            </a:r>
            <a:r>
              <a:rPr lang="en-US" dirty="0" err="1"/>
              <a:t>def</a:t>
            </a:r>
            <a:r>
              <a:rPr lang="en-US" dirty="0"/>
              <a:t> __</a:t>
            </a:r>
            <a:r>
              <a:rPr lang="en-US" dirty="0" err="1"/>
              <a:t>init</a:t>
            </a:r>
            <a:r>
              <a:rPr lang="en-US" dirty="0"/>
              <a:t>__(self):</a:t>
            </a:r>
          </a:p>
          <a:p>
            <a:pPr algn="just"/>
            <a:r>
              <a:rPr lang="en-US" dirty="0"/>
              <a:t> </a:t>
            </a:r>
          </a:p>
          <a:p>
            <a:pPr algn="just"/>
            <a:r>
              <a:rPr lang="en-US" dirty="0"/>
              <a:t>        # Calling constructor of</a:t>
            </a:r>
          </a:p>
          <a:p>
            <a:pPr algn="just"/>
            <a:r>
              <a:rPr lang="en-US" dirty="0"/>
              <a:t>        # Base class</a:t>
            </a:r>
          </a:p>
          <a:p>
            <a:pPr algn="just"/>
            <a:r>
              <a:rPr lang="en-US" dirty="0"/>
              <a:t>        Base.__</a:t>
            </a:r>
            <a:r>
              <a:rPr lang="en-US" dirty="0" err="1"/>
              <a:t>init</a:t>
            </a:r>
            <a:r>
              <a:rPr lang="en-US" dirty="0"/>
              <a:t>__(self)</a:t>
            </a:r>
          </a:p>
          <a:p>
            <a:pPr algn="just"/>
            <a:r>
              <a:rPr lang="en-US" dirty="0"/>
              <a:t>        print("Calling private member of base class: ")</a:t>
            </a:r>
          </a:p>
          <a:p>
            <a:pPr algn="just"/>
            <a:r>
              <a:rPr lang="en-US" dirty="0"/>
              <a:t>        print(</a:t>
            </a:r>
            <a:r>
              <a:rPr lang="en-US" dirty="0" err="1"/>
              <a:t>self.__c</a:t>
            </a:r>
            <a:r>
              <a:rPr lang="en-US" dirty="0"/>
              <a:t>)</a:t>
            </a:r>
          </a:p>
          <a:p>
            <a:pPr algn="just"/>
            <a:r>
              <a:rPr lang="en-US" dirty="0"/>
              <a:t># Driver code</a:t>
            </a:r>
          </a:p>
          <a:p>
            <a:pPr algn="just"/>
            <a:r>
              <a:rPr lang="en-US" dirty="0"/>
              <a:t>obj1 = Base()</a:t>
            </a:r>
          </a:p>
          <a:p>
            <a:pPr algn="just"/>
            <a:r>
              <a:rPr lang="en-US" dirty="0"/>
              <a:t>print(obj1.a)</a:t>
            </a:r>
          </a:p>
        </p:txBody>
      </p:sp>
    </p:spTree>
    <p:extLst>
      <p:ext uri="{BB962C8B-B14F-4D97-AF65-F5344CB8AC3E}">
        <p14:creationId xmlns:p14="http://schemas.microsoft.com/office/powerpoint/2010/main" val="2512159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Inheritance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2"/>
          <p:cNvSpPr/>
          <p:nvPr/>
        </p:nvSpPr>
        <p:spPr>
          <a:xfrm>
            <a:off x="347472" y="891701"/>
            <a:ext cx="8522208" cy="3739998"/>
          </a:xfrm>
          <a:prstGeom prst="rect">
            <a:avLst/>
          </a:prstGeom>
        </p:spPr>
        <p:txBody>
          <a:bodyPr wrap="square">
            <a:spAutoFit/>
          </a:bodyPr>
          <a:lstStyle/>
          <a:p>
            <a:pPr algn="just">
              <a:lnSpc>
                <a:spcPct val="150000"/>
              </a:lnSpc>
            </a:pPr>
            <a:r>
              <a:rPr lang="en-US" sz="1600" dirty="0"/>
              <a:t>Inheritance is the capability of one class to derive or inherit the properties from another class. The class that derives properties is called the derived class or child class and the class from which the properties are being derived is called the base class or parent class. The benefits of inheritance are:</a:t>
            </a:r>
          </a:p>
          <a:p>
            <a:pPr algn="just">
              <a:lnSpc>
                <a:spcPct val="150000"/>
              </a:lnSpc>
            </a:pPr>
            <a:endParaRPr lang="en-US" sz="1600" dirty="0"/>
          </a:p>
          <a:p>
            <a:pPr marL="285750" indent="-285750" algn="just">
              <a:lnSpc>
                <a:spcPct val="150000"/>
              </a:lnSpc>
              <a:buFont typeface="Arial" panose="020B0604020202020204" pitchFamily="34" charset="0"/>
              <a:buChar char="•"/>
            </a:pPr>
            <a:r>
              <a:rPr lang="en-US" sz="1600" dirty="0"/>
              <a:t>It represents real-world relationships well.</a:t>
            </a:r>
          </a:p>
          <a:p>
            <a:pPr marL="285750" indent="-285750" algn="just">
              <a:lnSpc>
                <a:spcPct val="150000"/>
              </a:lnSpc>
              <a:buFont typeface="Arial" panose="020B0604020202020204" pitchFamily="34" charset="0"/>
              <a:buChar char="•"/>
            </a:pPr>
            <a:r>
              <a:rPr lang="en-US" sz="1600" dirty="0"/>
              <a:t>It provides the reusability of a code. We don’t have to write the same code again and again. Also, it allows us to add more features to a class without modifying it.</a:t>
            </a:r>
          </a:p>
          <a:p>
            <a:pPr marL="285750" indent="-285750" algn="just">
              <a:lnSpc>
                <a:spcPct val="150000"/>
              </a:lnSpc>
              <a:buFont typeface="Arial" panose="020B0604020202020204" pitchFamily="34" charset="0"/>
              <a:buChar char="•"/>
            </a:pPr>
            <a:r>
              <a:rPr lang="en-US" sz="1600" dirty="0"/>
              <a:t>It is transitive in nature, which means that if class B inherits from another class A, then all the subclasses of B would automatically inherit from class A.</a:t>
            </a:r>
          </a:p>
        </p:txBody>
      </p:sp>
    </p:spTree>
    <p:extLst>
      <p:ext uri="{BB962C8B-B14F-4D97-AF65-F5344CB8AC3E}">
        <p14:creationId xmlns:p14="http://schemas.microsoft.com/office/powerpoint/2010/main" val="2036779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Inheritance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Rectangle 2"/>
          <p:cNvSpPr/>
          <p:nvPr/>
        </p:nvSpPr>
        <p:spPr>
          <a:xfrm>
            <a:off x="583276" y="1166434"/>
            <a:ext cx="7973508" cy="3293209"/>
          </a:xfrm>
          <a:prstGeom prst="rect">
            <a:avLst/>
          </a:prstGeom>
        </p:spPr>
        <p:txBody>
          <a:bodyPr wrap="square">
            <a:spAutoFit/>
          </a:bodyPr>
          <a:lstStyle/>
          <a:p>
            <a:pPr fontAlgn="base"/>
            <a:r>
              <a:rPr lang="en-US" sz="1600" b="1" dirty="0"/>
              <a:t>Types of Inheritance – </a:t>
            </a:r>
          </a:p>
          <a:p>
            <a:pPr fontAlgn="base"/>
            <a:r>
              <a:rPr lang="en-US" sz="1600" b="1" dirty="0"/>
              <a:t>Single Inheritance</a:t>
            </a:r>
            <a:r>
              <a:rPr lang="en-US" sz="1600" dirty="0"/>
              <a:t>:</a:t>
            </a:r>
            <a:br>
              <a:rPr lang="en-US" sz="1600" dirty="0"/>
            </a:br>
            <a:r>
              <a:rPr lang="en-US" sz="1600" dirty="0"/>
              <a:t>Single-level inheritance enables a derived class to inherit characteristics from a single-parent class.</a:t>
            </a:r>
          </a:p>
          <a:p>
            <a:pPr fontAlgn="base"/>
            <a:r>
              <a:rPr lang="en-US" sz="1600" b="1" dirty="0"/>
              <a:t>Multilevel Inheritance:</a:t>
            </a:r>
            <a:r>
              <a:rPr lang="en-US" sz="1600" dirty="0"/>
              <a:t/>
            </a:r>
            <a:br>
              <a:rPr lang="en-US" sz="1600" dirty="0"/>
            </a:br>
            <a:r>
              <a:rPr lang="en-US" sz="1600" dirty="0"/>
              <a:t>Multi-level inheritance enables a derived class to inherit properties from an immediate parent class which in turn inherits properties from his parent class.</a:t>
            </a:r>
          </a:p>
          <a:p>
            <a:pPr fontAlgn="base"/>
            <a:r>
              <a:rPr lang="en-US" sz="1600" b="1" dirty="0"/>
              <a:t>Hierarchical Inheritance:</a:t>
            </a:r>
            <a:r>
              <a:rPr lang="en-US" sz="1600" dirty="0"/>
              <a:t/>
            </a:r>
            <a:br>
              <a:rPr lang="en-US" sz="1600" dirty="0"/>
            </a:br>
            <a:r>
              <a:rPr lang="en-US" sz="1600" dirty="0"/>
              <a:t>Hierarchical level inheritance enables more than one derived class to inherit properties from a parent class.</a:t>
            </a:r>
          </a:p>
          <a:p>
            <a:pPr fontAlgn="base"/>
            <a:r>
              <a:rPr lang="en-US" sz="1600" b="1" dirty="0"/>
              <a:t>Multiple Inheritance:</a:t>
            </a:r>
            <a:r>
              <a:rPr lang="en-US" sz="1600" dirty="0"/>
              <a:t/>
            </a:r>
            <a:br>
              <a:rPr lang="en-US" sz="1600" dirty="0"/>
            </a:br>
            <a:r>
              <a:rPr lang="en-US" sz="1600" dirty="0"/>
              <a:t>Multiple level inheritance enables one derived class to inherit properties from more than one base class.</a:t>
            </a:r>
          </a:p>
        </p:txBody>
      </p:sp>
    </p:spTree>
    <p:extLst>
      <p:ext uri="{BB962C8B-B14F-4D97-AF65-F5344CB8AC3E}">
        <p14:creationId xmlns:p14="http://schemas.microsoft.com/office/powerpoint/2010/main" val="3605215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Data </a:t>
            </a:r>
            <a:r>
              <a:rPr lang="en-US" sz="2400" dirty="0" smtClean="0">
                <a:solidFill>
                  <a:srgbClr val="2C363A"/>
                </a:solidFill>
              </a:rPr>
              <a:t>Abstraction</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Rectangle 2"/>
          <p:cNvSpPr/>
          <p:nvPr/>
        </p:nvSpPr>
        <p:spPr>
          <a:xfrm>
            <a:off x="347472" y="891701"/>
            <a:ext cx="8483662" cy="211852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It hides the unnecessary code details from the user. Also,  when we do not want to give out sensitive parts of our code implementation and this is where data abstraction came.</a:t>
            </a:r>
          </a:p>
          <a:p>
            <a:pPr marL="285750" indent="-285750" algn="just">
              <a:lnSpc>
                <a:spcPct val="150000"/>
              </a:lnSpc>
              <a:buFont typeface="Arial" panose="020B0604020202020204" pitchFamily="34" charset="0"/>
              <a:buChar char="•"/>
            </a:pPr>
            <a:endParaRPr lang="en-US" sz="1800" dirty="0"/>
          </a:p>
          <a:p>
            <a:pPr marL="285750" indent="-285750" algn="just">
              <a:lnSpc>
                <a:spcPct val="150000"/>
              </a:lnSpc>
              <a:buFont typeface="Arial" panose="020B0604020202020204" pitchFamily="34" charset="0"/>
              <a:buChar char="•"/>
            </a:pPr>
            <a:r>
              <a:rPr lang="en-US" sz="1800" dirty="0"/>
              <a:t>Data Abstraction in Python can be achieved through creating abstract classes.</a:t>
            </a:r>
          </a:p>
        </p:txBody>
      </p:sp>
    </p:spTree>
    <p:extLst>
      <p:ext uri="{BB962C8B-B14F-4D97-AF65-F5344CB8AC3E}">
        <p14:creationId xmlns:p14="http://schemas.microsoft.com/office/powerpoint/2010/main" val="1156583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Create Objects using Python Classes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Rectangle 2"/>
          <p:cNvSpPr/>
          <p:nvPr/>
        </p:nvSpPr>
        <p:spPr>
          <a:xfrm>
            <a:off x="347472" y="891701"/>
            <a:ext cx="4151376" cy="4247317"/>
          </a:xfrm>
          <a:prstGeom prst="rect">
            <a:avLst/>
          </a:prstGeom>
        </p:spPr>
        <p:txBody>
          <a:bodyPr wrap="square">
            <a:spAutoFit/>
          </a:bodyPr>
          <a:lstStyle/>
          <a:p>
            <a:pPr algn="just">
              <a:lnSpc>
                <a:spcPct val="150000"/>
              </a:lnSpc>
            </a:pPr>
            <a:r>
              <a:rPr lang="en-US" sz="1800" dirty="0"/>
              <a:t>Declaring Objects (Also called instantiating a class)</a:t>
            </a:r>
          </a:p>
          <a:p>
            <a:pPr algn="just">
              <a:lnSpc>
                <a:spcPct val="150000"/>
              </a:lnSpc>
            </a:pPr>
            <a:r>
              <a:rPr lang="en-US" sz="1800" dirty="0"/>
              <a:t>When an object of a class is created, the class is said to be instantiated. All the instances share the attributes and the behavior of the class. But the values of those attributes, i.e. the state are unique for each object. A single class may have any number of instances.</a:t>
            </a:r>
          </a:p>
        </p:txBody>
      </p:sp>
      <p:sp>
        <p:nvSpPr>
          <p:cNvPr id="4" name="Rectangle 3"/>
          <p:cNvSpPr/>
          <p:nvPr/>
        </p:nvSpPr>
        <p:spPr>
          <a:xfrm>
            <a:off x="5738462" y="905851"/>
            <a:ext cx="2818322" cy="4185761"/>
          </a:xfrm>
          <a:prstGeom prst="rect">
            <a:avLst/>
          </a:prstGeom>
        </p:spPr>
        <p:txBody>
          <a:bodyPr wrap="square">
            <a:spAutoFit/>
          </a:bodyPr>
          <a:lstStyle/>
          <a:p>
            <a:r>
              <a:rPr lang="en-US" dirty="0"/>
              <a:t>class Dog:</a:t>
            </a:r>
          </a:p>
          <a:p>
            <a:r>
              <a:rPr lang="en-US" dirty="0"/>
              <a:t> </a:t>
            </a:r>
          </a:p>
          <a:p>
            <a:r>
              <a:rPr lang="en-US" dirty="0"/>
              <a:t>    # A simple class</a:t>
            </a:r>
          </a:p>
          <a:p>
            <a:r>
              <a:rPr lang="en-US" dirty="0"/>
              <a:t>    # attribute</a:t>
            </a:r>
          </a:p>
          <a:p>
            <a:r>
              <a:rPr lang="en-US" dirty="0"/>
              <a:t>    attr1 = "mammal"</a:t>
            </a:r>
          </a:p>
          <a:p>
            <a:r>
              <a:rPr lang="en-US" dirty="0"/>
              <a:t>    attr2 = "dog"</a:t>
            </a:r>
          </a:p>
          <a:p>
            <a:r>
              <a:rPr lang="en-US" dirty="0"/>
              <a:t> </a:t>
            </a:r>
          </a:p>
          <a:p>
            <a:r>
              <a:rPr lang="en-US" dirty="0"/>
              <a:t>    # A sample method</a:t>
            </a:r>
          </a:p>
          <a:p>
            <a:r>
              <a:rPr lang="en-US" dirty="0"/>
              <a:t>    </a:t>
            </a:r>
            <a:r>
              <a:rPr lang="en-US" dirty="0" err="1"/>
              <a:t>def</a:t>
            </a:r>
            <a:r>
              <a:rPr lang="en-US" dirty="0"/>
              <a:t> fun(self):</a:t>
            </a:r>
          </a:p>
          <a:p>
            <a:r>
              <a:rPr lang="en-US" dirty="0"/>
              <a:t>        print("I'm a", self.attr1)</a:t>
            </a:r>
          </a:p>
          <a:p>
            <a:r>
              <a:rPr lang="en-US" dirty="0"/>
              <a:t>        print("I'm a", self.attr2)</a:t>
            </a:r>
          </a:p>
          <a:p>
            <a:endParaRPr lang="en-US" dirty="0" smtClean="0"/>
          </a:p>
          <a:p>
            <a:r>
              <a:rPr lang="en-US" dirty="0" smtClean="0"/>
              <a:t># </a:t>
            </a:r>
            <a:r>
              <a:rPr lang="en-US" dirty="0"/>
              <a:t>Object instantiation</a:t>
            </a:r>
          </a:p>
          <a:p>
            <a:r>
              <a:rPr lang="en-US" dirty="0"/>
              <a:t>Rodger = Dog()</a:t>
            </a:r>
          </a:p>
          <a:p>
            <a:r>
              <a:rPr lang="en-US" dirty="0"/>
              <a:t> </a:t>
            </a:r>
          </a:p>
          <a:p>
            <a:r>
              <a:rPr lang="en-US" dirty="0"/>
              <a:t># Accessing class attributes</a:t>
            </a:r>
          </a:p>
          <a:p>
            <a:r>
              <a:rPr lang="en-US" dirty="0"/>
              <a:t># and method through objects</a:t>
            </a:r>
          </a:p>
          <a:p>
            <a:r>
              <a:rPr lang="en-US" dirty="0"/>
              <a:t>print(Rodger.attr1)</a:t>
            </a:r>
          </a:p>
          <a:p>
            <a:r>
              <a:rPr lang="en-US" dirty="0" err="1"/>
              <a:t>Rodger.fun</a:t>
            </a:r>
            <a:r>
              <a:rPr lang="en-US" dirty="0"/>
              <a:t>()</a:t>
            </a:r>
          </a:p>
        </p:txBody>
      </p:sp>
    </p:spTree>
    <p:extLst>
      <p:ext uri="{BB962C8B-B14F-4D97-AF65-F5344CB8AC3E}">
        <p14:creationId xmlns:p14="http://schemas.microsoft.com/office/powerpoint/2010/main" val="32337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694944" y="1304300"/>
            <a:ext cx="8138160" cy="923330"/>
          </a:xfrm>
          <a:prstGeom prst="rect">
            <a:avLst/>
          </a:prstGeom>
        </p:spPr>
        <p:txBody>
          <a:bodyPr wrap="square">
            <a:spAutoFit/>
          </a:bodyPr>
          <a:lstStyle/>
          <a:p>
            <a:pPr>
              <a:lnSpc>
                <a:spcPct val="150000"/>
              </a:lnSpc>
            </a:pPr>
            <a:r>
              <a:rPr lang="en-US" sz="1800" dirty="0" smtClean="0"/>
              <a:t>Create 5 classes of engineers with their attributes with job descriptions using inheritance.</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87276" y="757714"/>
            <a:ext cx="5956576" cy="4062620"/>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a:solidFill>
                  <a:srgbClr val="2C363A"/>
                </a:solidFill>
              </a:rPr>
              <a:t>Python OOPs </a:t>
            </a:r>
            <a:r>
              <a:rPr lang="en-US" b="1" dirty="0" smtClean="0">
                <a:solidFill>
                  <a:srgbClr val="2C363A"/>
                </a:solidFill>
              </a:rPr>
              <a:t>Concepts</a:t>
            </a:r>
          </a:p>
          <a:p>
            <a:pPr marL="457200" lvl="0" indent="-317500">
              <a:lnSpc>
                <a:spcPct val="150000"/>
              </a:lnSpc>
              <a:buClr>
                <a:srgbClr val="2C363A"/>
              </a:buClr>
              <a:buSzPts val="1400"/>
              <a:buChar char="●"/>
            </a:pPr>
            <a:r>
              <a:rPr lang="en-US" b="1" dirty="0" smtClean="0">
                <a:solidFill>
                  <a:srgbClr val="2C363A"/>
                </a:solidFill>
              </a:rPr>
              <a:t>Class</a:t>
            </a:r>
          </a:p>
          <a:p>
            <a:pPr marL="457200" lvl="0" indent="-317500">
              <a:lnSpc>
                <a:spcPct val="150000"/>
              </a:lnSpc>
              <a:buClr>
                <a:srgbClr val="2C363A"/>
              </a:buClr>
              <a:buSzPts val="1400"/>
              <a:buChar char="●"/>
            </a:pPr>
            <a:r>
              <a:rPr lang="en-US" b="1" dirty="0" smtClean="0">
                <a:solidFill>
                  <a:srgbClr val="2C363A"/>
                </a:solidFill>
              </a:rPr>
              <a:t>Objects</a:t>
            </a:r>
          </a:p>
          <a:p>
            <a:pPr marL="457200" lvl="0" indent="-317500">
              <a:lnSpc>
                <a:spcPct val="150000"/>
              </a:lnSpc>
              <a:buClr>
                <a:srgbClr val="2C363A"/>
              </a:buClr>
              <a:buSzPts val="1400"/>
              <a:buChar char="●"/>
            </a:pPr>
            <a:r>
              <a:rPr lang="en-US" b="1" dirty="0">
                <a:solidFill>
                  <a:srgbClr val="2C363A"/>
                </a:solidFill>
              </a:rPr>
              <a:t>Polymorphism</a:t>
            </a:r>
          </a:p>
          <a:p>
            <a:pPr marL="457200" lvl="0" indent="-317500">
              <a:lnSpc>
                <a:spcPct val="150000"/>
              </a:lnSpc>
              <a:buClr>
                <a:srgbClr val="2C363A"/>
              </a:buClr>
              <a:buSzPts val="1400"/>
              <a:buChar char="●"/>
            </a:pPr>
            <a:r>
              <a:rPr lang="en-US" b="1" dirty="0">
                <a:solidFill>
                  <a:srgbClr val="2C363A"/>
                </a:solidFill>
              </a:rPr>
              <a:t>Encapsulation</a:t>
            </a:r>
          </a:p>
          <a:p>
            <a:pPr marL="457200" lvl="0" indent="-317500">
              <a:lnSpc>
                <a:spcPct val="150000"/>
              </a:lnSpc>
              <a:buClr>
                <a:srgbClr val="2C363A"/>
              </a:buClr>
              <a:buSzPts val="1400"/>
              <a:buChar char="●"/>
            </a:pPr>
            <a:r>
              <a:rPr lang="en-US" b="1" dirty="0">
                <a:solidFill>
                  <a:srgbClr val="2C363A"/>
                </a:solidFill>
              </a:rPr>
              <a:t>Inheritance</a:t>
            </a:r>
          </a:p>
          <a:p>
            <a:pPr marL="457200" lvl="0" indent="-317500">
              <a:lnSpc>
                <a:spcPct val="150000"/>
              </a:lnSpc>
              <a:buClr>
                <a:srgbClr val="2C363A"/>
              </a:buClr>
              <a:buSzPts val="1400"/>
              <a:buChar char="●"/>
            </a:pPr>
            <a:r>
              <a:rPr lang="en-US" b="1" dirty="0">
                <a:solidFill>
                  <a:srgbClr val="2C363A"/>
                </a:solidFill>
              </a:rPr>
              <a:t>Data Abstraction</a:t>
            </a:r>
          </a:p>
          <a:p>
            <a:pPr marL="457200" lvl="0" indent="-317500">
              <a:lnSpc>
                <a:spcPct val="150000"/>
              </a:lnSpc>
              <a:buClr>
                <a:srgbClr val="2C363A"/>
              </a:buClr>
              <a:buSzPts val="1400"/>
              <a:buChar char="●"/>
            </a:pPr>
            <a:r>
              <a:rPr lang="en-US" b="1" dirty="0" smtClean="0">
                <a:solidFill>
                  <a:srgbClr val="2C363A"/>
                </a:solidFill>
              </a:rPr>
              <a:t>Create Objects using Python Classes</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Python OOPs </a:t>
            </a:r>
            <a:r>
              <a:rPr lang="en-US" sz="2400" dirty="0">
                <a:solidFill>
                  <a:schemeClr val="tx1"/>
                </a:solidFill>
              </a:rPr>
              <a:t>Concepts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67392" y="1315344"/>
            <a:ext cx="8089392" cy="336502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In Python, object-oriented Programming (OOPs) is a programming paradigm that uses objects and classes in programming. It aims to implement real-world entities like inheritance, polymorphisms, encapsulation, etc. in the </a:t>
            </a:r>
            <a:r>
              <a:rPr lang="en-US" sz="1800" dirty="0" smtClean="0"/>
              <a:t>programming.</a:t>
            </a:r>
          </a:p>
          <a:p>
            <a:pPr marL="285750" indent="-285750" algn="just">
              <a:lnSpc>
                <a:spcPct val="150000"/>
              </a:lnSpc>
              <a:buFont typeface="Arial" panose="020B0604020202020204" pitchFamily="34" charset="0"/>
              <a:buChar char="•"/>
            </a:pPr>
            <a:endParaRPr lang="en-US" sz="1800" dirty="0" smtClean="0"/>
          </a:p>
          <a:p>
            <a:pPr marL="285750" indent="-285750" algn="just">
              <a:lnSpc>
                <a:spcPct val="150000"/>
              </a:lnSpc>
              <a:buFont typeface="Arial" panose="020B0604020202020204" pitchFamily="34" charset="0"/>
              <a:buChar char="•"/>
            </a:pPr>
            <a:r>
              <a:rPr lang="en-US" sz="1800" dirty="0" smtClean="0"/>
              <a:t>The </a:t>
            </a:r>
            <a:r>
              <a:rPr lang="en-US" sz="1800" dirty="0"/>
              <a:t>main concept of OOPs is to bind the data and the functions that work on that together as a single unit so that no other part of the code can access this data.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Main Concepts of Object-Oriented Programming (OOPs) </a:t>
            </a:r>
            <a:endParaRPr lang="en-US" sz="2400" dirty="0">
              <a:solidFill>
                <a:schemeClr val="tx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467392" y="1315344"/>
            <a:ext cx="8089392" cy="253402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Class</a:t>
            </a:r>
          </a:p>
          <a:p>
            <a:pPr marL="285750" indent="-285750" algn="just">
              <a:lnSpc>
                <a:spcPct val="150000"/>
              </a:lnSpc>
              <a:buFont typeface="Arial" panose="020B0604020202020204" pitchFamily="34" charset="0"/>
              <a:buChar char="•"/>
            </a:pPr>
            <a:r>
              <a:rPr lang="en-US" sz="1800" dirty="0"/>
              <a:t>Objects</a:t>
            </a:r>
          </a:p>
          <a:p>
            <a:pPr marL="285750" indent="-285750" algn="just">
              <a:lnSpc>
                <a:spcPct val="150000"/>
              </a:lnSpc>
              <a:buFont typeface="Arial" panose="020B0604020202020204" pitchFamily="34" charset="0"/>
              <a:buChar char="•"/>
            </a:pPr>
            <a:r>
              <a:rPr lang="en-US" sz="1800" dirty="0"/>
              <a:t>Polymorphism</a:t>
            </a:r>
          </a:p>
          <a:p>
            <a:pPr marL="285750" indent="-285750" algn="just">
              <a:lnSpc>
                <a:spcPct val="150000"/>
              </a:lnSpc>
              <a:buFont typeface="Arial" panose="020B0604020202020204" pitchFamily="34" charset="0"/>
              <a:buChar char="•"/>
            </a:pPr>
            <a:r>
              <a:rPr lang="en-US" sz="1800" dirty="0"/>
              <a:t>Encapsulation</a:t>
            </a:r>
          </a:p>
          <a:p>
            <a:pPr marL="285750" indent="-285750" algn="just">
              <a:lnSpc>
                <a:spcPct val="150000"/>
              </a:lnSpc>
              <a:buFont typeface="Arial" panose="020B0604020202020204" pitchFamily="34" charset="0"/>
              <a:buChar char="•"/>
            </a:pPr>
            <a:r>
              <a:rPr lang="en-US" sz="1800" dirty="0"/>
              <a:t>Inheritance</a:t>
            </a:r>
          </a:p>
          <a:p>
            <a:pPr marL="285750" indent="-285750" algn="just">
              <a:lnSpc>
                <a:spcPct val="150000"/>
              </a:lnSpc>
              <a:buFont typeface="Arial" panose="020B0604020202020204" pitchFamily="34" charset="0"/>
              <a:buChar char="•"/>
            </a:pPr>
            <a:r>
              <a:rPr lang="en-US" sz="1800" dirty="0"/>
              <a:t>Data Abstraction</a:t>
            </a:r>
          </a:p>
        </p:txBody>
      </p:sp>
      <p:pic>
        <p:nvPicPr>
          <p:cNvPr id="1026" name="Picture 2" descr="Simplified: Object-oriented Programming Python - DEV Community 👩‍💻👨‍💻"/>
          <p:cNvPicPr>
            <a:picLocks noChangeAspect="1" noChangeArrowheads="1"/>
          </p:cNvPicPr>
          <p:nvPr/>
        </p:nvPicPr>
        <p:blipFill rotWithShape="1">
          <a:blip r:embed="rId3">
            <a:extLst>
              <a:ext uri="{28A0092B-C50C-407E-A947-70E740481C1C}">
                <a14:useLocalDpi xmlns:a14="http://schemas.microsoft.com/office/drawing/2010/main" val="0"/>
              </a:ext>
            </a:extLst>
          </a:blip>
          <a:srcRect t="17918" b="14745"/>
          <a:stretch/>
        </p:blipFill>
        <p:spPr bwMode="auto">
          <a:xfrm>
            <a:off x="2724912" y="1142746"/>
            <a:ext cx="6419088" cy="270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30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Class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3" name="Rectangle 2"/>
          <p:cNvSpPr/>
          <p:nvPr/>
        </p:nvSpPr>
        <p:spPr>
          <a:xfrm>
            <a:off x="854884" y="1166434"/>
            <a:ext cx="7701900" cy="2169825"/>
          </a:xfrm>
          <a:prstGeom prst="rect">
            <a:avLst/>
          </a:prstGeom>
        </p:spPr>
        <p:txBody>
          <a:bodyPr wrap="square">
            <a:spAutoFit/>
          </a:bodyPr>
          <a:lstStyle/>
          <a:p>
            <a:pPr>
              <a:lnSpc>
                <a:spcPct val="150000"/>
              </a:lnSpc>
            </a:pPr>
            <a:r>
              <a:rPr lang="en-US" sz="1800" dirty="0"/>
              <a:t>A class is a collection of objects. A class contains the blueprints or the prototype from which the objects are being created. It is a logical entity that contains some attributes and methods. </a:t>
            </a:r>
            <a:endParaRPr lang="en-US" sz="1800" dirty="0" smtClean="0"/>
          </a:p>
          <a:p>
            <a:pPr>
              <a:lnSpc>
                <a:spcPct val="150000"/>
              </a:lnSpc>
            </a:pPr>
            <a:endParaRPr lang="en-US" sz="1800" b="1" dirty="0"/>
          </a:p>
          <a:p>
            <a:pPr>
              <a:lnSpc>
                <a:spcPct val="150000"/>
              </a:lnSpc>
            </a:pPr>
            <a:endParaRPr lang="en-US" sz="1800" b="1" dirty="0"/>
          </a:p>
        </p:txBody>
      </p:sp>
      <p:pic>
        <p:nvPicPr>
          <p:cNvPr id="2050" name="Picture 2" descr="Python Classes And Objects | Object Oriented Programming | 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711" y="2379863"/>
            <a:ext cx="3740122" cy="2763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Class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3" name="Rectangle 2"/>
          <p:cNvSpPr/>
          <p:nvPr/>
        </p:nvSpPr>
        <p:spPr>
          <a:xfrm>
            <a:off x="854884" y="1166434"/>
            <a:ext cx="4722956"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b="1" dirty="0"/>
              <a:t>Some points on Python class: </a:t>
            </a:r>
          </a:p>
          <a:p>
            <a:pPr marL="285750" indent="-285750">
              <a:lnSpc>
                <a:spcPct val="150000"/>
              </a:lnSpc>
              <a:buFont typeface="Arial" panose="020B0604020202020204" pitchFamily="34" charset="0"/>
              <a:buChar char="•"/>
            </a:pPr>
            <a:r>
              <a:rPr lang="en-US" sz="1800" dirty="0"/>
              <a:t>Classes are created by keyword class.</a:t>
            </a:r>
          </a:p>
          <a:p>
            <a:pPr marL="285750" indent="-285750">
              <a:lnSpc>
                <a:spcPct val="150000"/>
              </a:lnSpc>
              <a:buFont typeface="Arial" panose="020B0604020202020204" pitchFamily="34" charset="0"/>
              <a:buChar char="•"/>
            </a:pPr>
            <a:r>
              <a:rPr lang="en-US" sz="1800" dirty="0"/>
              <a:t>Attributes are the variables that belong to a class.</a:t>
            </a:r>
          </a:p>
          <a:p>
            <a:pPr marL="285750" indent="-285750">
              <a:lnSpc>
                <a:spcPct val="150000"/>
              </a:lnSpc>
              <a:buFont typeface="Arial" panose="020B0604020202020204" pitchFamily="34" charset="0"/>
              <a:buChar char="•"/>
            </a:pPr>
            <a:r>
              <a:rPr lang="en-US" sz="1800" dirty="0"/>
              <a:t>Attributes are always public and can be accessed using the dot (.) operator. </a:t>
            </a:r>
            <a:r>
              <a:rPr lang="en-US" sz="1800" dirty="0" err="1"/>
              <a:t>Eg</a:t>
            </a:r>
            <a:r>
              <a:rPr lang="en-US" sz="1800" dirty="0"/>
              <a:t>.: </a:t>
            </a:r>
            <a:r>
              <a:rPr lang="en-US" sz="1800" dirty="0" err="1"/>
              <a:t>Myclass.Myattribute</a:t>
            </a:r>
            <a:endParaRPr lang="en-US" sz="1800" b="1" dirty="0"/>
          </a:p>
          <a:p>
            <a:pPr marL="285750" indent="-285750">
              <a:lnSpc>
                <a:spcPct val="150000"/>
              </a:lnSpc>
              <a:buFont typeface="Arial" panose="020B0604020202020204" pitchFamily="34" charset="0"/>
              <a:buChar char="•"/>
            </a:pPr>
            <a:endParaRPr lang="en-US" sz="1800" b="1" dirty="0"/>
          </a:p>
        </p:txBody>
      </p:sp>
      <p:sp>
        <p:nvSpPr>
          <p:cNvPr id="4" name="Rectangle 3"/>
          <p:cNvSpPr/>
          <p:nvPr/>
        </p:nvSpPr>
        <p:spPr>
          <a:xfrm>
            <a:off x="5952774" y="1440754"/>
            <a:ext cx="315271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1" dirty="0"/>
              <a:t>Class Definition Syntax:</a:t>
            </a:r>
          </a:p>
          <a:p>
            <a:endParaRPr lang="en-US" sz="1800" dirty="0"/>
          </a:p>
          <a:p>
            <a:r>
              <a:rPr lang="en-US" sz="1800" dirty="0"/>
              <a:t>class </a:t>
            </a:r>
            <a:r>
              <a:rPr lang="en-US" sz="1800" dirty="0" err="1"/>
              <a:t>ClassName</a:t>
            </a:r>
            <a:r>
              <a:rPr lang="en-US" sz="1800" dirty="0"/>
              <a:t>:</a:t>
            </a:r>
          </a:p>
          <a:p>
            <a:r>
              <a:rPr lang="en-US" sz="1800" dirty="0"/>
              <a:t>   # Statement-1</a:t>
            </a:r>
          </a:p>
          <a:p>
            <a:r>
              <a:rPr lang="en-US" sz="1800" dirty="0"/>
              <a:t>   .</a:t>
            </a:r>
          </a:p>
          <a:p>
            <a:r>
              <a:rPr lang="en-US" sz="1800" dirty="0"/>
              <a:t>   .</a:t>
            </a:r>
          </a:p>
          <a:p>
            <a:r>
              <a:rPr lang="en-US" sz="1800" dirty="0"/>
              <a:t>   .</a:t>
            </a:r>
          </a:p>
          <a:p>
            <a:r>
              <a:rPr lang="en-US" sz="1800" dirty="0"/>
              <a:t>   # Statement-N</a:t>
            </a:r>
          </a:p>
        </p:txBody>
      </p:sp>
    </p:spTree>
    <p:extLst>
      <p:ext uri="{BB962C8B-B14F-4D97-AF65-F5344CB8AC3E}">
        <p14:creationId xmlns:p14="http://schemas.microsoft.com/office/powerpoint/2010/main" val="2160403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Class- Creating an empty Class in Python</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3" name="Rectangle 2"/>
          <p:cNvSpPr/>
          <p:nvPr/>
        </p:nvSpPr>
        <p:spPr>
          <a:xfrm>
            <a:off x="854884" y="1440754"/>
            <a:ext cx="4722956" cy="872034"/>
          </a:xfrm>
          <a:prstGeom prst="rect">
            <a:avLst/>
          </a:prstGeom>
        </p:spPr>
        <p:txBody>
          <a:bodyPr wrap="square">
            <a:spAutoFit/>
          </a:bodyPr>
          <a:lstStyle/>
          <a:p>
            <a:pPr>
              <a:lnSpc>
                <a:spcPct val="150000"/>
              </a:lnSpc>
            </a:pPr>
            <a:r>
              <a:rPr lang="en-US" sz="1800" b="1" dirty="0" smtClean="0"/>
              <a:t>We </a:t>
            </a:r>
            <a:r>
              <a:rPr lang="en-US" sz="1800" b="1" dirty="0"/>
              <a:t>have created a class named dog using the class keyword.</a:t>
            </a:r>
          </a:p>
        </p:txBody>
      </p:sp>
      <p:sp>
        <p:nvSpPr>
          <p:cNvPr id="4" name="Rectangle 3"/>
          <p:cNvSpPr/>
          <p:nvPr/>
        </p:nvSpPr>
        <p:spPr>
          <a:xfrm>
            <a:off x="5952774" y="1440754"/>
            <a:ext cx="315271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1" dirty="0"/>
              <a:t># Python3 program to</a:t>
            </a:r>
          </a:p>
          <a:p>
            <a:r>
              <a:rPr lang="en-US" sz="1800" b="1" dirty="0"/>
              <a:t># demonstrate defining</a:t>
            </a:r>
          </a:p>
          <a:p>
            <a:r>
              <a:rPr lang="en-US" sz="1800" b="1" dirty="0"/>
              <a:t># a class</a:t>
            </a:r>
          </a:p>
          <a:p>
            <a:r>
              <a:rPr lang="en-US" sz="1800" b="1" dirty="0"/>
              <a:t> </a:t>
            </a:r>
          </a:p>
          <a:p>
            <a:r>
              <a:rPr lang="en-US" sz="1800" b="1" dirty="0"/>
              <a:t>class Dog:</a:t>
            </a:r>
          </a:p>
          <a:p>
            <a:r>
              <a:rPr lang="en-US" sz="1800" b="1" dirty="0"/>
              <a:t>    </a:t>
            </a:r>
            <a:r>
              <a:rPr lang="en-US" sz="1800" b="1" dirty="0" smtClean="0"/>
              <a:t>a=0</a:t>
            </a:r>
            <a:endParaRPr lang="en-US" sz="1800" dirty="0"/>
          </a:p>
        </p:txBody>
      </p:sp>
    </p:spTree>
    <p:extLst>
      <p:ext uri="{BB962C8B-B14F-4D97-AF65-F5344CB8AC3E}">
        <p14:creationId xmlns:p14="http://schemas.microsoft.com/office/powerpoint/2010/main" val="2818803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Objects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5" name="Rectangle 4"/>
          <p:cNvSpPr/>
          <p:nvPr/>
        </p:nvSpPr>
        <p:spPr>
          <a:xfrm>
            <a:off x="854884" y="1166434"/>
            <a:ext cx="7447868" cy="4196020"/>
          </a:xfrm>
          <a:prstGeom prst="rect">
            <a:avLst/>
          </a:prstGeom>
        </p:spPr>
        <p:txBody>
          <a:bodyPr wrap="square">
            <a:spAutoFit/>
          </a:bodyPr>
          <a:lstStyle/>
          <a:p>
            <a:pPr>
              <a:lnSpc>
                <a:spcPct val="150000"/>
              </a:lnSpc>
            </a:pPr>
            <a:r>
              <a:rPr lang="en-US" sz="1800" dirty="0"/>
              <a:t>An Object is an instance of a Class. A class is like a blueprint while an instance is a copy of the class with actual values</a:t>
            </a:r>
            <a:r>
              <a:rPr lang="en-US" sz="1800" dirty="0" smtClean="0"/>
              <a:t>.</a:t>
            </a:r>
          </a:p>
          <a:p>
            <a:pPr fontAlgn="base">
              <a:lnSpc>
                <a:spcPct val="150000"/>
              </a:lnSpc>
            </a:pPr>
            <a:r>
              <a:rPr lang="en-US" sz="1800" b="1" dirty="0"/>
              <a:t>An object consists of : </a:t>
            </a:r>
          </a:p>
          <a:p>
            <a:pPr marL="285750" indent="-285750" fontAlgn="base">
              <a:lnSpc>
                <a:spcPct val="150000"/>
              </a:lnSpc>
              <a:buFont typeface="Arial" panose="020B0604020202020204" pitchFamily="34" charset="0"/>
              <a:buChar char="•"/>
            </a:pPr>
            <a:r>
              <a:rPr lang="en-US" sz="1800" b="1" dirty="0"/>
              <a:t>State</a:t>
            </a:r>
            <a:r>
              <a:rPr lang="en-US" sz="1800" dirty="0"/>
              <a:t>: It is represented by the attributes of an object. It also reflects the properties of an object.</a:t>
            </a:r>
          </a:p>
          <a:p>
            <a:pPr marL="285750" indent="-285750" fontAlgn="base">
              <a:lnSpc>
                <a:spcPct val="150000"/>
              </a:lnSpc>
              <a:buFont typeface="Arial" panose="020B0604020202020204" pitchFamily="34" charset="0"/>
              <a:buChar char="•"/>
            </a:pPr>
            <a:r>
              <a:rPr lang="en-US" sz="1800" b="1" dirty="0"/>
              <a:t>Behavior</a:t>
            </a:r>
            <a:r>
              <a:rPr lang="en-US" sz="1800" dirty="0"/>
              <a:t>: It is represented by the methods of an object. It also reflects the response of an object to other objects.</a:t>
            </a:r>
          </a:p>
          <a:p>
            <a:pPr marL="285750" indent="-285750" fontAlgn="base">
              <a:lnSpc>
                <a:spcPct val="150000"/>
              </a:lnSpc>
              <a:buFont typeface="Arial" panose="020B0604020202020204" pitchFamily="34" charset="0"/>
              <a:buChar char="•"/>
            </a:pPr>
            <a:r>
              <a:rPr lang="en-US" sz="1800" b="1" dirty="0"/>
              <a:t>Identity</a:t>
            </a:r>
            <a:r>
              <a:rPr lang="en-US" sz="1800" dirty="0"/>
              <a:t>: It gives a unique name to an object and enables one object to interact with other objects.</a:t>
            </a:r>
          </a:p>
          <a:p>
            <a:pPr>
              <a:lnSpc>
                <a:spcPct val="150000"/>
              </a:lnSpc>
            </a:pPr>
            <a:endParaRPr lang="en-US" sz="1800" dirty="0"/>
          </a:p>
        </p:txBody>
      </p:sp>
    </p:spTree>
    <p:extLst>
      <p:ext uri="{BB962C8B-B14F-4D97-AF65-F5344CB8AC3E}">
        <p14:creationId xmlns:p14="http://schemas.microsoft.com/office/powerpoint/2010/main" val="3991257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182880" y="532726"/>
            <a:ext cx="9105484" cy="798300"/>
          </a:xfrm>
          <a:prstGeom prst="rect">
            <a:avLst/>
          </a:prstGeom>
        </p:spPr>
        <p:txBody>
          <a:bodyPr spcFirstLastPara="1" wrap="square" lIns="91425" tIns="91425" rIns="91425" bIns="91425" anchor="ctr" anchorCtr="0">
            <a:noAutofit/>
          </a:bodyPr>
          <a:lstStyle/>
          <a:p>
            <a:r>
              <a:rPr lang="en-US" sz="2400" dirty="0">
                <a:solidFill>
                  <a:srgbClr val="2C363A"/>
                </a:solidFill>
              </a:rPr>
              <a:t>Objects - Declaring Objects (Also called instantiating a class)</a:t>
            </a:r>
            <a:br>
              <a:rPr lang="en-US" sz="2400" dirty="0">
                <a:solidFill>
                  <a:srgbClr val="2C363A"/>
                </a:solidFill>
              </a:rPr>
            </a:br>
            <a:r>
              <a:rPr lang="en-US" sz="2400" dirty="0">
                <a:solidFill>
                  <a:srgbClr val="2C363A"/>
                </a:solidFill>
              </a:rPr>
              <a:t> </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3" name="Rectangle 2"/>
          <p:cNvSpPr/>
          <p:nvPr/>
        </p:nvSpPr>
        <p:spPr>
          <a:xfrm>
            <a:off x="308926" y="1164015"/>
            <a:ext cx="4602372" cy="2949525"/>
          </a:xfrm>
          <a:prstGeom prst="rect">
            <a:avLst/>
          </a:prstGeom>
        </p:spPr>
        <p:txBody>
          <a:bodyPr wrap="square">
            <a:spAutoFit/>
          </a:bodyPr>
          <a:lstStyle/>
          <a:p>
            <a:pPr algn="just">
              <a:lnSpc>
                <a:spcPct val="150000"/>
              </a:lnSpc>
            </a:pPr>
            <a:r>
              <a:rPr lang="en-US" sz="1800" dirty="0"/>
              <a:t>When an object of a class is created, the class is said to be instantiated. All the instances share the attributes and the behavior of the class. But the values of those attributes, i.e. the state are unique for each object. A single class may have any number of instances.</a:t>
            </a:r>
          </a:p>
        </p:txBody>
      </p:sp>
      <p:sp>
        <p:nvSpPr>
          <p:cNvPr id="6" name="Rectangle 5"/>
          <p:cNvSpPr/>
          <p:nvPr/>
        </p:nvSpPr>
        <p:spPr>
          <a:xfrm>
            <a:off x="5193792" y="946321"/>
            <a:ext cx="3812078" cy="403187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class Dog:</a:t>
            </a:r>
          </a:p>
          <a:p>
            <a:r>
              <a:rPr lang="en-US" sz="1600" dirty="0"/>
              <a:t> </a:t>
            </a:r>
            <a:r>
              <a:rPr lang="en-US" sz="1600" dirty="0" smtClean="0"/>
              <a:t>   # </a:t>
            </a:r>
            <a:r>
              <a:rPr lang="en-US" sz="1600" dirty="0"/>
              <a:t>attribute</a:t>
            </a:r>
          </a:p>
          <a:p>
            <a:r>
              <a:rPr lang="en-US" sz="1600" dirty="0"/>
              <a:t>    attr1 = "mammal"</a:t>
            </a:r>
          </a:p>
          <a:p>
            <a:r>
              <a:rPr lang="en-US" sz="1600" dirty="0"/>
              <a:t>    attr2 = "dog"</a:t>
            </a:r>
          </a:p>
          <a:p>
            <a:r>
              <a:rPr lang="en-US" sz="1600" dirty="0"/>
              <a:t> </a:t>
            </a:r>
          </a:p>
          <a:p>
            <a:r>
              <a:rPr lang="en-US" sz="1600" dirty="0"/>
              <a:t>    # A sample method</a:t>
            </a:r>
          </a:p>
          <a:p>
            <a:r>
              <a:rPr lang="en-US" sz="1600" dirty="0"/>
              <a:t>    </a:t>
            </a:r>
            <a:r>
              <a:rPr lang="en-US" sz="1600" dirty="0" err="1"/>
              <a:t>def</a:t>
            </a:r>
            <a:r>
              <a:rPr lang="en-US" sz="1600" dirty="0"/>
              <a:t> fun(self):</a:t>
            </a:r>
          </a:p>
          <a:p>
            <a:r>
              <a:rPr lang="en-US" sz="1600" dirty="0"/>
              <a:t>        print("I'm a", self.attr1)</a:t>
            </a:r>
          </a:p>
          <a:p>
            <a:r>
              <a:rPr lang="en-US" sz="1600" dirty="0"/>
              <a:t>        print("I'm a", self.attr2)</a:t>
            </a:r>
          </a:p>
          <a:p>
            <a:r>
              <a:rPr lang="en-US" sz="1600" dirty="0" smtClean="0"/>
              <a:t># </a:t>
            </a:r>
            <a:r>
              <a:rPr lang="en-US" sz="1600" dirty="0"/>
              <a:t>Object instantiation</a:t>
            </a:r>
          </a:p>
          <a:p>
            <a:r>
              <a:rPr lang="en-US" sz="1600" dirty="0" smtClean="0"/>
              <a:t>obj1 </a:t>
            </a:r>
            <a:r>
              <a:rPr lang="en-US" sz="1600" dirty="0"/>
              <a:t>= Dog()</a:t>
            </a:r>
          </a:p>
          <a:p>
            <a:r>
              <a:rPr lang="en-US" sz="1600" dirty="0"/>
              <a:t> </a:t>
            </a:r>
          </a:p>
          <a:p>
            <a:r>
              <a:rPr lang="en-US" sz="1600" dirty="0"/>
              <a:t># Accessing class attributes</a:t>
            </a:r>
          </a:p>
          <a:p>
            <a:r>
              <a:rPr lang="en-US" sz="1600" dirty="0"/>
              <a:t># and method through objects</a:t>
            </a:r>
          </a:p>
          <a:p>
            <a:r>
              <a:rPr lang="en-US" sz="1600" dirty="0" smtClean="0"/>
              <a:t>Print(obj1.attr1</a:t>
            </a:r>
            <a:r>
              <a:rPr lang="en-US" sz="1600" dirty="0"/>
              <a:t>)</a:t>
            </a:r>
          </a:p>
          <a:p>
            <a:r>
              <a:rPr lang="en-US" sz="1600" dirty="0"/>
              <a:t>o</a:t>
            </a:r>
            <a:r>
              <a:rPr lang="en-US" sz="1600" dirty="0" smtClean="0"/>
              <a:t>bj1.fun</a:t>
            </a:r>
            <a:r>
              <a:rPr lang="en-US" sz="1600" dirty="0"/>
              <a:t>()</a:t>
            </a:r>
          </a:p>
        </p:txBody>
      </p:sp>
    </p:spTree>
    <p:extLst>
      <p:ext uri="{BB962C8B-B14F-4D97-AF65-F5344CB8AC3E}">
        <p14:creationId xmlns:p14="http://schemas.microsoft.com/office/powerpoint/2010/main" val="2728219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6155</TotalTime>
  <Words>1053</Words>
  <Application>Microsoft Office PowerPoint</Application>
  <PresentationFormat>On-screen Show (16:9)</PresentationFormat>
  <Paragraphs>175</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Montserrat</vt:lpstr>
      <vt:lpstr>Lato</vt:lpstr>
      <vt:lpstr>Sarala</vt:lpstr>
      <vt:lpstr>Work Sans ExtraBold</vt:lpstr>
      <vt:lpstr>Microsoft YaHei</vt:lpstr>
      <vt:lpstr>Arial</vt:lpstr>
      <vt:lpstr>Final Project Proposal by Slidesgo</vt:lpstr>
      <vt:lpstr>Python Advanced Python classes</vt:lpstr>
      <vt:lpstr>PowerPoint Presentation</vt:lpstr>
      <vt:lpstr>Python OOPs Concepts</vt:lpstr>
      <vt:lpstr>Main Concepts of Object-Oriented Programming (OOPs) </vt:lpstr>
      <vt:lpstr>Class</vt:lpstr>
      <vt:lpstr>Class</vt:lpstr>
      <vt:lpstr>Class- Creating an empty Class in Python</vt:lpstr>
      <vt:lpstr>Objects</vt:lpstr>
      <vt:lpstr>Objects - Declaring Objects (Also called instantiating a class)  </vt:lpstr>
      <vt:lpstr>Polymorphism</vt:lpstr>
      <vt:lpstr>Encapsulation</vt:lpstr>
      <vt:lpstr>Encapsulation - Encapsulation in Python</vt:lpstr>
      <vt:lpstr>Inheritance</vt:lpstr>
      <vt:lpstr>Inheritance</vt:lpstr>
      <vt:lpstr>Data Abstraction</vt:lpstr>
      <vt:lpstr>Create Objects using Python Classes</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353</cp:revision>
  <dcterms:modified xsi:type="dcterms:W3CDTF">2022-09-09T12:27:01Z</dcterms:modified>
</cp:coreProperties>
</file>