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6"/>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522"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23" r:id="rId96"/>
    <p:sldId id="503" r:id="rId97"/>
    <p:sldId id="504" r:id="rId98"/>
    <p:sldId id="505" r:id="rId99"/>
    <p:sldId id="524" r:id="rId100"/>
    <p:sldId id="506" r:id="rId101"/>
    <p:sldId id="507" r:id="rId102"/>
    <p:sldId id="508" r:id="rId103"/>
    <p:sldId id="509" r:id="rId104"/>
    <p:sldId id="510" r:id="rId105"/>
    <p:sldId id="511" r:id="rId106"/>
    <p:sldId id="512" r:id="rId107"/>
    <p:sldId id="525" r:id="rId108"/>
    <p:sldId id="513" r:id="rId109"/>
    <p:sldId id="514" r:id="rId110"/>
    <p:sldId id="515" r:id="rId111"/>
    <p:sldId id="516" r:id="rId112"/>
    <p:sldId id="271" r:id="rId113"/>
    <p:sldId id="327" r:id="rId114"/>
    <p:sldId id="308" r:id="rId115"/>
  </p:sldIdLst>
  <p:sldSz cx="9144000" cy="5143500" type="screen16x9"/>
  <p:notesSz cx="6858000" cy="9144000"/>
  <p:embeddedFontLst>
    <p:embeddedFont>
      <p:font typeface="Microsoft YaHei" panose="020B0503020204020204" pitchFamily="34" charset="-122"/>
      <p:regular r:id="rId117"/>
      <p:bold r:id="rId118"/>
    </p:embeddedFont>
    <p:embeddedFont>
      <p:font typeface="Lora" panose="02000503000000020004" pitchFamily="2" charset="0"/>
      <p:regular r:id="rId119"/>
      <p:bold r:id="rId120"/>
      <p:italic r:id="rId121"/>
      <p:boldItalic r:id="rId122"/>
    </p:embeddedFont>
    <p:embeddedFont>
      <p:font typeface="Roboto" panose="020B0604020202020204" charset="0"/>
      <p:regular r:id="rId123"/>
      <p:bold r:id="rId124"/>
      <p:italic r:id="rId125"/>
      <p:boldItalic r:id="rId126"/>
    </p:embeddedFont>
    <p:embeddedFont>
      <p:font typeface="Merriweather" panose="020B0604020202020204" charset="0"/>
      <p:regular r:id="rId127"/>
      <p:bold r:id="rId128"/>
      <p:italic r:id="rId129"/>
      <p:boldItalic r:id="rId130"/>
    </p:embeddedFont>
    <p:embeddedFont>
      <p:font typeface="Sarala" panose="020B0604020202020204" charset="0"/>
      <p:regular r:id="rId131"/>
      <p:bold r:id="rId132"/>
    </p:embeddedFont>
    <p:embeddedFont>
      <p:font typeface="Montserrat" panose="00000500000000000000" pitchFamily="50" charset="0"/>
      <p:regular r:id="rId133"/>
      <p:bold r:id="rId134"/>
      <p:italic r:id="rId135"/>
      <p:boldItalic r:id="rId1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5" autoAdjust="0"/>
    <p:restoredTop sz="87166" autoAdjust="0"/>
  </p:normalViewPr>
  <p:slideViewPr>
    <p:cSldViewPr snapToGrid="0">
      <p:cViewPr varScale="1">
        <p:scale>
          <a:sx n="81" d="100"/>
          <a:sy n="81" d="100"/>
        </p:scale>
        <p:origin x="804"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7.fntdata"/><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7.fntdata"/><Relationship Id="rId128"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2.fntdata"/><Relationship Id="rId134" Type="http://schemas.openxmlformats.org/officeDocument/2006/relationships/font" Target="fonts/font18.fntdata"/><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124" Type="http://schemas.openxmlformats.org/officeDocument/2006/relationships/font" Target="fonts/font8.fntdata"/><Relationship Id="rId129" Type="http://schemas.openxmlformats.org/officeDocument/2006/relationships/font" Target="fonts/font13.fntdata"/><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6.fntdata"/><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font" Target="fonts/font3.fntdata"/><Relationship Id="rId12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6.fntdata"/><Relationship Id="rId130" Type="http://schemas.openxmlformats.org/officeDocument/2006/relationships/font" Target="fonts/font14.fntdata"/><Relationship Id="rId13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4.fntdata"/><Relationship Id="rId125"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5.fntdata"/><Relationship Id="rId136"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3381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81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334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07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hyperlink" Target="https://www.w3schools.com/statistics/statistics_estimation.php"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hyperlink" Target="https://www.w3schools.com/Python/python_ml_multiple_regression.asp"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5.xml"/><Relationship Id="rId1" Type="http://schemas.openxmlformats.org/officeDocument/2006/relationships/slideLayout" Target="../slideLayouts/slideLayout3.xml"/><Relationship Id="rId4" Type="http://schemas.openxmlformats.org/officeDocument/2006/relationships/hyperlink" Target="https://www.scribbr.com/statistics/coefficient-of-determination/"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https://www.geeksforgeeks.org/time-series-data-visualization-in-python/"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8.xml"/><Relationship Id="rId1" Type="http://schemas.openxmlformats.org/officeDocument/2006/relationships/slideLayout" Target="../slideLayouts/slideLayout3.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9.xml"/><Relationship Id="rId1" Type="http://schemas.openxmlformats.org/officeDocument/2006/relationships/slideLayout" Target="../slideLayouts/slideLayout3.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searchbusinessanalytics.techtarget.com/definition/data-mining" TargetMode="External"/><Relationship Id="rId5" Type="http://schemas.openxmlformats.org/officeDocument/2006/relationships/hyperlink" Target="https://searchdatamanagement.techtarget.com/definition/raw-data" TargetMode="External"/><Relationship Id="rId4" Type="http://schemas.openxmlformats.org/officeDocument/2006/relationships/hyperlink" Target="https://searchbusinessanalytics.techtarget.com/definition/data-prepara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6.xml"/><Relationship Id="rId1" Type="http://schemas.openxmlformats.org/officeDocument/2006/relationships/slideLayout" Target="../slideLayouts/slideLayout3.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2"/>
          <p:cNvSpPr txBox="1">
            <a:spLocks noGrp="1"/>
          </p:cNvSpPr>
          <p:nvPr>
            <p:ph type="body" idx="1"/>
          </p:nvPr>
        </p:nvSpPr>
        <p:spPr>
          <a:xfrm>
            <a:off x="688768" y="81850"/>
            <a:ext cx="8138331" cy="4980000"/>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endParaRPr sz="1150" dirty="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rgbClr val="000080"/>
                </a:solidFill>
                <a:highlight>
                  <a:srgbClr val="FFFFFF"/>
                </a:highlight>
              </a:rPr>
              <a:t>Point 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3211883" y="4140251"/>
            <a:ext cx="3092100" cy="6096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3"/>
          <p:cNvSpPr txBox="1">
            <a:spLocks noGrp="1"/>
          </p:cNvSpPr>
          <p:nvPr>
            <p:ph type="body" idx="1"/>
          </p:nvPr>
        </p:nvSpPr>
        <p:spPr>
          <a:xfrm>
            <a:off x="688769" y="261638"/>
            <a:ext cx="8272458" cy="444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smtClean="0">
                <a:solidFill>
                  <a:schemeClr val="dk1"/>
                </a:solidFill>
                <a:highlight>
                  <a:srgbClr val="FFFFFF"/>
                </a:highlight>
              </a:rPr>
              <a:t>Here </a:t>
            </a:r>
            <a:r>
              <a:rPr lang="en" sz="1200" dirty="0">
                <a:solidFill>
                  <a:schemeClr val="dk1"/>
                </a:solidFill>
                <a:highlight>
                  <a:srgbClr val="FFFFFF"/>
                </a:highlight>
              </a:rPr>
              <a:t>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475455" y="2832961"/>
            <a:ext cx="2792625" cy="548800"/>
          </a:xfrm>
          <a:prstGeom prst="rect">
            <a:avLst/>
          </a:prstGeom>
          <a:noFill/>
          <a:ln>
            <a:noFill/>
          </a:ln>
        </p:spPr>
      </p:pic>
      <p:sp>
        <p:nvSpPr>
          <p:cNvPr id="540" name="Google Shape;540;p93"/>
          <p:cNvSpPr txBox="1"/>
          <p:nvPr/>
        </p:nvSpPr>
        <p:spPr>
          <a:xfrm>
            <a:off x="6345334" y="4426213"/>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7" end="7"/>
                                            </p:txEl>
                                          </p:spTgt>
                                        </p:tgtEl>
                                        <p:attrNameLst>
                                          <p:attrName>style.visibility</p:attrName>
                                        </p:attrNameLst>
                                      </p:cBhvr>
                                      <p:to>
                                        <p:strVal val="visible"/>
                                      </p:to>
                                    </p:set>
                                    <p:animEffect transition="in" filter="fade">
                                      <p:cBhvr>
                                        <p:cTn id="27" dur="1000"/>
                                        <p:tgtEl>
                                          <p:spTgt spid="5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863600" y="445025"/>
            <a:ext cx="79687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Statistical Inference</a:t>
            </a:r>
            <a:endParaRPr sz="2000" dirty="0"/>
          </a:p>
        </p:txBody>
      </p:sp>
      <p:sp>
        <p:nvSpPr>
          <p:cNvPr id="546" name="Google Shape;546;p94"/>
          <p:cNvSpPr txBox="1">
            <a:spLocks noGrp="1"/>
          </p:cNvSpPr>
          <p:nvPr>
            <p:ph type="body" idx="1"/>
          </p:nvPr>
        </p:nvSpPr>
        <p:spPr>
          <a:xfrm>
            <a:off x="527124" y="1017725"/>
            <a:ext cx="802966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400" dirty="0">
                <a:solidFill>
                  <a:srgbClr val="202124"/>
                </a:solidFill>
                <a:highlight>
                  <a:srgbClr val="FFFFFF"/>
                </a:highlight>
              </a:rPr>
              <a:t>Statistical inference is </a:t>
            </a:r>
            <a:r>
              <a:rPr lang="en" sz="1400" b="1" dirty="0">
                <a:solidFill>
                  <a:srgbClr val="202124"/>
                </a:solidFill>
                <a:highlight>
                  <a:srgbClr val="FFFFFF"/>
                </a:highlight>
              </a:rPr>
              <a:t>the process of drawing conclusions about populations or scientific truths from data</a:t>
            </a:r>
            <a:r>
              <a:rPr lang="en" sz="1400" dirty="0">
                <a:solidFill>
                  <a:srgbClr val="202124"/>
                </a:solidFill>
                <a:highlight>
                  <a:srgbClr val="FFFFFF"/>
                </a:highlight>
              </a:rPr>
              <a:t>. There are many modes of performing inference including statistical modeling, data oriented strategies and explicit use of designs and randomization in analyses.</a:t>
            </a:r>
            <a:endParaRPr sz="1400" dirty="0">
              <a:solidFill>
                <a:srgbClr val="202124"/>
              </a:solidFill>
              <a:highlight>
                <a:srgbClr val="FFFFFF"/>
              </a:highlight>
            </a:endParaRPr>
          </a:p>
          <a:p>
            <a:pPr marL="0" lvl="0" indent="0" algn="just" rtl="0">
              <a:lnSpc>
                <a:spcPct val="150000"/>
              </a:lnSpc>
              <a:spcBef>
                <a:spcPts val="1200"/>
              </a:spcBef>
              <a:spcAft>
                <a:spcPts val="0"/>
              </a:spcAft>
              <a:buNone/>
            </a:pPr>
            <a:r>
              <a:rPr lang="en" sz="1400" dirty="0">
                <a:solidFill>
                  <a:srgbClr val="202124"/>
                </a:solidFill>
                <a:highlight>
                  <a:srgbClr val="FFFFFF"/>
                </a:highlight>
              </a:rPr>
              <a:t>There are two broad areas of statistical inference: statistical estimation and statistical hypothesis testing.</a:t>
            </a:r>
            <a:endParaRPr sz="1400" dirty="0">
              <a:solidFill>
                <a:srgbClr val="202124"/>
              </a:solidFill>
              <a:highlight>
                <a:srgbClr val="FFFFFF"/>
              </a:highlight>
            </a:endParaRPr>
          </a:p>
          <a:p>
            <a:pPr marL="0" lvl="0" indent="0" algn="l" rtl="0">
              <a:lnSpc>
                <a:spcPct val="150000"/>
              </a:lnSpc>
              <a:spcBef>
                <a:spcPts val="1200"/>
              </a:spcBef>
              <a:spcAft>
                <a:spcPts val="1200"/>
              </a:spcAft>
              <a:buNone/>
            </a:pPr>
            <a:endParaRPr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819885" y="419725"/>
            <a:ext cx="85206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553" name="Google Shape;553;p95"/>
          <p:cNvSpPr txBox="1">
            <a:spLocks noGrp="1"/>
          </p:cNvSpPr>
          <p:nvPr>
            <p:ph type="body" idx="1"/>
          </p:nvPr>
        </p:nvSpPr>
        <p:spPr>
          <a:xfrm>
            <a:off x="310534" y="891175"/>
            <a:ext cx="8389116" cy="3704576"/>
          </a:xfrm>
          <a:prstGeom prst="rect">
            <a:avLst/>
          </a:prstGeom>
        </p:spPr>
        <p:txBody>
          <a:bodyPr spcFirstLastPara="1" wrap="square" lIns="91425" tIns="91425" rIns="91425" bIns="91425" anchor="t" anchorCtr="0">
            <a:normAutofit fontScale="925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1043220" y="237275"/>
            <a:ext cx="810078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Regression Models</a:t>
            </a:r>
            <a:endParaRPr sz="2000" dirty="0"/>
          </a:p>
        </p:txBody>
      </p:sp>
      <p:sp>
        <p:nvSpPr>
          <p:cNvPr id="560" name="Google Shape;560;p96"/>
          <p:cNvSpPr txBox="1">
            <a:spLocks noGrp="1"/>
          </p:cNvSpPr>
          <p:nvPr>
            <p:ph type="body" idx="1"/>
          </p:nvPr>
        </p:nvSpPr>
        <p:spPr>
          <a:xfrm>
            <a:off x="604476" y="856575"/>
            <a:ext cx="7952308"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endParaRPr lang="en" sz="1200" dirty="0" smtClean="0">
              <a:solidFill>
                <a:srgbClr val="202124"/>
              </a:solidFill>
              <a:highlight>
                <a:srgbClr val="FFFFFF"/>
              </a:highlight>
            </a:endParaRPr>
          </a:p>
          <a:p>
            <a:pPr marL="0" lvl="0" indent="0" algn="just" rtl="0">
              <a:lnSpc>
                <a:spcPct val="150000"/>
              </a:lnSpc>
              <a:spcBef>
                <a:spcPts val="1200"/>
              </a:spcBef>
              <a:spcAft>
                <a:spcPts val="0"/>
              </a:spcAft>
              <a:buNone/>
            </a:pPr>
            <a:r>
              <a:rPr lang="en" sz="1200" dirty="0" smtClean="0">
                <a:solidFill>
                  <a:srgbClr val="202124"/>
                </a:solidFill>
                <a:highlight>
                  <a:srgbClr val="FFFFFF"/>
                </a:highlight>
              </a:rPr>
              <a:t>For </a:t>
            </a:r>
            <a:r>
              <a:rPr lang="en" sz="1200" dirty="0">
                <a:solidFill>
                  <a:srgbClr val="202124"/>
                </a:solidFill>
                <a:highlight>
                  <a:srgbClr val="FFFFFF"/>
                </a:highlight>
              </a:rPr>
              <a:t>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2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259125" y="4457137"/>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059874" y="4392937"/>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992420" y="241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568" name="Google Shape;568;p97"/>
          <p:cNvSpPr txBox="1">
            <a:spLocks noGrp="1"/>
          </p:cNvSpPr>
          <p:nvPr>
            <p:ph type="body" idx="1"/>
          </p:nvPr>
        </p:nvSpPr>
        <p:spPr>
          <a:xfrm>
            <a:off x="418314" y="948068"/>
            <a:ext cx="7965665"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067625" y="4387325"/>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4986225" y="4387325"/>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873760" y="126600"/>
            <a:ext cx="7958540" cy="572700"/>
          </a:xfrm>
          <a:prstGeom prst="rect">
            <a:avLst/>
          </a:prstGeom>
        </p:spPr>
        <p:txBody>
          <a:bodyPr spcFirstLastPara="1" wrap="square" lIns="91425" tIns="91425" rIns="91425" bIns="91425" anchor="t" anchorCtr="0">
            <a:noAutofit/>
          </a:bodyPr>
          <a:lstStyle/>
          <a:p>
            <a:pPr lvl="0" algn="l"/>
            <a:r>
              <a:rPr lang="en-US" sz="3200" dirty="0" smtClean="0">
                <a:solidFill>
                  <a:srgbClr val="202124"/>
                </a:solidFill>
                <a:highlight>
                  <a:srgbClr val="FFFFFF"/>
                </a:highlight>
              </a:rPr>
              <a:t>Statistical </a:t>
            </a:r>
            <a:r>
              <a:rPr lang="en" sz="3200" dirty="0" smtClean="0"/>
              <a:t>Forecasting </a:t>
            </a:r>
            <a:endParaRPr sz="3200" dirty="0"/>
          </a:p>
        </p:txBody>
      </p:sp>
      <p:sp>
        <p:nvSpPr>
          <p:cNvPr id="576" name="Google Shape;576;p98"/>
          <p:cNvSpPr txBox="1">
            <a:spLocks noGrp="1"/>
          </p:cNvSpPr>
          <p:nvPr>
            <p:ph type="body" idx="1"/>
          </p:nvPr>
        </p:nvSpPr>
        <p:spPr>
          <a:xfrm>
            <a:off x="311700" y="699300"/>
            <a:ext cx="8096030" cy="3933900"/>
          </a:xfrm>
          <a:prstGeom prst="rect">
            <a:avLst/>
          </a:prstGeom>
        </p:spPr>
        <p:txBody>
          <a:bodyPr spcFirstLastPara="1" wrap="square" lIns="91425" tIns="91425" rIns="91425" bIns="91425" anchor="t" anchorCtr="0">
            <a:noAutofit/>
          </a:bodyPr>
          <a:lstStyle/>
          <a:p>
            <a:pPr marL="0" lvl="0" indent="0" algn="just">
              <a:lnSpc>
                <a:spcPct val="150000"/>
              </a:lnSpc>
              <a:buSzPts val="1018"/>
              <a:buNone/>
            </a:pPr>
            <a:r>
              <a:rPr lang="en-US" sz="1310" dirty="0">
                <a:solidFill>
                  <a:srgbClr val="202124"/>
                </a:solidFill>
                <a:highlight>
                  <a:srgbClr val="FFFFFF"/>
                </a:highlight>
              </a:rPr>
              <a:t>In simple terms, statistical forecasting implies the use of statistics based on historical data to project what could happen out in the future. This can be done on any quantitative data: Stock Market results, sales, GDP, Housing sales, etc</a:t>
            </a:r>
            <a:r>
              <a:rPr lang="en-US" sz="1310" dirty="0" smtClean="0">
                <a:solidFill>
                  <a:srgbClr val="202124"/>
                </a:solidFill>
                <a:highlight>
                  <a:srgbClr val="FFFFFF"/>
                </a:highlight>
              </a:rPr>
              <a:t>.</a:t>
            </a:r>
          </a:p>
          <a:p>
            <a:pPr marL="0" lvl="0" indent="0" algn="just">
              <a:lnSpc>
                <a:spcPct val="150000"/>
              </a:lnSpc>
              <a:buSzPts val="1018"/>
              <a:buNone/>
            </a:pPr>
            <a:endParaRPr lang="en" sz="1310" dirty="0" smtClean="0">
              <a:solidFill>
                <a:srgbClr val="202124"/>
              </a:solidFill>
              <a:highlight>
                <a:srgbClr val="FFFFFF"/>
              </a:highlight>
            </a:endParaRPr>
          </a:p>
          <a:p>
            <a:pPr marL="285750" indent="-285750" algn="just">
              <a:lnSpc>
                <a:spcPct val="150000"/>
              </a:lnSpc>
              <a:buSzPts val="1018"/>
            </a:pPr>
            <a:r>
              <a:rPr lang="en" sz="1310" dirty="0" smtClean="0">
                <a:solidFill>
                  <a:srgbClr val="202124"/>
                </a:solidFill>
                <a:highlight>
                  <a:srgbClr val="FFFFFF"/>
                </a:highlight>
              </a:rPr>
              <a:t>An </a:t>
            </a:r>
            <a:r>
              <a:rPr lang="en" sz="1310" dirty="0">
                <a:solidFill>
                  <a:srgbClr val="202124"/>
                </a:solidFill>
                <a:highlight>
                  <a:srgbClr val="FFFFFF"/>
                </a:highlight>
              </a:rPr>
              <a:t>AI-based forecasting solution </a:t>
            </a:r>
            <a:r>
              <a:rPr lang="en" sz="1310" b="1" dirty="0">
                <a:solidFill>
                  <a:srgbClr val="202124"/>
                </a:solidFill>
                <a:highlight>
                  <a:srgbClr val="FFFFFF"/>
                </a:highlight>
              </a:rPr>
              <a:t>uses an ensemble of machine learning algorithms to optimize forecasts</a:t>
            </a:r>
            <a:r>
              <a:rPr lang="en" sz="1310" dirty="0">
                <a:solidFill>
                  <a:srgbClr val="202124"/>
                </a:solidFill>
                <a:highlight>
                  <a:srgbClr val="FFFFFF"/>
                </a:highlight>
              </a:rPr>
              <a:t>. The system then selects a model that's uniquely suited for the particular business metric that you're forecasting</a:t>
            </a:r>
            <a:endParaRPr sz="1310" dirty="0">
              <a:solidFill>
                <a:srgbClr val="24292F"/>
              </a:solidFill>
              <a:highlight>
                <a:srgbClr val="FFFFFF"/>
              </a:highlight>
            </a:endParaRPr>
          </a:p>
          <a:p>
            <a:pPr marL="285750" indent="-285750" algn="just">
              <a:lnSpc>
                <a:spcPct val="150000"/>
              </a:lnSpc>
              <a:spcBef>
                <a:spcPts val="1200"/>
              </a:spcBef>
              <a:buClr>
                <a:schemeClr val="dk1"/>
              </a:buClr>
              <a:buSzPts val="1018"/>
            </a:pPr>
            <a:r>
              <a:rPr lang="en" sz="1310" dirty="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310" dirty="0">
              <a:solidFill>
                <a:srgbClr val="24292F"/>
              </a:solidFill>
              <a:highlight>
                <a:srgbClr val="FFFFFF"/>
              </a:highlight>
            </a:endParaRPr>
          </a:p>
          <a:p>
            <a:pPr marL="0" lvl="0" indent="0" algn="just" rtl="0">
              <a:lnSpc>
                <a:spcPct val="150000"/>
              </a:lnSpc>
              <a:spcBef>
                <a:spcPts val="1200"/>
              </a:spcBef>
              <a:spcAft>
                <a:spcPts val="1200"/>
              </a:spcAft>
              <a:buSzPts val="1018"/>
              <a:buNone/>
            </a:pPr>
            <a:endParaRPr sz="1865"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2" end="2"/>
                                            </p:txEl>
                                          </p:spTgt>
                                        </p:tgtEl>
                                        <p:attrNameLst>
                                          <p:attrName>style.visibility</p:attrName>
                                        </p:attrNameLst>
                                      </p:cBhvr>
                                      <p:to>
                                        <p:strVal val="visible"/>
                                      </p:to>
                                    </p:set>
                                    <p:animEffect transition="in" filter="fade">
                                      <p:cBhvr>
                                        <p:cTn id="12" dur="1000"/>
                                        <p:tgtEl>
                                          <p:spTgt spid="57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0" end="0"/>
                                            </p:txEl>
                                          </p:spTgt>
                                        </p:tgtEl>
                                        <p:attrNameLst>
                                          <p:attrName>style.visibility</p:attrName>
                                        </p:attrNameLst>
                                      </p:cBhvr>
                                      <p:to>
                                        <p:strVal val="visible"/>
                                      </p:to>
                                    </p:set>
                                    <p:animEffect transition="in" filter="fade">
                                      <p:cBhvr>
                                        <p:cTn id="17" dur="1000"/>
                                        <p:tgtEl>
                                          <p:spTgt spid="5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3" end="3"/>
                                            </p:txEl>
                                          </p:spTgt>
                                        </p:tgtEl>
                                        <p:attrNameLst>
                                          <p:attrName>style.visibility</p:attrName>
                                        </p:attrNameLst>
                                      </p:cBhvr>
                                      <p:to>
                                        <p:strVal val="visible"/>
                                      </p:to>
                                    </p:set>
                                    <p:animEffect transition="in" filter="fade">
                                      <p:cBhvr>
                                        <p:cTn id="22"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873760" y="126600"/>
            <a:ext cx="79585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Time </a:t>
            </a:r>
            <a:r>
              <a:rPr lang="en" sz="3200" dirty="0"/>
              <a:t>Series Analysis</a:t>
            </a:r>
            <a:endParaRPr sz="3200" dirty="0"/>
          </a:p>
        </p:txBody>
      </p:sp>
      <p:sp>
        <p:nvSpPr>
          <p:cNvPr id="576" name="Google Shape;576;p98"/>
          <p:cNvSpPr txBox="1">
            <a:spLocks noGrp="1"/>
          </p:cNvSpPr>
          <p:nvPr>
            <p:ph type="body" idx="1"/>
          </p:nvPr>
        </p:nvSpPr>
        <p:spPr>
          <a:xfrm>
            <a:off x="323575" y="850233"/>
            <a:ext cx="8096030" cy="3933900"/>
          </a:xfrm>
          <a:prstGeom prst="rect">
            <a:avLst/>
          </a:prstGeom>
        </p:spPr>
        <p:txBody>
          <a:bodyPr spcFirstLastPara="1" wrap="square" lIns="91425" tIns="91425" rIns="91425" bIns="91425" anchor="t" anchorCtr="0">
            <a:noAutofit/>
          </a:bodyPr>
          <a:lstStyle/>
          <a:p>
            <a:pPr marL="285750" indent="-285750" algn="just">
              <a:lnSpc>
                <a:spcPct val="150000"/>
              </a:lnSpc>
              <a:buSzPts val="1018"/>
            </a:pPr>
            <a:r>
              <a:rPr lang="en-US" sz="1310" dirty="0">
                <a:solidFill>
                  <a:srgbClr val="202124"/>
                </a:solidFill>
                <a:highlight>
                  <a:srgbClr val="FFFFFF"/>
                </a:highlight>
              </a:rPr>
              <a:t>A </a:t>
            </a:r>
            <a:r>
              <a:rPr lang="en-US" sz="1310" b="1" dirty="0">
                <a:solidFill>
                  <a:srgbClr val="202124"/>
                </a:solidFill>
                <a:highlight>
                  <a:srgbClr val="FFFFFF"/>
                </a:highlight>
              </a:rPr>
              <a:t>time series </a:t>
            </a:r>
            <a:r>
              <a:rPr lang="en-US" sz="1310" dirty="0">
                <a:solidFill>
                  <a:srgbClr val="202124"/>
                </a:solidFill>
                <a:highlight>
                  <a:srgbClr val="FFFFFF"/>
                </a:highlight>
              </a:rPr>
              <a:t>is the series of data points listed in time order. A time series is a sequence of successive equal interval points in time. A time-series analysis consists of methods for analyzing time series data in order to extract meaningful insights and other useful characteristics of data. </a:t>
            </a:r>
            <a:endParaRPr lang="en-US" sz="1310" dirty="0" smtClean="0">
              <a:solidFill>
                <a:srgbClr val="202124"/>
              </a:solidFill>
              <a:highlight>
                <a:srgbClr val="FFFFFF"/>
              </a:highlight>
            </a:endParaRPr>
          </a:p>
          <a:p>
            <a:pPr marL="285750" indent="-285750" algn="just">
              <a:lnSpc>
                <a:spcPct val="150000"/>
              </a:lnSpc>
              <a:buSzPts val="1018"/>
            </a:pPr>
            <a:r>
              <a:rPr lang="en-US" sz="1310" dirty="0" smtClean="0">
                <a:solidFill>
                  <a:srgbClr val="202124"/>
                </a:solidFill>
                <a:highlight>
                  <a:srgbClr val="FFFFFF"/>
                </a:highlight>
              </a:rPr>
              <a:t>Time-series </a:t>
            </a:r>
            <a:r>
              <a:rPr lang="en-US" sz="1310" dirty="0">
                <a:solidFill>
                  <a:srgbClr val="202124"/>
                </a:solidFill>
                <a:highlight>
                  <a:srgbClr val="FFFFFF"/>
                </a:highlight>
              </a:rPr>
              <a:t>data analysis is becoming very important in so many industries like financial industries, pharmaceuticals, social media companies, web service providers, research, and many more.</a:t>
            </a:r>
          </a:p>
          <a:p>
            <a:pPr marL="285750" indent="-285750" algn="just">
              <a:lnSpc>
                <a:spcPct val="150000"/>
              </a:lnSpc>
              <a:buSzPts val="1018"/>
            </a:pPr>
            <a:r>
              <a:rPr lang="en-US" sz="1310" dirty="0">
                <a:solidFill>
                  <a:srgbClr val="202124"/>
                </a:solidFill>
                <a:highlight>
                  <a:srgbClr val="FFFFFF"/>
                </a:highlight>
              </a:rPr>
              <a:t>To do any type of data analysis dataset is the most important and basic requirement</a:t>
            </a:r>
            <a:r>
              <a:rPr lang="en-US" sz="1310" dirty="0" smtClean="0">
                <a:solidFill>
                  <a:srgbClr val="202124"/>
                </a:solidFill>
                <a:highlight>
                  <a:srgbClr val="FFFFFF"/>
                </a:highlight>
              </a:rPr>
              <a:t>.</a:t>
            </a:r>
          </a:p>
          <a:p>
            <a:pPr marL="285750" indent="-285750" algn="just">
              <a:lnSpc>
                <a:spcPct val="150000"/>
              </a:lnSpc>
              <a:buSzPts val="1018"/>
            </a:pPr>
            <a:r>
              <a:rPr lang="en-US" sz="1310" dirty="0">
                <a:solidFill>
                  <a:srgbClr val="202124"/>
                </a:solidFill>
                <a:highlight>
                  <a:srgbClr val="FFFFFF"/>
                </a:highlight>
              </a:rPr>
              <a:t>Depending on the frequency of observations, a time series may typically be hourly, daily, weekly, monthly, quarterly and annual. Sometimes, you might have seconds and minute-wise time series as well, like, number of clicks and user visits every minute etc.</a:t>
            </a:r>
            <a:endParaRPr sz="131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
        <p:nvSpPr>
          <p:cNvPr id="3" name="Rectangle 2">
            <a:hlinkClick r:id="rId3"/>
          </p:cNvPr>
          <p:cNvSpPr/>
          <p:nvPr/>
        </p:nvSpPr>
        <p:spPr>
          <a:xfrm>
            <a:off x="7428628" y="4442074"/>
            <a:ext cx="1128156" cy="307777"/>
          </a:xfrm>
          <a:prstGeom prst="rect">
            <a:avLst/>
          </a:prstGeom>
        </p:spPr>
        <p:txBody>
          <a:bodyPr wrap="square">
            <a:spAutoFit/>
          </a:bodyPr>
          <a:lstStyle/>
          <a:p>
            <a:r>
              <a:rPr lang="en-US" u="sng" dirty="0" smtClean="0"/>
              <a:t>More Info</a:t>
            </a:r>
            <a:endParaRPr lang="en-US" u="sng" dirty="0"/>
          </a:p>
        </p:txBody>
      </p:sp>
    </p:spTree>
    <p:extLst>
      <p:ext uri="{BB962C8B-B14F-4D97-AF65-F5344CB8AC3E}">
        <p14:creationId xmlns:p14="http://schemas.microsoft.com/office/powerpoint/2010/main" val="256487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9"/>
          <p:cNvSpPr txBox="1">
            <a:spLocks noGrp="1"/>
          </p:cNvSpPr>
          <p:nvPr>
            <p:ph type="body" idx="1"/>
          </p:nvPr>
        </p:nvSpPr>
        <p:spPr>
          <a:xfrm>
            <a:off x="660400" y="110350"/>
            <a:ext cx="8307200" cy="4655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9000"/>
              </a:lnSpc>
              <a:spcBef>
                <a:spcPts val="900"/>
              </a:spcBef>
              <a:spcAft>
                <a:spcPts val="0"/>
              </a:spcAft>
              <a:buClr>
                <a:schemeClr val="dk1"/>
              </a:buClr>
              <a:buSzPct val="28571"/>
              <a:buFont typeface="Arial"/>
              <a:buNone/>
            </a:pPr>
            <a:r>
              <a:rPr lang="en" sz="3850" dirty="0">
                <a:solidFill>
                  <a:schemeClr val="dk1"/>
                </a:solidFill>
              </a:rPr>
              <a:t>What is time series forecasting?</a:t>
            </a:r>
            <a:endParaRPr sz="3850" dirty="0">
              <a:solidFill>
                <a:schemeClr val="dk1"/>
              </a:solidFill>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analysis.</a:t>
            </a:r>
            <a:r>
              <a:rPr lang="en" sz="1732" dirty="0">
                <a:solidFill>
                  <a:srgbClr val="333333"/>
                </a:solidFill>
                <a:latin typeface="Merriweather"/>
                <a:ea typeface="Merriweather"/>
                <a:cs typeface="Merriweather"/>
                <a:sym typeface="Merriweather"/>
              </a:rPr>
              <a:t> Time 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endParaRPr sz="1732" dirty="0">
              <a:solidFill>
                <a:srgbClr val="333333"/>
              </a:solidFill>
              <a:latin typeface="Merriweather"/>
              <a:ea typeface="Merriweather"/>
              <a:cs typeface="Merriweather"/>
              <a:sym typeface="Merriweather"/>
            </a:endParaRPr>
          </a:p>
          <a:p>
            <a:pPr marL="0" lvl="0" indent="0" algn="l" rtl="0">
              <a:spcBef>
                <a:spcPts val="1200"/>
              </a:spcBef>
              <a:spcAft>
                <a:spcPts val="1200"/>
              </a:spcAft>
              <a:buNone/>
            </a:pPr>
            <a:endParaRPr dirty="0"/>
          </a:p>
        </p:txBody>
      </p:sp>
      <p:sp>
        <p:nvSpPr>
          <p:cNvPr id="582" name="Google Shape;582;p99"/>
          <p:cNvSpPr txBox="1"/>
          <p:nvPr/>
        </p:nvSpPr>
        <p:spPr>
          <a:xfrm>
            <a:off x="6059675" y="43876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a:blip r:embed="rId3">
            <a:alphaModFix/>
          </a:blip>
          <a:stretch>
            <a:fillRect/>
          </a:stretch>
        </p:blipFill>
        <p:spPr>
          <a:xfrm>
            <a:off x="4429497" y="323458"/>
            <a:ext cx="4714504" cy="4177700"/>
          </a:xfrm>
          <a:prstGeom prst="rect">
            <a:avLst/>
          </a:prstGeom>
          <a:noFill/>
          <a:ln>
            <a:noFill/>
          </a:ln>
        </p:spPr>
      </p:pic>
      <p:sp>
        <p:nvSpPr>
          <p:cNvPr id="587" name="Google Shape;587;p100"/>
          <p:cNvSpPr txBox="1">
            <a:spLocks noGrp="1"/>
          </p:cNvSpPr>
          <p:nvPr>
            <p:ph type="title"/>
          </p:nvPr>
        </p:nvSpPr>
        <p:spPr>
          <a:xfrm>
            <a:off x="584884" y="400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Time series components</a:t>
            </a:r>
            <a:endParaRPr dirty="0"/>
          </a:p>
        </p:txBody>
      </p:sp>
      <p:sp>
        <p:nvSpPr>
          <p:cNvPr id="588" name="Google Shape;588;p100"/>
          <p:cNvSpPr txBox="1">
            <a:spLocks noGrp="1"/>
          </p:cNvSpPr>
          <p:nvPr>
            <p:ph type="body" idx="1"/>
          </p:nvPr>
        </p:nvSpPr>
        <p:spPr>
          <a:xfrm>
            <a:off x="311700" y="1152475"/>
            <a:ext cx="4487400" cy="36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An observed time series can be decomposed into three components: </a:t>
            </a:r>
            <a:r>
              <a:rPr lang="en" sz="1200" b="1">
                <a:solidFill>
                  <a:srgbClr val="202124"/>
                </a:solidFill>
                <a:highlight>
                  <a:srgbClr val="FFFFFF"/>
                </a:highlight>
              </a:rPr>
              <a:t>the trend (long term direction), the seasonal (systematic, calendar related movements) and the irregular (unsystematic, short term fluctuations)</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What are the 4 components of a time series?</a:t>
            </a:r>
            <a:endParaRPr sz="1200">
              <a:solidFill>
                <a:srgbClr val="202124"/>
              </a:solidFill>
              <a:highlight>
                <a:srgbClr val="FFFFFF"/>
              </a:highlight>
            </a:endParaRPr>
          </a:p>
          <a:p>
            <a:pPr marL="0" lvl="0" indent="0" algn="l" rtl="0">
              <a:lnSpc>
                <a:spcPct val="137500"/>
              </a:lnSpc>
              <a:spcBef>
                <a:spcPts val="900"/>
              </a:spcBef>
              <a:spcAft>
                <a:spcPts val="0"/>
              </a:spcAft>
              <a:buClr>
                <a:schemeClr val="dk1"/>
              </a:buClr>
              <a:buSzPts val="1100"/>
              <a:buFont typeface="Arial"/>
              <a:buNone/>
            </a:pPr>
            <a:r>
              <a:rPr lang="en" sz="1200" b="1">
                <a:solidFill>
                  <a:srgbClr val="202124"/>
                </a:solidFill>
                <a:highlight>
                  <a:srgbClr val="FFFFFF"/>
                </a:highlight>
              </a:rPr>
              <a:t>These four components are:</a:t>
            </a:r>
            <a:endParaRPr sz="1200" b="1">
              <a:solidFill>
                <a:srgbClr val="202124"/>
              </a:solidFill>
              <a:highlight>
                <a:srgbClr val="FFFFFF"/>
              </a:highlight>
            </a:endParaRPr>
          </a:p>
          <a:p>
            <a:pPr marL="647700" marR="190500" lvl="0" indent="-304800" algn="l" rtl="0">
              <a:spcBef>
                <a:spcPts val="2400"/>
              </a:spcBef>
              <a:spcAft>
                <a:spcPts val="0"/>
              </a:spcAft>
              <a:buClr>
                <a:srgbClr val="202124"/>
              </a:buClr>
              <a:buSzPts val="1200"/>
              <a:buChar char="●"/>
            </a:pPr>
            <a:r>
              <a:rPr lang="en" sz="1200">
                <a:solidFill>
                  <a:srgbClr val="202124"/>
                </a:solidFill>
                <a:highlight>
                  <a:srgbClr val="FFFFFF"/>
                </a:highlight>
              </a:rPr>
              <a:t>Secular trend, which describe the movement along the term;</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Seasonal variations, which represent seasonal changes;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Cyclical fluctuations, which correspond to periodical but not seasonal variations;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Irregular variations, which are other nonrandom sources of variations of series.</a:t>
            </a:r>
            <a:endParaRPr sz="1200">
              <a:solidFill>
                <a:srgbClr val="202124"/>
              </a:solidFill>
              <a:highlight>
                <a:srgbClr val="FFFFFF"/>
              </a:highlight>
            </a:endParaRPr>
          </a:p>
        </p:txBody>
      </p:sp>
      <p:sp>
        <p:nvSpPr>
          <p:cNvPr id="590" name="Google Shape;590;p100"/>
          <p:cNvSpPr txBox="1"/>
          <p:nvPr/>
        </p:nvSpPr>
        <p:spPr>
          <a:xfrm>
            <a:off x="5922150" y="4679300"/>
            <a:ext cx="23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details</a:t>
            </a:r>
            <a:endParaRPr/>
          </a:p>
        </p:txBody>
      </p:sp>
      <p:sp>
        <p:nvSpPr>
          <p:cNvPr id="591" name="Google Shape;591;p100"/>
          <p:cNvSpPr txBox="1"/>
          <p:nvPr/>
        </p:nvSpPr>
        <p:spPr>
          <a:xfrm>
            <a:off x="8035092" y="4501158"/>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109</a:t>
            </a:fld>
            <a:endParaRPr lang="en"/>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870500" y="28246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Various Forecasting Techniques</a:t>
            </a:r>
            <a:endParaRPr sz="2000" dirty="0"/>
          </a:p>
        </p:txBody>
      </p:sp>
      <p:sp>
        <p:nvSpPr>
          <p:cNvPr id="597" name="Google Shape;597;p101"/>
          <p:cNvSpPr txBox="1">
            <a:spLocks noGrp="1"/>
          </p:cNvSpPr>
          <p:nvPr>
            <p:ph type="body" idx="1"/>
          </p:nvPr>
        </p:nvSpPr>
        <p:spPr>
          <a:xfrm>
            <a:off x="311700" y="1152475"/>
            <a:ext cx="8245084" cy="3416400"/>
          </a:xfrm>
          <a:prstGeom prst="rect">
            <a:avLst/>
          </a:prstGeom>
        </p:spPr>
        <p:txBody>
          <a:bodyPr spcFirstLastPara="1" wrap="square" lIns="91425" tIns="91425" rIns="91425" bIns="91425" anchor="t" anchorCtr="0">
            <a:normAutofit/>
          </a:bodyPr>
          <a:lstStyle/>
          <a:p>
            <a:pPr marL="171450" indent="-171450">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110</a:t>
            </a:fld>
            <a:endParaRPr lang="en"/>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1158240" y="445025"/>
            <a:ext cx="76740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Classification Problem</a:t>
            </a:r>
            <a:endParaRPr dirty="0"/>
          </a:p>
        </p:txBody>
      </p:sp>
      <p:sp>
        <p:nvSpPr>
          <p:cNvPr id="604" name="Google Shape;604;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202124"/>
                </a:solidFill>
                <a:highlight>
                  <a:srgbClr val="FFFFFF"/>
                </a:highlight>
              </a:rPr>
              <a:t>A classification problem is </a:t>
            </a:r>
            <a:r>
              <a:rPr lang="en" sz="1800" b="1" dirty="0">
                <a:solidFill>
                  <a:srgbClr val="202124"/>
                </a:solidFill>
                <a:highlight>
                  <a:srgbClr val="FFFFFF"/>
                </a:highlight>
              </a:rPr>
              <a:t>when the output variable is a category</a:t>
            </a:r>
            <a:r>
              <a:rPr lang="en" sz="1800"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sz="1800" dirty="0">
              <a:solidFill>
                <a:srgbClr val="202124"/>
              </a:solidFill>
              <a:highlight>
                <a:srgbClr val="FFFFFF"/>
              </a:highlight>
            </a:endParaRPr>
          </a:p>
          <a:p>
            <a:pPr marL="0" lvl="0" indent="0" algn="l" rtl="0">
              <a:spcBef>
                <a:spcPts val="1200"/>
              </a:spcBef>
              <a:spcAft>
                <a:spcPts val="0"/>
              </a:spcAft>
              <a:buNone/>
            </a:pPr>
            <a:r>
              <a:rPr lang="en" sz="1800" dirty="0">
                <a:solidFill>
                  <a:srgbClr val="202124"/>
                </a:solidFill>
                <a:highlight>
                  <a:srgbClr val="FFFFFF"/>
                </a:highlight>
              </a:rPr>
              <a:t>In machine learning, classification refers to </a:t>
            </a:r>
            <a:r>
              <a:rPr lang="en" sz="1800" b="1" dirty="0">
                <a:solidFill>
                  <a:srgbClr val="202124"/>
                </a:solidFill>
                <a:highlight>
                  <a:srgbClr val="FFFFFF"/>
                </a:highlight>
              </a:rPr>
              <a:t>a predictive modeling problem where a class label is predicted for a given example of input data</a:t>
            </a:r>
            <a:r>
              <a:rPr lang="en" sz="1800" dirty="0">
                <a:solidFill>
                  <a:srgbClr val="202124"/>
                </a:solidFill>
                <a:highlight>
                  <a:srgbClr val="FFFFFF"/>
                </a:highlight>
              </a:rPr>
              <a:t>. Examples of classification problems include: Given an example, classify if it is spam or not. Given a handwritten character, classify it as one of the known characters.</a:t>
            </a:r>
            <a:endParaRPr sz="1800" dirty="0">
              <a:solidFill>
                <a:srgbClr val="202124"/>
              </a:solidFill>
              <a:highlight>
                <a:srgbClr val="FFFFFF"/>
              </a:highlight>
            </a:endParaRPr>
          </a:p>
          <a:p>
            <a:pPr marL="0" lvl="0" indent="0" algn="l" rtl="0">
              <a:spcBef>
                <a:spcPts val="1200"/>
              </a:spcBef>
              <a:spcAft>
                <a:spcPts val="0"/>
              </a:spcAft>
              <a:buNone/>
            </a:pPr>
            <a:endParaRPr sz="1800" dirty="0">
              <a:solidFill>
                <a:srgbClr val="202124"/>
              </a:solidFill>
              <a:highlight>
                <a:srgbClr val="FFFFFF"/>
              </a:highlight>
            </a:endParaRPr>
          </a:p>
          <a:p>
            <a:pPr marL="0" lvl="0" indent="0" algn="l" rtl="0">
              <a:spcBef>
                <a:spcPts val="1200"/>
              </a:spcBef>
              <a:spcAft>
                <a:spcPts val="1200"/>
              </a:spcAft>
              <a:buNone/>
            </a:pPr>
            <a:endParaRPr sz="1800" dirty="0">
              <a:solidFill>
                <a:srgbClr val="202124"/>
              </a:solidFill>
              <a:highlight>
                <a:srgbClr val="FFFFFF"/>
              </a:highlight>
            </a:endParaRPr>
          </a:p>
        </p:txBody>
      </p:sp>
      <p:sp>
        <p:nvSpPr>
          <p:cNvPr id="605" name="Google Shape;605;p102"/>
          <p:cNvSpPr txBox="1"/>
          <p:nvPr/>
        </p:nvSpPr>
        <p:spPr>
          <a:xfrm>
            <a:off x="6542289" y="436883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4">
                                            <p:txEl>
                                              <p:pRg st="2" end="2"/>
                                            </p:txEl>
                                          </p:spTgt>
                                        </p:tgtEl>
                                        <p:attrNameLst>
                                          <p:attrName>style.visibility</p:attrName>
                                        </p:attrNameLst>
                                      </p:cBhvr>
                                      <p:to>
                                        <p:strVal val="visible"/>
                                      </p:to>
                                    </p:set>
                                    <p:animEffect transition="in" filter="fade">
                                      <p:cBhvr>
                                        <p:cTn id="22" dur="1000"/>
                                        <p:tgtEl>
                                          <p:spTgt spid="6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4">
                                            <p:txEl>
                                              <p:pRg st="3" end="3"/>
                                            </p:txEl>
                                          </p:spTgt>
                                        </p:tgtEl>
                                        <p:attrNameLst>
                                          <p:attrName>style.visibility</p:attrName>
                                        </p:attrNameLst>
                                      </p:cBhvr>
                                      <p:to>
                                        <p:strVal val="visible"/>
                                      </p:to>
                                    </p:set>
                                    <p:animEffect transition="in" filter="fade">
                                      <p:cBhvr>
                                        <p:cTn id="27" dur="1000"/>
                                        <p:tgtEl>
                                          <p:spTgt spid="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112</a:t>
            </a:fld>
            <a:endParaRPr/>
          </a:p>
        </p:txBody>
      </p:sp>
      <p:sp>
        <p:nvSpPr>
          <p:cNvPr id="2" name="Rectangle 1"/>
          <p:cNvSpPr/>
          <p:nvPr/>
        </p:nvSpPr>
        <p:spPr>
          <a:xfrm>
            <a:off x="694944" y="1304300"/>
            <a:ext cx="8138160" cy="456535"/>
          </a:xfrm>
          <a:prstGeom prst="rect">
            <a:avLst/>
          </a:prstGeom>
        </p:spPr>
        <p:txBody>
          <a:bodyPr wrap="square">
            <a:spAutoFit/>
          </a:bodyPr>
          <a:lstStyle/>
          <a:p>
            <a:pPr>
              <a:lnSpc>
                <a:spcPct val="150000"/>
              </a:lnSpc>
            </a:pPr>
            <a:r>
              <a:rPr lang="en-US" sz="1800" dirty="0" smtClean="0"/>
              <a:t>Design a bot using ANN medical advise.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113</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114</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4524315"/>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sz="1600" dirty="0"/>
              <a:t>Statistics simply means numerical data, and is field of math that generally deals with collection of data, tabulation, and interpretation of numerical data</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is actually a form of mathematical analysis that uses different quantitative models to produce a set of experimental data or studies of real </a:t>
            </a:r>
            <a:r>
              <a:rPr lang="en-US" sz="1600" dirty="0" smtClean="0"/>
              <a:t>life.</a:t>
            </a:r>
          </a:p>
          <a:p>
            <a:pPr marL="285750" indent="-285750" algn="just">
              <a:lnSpc>
                <a:spcPct val="150000"/>
              </a:lnSpc>
              <a:buFont typeface="Arial" panose="020B0604020202020204" pitchFamily="34" charset="0"/>
              <a:buChar char="•"/>
            </a:pPr>
            <a:r>
              <a:rPr lang="en-US" sz="1600" dirty="0" smtClean="0"/>
              <a:t>It </a:t>
            </a:r>
            <a:r>
              <a:rPr lang="en-US" sz="1600" dirty="0"/>
              <a:t>is an area of applied mathematics concern with data collection analysis, interpretation, and presentation. Statistics deals with how data can be used to solve complex problems</a:t>
            </a:r>
            <a:r>
              <a:rPr lang="en-US" sz="1600" dirty="0" smtClean="0"/>
              <a:t>.</a:t>
            </a:r>
          </a:p>
          <a:p>
            <a:pPr marL="285750" indent="-285750" algn="just">
              <a:lnSpc>
                <a:spcPct val="150000"/>
              </a:lnSpc>
              <a:buFont typeface="Arial" panose="020B0604020202020204" pitchFamily="34" charset="0"/>
              <a:buChar char="•"/>
            </a:pPr>
            <a:r>
              <a:rPr lang="en-US" sz="1600" dirty="0"/>
              <a:t>Basic terminology of Statistics : </a:t>
            </a:r>
            <a:endParaRPr lang="en-US" sz="1600" dirty="0" smtClean="0"/>
          </a:p>
          <a:p>
            <a:pPr algn="just">
              <a:lnSpc>
                <a:spcPct val="150000"/>
              </a:lnSpc>
            </a:pPr>
            <a:r>
              <a:rPr lang="en-US" sz="1600" b="1" dirty="0" smtClean="0"/>
              <a:t>Population</a:t>
            </a:r>
            <a:r>
              <a:rPr lang="en-US" sz="1600" dirty="0" smtClean="0"/>
              <a:t> –It </a:t>
            </a:r>
            <a:r>
              <a:rPr lang="en-US" sz="1600" dirty="0"/>
              <a:t>is actually a collection of set of individuals or objects or events whose properties are to be </a:t>
            </a:r>
            <a:r>
              <a:rPr lang="en-US" sz="1600" dirty="0" smtClean="0"/>
              <a:t>analyzed.</a:t>
            </a:r>
          </a:p>
          <a:p>
            <a:pPr algn="just">
              <a:lnSpc>
                <a:spcPct val="150000"/>
              </a:lnSpc>
            </a:pPr>
            <a:r>
              <a:rPr lang="en-US" sz="1600" b="1" dirty="0" smtClean="0"/>
              <a:t>Sample</a:t>
            </a:r>
            <a:r>
              <a:rPr lang="en-US" sz="1600" dirty="0" smtClean="0"/>
              <a:t> –It </a:t>
            </a:r>
            <a:r>
              <a:rPr lang="en-US" sz="1600"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36250" y="69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141" name="Google Shape;141;p26"/>
          <p:cNvSpPr txBox="1">
            <a:spLocks noGrp="1"/>
          </p:cNvSpPr>
          <p:nvPr>
            <p:ph type="body" idx="1"/>
          </p:nvPr>
        </p:nvSpPr>
        <p:spPr>
          <a:xfrm>
            <a:off x="195950" y="454700"/>
            <a:ext cx="8785490" cy="44856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43714" y="2445053"/>
            <a:ext cx="3192250" cy="2394850"/>
          </a:xfrm>
          <a:prstGeom prst="rect">
            <a:avLst/>
          </a:prstGeom>
          <a:noFill/>
          <a:ln>
            <a:noFill/>
          </a:ln>
        </p:spPr>
      </p:pic>
      <p:sp>
        <p:nvSpPr>
          <p:cNvPr id="149" name="Google Shape;149;p27"/>
          <p:cNvSpPr txBox="1"/>
          <p:nvPr/>
        </p:nvSpPr>
        <p:spPr>
          <a:xfrm>
            <a:off x="558799" y="212217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477520" y="475540"/>
            <a:ext cx="8049075" cy="1190700"/>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102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pic>
        <p:nvPicPr>
          <p:cNvPr id="169" name="Google Shape;169;p30"/>
          <p:cNvPicPr preferRelativeResize="0"/>
          <p:nvPr/>
        </p:nvPicPr>
        <p:blipFill>
          <a:blip r:embed="rId3">
            <a:alphaModFix/>
          </a:blip>
          <a:stretch>
            <a:fillRect/>
          </a:stretch>
        </p:blipFill>
        <p:spPr>
          <a:xfrm>
            <a:off x="4876799" y="710772"/>
            <a:ext cx="4267201" cy="3982800"/>
          </a:xfrm>
          <a:prstGeom prst="rect">
            <a:avLst/>
          </a:prstGeom>
          <a:noFill/>
          <a:ln>
            <a:noFill/>
          </a:ln>
        </p:spPr>
      </p:pic>
      <p:sp>
        <p:nvSpPr>
          <p:cNvPr id="170" name="Google Shape;170;p30"/>
          <p:cNvSpPr txBox="1">
            <a:spLocks noGrp="1"/>
          </p:cNvSpPr>
          <p:nvPr>
            <p:ph type="body" idx="1"/>
          </p:nvPr>
        </p:nvSpPr>
        <p:spPr>
          <a:xfrm>
            <a:off x="271060" y="758325"/>
            <a:ext cx="4565099" cy="3806414"/>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b="1" dirty="0">
                <a:solidFill>
                  <a:schemeClr val="tx1"/>
                </a:solidFill>
                <a:highlight>
                  <a:srgbClr val="FFFFFF"/>
                </a:highlight>
              </a:rPr>
              <a:t>What is data preprocessing?</a:t>
            </a:r>
            <a:endParaRPr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dirty="0">
                <a:solidFill>
                  <a:schemeClr val="tx1"/>
                </a:solidFill>
                <a:highlight>
                  <a:srgbClr val="FFFFFF"/>
                </a:highlight>
              </a:rPr>
              <a:t>Data preprocessing, a component of </a:t>
            </a:r>
            <a:r>
              <a:rPr lang="en" u="sng" dirty="0">
                <a:solidFill>
                  <a:schemeClr val="tx1"/>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preparation</a:t>
            </a:r>
            <a:r>
              <a:rPr lang="en" dirty="0">
                <a:solidFill>
                  <a:schemeClr val="tx1"/>
                </a:solidFill>
                <a:highlight>
                  <a:srgbClr val="FFFFFF"/>
                </a:highlight>
              </a:rPr>
              <a:t>, describes any type of processing performed on </a:t>
            </a:r>
            <a:r>
              <a:rPr lang="en" u="sng" dirty="0">
                <a:solidFill>
                  <a:schemeClr val="tx1"/>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raw data</a:t>
            </a:r>
            <a:r>
              <a:rPr lang="en" dirty="0">
                <a:solidFill>
                  <a:schemeClr val="tx1"/>
                </a:solidFill>
                <a:highlight>
                  <a:srgbClr val="FFFFFF"/>
                </a:highlight>
              </a:rPr>
              <a:t> to prepare it for another data processing procedure. It has traditionally been an important preliminary step for the </a:t>
            </a:r>
            <a:r>
              <a:rPr lang="en" u="sng" dirty="0">
                <a:solidFill>
                  <a:schemeClr val="tx1"/>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mining</a:t>
            </a:r>
            <a:r>
              <a:rPr lang="en" dirty="0">
                <a:solidFill>
                  <a:schemeClr val="tx1"/>
                </a:solidFill>
                <a:highlight>
                  <a:srgbClr val="FFFFFF"/>
                </a:highlight>
              </a:rPr>
              <a:t> process. More recently, data preprocessing techniques have been adapted for training machine learning models and AI models and for running inferences against them.</a:t>
            </a:r>
            <a:endParaRPr dirty="0">
              <a:solidFill>
                <a:schemeClr val="tx1"/>
              </a:solidFill>
              <a:highlight>
                <a:srgbClr val="FFFFFF"/>
              </a:highlight>
            </a:endParaRPr>
          </a:p>
          <a:p>
            <a:pPr marL="0" lvl="0" indent="0" algn="just" rtl="0">
              <a:lnSpc>
                <a:spcPct val="167000"/>
              </a:lnSpc>
              <a:spcBef>
                <a:spcPts val="2000"/>
              </a:spcBef>
              <a:spcAft>
                <a:spcPts val="2000"/>
              </a:spcAft>
              <a:buNone/>
            </a:pPr>
            <a:r>
              <a:rPr lang="en"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u="sng" dirty="0">
                <a:solidFill>
                  <a:schemeClr val="tx1"/>
                </a:solidFill>
                <a:highlight>
                  <a:srgbClr val="FFFFFF"/>
                </a:highlight>
              </a:rPr>
              <a:t>machine learning</a:t>
            </a:r>
            <a:r>
              <a:rPr lang="en" dirty="0">
                <a:solidFill>
                  <a:schemeClr val="tx1"/>
                </a:solidFill>
                <a:highlight>
                  <a:srgbClr val="FFFFFF"/>
                </a:highlight>
              </a:rPr>
              <a:t> and AI development pipeline to ensure accurate results.</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1"/>
          </p:nvPr>
        </p:nvSpPr>
        <p:spPr>
          <a:xfrm>
            <a:off x="182881" y="106679"/>
            <a:ext cx="4175760" cy="4932439"/>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93125"/>
            <a:ext cx="8520600" cy="91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8900" y="4348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192" name="Google Shape;192;p33"/>
          <p:cNvSpPr txBox="1">
            <a:spLocks noGrp="1"/>
          </p:cNvSpPr>
          <p:nvPr>
            <p:ph type="body" idx="1"/>
          </p:nvPr>
        </p:nvSpPr>
        <p:spPr>
          <a:xfrm>
            <a:off x="311700" y="1152475"/>
            <a:ext cx="8520600" cy="37515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826105" y="251910"/>
            <a:ext cx="7616855" cy="468585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body" idx="1"/>
          </p:nvPr>
        </p:nvSpPr>
        <p:spPr>
          <a:xfrm>
            <a:off x="508000" y="650240"/>
            <a:ext cx="7975600" cy="4099611"/>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762001" y="294640"/>
            <a:ext cx="7835423" cy="476104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Simultaneous </a:t>
            </a:r>
            <a:r>
              <a:rPr lang="en" sz="1200" u="sng" dirty="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Solving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Solutions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Graphing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Applications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Linear </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Straight </a:t>
            </a:r>
            <a:r>
              <a:rPr lang="en" sz="1200" u="sng" dirty="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body" idx="1"/>
          </p:nvPr>
        </p:nvSpPr>
        <p:spPr>
          <a:xfrm>
            <a:off x="751840" y="0"/>
            <a:ext cx="7589520" cy="5068500"/>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 </a:t>
            </a:r>
            <a:r>
              <a:rPr lang="en" sz="1300" dirty="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Transpose </a:t>
            </a:r>
            <a:r>
              <a:rPr lang="en" sz="1300" dirty="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a:t>
            </a:r>
            <a:r>
              <a:rPr lang="en" sz="1300" dirty="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body" idx="1"/>
          </p:nvPr>
        </p:nvSpPr>
        <p:spPr>
          <a:xfrm>
            <a:off x="648465" y="162560"/>
            <a:ext cx="7784335" cy="437182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55700"/>
            <a:ext cx="85206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24" name="Google Shape;224;p39"/>
          <p:cNvSpPr txBox="1">
            <a:spLocks noGrp="1"/>
          </p:cNvSpPr>
          <p:nvPr>
            <p:ph type="body" idx="1"/>
          </p:nvPr>
        </p:nvSpPr>
        <p:spPr>
          <a:xfrm>
            <a:off x="822960" y="55700"/>
            <a:ext cx="7926864" cy="47247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r>
              <a:rPr lang="en" sz="1200" dirty="0" smtClean="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1"/>
          </p:nvPr>
        </p:nvSpPr>
        <p:spPr>
          <a:xfrm>
            <a:off x="764435" y="536331"/>
            <a:ext cx="8379565" cy="4410320"/>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a:off x="1016000" y="520885"/>
            <a:ext cx="7755860" cy="34164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701040" y="445025"/>
            <a:ext cx="81312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40" name="Google Shape;240;p42"/>
          <p:cNvSpPr txBox="1">
            <a:spLocks noGrp="1"/>
          </p:cNvSpPr>
          <p:nvPr>
            <p:ph type="body" idx="1"/>
          </p:nvPr>
        </p:nvSpPr>
        <p:spPr>
          <a:xfrm>
            <a:off x="589280" y="1228675"/>
            <a:ext cx="8243020" cy="34164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50825" y="5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a:t>
            </a:r>
            <a:r>
              <a:rPr lang="en" sz="1800" dirty="0" smtClean="0"/>
              <a:t>case. </a:t>
            </a:r>
            <a:r>
              <a:rPr lang="en" sz="1800" dirty="0"/>
              <a:t>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762000" y="78150"/>
            <a:ext cx="807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80" name="Google Shape;280;p48"/>
          <p:cNvSpPr txBox="1"/>
          <p:nvPr/>
        </p:nvSpPr>
        <p:spPr>
          <a:xfrm>
            <a:off x="467360" y="706750"/>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4425454" y="589280"/>
            <a:ext cx="4688066" cy="388363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96825"/>
            <a:ext cx="7528560" cy="4698695"/>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lgn="just">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57312" y="2872891"/>
            <a:ext cx="3630128" cy="20079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249225"/>
            <a:ext cx="7528560" cy="4698695"/>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26832" y="2242971"/>
            <a:ext cx="4158448" cy="230021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548640" y="488834"/>
            <a:ext cx="7840364" cy="4103485"/>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33120" y="140225"/>
            <a:ext cx="79991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303" name="Google Shape;303;p52"/>
          <p:cNvSpPr txBox="1">
            <a:spLocks noGrp="1"/>
          </p:cNvSpPr>
          <p:nvPr>
            <p:ph type="body" idx="1"/>
          </p:nvPr>
        </p:nvSpPr>
        <p:spPr>
          <a:xfrm>
            <a:off x="709300" y="611325"/>
            <a:ext cx="8246820" cy="4325700"/>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934719" y="104825"/>
            <a:ext cx="7622065" cy="4919100"/>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670560" y="335280"/>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802639" y="426719"/>
            <a:ext cx="8159235" cy="4477155"/>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body" idx="1"/>
          </p:nvPr>
        </p:nvSpPr>
        <p:spPr>
          <a:xfrm>
            <a:off x="680720" y="111800"/>
            <a:ext cx="8296180" cy="34164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680720" y="935850"/>
            <a:ext cx="70612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911713" y="3531404"/>
            <a:ext cx="2704950" cy="703950"/>
          </a:xfrm>
          <a:prstGeom prst="rect">
            <a:avLst/>
          </a:prstGeom>
          <a:noFill/>
          <a:ln>
            <a:noFill/>
          </a:ln>
        </p:spPr>
      </p:pic>
      <p:sp>
        <p:nvSpPr>
          <p:cNvPr id="329" name="Google Shape;329;p56"/>
          <p:cNvSpPr txBox="1"/>
          <p:nvPr/>
        </p:nvSpPr>
        <p:spPr>
          <a:xfrm>
            <a:off x="139500" y="40946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21360" y="315375"/>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670560" y="64025"/>
            <a:ext cx="825384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342" name="Google Shape;342;p58"/>
          <p:cNvSpPr txBox="1">
            <a:spLocks noGrp="1"/>
          </p:cNvSpPr>
          <p:nvPr>
            <p:ph type="body" idx="1"/>
          </p:nvPr>
        </p:nvSpPr>
        <p:spPr>
          <a:xfrm>
            <a:off x="670560" y="542875"/>
            <a:ext cx="7538720" cy="4458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1574236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258285" y="863250"/>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298925" y="3009646"/>
            <a:ext cx="8722225"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body" idx="1"/>
          </p:nvPr>
        </p:nvSpPr>
        <p:spPr>
          <a:xfrm>
            <a:off x="191900" y="558800"/>
            <a:ext cx="8271380" cy="3596450"/>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263884" y="3287536"/>
            <a:ext cx="8567250"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3188424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552930" y="2958865"/>
            <a:ext cx="4459525" cy="841318"/>
          </a:xfrm>
          <a:prstGeom prst="rect">
            <a:avLst/>
          </a:prstGeom>
          <a:noFill/>
          <a:ln>
            <a:noFill/>
          </a:ln>
        </p:spPr>
      </p:pic>
      <p:sp>
        <p:nvSpPr>
          <p:cNvPr id="361" name="Google Shape;361;p61"/>
          <p:cNvSpPr txBox="1"/>
          <p:nvPr/>
        </p:nvSpPr>
        <p:spPr>
          <a:xfrm>
            <a:off x="806574" y="228837"/>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2"/>
          <p:cNvSpPr txBox="1">
            <a:spLocks noGrp="1"/>
          </p:cNvSpPr>
          <p:nvPr>
            <p:ph type="body" idx="1"/>
          </p:nvPr>
        </p:nvSpPr>
        <p:spPr>
          <a:xfrm>
            <a:off x="670560" y="81850"/>
            <a:ext cx="7843520" cy="4896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3401019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3"/>
          <p:cNvSpPr txBox="1">
            <a:spLocks noGrp="1"/>
          </p:cNvSpPr>
          <p:nvPr>
            <p:ph type="body" idx="1"/>
          </p:nvPr>
        </p:nvSpPr>
        <p:spPr>
          <a:xfrm>
            <a:off x="497841" y="73541"/>
            <a:ext cx="8333294" cy="21898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2296588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4"/>
          <p:cNvSpPr txBox="1">
            <a:spLocks noGrp="1"/>
          </p:cNvSpPr>
          <p:nvPr>
            <p:ph type="body" idx="1"/>
          </p:nvPr>
        </p:nvSpPr>
        <p:spPr>
          <a:xfrm>
            <a:off x="622390" y="0"/>
            <a:ext cx="8852100" cy="2164200"/>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254550" y="2051400"/>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105021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762000" y="201185"/>
            <a:ext cx="824302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389" name="Google Shape;389;p65"/>
          <p:cNvSpPr txBox="1">
            <a:spLocks noGrp="1"/>
          </p:cNvSpPr>
          <p:nvPr>
            <p:ph type="body" idx="1"/>
          </p:nvPr>
        </p:nvSpPr>
        <p:spPr>
          <a:xfrm>
            <a:off x="310534" y="886150"/>
            <a:ext cx="8520600" cy="4112569"/>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rgbClr val="555555"/>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1485775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6"/>
          <p:cNvSpPr txBox="1">
            <a:spLocks noGrp="1"/>
          </p:cNvSpPr>
          <p:nvPr>
            <p:ph type="body" idx="1"/>
          </p:nvPr>
        </p:nvSpPr>
        <p:spPr>
          <a:xfrm>
            <a:off x="416560" y="772160"/>
            <a:ext cx="8056880" cy="417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Tree>
    <p:extLst>
      <p:ext uri="{BB962C8B-B14F-4D97-AF65-F5344CB8AC3E}">
        <p14:creationId xmlns:p14="http://schemas.microsoft.com/office/powerpoint/2010/main" val="45957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body" idx="1"/>
          </p:nvPr>
        </p:nvSpPr>
        <p:spPr>
          <a:xfrm>
            <a:off x="792480" y="447040"/>
            <a:ext cx="7764304" cy="444814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endParaRPr dirty="0">
              <a:solidFill>
                <a:srgbClr val="555555"/>
              </a:solidFill>
              <a:highlight>
                <a:srgbClr val="FFFFFF"/>
              </a:highlight>
            </a:endParaRPr>
          </a:p>
          <a:p>
            <a:pPr marL="171450" indent="-171450">
              <a:lnSpc>
                <a:spcPct val="120000"/>
              </a:lnSpc>
              <a:spcBef>
                <a:spcPts val="1400"/>
              </a:spcBef>
              <a:spcAft>
                <a:spcPts val="1200"/>
              </a:spcAft>
            </a:pPr>
            <a:r>
              <a:rPr lang="en-US" dirty="0">
                <a:solidFill>
                  <a:srgbClr val="555555"/>
                </a:solidFill>
                <a:highlight>
                  <a:srgbClr val="FFFFFF"/>
                </a:highlight>
              </a:rPr>
              <a:t>Therefore, we will introduce the probability of multiple random variables as the probability of event A and event B, which in shorthand is X=A and Y=B.</a:t>
            </a:r>
          </a:p>
          <a:p>
            <a:pPr marL="0" lvl="0" indent="0">
              <a:lnSpc>
                <a:spcPct val="120000"/>
              </a:lnSpc>
              <a:spcBef>
                <a:spcPts val="1400"/>
              </a:spcBef>
              <a:spcAft>
                <a:spcPts val="1200"/>
              </a:spcAft>
              <a:buNone/>
            </a:pPr>
            <a:r>
              <a:rPr lang="en-US" dirty="0">
                <a:solidFill>
                  <a:srgbClr val="555555"/>
                </a:solidFill>
                <a:highlight>
                  <a:srgbClr val="FFFFFF"/>
                </a:highlight>
              </a:rPr>
              <a:t>We assume that the two variables are related or dependent in some way.</a:t>
            </a:r>
          </a:p>
          <a:p>
            <a:pPr marL="0" lvl="0" indent="0" algn="l" rtl="0">
              <a:lnSpc>
                <a:spcPct val="120000"/>
              </a:lnSpc>
              <a:spcBef>
                <a:spcPts val="1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extLst>
      <p:ext uri="{BB962C8B-B14F-4D97-AF65-F5344CB8AC3E}">
        <p14:creationId xmlns:p14="http://schemas.microsoft.com/office/powerpoint/2010/main" val="3903450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body" idx="1"/>
          </p:nvPr>
        </p:nvSpPr>
        <p:spPr>
          <a:xfrm>
            <a:off x="641268" y="163675"/>
            <a:ext cx="8538358" cy="4859400"/>
          </a:xfrm>
          <a:prstGeom prst="rect">
            <a:avLst/>
          </a:prstGeom>
        </p:spPr>
        <p:txBody>
          <a:bodyPr spcFirstLastPara="1" wrap="square" lIns="91425" tIns="91425" rIns="91425" bIns="91425" anchor="t" anchorCtr="0">
            <a:normAutofit fontScale="92500" lnSpcReduction="10000"/>
          </a:bodyPr>
          <a:lstStyle/>
          <a:p>
            <a:pPr marL="0" lvl="0" indent="0" algn="l" rtl="0">
              <a:lnSpc>
                <a:spcPct val="120000"/>
              </a:lnSpc>
              <a:spcBef>
                <a:spcPts val="0"/>
              </a:spcBef>
              <a:spcAft>
                <a:spcPts val="0"/>
              </a:spcAft>
              <a:buClr>
                <a:schemeClr val="dk1"/>
              </a:buClr>
              <a:buSzPct val="61945"/>
              <a:buFont typeface="Arial"/>
              <a:buNone/>
            </a:pPr>
            <a:r>
              <a:rPr lang="en" sz="1775" dirty="0" smtClean="0">
                <a:solidFill>
                  <a:srgbClr val="555555"/>
                </a:solidFill>
                <a:highlight>
                  <a:srgbClr val="FFFFFF"/>
                </a:highlight>
              </a:rPr>
              <a:t>There </a:t>
            </a:r>
            <a:r>
              <a:rPr lang="en" sz="1775" dirty="0">
                <a:solidFill>
                  <a:srgbClr val="555555"/>
                </a:solidFill>
                <a:highlight>
                  <a:srgbClr val="FFFFFF"/>
                </a:highlight>
              </a:rPr>
              <a:t>are three main types of probability we might want to consider; they </a:t>
            </a:r>
            <a:r>
              <a:rPr lang="en" sz="1775" dirty="0" smtClean="0">
                <a:solidFill>
                  <a:srgbClr val="555555"/>
                </a:solidFill>
                <a:highlight>
                  <a:srgbClr val="FFFFFF"/>
                </a:highlight>
              </a:rPr>
              <a:t>are</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lnSpc>
                <a:spcPct val="120000"/>
              </a:lnSpc>
              <a:spcBef>
                <a:spcPts val="1400"/>
              </a:spcBef>
              <a:spcAft>
                <a:spcPts val="0"/>
              </a:spcAft>
              <a:buClr>
                <a:srgbClr val="555555"/>
              </a:buClr>
              <a:buSzPct val="100000"/>
              <a:buChar char="●"/>
            </a:pPr>
            <a:r>
              <a:rPr lang="en" sz="1775" b="1" dirty="0">
                <a:solidFill>
                  <a:srgbClr val="555555"/>
                </a:solidFill>
                <a:highlight>
                  <a:srgbClr val="FFFFFF"/>
                </a:highlight>
              </a:rPr>
              <a:t>Joint Probability</a:t>
            </a:r>
            <a:r>
              <a:rPr lang="en" sz="1775" dirty="0">
                <a:solidFill>
                  <a:srgbClr val="555555"/>
                </a:solidFill>
                <a:highlight>
                  <a:srgbClr val="FFFFFF"/>
                </a:highlight>
              </a:rPr>
              <a:t>: Probability of events </a:t>
            </a:r>
            <a:r>
              <a:rPr lang="en" sz="1775" i="1" dirty="0">
                <a:solidFill>
                  <a:srgbClr val="555555"/>
                </a:solidFill>
                <a:highlight>
                  <a:srgbClr val="FFFFFF"/>
                </a:highlight>
              </a:rPr>
              <a:t>A</a:t>
            </a:r>
            <a:r>
              <a:rPr lang="en" sz="1775" dirty="0">
                <a:solidFill>
                  <a:srgbClr val="555555"/>
                </a:solidFill>
                <a:highlight>
                  <a:srgbClr val="FFFFFF"/>
                </a:highlight>
              </a:rPr>
              <a:t> and </a:t>
            </a:r>
            <a:r>
              <a:rPr lang="en" sz="1775" i="1" dirty="0">
                <a:solidFill>
                  <a:srgbClr val="555555"/>
                </a:solidFill>
                <a:highlight>
                  <a:srgbClr val="FFFFFF"/>
                </a:highlight>
              </a:rPr>
              <a:t>B</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b="1" dirty="0">
                <a:solidFill>
                  <a:srgbClr val="555555"/>
                </a:solidFill>
                <a:highlight>
                  <a:srgbClr val="FFFFFF"/>
                </a:highlight>
              </a:rPr>
              <a:t>Marginal Probability</a:t>
            </a:r>
            <a:r>
              <a:rPr lang="en" sz="1775" dirty="0">
                <a:solidFill>
                  <a:srgbClr val="555555"/>
                </a:solidFill>
                <a:highlight>
                  <a:srgbClr val="FFFFFF"/>
                </a:highlight>
              </a:rPr>
              <a:t>: Probability of event X=</a:t>
            </a:r>
            <a:r>
              <a:rPr lang="en" sz="1775" i="1" dirty="0">
                <a:solidFill>
                  <a:srgbClr val="555555"/>
                </a:solidFill>
                <a:highlight>
                  <a:srgbClr val="FFFFFF"/>
                </a:highlight>
              </a:rPr>
              <a:t>A</a:t>
            </a:r>
            <a:r>
              <a:rPr lang="en" sz="1775" dirty="0">
                <a:solidFill>
                  <a:srgbClr val="555555"/>
                </a:solidFill>
                <a:highlight>
                  <a:srgbClr val="FFFFFF"/>
                </a:highlight>
              </a:rPr>
              <a:t> given variable </a:t>
            </a:r>
            <a:r>
              <a:rPr lang="en" sz="1775" i="1" dirty="0">
                <a:solidFill>
                  <a:srgbClr val="555555"/>
                </a:solidFill>
                <a:highlight>
                  <a:srgbClr val="FFFFFF"/>
                </a:highlight>
              </a:rPr>
              <a:t>Y</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b="1" dirty="0">
                <a:solidFill>
                  <a:srgbClr val="555555"/>
                </a:solidFill>
                <a:highlight>
                  <a:srgbClr val="FFFFFF"/>
                </a:highlight>
              </a:rPr>
              <a:t>Conditional Probability</a:t>
            </a:r>
            <a:r>
              <a:rPr lang="en" sz="1775" dirty="0">
                <a:solidFill>
                  <a:srgbClr val="555555"/>
                </a:solidFill>
                <a:highlight>
                  <a:srgbClr val="FFFFFF"/>
                </a:highlight>
              </a:rPr>
              <a:t>: Probability of event </a:t>
            </a:r>
            <a:r>
              <a:rPr lang="en" sz="1775" i="1" dirty="0">
                <a:solidFill>
                  <a:srgbClr val="555555"/>
                </a:solidFill>
                <a:highlight>
                  <a:srgbClr val="FFFFFF"/>
                </a:highlight>
              </a:rPr>
              <a:t>A</a:t>
            </a:r>
            <a:r>
              <a:rPr lang="en" sz="1775" dirty="0">
                <a:solidFill>
                  <a:srgbClr val="555555"/>
                </a:solidFill>
                <a:highlight>
                  <a:srgbClr val="FFFFFF"/>
                </a:highlight>
              </a:rPr>
              <a:t> given event </a:t>
            </a:r>
            <a:r>
              <a:rPr lang="en" sz="1775" i="1" dirty="0">
                <a:solidFill>
                  <a:srgbClr val="555555"/>
                </a:solidFill>
                <a:highlight>
                  <a:srgbClr val="FFFFFF"/>
                </a:highlight>
              </a:rPr>
              <a:t>B</a:t>
            </a:r>
            <a:r>
              <a:rPr lang="en" sz="1775" dirty="0">
                <a:solidFill>
                  <a:srgbClr val="555555"/>
                </a:solidFill>
                <a:highlight>
                  <a:srgbClr val="FFFFFF"/>
                </a:highlight>
              </a:rPr>
              <a:t>.</a:t>
            </a:r>
            <a:endParaRPr sz="1775" dirty="0">
              <a:solidFill>
                <a:srgbClr val="555555"/>
              </a:solidFill>
              <a:highlight>
                <a:srgbClr val="FFFFFF"/>
              </a:highlight>
            </a:endParaRPr>
          </a:p>
          <a:p>
            <a:pPr marL="0" lvl="0" indent="0" algn="l" rtl="0">
              <a:lnSpc>
                <a:spcPct val="120000"/>
              </a:lnSpc>
              <a:spcBef>
                <a:spcPts val="2200"/>
              </a:spcBef>
              <a:spcAft>
                <a:spcPts val="0"/>
              </a:spcAft>
              <a:buClr>
                <a:schemeClr val="dk1"/>
              </a:buClr>
              <a:buSzPct val="61945"/>
              <a:buFont typeface="Arial"/>
              <a:buNone/>
            </a:pPr>
            <a:r>
              <a:rPr lang="en" sz="1775" dirty="0">
                <a:solidFill>
                  <a:srgbClr val="555555"/>
                </a:solidFill>
                <a:highlight>
                  <a:srgbClr val="FFFFFF"/>
                </a:highlight>
              </a:rPr>
              <a:t>These types of probability form the basis of much of predictive modeling with problems such as classification and regression. For example:</a:t>
            </a:r>
            <a:endParaRPr sz="1775" dirty="0">
              <a:solidFill>
                <a:srgbClr val="555555"/>
              </a:solidFill>
              <a:highlight>
                <a:srgbClr val="FFFFFF"/>
              </a:highlight>
            </a:endParaRPr>
          </a:p>
          <a:p>
            <a:pPr marL="457200" lvl="0" indent="-324446" algn="l" rtl="0">
              <a:lnSpc>
                <a:spcPct val="120000"/>
              </a:lnSpc>
              <a:spcBef>
                <a:spcPts val="1400"/>
              </a:spcBef>
              <a:spcAft>
                <a:spcPts val="0"/>
              </a:spcAft>
              <a:buClr>
                <a:srgbClr val="555555"/>
              </a:buClr>
              <a:buSzPct val="100000"/>
              <a:buChar char="●"/>
            </a:pPr>
            <a:r>
              <a:rPr lang="en" sz="1775" dirty="0">
                <a:solidFill>
                  <a:srgbClr val="555555"/>
                </a:solidFill>
                <a:highlight>
                  <a:srgbClr val="FFFFFF"/>
                </a:highlight>
              </a:rPr>
              <a:t>The probability of a row of data is the joint probability across each input variable.</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dirty="0">
                <a:solidFill>
                  <a:srgbClr val="555555"/>
                </a:solidFill>
                <a:highlight>
                  <a:srgbClr val="FFFFFF"/>
                </a:highlight>
              </a:rPr>
              <a:t>The probability of a specific value of one input variable is the marginal probability across the values of the other input variables.</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dirty="0">
                <a:solidFill>
                  <a:srgbClr val="555555"/>
                </a:solidFill>
                <a:highlight>
                  <a:srgbClr val="FFFFFF"/>
                </a:highlight>
              </a:rPr>
              <a:t>The predictive model itself is an estimate of the conditional probability of an output given an input example.</a:t>
            </a:r>
            <a:endParaRPr sz="1775" dirty="0">
              <a:solidFill>
                <a:srgbClr val="555555"/>
              </a:solidFill>
              <a:highlight>
                <a:srgbClr val="FFFFFF"/>
              </a:highlight>
            </a:endParaRPr>
          </a:p>
          <a:p>
            <a:pPr marL="0" lvl="0" indent="0" algn="l" rtl="0">
              <a:lnSpc>
                <a:spcPct val="120000"/>
              </a:lnSpc>
              <a:spcBef>
                <a:spcPts val="2200"/>
              </a:spcBef>
              <a:spcAft>
                <a:spcPts val="0"/>
              </a:spcAft>
              <a:buClr>
                <a:schemeClr val="dk1"/>
              </a:buClr>
              <a:buSzPct val="61945"/>
              <a:buFont typeface="Arial"/>
              <a:buNone/>
            </a:pPr>
            <a:r>
              <a:rPr lang="en" sz="1775" dirty="0">
                <a:solidFill>
                  <a:srgbClr val="555555"/>
                </a:solidFill>
                <a:highlight>
                  <a:srgbClr val="FFFFFF"/>
                </a:highlight>
              </a:rPr>
              <a:t>Joint, marginal, and conditional probability are foundational in machine learning.</a:t>
            </a:r>
            <a:endParaRPr sz="1775" dirty="0">
              <a:solidFill>
                <a:srgbClr val="555555"/>
              </a:solidFill>
              <a:highlight>
                <a:srgbClr val="FFFFFF"/>
              </a:highlight>
            </a:endParaRPr>
          </a:p>
          <a:p>
            <a:pPr marL="0" lvl="0" indent="0" algn="l" rtl="0">
              <a:lnSpc>
                <a:spcPct val="120000"/>
              </a:lnSpc>
              <a:spcBef>
                <a:spcPts val="1400"/>
              </a:spcBef>
              <a:spcAft>
                <a:spcPts val="0"/>
              </a:spcAft>
              <a:buClr>
                <a:schemeClr val="dk1"/>
              </a:buClr>
              <a:buSzPct val="95652"/>
              <a:buFont typeface="Arial"/>
              <a:buNone/>
            </a:pPr>
            <a:endParaRPr sz="1150" dirty="0">
              <a:solidFill>
                <a:srgbClr val="555555"/>
              </a:solidFill>
              <a:highlight>
                <a:srgbClr val="FFFFFF"/>
              </a:highlight>
            </a:endParaRPr>
          </a:p>
          <a:p>
            <a:pPr marL="0" lvl="0" indent="0" algn="l" rtl="0">
              <a:lnSpc>
                <a:spcPct val="120000"/>
              </a:lnSpc>
              <a:spcBef>
                <a:spcPts val="1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Tree>
    <p:extLst>
      <p:ext uri="{BB962C8B-B14F-4D97-AF65-F5344CB8AC3E}">
        <p14:creationId xmlns:p14="http://schemas.microsoft.com/office/powerpoint/2010/main" val="3823355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body" idx="1"/>
          </p:nvPr>
        </p:nvSpPr>
        <p:spPr>
          <a:xfrm>
            <a:off x="772160" y="59400"/>
            <a:ext cx="8333324" cy="497190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Probability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extLst>
      <p:ext uri="{BB962C8B-B14F-4D97-AF65-F5344CB8AC3E}">
        <p14:creationId xmlns:p14="http://schemas.microsoft.com/office/powerpoint/2010/main" val="2603860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0"/>
          <p:cNvSpPr txBox="1">
            <a:spLocks noGrp="1"/>
          </p:cNvSpPr>
          <p:nvPr>
            <p:ph type="body" idx="1"/>
          </p:nvPr>
        </p:nvSpPr>
        <p:spPr>
          <a:xfrm>
            <a:off x="701040" y="161875"/>
            <a:ext cx="7721600" cy="4854300"/>
          </a:xfrm>
          <a:prstGeom prst="rect">
            <a:avLst/>
          </a:prstGeom>
        </p:spPr>
        <p:txBody>
          <a:bodyPr spcFirstLastPara="1" wrap="square" lIns="91425" tIns="91425" rIns="91425" bIns="91425" anchor="t" anchorCtr="0">
            <a:normAutofit/>
          </a:bodyPr>
          <a:lstStyle/>
          <a:p>
            <a:pPr marL="0" indent="0">
              <a:lnSpc>
                <a:spcPct val="150000"/>
              </a:lnSpc>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lnSpc>
                <a:spcPct val="100000"/>
              </a:lnSpc>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Tree>
    <p:extLst>
      <p:ext uri="{BB962C8B-B14F-4D97-AF65-F5344CB8AC3E}">
        <p14:creationId xmlns:p14="http://schemas.microsoft.com/office/powerpoint/2010/main" val="17181314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1"/>
          <p:cNvSpPr txBox="1">
            <a:spLocks noGrp="1"/>
          </p:cNvSpPr>
          <p:nvPr>
            <p:ph type="body" idx="1"/>
          </p:nvPr>
        </p:nvSpPr>
        <p:spPr>
          <a:xfrm>
            <a:off x="701039" y="111800"/>
            <a:ext cx="8442961" cy="491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579439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body" idx="1"/>
          </p:nvPr>
        </p:nvSpPr>
        <p:spPr>
          <a:xfrm>
            <a:off x="670560" y="231575"/>
            <a:ext cx="8201490" cy="457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Tree>
    <p:extLst>
      <p:ext uri="{BB962C8B-B14F-4D97-AF65-F5344CB8AC3E}">
        <p14:creationId xmlns:p14="http://schemas.microsoft.com/office/powerpoint/2010/main" val="3604464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429" name="Google Shape;429;p73"/>
          <p:cNvSpPr txBox="1">
            <a:spLocks noGrp="1"/>
          </p:cNvSpPr>
          <p:nvPr>
            <p:ph type="body" idx="4294967295"/>
          </p:nvPr>
        </p:nvSpPr>
        <p:spPr>
          <a:xfrm>
            <a:off x="570016" y="403761"/>
            <a:ext cx="8407729" cy="45746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solidFill>
                  <a:schemeClr val="tx1"/>
                </a:solidFill>
                <a:highlight>
                  <a:srgbClr val="FFFFFF"/>
                </a:highlight>
              </a:rPr>
              <a:t>Independence</a:t>
            </a:r>
            <a:endParaRPr sz="1600" b="1" dirty="0">
              <a:solidFill>
                <a:schemeClr val="tx1"/>
              </a:solidFill>
              <a:highlight>
                <a:srgbClr val="FFFFFF"/>
              </a:highlight>
            </a:endParaRPr>
          </a:p>
          <a:p>
            <a:pPr marL="0" lvl="0" indent="0" algn="just" rtl="0">
              <a:spcBef>
                <a:spcPts val="500"/>
              </a:spcBef>
              <a:spcAft>
                <a:spcPts val="0"/>
              </a:spcAft>
              <a:buClr>
                <a:schemeClr val="dk1"/>
              </a:buClr>
              <a:buSzPts val="1100"/>
              <a:buFont typeface="Arial"/>
              <a:buNone/>
            </a:pPr>
            <a:r>
              <a:rPr lang="en" sz="1200" dirty="0">
                <a:solidFill>
                  <a:schemeClr val="tx1"/>
                </a:solidFill>
                <a:highlight>
                  <a:srgbClr val="FFFFFF"/>
                </a:highlight>
              </a:rPr>
              <a:t>If one variable is not dependent on a second variable, this is called </a:t>
            </a:r>
            <a:r>
              <a:rPr lang="en" sz="1200" dirty="0">
                <a:solidFill>
                  <a:schemeClr val="tx1"/>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independence</a:t>
            </a:r>
            <a:r>
              <a:rPr lang="en" sz="1200" dirty="0">
                <a:solidFill>
                  <a:schemeClr val="tx1"/>
                </a:solidFill>
                <a:highlight>
                  <a:srgbClr val="FFFFFF"/>
                </a:highlight>
              </a:rPr>
              <a:t> or statistical </a:t>
            </a:r>
            <a:r>
              <a:rPr lang="en" sz="1200" dirty="0" smtClean="0">
                <a:solidFill>
                  <a:schemeClr val="tx1"/>
                </a:solidFill>
                <a:highlight>
                  <a:srgbClr val="FFFFFF"/>
                </a:highlight>
              </a:rPr>
              <a:t>independence. This </a:t>
            </a:r>
            <a:r>
              <a:rPr lang="en" sz="1200" dirty="0">
                <a:solidFill>
                  <a:schemeClr val="tx1"/>
                </a:solidFill>
                <a:highlight>
                  <a:srgbClr val="FFFFFF"/>
                </a:highlight>
              </a:rPr>
              <a:t>has an impact on calculating the probabilities of the two variables.</a:t>
            </a:r>
            <a:endParaRPr sz="1200" dirty="0">
              <a:solidFill>
                <a:schemeClr val="tx1"/>
              </a:solidFill>
              <a:highlight>
                <a:srgbClr val="FFFFFF"/>
              </a:highlight>
            </a:endParaRPr>
          </a:p>
          <a:p>
            <a:pPr marL="0" lvl="0" indent="0" algn="l" rtl="0">
              <a:spcBef>
                <a:spcPts val="500"/>
              </a:spcBef>
              <a:spcAft>
                <a:spcPts val="0"/>
              </a:spcAft>
              <a:buClr>
                <a:schemeClr val="dk1"/>
              </a:buClr>
              <a:buSzPts val="1100"/>
              <a:buFont typeface="Arial"/>
              <a:buNone/>
            </a:pPr>
            <a:endParaRPr lang="en" sz="1200" dirty="0" smtClean="0">
              <a:solidFill>
                <a:schemeClr val="tx1"/>
              </a:solidFill>
              <a:highlight>
                <a:srgbClr val="FFFFFF"/>
              </a:highlight>
            </a:endParaRPr>
          </a:p>
          <a:p>
            <a:pPr marL="0" lvl="0" indent="0" algn="l" rtl="0">
              <a:spcBef>
                <a:spcPts val="500"/>
              </a:spcBef>
              <a:spcAft>
                <a:spcPts val="0"/>
              </a:spcAft>
              <a:buClr>
                <a:schemeClr val="dk1"/>
              </a:buClr>
              <a:buSzPts val="1100"/>
              <a:buFont typeface="Arial"/>
              <a:buNone/>
            </a:pPr>
            <a:r>
              <a:rPr lang="en" sz="1200" dirty="0" smtClean="0">
                <a:solidFill>
                  <a:schemeClr val="tx1"/>
                </a:solidFill>
                <a:highlight>
                  <a:srgbClr val="FFFFFF"/>
                </a:highlight>
              </a:rPr>
              <a:t>For </a:t>
            </a:r>
            <a:r>
              <a:rPr lang="en" sz="1200" dirty="0">
                <a:solidFill>
                  <a:schemeClr val="tx1"/>
                </a:solidFill>
                <a:highlight>
                  <a:srgbClr val="FFFFFF"/>
                </a:highlight>
              </a:rPr>
              <a:t>example, we may be interested in the joint probability of independent events </a:t>
            </a:r>
            <a:r>
              <a:rPr lang="en" sz="1200" i="1" dirty="0">
                <a:solidFill>
                  <a:schemeClr val="tx1"/>
                </a:solidFill>
                <a:highlight>
                  <a:srgbClr val="FFFFFF"/>
                </a:highlight>
              </a:rPr>
              <a:t>A</a:t>
            </a:r>
            <a:r>
              <a:rPr lang="en" sz="1200" dirty="0">
                <a:solidFill>
                  <a:schemeClr val="tx1"/>
                </a:solidFill>
                <a:highlight>
                  <a:srgbClr val="FFFFFF"/>
                </a:highlight>
              </a:rPr>
              <a:t> and </a:t>
            </a:r>
            <a:r>
              <a:rPr lang="en" sz="1200" i="1" dirty="0">
                <a:solidFill>
                  <a:schemeClr val="tx1"/>
                </a:solidFill>
                <a:highlight>
                  <a:srgbClr val="FFFFFF"/>
                </a:highlight>
              </a:rPr>
              <a:t>B</a:t>
            </a:r>
            <a:r>
              <a:rPr lang="en" sz="1200" dirty="0">
                <a:solidFill>
                  <a:schemeClr val="tx1"/>
                </a:solidFill>
                <a:highlight>
                  <a:srgbClr val="FFFFFF"/>
                </a:highlight>
              </a:rPr>
              <a:t>, which is the same as the probability of </a:t>
            </a:r>
            <a:r>
              <a:rPr lang="en" sz="1200" i="1" dirty="0">
                <a:solidFill>
                  <a:schemeClr val="tx1"/>
                </a:solidFill>
                <a:highlight>
                  <a:srgbClr val="FFFFFF"/>
                </a:highlight>
              </a:rPr>
              <a:t>A</a:t>
            </a:r>
            <a:r>
              <a:rPr lang="en" sz="1200" dirty="0">
                <a:solidFill>
                  <a:schemeClr val="tx1"/>
                </a:solidFill>
                <a:highlight>
                  <a:srgbClr val="FFFFFF"/>
                </a:highlight>
              </a:rPr>
              <a:t> and the probability of </a:t>
            </a:r>
            <a:r>
              <a:rPr lang="en" sz="1200" i="1" dirty="0">
                <a:solidFill>
                  <a:schemeClr val="tx1"/>
                </a:solidFill>
                <a:highlight>
                  <a:srgbClr val="FFFFFF"/>
                </a:highlight>
              </a:rPr>
              <a:t>B</a:t>
            </a:r>
            <a:r>
              <a:rPr lang="en" sz="1200" i="1" dirty="0" smtClean="0">
                <a:solidFill>
                  <a:schemeClr val="tx1"/>
                </a:solidFill>
                <a:highlight>
                  <a:srgbClr val="FFFFFF"/>
                </a:highlight>
              </a:rPr>
              <a:t>.</a:t>
            </a:r>
          </a:p>
          <a:p>
            <a:pPr marL="0" lvl="0" indent="0" algn="l" rtl="0">
              <a:spcBef>
                <a:spcPts val="500"/>
              </a:spcBef>
              <a:spcAft>
                <a:spcPts val="0"/>
              </a:spcAft>
              <a:buClr>
                <a:schemeClr val="dk1"/>
              </a:buClr>
              <a:buSzPts val="1100"/>
              <a:buFont typeface="Arial"/>
              <a:buNone/>
            </a:pPr>
            <a:endParaRPr sz="1200" i="1" dirty="0">
              <a:solidFill>
                <a:schemeClr val="tx1"/>
              </a:solidFill>
              <a:highlight>
                <a:srgbClr val="FFFFFF"/>
              </a:highlight>
            </a:endParaRPr>
          </a:p>
          <a:p>
            <a:pPr marL="0" lvl="0" indent="0" algn="l" rtl="0">
              <a:spcBef>
                <a:spcPts val="500"/>
              </a:spcBef>
              <a:spcAft>
                <a:spcPts val="0"/>
              </a:spcAft>
              <a:buClr>
                <a:schemeClr val="dk1"/>
              </a:buClr>
              <a:buSzPts val="1100"/>
              <a:buFont typeface="Arial"/>
              <a:buNone/>
            </a:pPr>
            <a:r>
              <a:rPr lang="en" sz="1200" dirty="0">
                <a:solidFill>
                  <a:schemeClr val="tx1"/>
                </a:solidFill>
                <a:highlight>
                  <a:srgbClr val="FFFFFF"/>
                </a:highlight>
              </a:rPr>
              <a:t>Probabilities are combined using multiplication, therefore the joint probability of independent events is calculated as the probability of event </a:t>
            </a:r>
            <a:r>
              <a:rPr lang="en" sz="1200" i="1" dirty="0">
                <a:solidFill>
                  <a:schemeClr val="tx1"/>
                </a:solidFill>
                <a:highlight>
                  <a:srgbClr val="FFFFFF"/>
                </a:highlight>
              </a:rPr>
              <a:t>A</a:t>
            </a:r>
            <a:r>
              <a:rPr lang="en" sz="1200" dirty="0">
                <a:solidFill>
                  <a:schemeClr val="tx1"/>
                </a:solidFill>
                <a:highlight>
                  <a:srgbClr val="FFFFFF"/>
                </a:highlight>
              </a:rPr>
              <a:t> multiplied by the probability of event </a:t>
            </a:r>
            <a:r>
              <a:rPr lang="en" sz="1200" i="1" dirty="0">
                <a:solidFill>
                  <a:schemeClr val="tx1"/>
                </a:solidFill>
                <a:highlight>
                  <a:srgbClr val="FFFFFF"/>
                </a:highlight>
              </a:rPr>
              <a:t>B</a:t>
            </a:r>
            <a:r>
              <a:rPr lang="en" sz="1200" dirty="0">
                <a:solidFill>
                  <a:schemeClr val="tx1"/>
                </a:solidFill>
                <a:highlight>
                  <a:srgbClr val="FFFFFF"/>
                </a:highlight>
              </a:rPr>
              <a:t>.</a:t>
            </a:r>
            <a:endParaRPr sz="1200" dirty="0">
              <a:solidFill>
                <a:schemeClr val="tx1"/>
              </a:solidFill>
              <a:highlight>
                <a:srgbClr val="FFFFFF"/>
              </a:highlight>
            </a:endParaRPr>
          </a:p>
          <a:p>
            <a:pPr marL="0" lvl="0" indent="0" algn="l" rtl="0">
              <a:spcBef>
                <a:spcPts val="500"/>
              </a:spcBef>
              <a:spcAft>
                <a:spcPts val="1200"/>
              </a:spcAft>
              <a:buNone/>
            </a:pPr>
            <a:endParaRPr sz="1200" dirty="0">
              <a:solidFill>
                <a:schemeClr val="tx1"/>
              </a:solidFill>
            </a:endParaRPr>
          </a:p>
        </p:txBody>
      </p:sp>
    </p:spTree>
    <p:extLst>
      <p:ext uri="{BB962C8B-B14F-4D97-AF65-F5344CB8AC3E}">
        <p14:creationId xmlns:p14="http://schemas.microsoft.com/office/powerpoint/2010/main" val="3132261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429" name="Google Shape;429;p73"/>
          <p:cNvSpPr txBox="1">
            <a:spLocks noGrp="1"/>
          </p:cNvSpPr>
          <p:nvPr>
            <p:ph type="body" idx="4294967295"/>
          </p:nvPr>
        </p:nvSpPr>
        <p:spPr>
          <a:xfrm>
            <a:off x="570016" y="403761"/>
            <a:ext cx="8407729" cy="45746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solidFill>
                  <a:schemeClr val="tx1"/>
                </a:solidFill>
                <a:highlight>
                  <a:srgbClr val="FFFFFF"/>
                </a:highlight>
              </a:rPr>
              <a:t>Independence</a:t>
            </a:r>
            <a:endParaRPr sz="1600" b="1" dirty="0">
              <a:solidFill>
                <a:schemeClr val="tx1"/>
              </a:solidFill>
              <a:highlight>
                <a:srgbClr val="FFFFFF"/>
              </a:highlight>
            </a:endParaRPr>
          </a:p>
          <a:p>
            <a:pPr marL="0" lvl="0" indent="0">
              <a:spcBef>
                <a:spcPts val="500"/>
              </a:spcBef>
              <a:buSzPts val="1100"/>
              <a:buNone/>
            </a:pPr>
            <a:endParaRPr lang="en-US" sz="1200" dirty="0" smtClean="0">
              <a:solidFill>
                <a:schemeClr val="tx1"/>
              </a:solidFill>
              <a:highlight>
                <a:srgbClr val="FFFFFF"/>
              </a:highlight>
            </a:endParaRPr>
          </a:p>
          <a:p>
            <a:pPr marL="0" lvl="0" indent="0">
              <a:spcBef>
                <a:spcPts val="500"/>
              </a:spcBef>
              <a:buSzPts val="1100"/>
              <a:buNone/>
            </a:pPr>
            <a:r>
              <a:rPr lang="en-US" sz="1200" dirty="0" smtClean="0">
                <a:solidFill>
                  <a:schemeClr val="tx1"/>
                </a:solidFill>
                <a:highlight>
                  <a:srgbClr val="FFFFFF"/>
                </a:highlight>
              </a:rPr>
              <a:t>This </a:t>
            </a:r>
            <a:r>
              <a:rPr lang="en-US" sz="1200" dirty="0">
                <a:solidFill>
                  <a:schemeClr val="tx1"/>
                </a:solidFill>
                <a:highlight>
                  <a:srgbClr val="FFFFFF"/>
                </a:highlight>
              </a:rPr>
              <a:t>can be stated formally as follows:</a:t>
            </a:r>
          </a:p>
          <a:p>
            <a:pPr lvl="0" indent="-307975">
              <a:spcBef>
                <a:spcPts val="500"/>
              </a:spcBef>
              <a:buClr>
                <a:srgbClr val="555555"/>
              </a:buClr>
              <a:buSzPts val="1250"/>
            </a:pPr>
            <a:r>
              <a:rPr lang="en-US" sz="1200" b="1" dirty="0">
                <a:solidFill>
                  <a:schemeClr val="tx1"/>
                </a:solidFill>
                <a:highlight>
                  <a:srgbClr val="FFFFFF"/>
                </a:highlight>
              </a:rPr>
              <a:t>Joint Probability</a:t>
            </a:r>
            <a:r>
              <a:rPr lang="en-US" sz="1200" dirty="0">
                <a:solidFill>
                  <a:schemeClr val="tx1"/>
                </a:solidFill>
                <a:highlight>
                  <a:srgbClr val="FFFFFF"/>
                </a:highlight>
              </a:rPr>
              <a:t>: P(A and B) = P(A) * P(B)</a:t>
            </a:r>
          </a:p>
          <a:p>
            <a:pPr marL="0" lvl="0" indent="0">
              <a:spcBef>
                <a:spcPts val="500"/>
              </a:spcBef>
              <a:buSzPts val="1100"/>
              <a:buNone/>
            </a:pPr>
            <a:r>
              <a:rPr lang="en-US" sz="1200" dirty="0">
                <a:solidFill>
                  <a:schemeClr val="tx1"/>
                </a:solidFill>
                <a:highlight>
                  <a:srgbClr val="FFFFFF"/>
                </a:highlight>
              </a:rPr>
              <a:t>As we might intuit, the marginal probability for an event for an independent random variable is simply the probability of the event.</a:t>
            </a:r>
          </a:p>
          <a:p>
            <a:pPr marL="0" lvl="0" indent="0">
              <a:spcBef>
                <a:spcPts val="500"/>
              </a:spcBef>
              <a:buSzPts val="1100"/>
              <a:buNone/>
            </a:pPr>
            <a:r>
              <a:rPr lang="en-US" sz="1200" dirty="0">
                <a:solidFill>
                  <a:schemeClr val="tx1"/>
                </a:solidFill>
                <a:highlight>
                  <a:srgbClr val="FFFFFF"/>
                </a:highlight>
              </a:rPr>
              <a:t>It is the idea of probability of a single random variable that are familiar with:</a:t>
            </a:r>
          </a:p>
          <a:p>
            <a:pPr lvl="0" indent="-307975">
              <a:spcBef>
                <a:spcPts val="500"/>
              </a:spcBef>
              <a:buClr>
                <a:srgbClr val="555555"/>
              </a:buClr>
              <a:buSzPts val="1250"/>
            </a:pPr>
            <a:r>
              <a:rPr lang="en-US" sz="1200" b="1" dirty="0">
                <a:solidFill>
                  <a:schemeClr val="tx1"/>
                </a:solidFill>
                <a:highlight>
                  <a:srgbClr val="FFFFFF"/>
                </a:highlight>
              </a:rPr>
              <a:t>Marginal Probability</a:t>
            </a:r>
            <a:r>
              <a:rPr lang="en-US" sz="1200" dirty="0">
                <a:solidFill>
                  <a:schemeClr val="tx1"/>
                </a:solidFill>
                <a:highlight>
                  <a:srgbClr val="FFFFFF"/>
                </a:highlight>
              </a:rPr>
              <a:t>: P(A)</a:t>
            </a:r>
          </a:p>
          <a:p>
            <a:pPr marL="0" lvl="0" indent="0">
              <a:spcBef>
                <a:spcPts val="500"/>
              </a:spcBef>
              <a:buSzPts val="1100"/>
              <a:buNone/>
            </a:pPr>
            <a:r>
              <a:rPr lang="en-US" sz="1200" dirty="0">
                <a:solidFill>
                  <a:schemeClr val="tx1"/>
                </a:solidFill>
                <a:highlight>
                  <a:srgbClr val="FFFFFF"/>
                </a:highlight>
              </a:rPr>
              <a:t>We refer to the marginal probability of an independent probability as simply the probability.</a:t>
            </a:r>
          </a:p>
          <a:p>
            <a:pPr marL="0" lvl="0" indent="0">
              <a:spcBef>
                <a:spcPts val="500"/>
              </a:spcBef>
              <a:buSzPts val="1100"/>
              <a:buNone/>
            </a:pPr>
            <a:r>
              <a:rPr lang="en-US" sz="1200" dirty="0">
                <a:solidFill>
                  <a:schemeClr val="tx1"/>
                </a:solidFill>
                <a:highlight>
                  <a:srgbClr val="FFFFFF"/>
                </a:highlight>
              </a:rPr>
              <a:t>Similarly, the conditional probability of </a:t>
            </a:r>
            <a:r>
              <a:rPr lang="en-US" sz="1200" i="1" dirty="0">
                <a:solidFill>
                  <a:schemeClr val="tx1"/>
                </a:solidFill>
                <a:highlight>
                  <a:srgbClr val="FFFFFF"/>
                </a:highlight>
              </a:rPr>
              <a:t>A</a:t>
            </a:r>
            <a:r>
              <a:rPr lang="en-US" sz="1200" dirty="0">
                <a:solidFill>
                  <a:schemeClr val="tx1"/>
                </a:solidFill>
                <a:highlight>
                  <a:srgbClr val="FFFFFF"/>
                </a:highlight>
              </a:rPr>
              <a:t> given </a:t>
            </a:r>
            <a:r>
              <a:rPr lang="en-US" sz="1200" i="1" dirty="0">
                <a:solidFill>
                  <a:schemeClr val="tx1"/>
                </a:solidFill>
                <a:highlight>
                  <a:srgbClr val="FFFFFF"/>
                </a:highlight>
              </a:rPr>
              <a:t>B</a:t>
            </a:r>
            <a:r>
              <a:rPr lang="en-US" sz="1200" dirty="0">
                <a:solidFill>
                  <a:schemeClr val="tx1"/>
                </a:solidFill>
                <a:highlight>
                  <a:srgbClr val="FFFFFF"/>
                </a:highlight>
              </a:rPr>
              <a:t> when the variables are independent is simply the probability of </a:t>
            </a:r>
            <a:r>
              <a:rPr lang="en-US" sz="1200" i="1" dirty="0">
                <a:solidFill>
                  <a:schemeClr val="tx1"/>
                </a:solidFill>
                <a:highlight>
                  <a:srgbClr val="FFFFFF"/>
                </a:highlight>
              </a:rPr>
              <a:t>A</a:t>
            </a:r>
            <a:r>
              <a:rPr lang="en-US" sz="1200" dirty="0">
                <a:solidFill>
                  <a:schemeClr val="tx1"/>
                </a:solidFill>
                <a:highlight>
                  <a:srgbClr val="FFFFFF"/>
                </a:highlight>
              </a:rPr>
              <a:t> as the probability of </a:t>
            </a:r>
            <a:r>
              <a:rPr lang="en-US" sz="1200" i="1" dirty="0">
                <a:solidFill>
                  <a:schemeClr val="tx1"/>
                </a:solidFill>
                <a:highlight>
                  <a:srgbClr val="FFFFFF"/>
                </a:highlight>
              </a:rPr>
              <a:t>B</a:t>
            </a:r>
            <a:r>
              <a:rPr lang="en-US" sz="1200" dirty="0">
                <a:solidFill>
                  <a:schemeClr val="tx1"/>
                </a:solidFill>
                <a:highlight>
                  <a:srgbClr val="FFFFFF"/>
                </a:highlight>
              </a:rPr>
              <a:t> has no effect. For example:</a:t>
            </a:r>
          </a:p>
          <a:p>
            <a:pPr lvl="0" indent="-307975">
              <a:spcBef>
                <a:spcPts val="500"/>
              </a:spcBef>
              <a:buClr>
                <a:srgbClr val="555555"/>
              </a:buClr>
              <a:buSzPts val="1250"/>
            </a:pPr>
            <a:r>
              <a:rPr lang="en-US" sz="1200" b="1" dirty="0">
                <a:solidFill>
                  <a:schemeClr val="tx1"/>
                </a:solidFill>
                <a:highlight>
                  <a:srgbClr val="FFFFFF"/>
                </a:highlight>
              </a:rPr>
              <a:t>Conditional Probability</a:t>
            </a:r>
            <a:r>
              <a:rPr lang="en-US" sz="1200" dirty="0">
                <a:solidFill>
                  <a:schemeClr val="tx1"/>
                </a:solidFill>
                <a:highlight>
                  <a:srgbClr val="FFFFFF"/>
                </a:highlight>
              </a:rPr>
              <a:t>: P(A given B) = P(A)</a:t>
            </a:r>
          </a:p>
          <a:p>
            <a:pPr marL="0" lvl="0" indent="0">
              <a:spcBef>
                <a:spcPts val="500"/>
              </a:spcBef>
              <a:buSzPts val="1100"/>
              <a:buNone/>
            </a:pPr>
            <a:r>
              <a:rPr lang="en-US" sz="1200" dirty="0">
                <a:solidFill>
                  <a:schemeClr val="tx1"/>
                </a:solidFill>
                <a:highlight>
                  <a:srgbClr val="FFFFFF"/>
                </a:highlight>
              </a:rPr>
              <a:t>We may be familiar with the notion of statistical independence from sampling. This assumes that one sample is unaffected by prior samples and does not affect future samples.</a:t>
            </a:r>
          </a:p>
          <a:p>
            <a:pPr marL="0" lvl="0" indent="0">
              <a:spcBef>
                <a:spcPts val="500"/>
              </a:spcBef>
              <a:buSzPts val="1100"/>
              <a:buNone/>
            </a:pPr>
            <a:r>
              <a:rPr lang="en-US" sz="1200" dirty="0">
                <a:solidFill>
                  <a:schemeClr val="tx1"/>
                </a:solidFill>
                <a:highlight>
                  <a:srgbClr val="FFFFFF"/>
                </a:highlight>
              </a:rPr>
              <a:t>Many machine learning algorithms assume that samples from a domain are independent to each other and come from the same probability distribution, referred to as </a:t>
            </a:r>
            <a:r>
              <a:rPr lang="en-US" sz="1200" dirty="0">
                <a:solidFill>
                  <a:schemeClr val="tx1"/>
                </a:solidFill>
                <a:highlight>
                  <a:srgbClr val="FFFFFF"/>
                </a:highlight>
                <a:uFill>
                  <a:noFill/>
                </a:uFill>
              </a:rPr>
              <a:t>independent and identically distributed</a:t>
            </a:r>
            <a:r>
              <a:rPr lang="en-US" sz="1200" dirty="0">
                <a:solidFill>
                  <a:schemeClr val="tx1"/>
                </a:solidFill>
                <a:highlight>
                  <a:srgbClr val="FFFFFF"/>
                </a:highlight>
              </a:rPr>
              <a:t>, or </a:t>
            </a:r>
            <a:r>
              <a:rPr lang="en-US" sz="1200" dirty="0" err="1">
                <a:solidFill>
                  <a:schemeClr val="tx1"/>
                </a:solidFill>
                <a:highlight>
                  <a:srgbClr val="FFFFFF"/>
                </a:highlight>
              </a:rPr>
              <a:t>i.i.d</a:t>
            </a:r>
            <a:r>
              <a:rPr lang="en-US" sz="1200" dirty="0">
                <a:solidFill>
                  <a:schemeClr val="tx1"/>
                </a:solidFill>
                <a:highlight>
                  <a:srgbClr val="FFFFFF"/>
                </a:highlight>
              </a:rPr>
              <a:t>. for short.</a:t>
            </a:r>
          </a:p>
          <a:p>
            <a:pPr marL="0" lvl="0" indent="0" algn="l" rtl="0">
              <a:spcBef>
                <a:spcPts val="500"/>
              </a:spcBef>
              <a:spcAft>
                <a:spcPts val="1200"/>
              </a:spcAft>
              <a:buNone/>
            </a:pPr>
            <a:endParaRPr sz="1200" dirty="0">
              <a:solidFill>
                <a:schemeClr val="tx1"/>
              </a:solidFill>
            </a:endParaRPr>
          </a:p>
        </p:txBody>
      </p:sp>
    </p:spTree>
    <p:extLst>
      <p:ext uri="{BB962C8B-B14F-4D97-AF65-F5344CB8AC3E}">
        <p14:creationId xmlns:p14="http://schemas.microsoft.com/office/powerpoint/2010/main" val="2370642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4"/>
          <p:cNvSpPr txBox="1">
            <a:spLocks noGrp="1"/>
          </p:cNvSpPr>
          <p:nvPr>
            <p:ph type="body" idx="1"/>
          </p:nvPr>
        </p:nvSpPr>
        <p:spPr>
          <a:xfrm>
            <a:off x="606474" y="415635"/>
            <a:ext cx="8371271" cy="4560125"/>
          </a:xfrm>
          <a:prstGeom prst="rect">
            <a:avLst/>
          </a:prstGeom>
        </p:spPr>
        <p:txBody>
          <a:bodyPr spcFirstLastPara="1" wrap="square" lIns="91425" tIns="91425" rIns="91425" bIns="91425" anchor="t" anchorCtr="0">
            <a:normAutofit fontScale="92500"/>
          </a:bodyPr>
          <a:lstStyle/>
          <a:p>
            <a:pPr marL="0" lvl="0" indent="0" algn="l" rtl="0">
              <a:lnSpc>
                <a:spcPct val="11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1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1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1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1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Tree>
    <p:extLst>
      <p:ext uri="{BB962C8B-B14F-4D97-AF65-F5344CB8AC3E}">
        <p14:creationId xmlns:p14="http://schemas.microsoft.com/office/powerpoint/2010/main" val="34015063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1063540" y="12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440" name="Google Shape;440;p7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Tree>
    <p:extLst>
      <p:ext uri="{BB962C8B-B14F-4D97-AF65-F5344CB8AC3E}">
        <p14:creationId xmlns:p14="http://schemas.microsoft.com/office/powerpoint/2010/main" val="24225033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body" idx="1"/>
          </p:nvPr>
        </p:nvSpPr>
        <p:spPr>
          <a:xfrm>
            <a:off x="654134" y="395803"/>
            <a:ext cx="7777347" cy="34164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Tree>
    <p:extLst>
      <p:ext uri="{BB962C8B-B14F-4D97-AF65-F5344CB8AC3E}">
        <p14:creationId xmlns:p14="http://schemas.microsoft.com/office/powerpoint/2010/main" val="20044764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7"/>
          <p:cNvSpPr txBox="1">
            <a:spLocks noGrp="1"/>
          </p:cNvSpPr>
          <p:nvPr>
            <p:ph type="body" idx="1"/>
          </p:nvPr>
        </p:nvSpPr>
        <p:spPr>
          <a:xfrm>
            <a:off x="711199" y="179175"/>
            <a:ext cx="8190825" cy="47247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Tree>
    <p:extLst>
      <p:ext uri="{BB962C8B-B14F-4D97-AF65-F5344CB8AC3E}">
        <p14:creationId xmlns:p14="http://schemas.microsoft.com/office/powerpoint/2010/main" val="2775221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8"/>
          <p:cNvSpPr txBox="1">
            <a:spLocks noGrp="1"/>
          </p:cNvSpPr>
          <p:nvPr>
            <p:ph type="body" idx="1"/>
          </p:nvPr>
        </p:nvSpPr>
        <p:spPr>
          <a:xfrm>
            <a:off x="771896" y="233680"/>
            <a:ext cx="7559304" cy="4420455"/>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a:t>
            </a:r>
            <a:endParaRPr lang="en" sz="1600" dirty="0" smtClean="0">
              <a:solidFill>
                <a:schemeClr val="dk1"/>
              </a:solidFill>
              <a:highlight>
                <a:srgbClr val="FFFFFF"/>
              </a:highlight>
            </a:endParaRPr>
          </a:p>
          <a:p>
            <a:pPr marL="0" lvl="0" indent="0" algn="just" rtl="0">
              <a:lnSpc>
                <a:spcPct val="175000"/>
              </a:lnSpc>
              <a:spcBef>
                <a:spcPts val="1500"/>
              </a:spcBef>
              <a:spcAft>
                <a:spcPts val="2300"/>
              </a:spcAft>
              <a:buNone/>
            </a:pPr>
            <a:r>
              <a:rPr lang="en" sz="1600" dirty="0" smtClean="0">
                <a:solidFill>
                  <a:schemeClr val="dk1"/>
                </a:solidFill>
                <a:highlight>
                  <a:srgbClr val="FFFFFF"/>
                </a:highlight>
              </a:rPr>
              <a:t>For </a:t>
            </a:r>
            <a:r>
              <a:rPr lang="en" sz="1600" dirty="0">
                <a:solidFill>
                  <a:schemeClr val="dk1"/>
                </a:solidFill>
                <a:highlight>
                  <a:srgbClr val="FFFFFF"/>
                </a:highlight>
              </a:rPr>
              <a:t>example, consider when a fair die is rolled, the probability of each outcome is going to be the same for all trials as these trials are independent of each other.</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Tree>
    <p:extLst>
      <p:ext uri="{BB962C8B-B14F-4D97-AF65-F5344CB8AC3E}">
        <p14:creationId xmlns:p14="http://schemas.microsoft.com/office/powerpoint/2010/main" val="6069952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9"/>
          <p:cNvSpPr txBox="1">
            <a:spLocks noGrp="1"/>
          </p:cNvSpPr>
          <p:nvPr>
            <p:ph type="body" idx="1"/>
          </p:nvPr>
        </p:nvSpPr>
        <p:spPr>
          <a:xfrm>
            <a:off x="486888" y="657797"/>
            <a:ext cx="7903641" cy="3435100"/>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Roboto" panose="020B0604020202020204" charset="0"/>
                <a:ea typeface="Times New Roman"/>
                <a:cs typeface="Roboto" panose="020B0604020202020204" charset="0"/>
                <a:sym typeface="Times New Roman"/>
              </a:rPr>
              <a:t>Bernoulli’s Distribution</a:t>
            </a:r>
            <a:endParaRPr sz="1600" b="1"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5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Roboto" panose="020B0604020202020204" charset="0"/>
                <a:ea typeface="Times New Roman"/>
                <a:cs typeface="Roboto" panose="020B0604020202020204" charset="0"/>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5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Some examples of such events are as follows: </a:t>
            </a:r>
            <a:r>
              <a:rPr lang="en" sz="1400" b="1" dirty="0">
                <a:solidFill>
                  <a:srgbClr val="202124"/>
                </a:solidFill>
                <a:highlight>
                  <a:srgbClr val="FFFFFF"/>
                </a:highlight>
                <a:latin typeface="Roboto" panose="020B0604020202020204" charset="0"/>
                <a:ea typeface="Times New Roman"/>
                <a:cs typeface="Roboto" panose="020B0604020202020204" charset="0"/>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 </a:t>
            </a:r>
            <a:endParaRPr sz="1400" dirty="0">
              <a:solidFill>
                <a:srgbClr val="202124"/>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5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A Bernoulli trial is </a:t>
            </a:r>
            <a:r>
              <a:rPr lang="en" sz="1400" b="1" dirty="0">
                <a:solidFill>
                  <a:srgbClr val="202124"/>
                </a:solidFill>
                <a:highlight>
                  <a:srgbClr val="FFFFFF"/>
                </a:highlight>
                <a:latin typeface="Roboto" panose="020B0604020202020204" charset="0"/>
                <a:ea typeface="Times New Roman"/>
                <a:cs typeface="Roboto" panose="020B0604020202020204" charset="0"/>
                <a:sym typeface="Times New Roman"/>
              </a:rPr>
              <a:t>an experiment with two possible outcomes: Success or Failure</a:t>
            </a: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Roboto" panose="020B0604020202020204" charset="0"/>
                <a:ea typeface="Times New Roman"/>
                <a:cs typeface="Roboto" panose="020B0604020202020204" charset="0"/>
                <a:sym typeface="Times New Roman"/>
              </a:rPr>
              <a:t>.</a:t>
            </a:r>
            <a:endParaRPr dirty="0">
              <a:latin typeface="Roboto" panose="020B0604020202020204" charset="0"/>
              <a:ea typeface="Times New Roman"/>
              <a:cs typeface="Roboto" panose="020B0604020202020204" charset="0"/>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Tree>
    <p:extLst>
      <p:ext uri="{BB962C8B-B14F-4D97-AF65-F5344CB8AC3E}">
        <p14:creationId xmlns:p14="http://schemas.microsoft.com/office/powerpoint/2010/main" val="19234062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0"/>
          <p:cNvSpPr txBox="1">
            <a:spLocks noGrp="1"/>
          </p:cNvSpPr>
          <p:nvPr>
            <p:ph type="body" idx="1"/>
          </p:nvPr>
        </p:nvSpPr>
        <p:spPr>
          <a:xfrm>
            <a:off x="629477" y="174851"/>
            <a:ext cx="7927307" cy="45750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1900" b="1" dirty="0">
                <a:solidFill>
                  <a:srgbClr val="303133"/>
                </a:solidFill>
                <a:highlight>
                  <a:srgbClr val="FFFFFF"/>
                </a:highlight>
                <a:latin typeface="Roboto" panose="020B0604020202020204" charset="0"/>
                <a:ea typeface="Times New Roman"/>
                <a:cs typeface="Roboto" panose="020B0604020202020204" charset="0"/>
                <a:sym typeface="Times New Roman"/>
              </a:rPr>
              <a:t>Negative Binomial Distribution</a:t>
            </a:r>
            <a:endParaRPr sz="1900" b="1"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2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Roboto" panose="020B0604020202020204" charset="0"/>
                <a:ea typeface="Times New Roman"/>
                <a:cs typeface="Roboto" panose="020B0604020202020204" charset="0"/>
                <a:sym typeface="Times New Roman"/>
              </a:rPr>
              <a:t>The following conditions in a negative binomial distribution differ from the binomial distribution: </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914400" lvl="1" indent="-330200" algn="just" rtl="0">
              <a:lnSpc>
                <a:spcPct val="12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Roboto" panose="020B0604020202020204" charset="0"/>
                <a:ea typeface="Times New Roman"/>
                <a:cs typeface="Roboto" panose="020B0604020202020204" charset="0"/>
                <a:sym typeface="Times New Roman"/>
              </a:rPr>
              <a:t>The number of trials conducted in an experiment is not fixed.</a:t>
            </a:r>
            <a:endParaRPr sz="1600"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914400" lvl="1" indent="-330200" algn="just" rtl="0">
              <a:lnSpc>
                <a:spcPct val="12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Roboto" panose="020B0604020202020204" charset="0"/>
                <a:ea typeface="Times New Roman"/>
                <a:cs typeface="Roboto" panose="020B0604020202020204" charset="0"/>
                <a:sym typeface="Times New Roman"/>
              </a:rPr>
              <a:t>The random variable indicates the number of trials required to attain a desired number of successes.</a:t>
            </a:r>
            <a:endParaRPr sz="1600"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285750" indent="-285750" algn="just">
              <a:lnSpc>
                <a:spcPct val="120000"/>
              </a:lnSpc>
              <a:spcBef>
                <a:spcPts val="800"/>
              </a:spcBef>
              <a:buClr>
                <a:schemeClr val="dk1"/>
              </a:buClr>
              <a:buSzPts val="1100"/>
            </a:pPr>
            <a:r>
              <a:rPr lang="en" sz="1600" dirty="0">
                <a:solidFill>
                  <a:schemeClr val="dk1"/>
                </a:solidFill>
                <a:highlight>
                  <a:srgbClr val="FFFFFF"/>
                </a:highlight>
                <a:latin typeface="Roboto" panose="020B0604020202020204" charset="0"/>
                <a:ea typeface="Times New Roman"/>
                <a:cs typeface="Roboto" panose="020B0604020202020204" charset="0"/>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285750" indent="-285750" algn="just">
              <a:lnSpc>
                <a:spcPct val="120000"/>
              </a:lnSpc>
              <a:spcBef>
                <a:spcPts val="800"/>
              </a:spcBef>
            </a:pPr>
            <a:r>
              <a:rPr lang="en" sz="1600" dirty="0">
                <a:solidFill>
                  <a:schemeClr val="dk1"/>
                </a:solidFill>
                <a:highlight>
                  <a:srgbClr val="FFFFFF"/>
                </a:highlight>
                <a:latin typeface="Roboto" panose="020B0604020202020204" charset="0"/>
                <a:ea typeface="Times New Roman"/>
                <a:cs typeface="Roboto" panose="020B0604020202020204" charset="0"/>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285750" indent="-285750" algn="just">
              <a:lnSpc>
                <a:spcPct val="120000"/>
              </a:lnSpc>
              <a:spcBef>
                <a:spcPts val="800"/>
              </a:spcBef>
              <a:spcAft>
                <a:spcPts val="800"/>
              </a:spcAft>
            </a:pPr>
            <a:r>
              <a:rPr lang="en" sz="1600" dirty="0">
                <a:solidFill>
                  <a:srgbClr val="202124"/>
                </a:solidFill>
                <a:highlight>
                  <a:srgbClr val="FFFFFF"/>
                </a:highlight>
                <a:latin typeface="Roboto" panose="020B0604020202020204" charset="0"/>
                <a:ea typeface="Times New Roman"/>
                <a:cs typeface="Roboto" panose="020B0604020202020204" charset="0"/>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Tree>
    <p:extLst>
      <p:ext uri="{BB962C8B-B14F-4D97-AF65-F5344CB8AC3E}">
        <p14:creationId xmlns:p14="http://schemas.microsoft.com/office/powerpoint/2010/main" val="17149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1"/>
          <p:cNvSpPr txBox="1">
            <a:spLocks noGrp="1"/>
          </p:cNvSpPr>
          <p:nvPr>
            <p:ph type="body" idx="1"/>
          </p:nvPr>
        </p:nvSpPr>
        <p:spPr>
          <a:xfrm>
            <a:off x="853440" y="182920"/>
            <a:ext cx="7601791" cy="48801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Poisson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4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400" b="1" dirty="0">
                <a:solidFill>
                  <a:srgbClr val="202124"/>
                </a:solidFill>
                <a:highlight>
                  <a:srgbClr val="FFFFFF"/>
                </a:highlight>
                <a:latin typeface="Times New Roman"/>
                <a:ea typeface="Times New Roman"/>
                <a:cs typeface="Times New Roman"/>
                <a:sym typeface="Times New Roman"/>
              </a:rPr>
              <a:t>Examples of Poisson distributions</a:t>
            </a:r>
            <a:endParaRPr sz="14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A death by horse kick is an “event.”</a:t>
            </a:r>
            <a:endParaRPr sz="14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The time interval is one year.</a:t>
            </a:r>
            <a:endParaRPr sz="14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4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4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Tree>
    <p:extLst>
      <p:ext uri="{BB962C8B-B14F-4D97-AF65-F5344CB8AC3E}">
        <p14:creationId xmlns:p14="http://schemas.microsoft.com/office/powerpoint/2010/main" val="22146559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2"/>
          <p:cNvSpPr txBox="1">
            <a:spLocks noGrp="1"/>
          </p:cNvSpPr>
          <p:nvPr>
            <p:ph type="body" idx="1"/>
          </p:nvPr>
        </p:nvSpPr>
        <p:spPr>
          <a:xfrm>
            <a:off x="711200" y="134275"/>
            <a:ext cx="7762240" cy="4834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Times New Roman"/>
                <a:ea typeface="Times New Roman"/>
                <a:cs typeface="Times New Roman"/>
                <a:sym typeface="Times New Roman"/>
              </a:rPr>
              <a:t> Discrete </a:t>
            </a:r>
            <a:r>
              <a:rPr lang="en" sz="1600" b="1" dirty="0">
                <a:solidFill>
                  <a:srgbClr val="303133"/>
                </a:solidFill>
                <a:highlight>
                  <a:srgbClr val="FFFFFF"/>
                </a:highlight>
                <a:latin typeface="Times New Roman"/>
                <a:ea typeface="Times New Roman"/>
                <a:cs typeface="Times New Roman"/>
                <a:sym typeface="Times New Roman"/>
              </a:rPr>
              <a:t>Uniform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rPr>
              <a:t>A deck of cards</a:t>
            </a:r>
            <a:r>
              <a:rPr lang="en" sz="1600" dirty="0">
                <a:solidFill>
                  <a:srgbClr val="202124"/>
                </a:solidFill>
                <a:highlight>
                  <a:srgbClr val="FFFFFF"/>
                </a:highlight>
              </a:rPr>
              <a:t> has within it uniform distributions because the likelihood of drawing a heart, a club, a diamond, or a spade is equally likely. A coin also has a uniform distribution because the probability of getting either heads or tails in a coin toss is the same.</a:t>
            </a:r>
            <a:endParaRPr sz="16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Tree>
    <p:extLst>
      <p:ext uri="{BB962C8B-B14F-4D97-AF65-F5344CB8AC3E}">
        <p14:creationId xmlns:p14="http://schemas.microsoft.com/office/powerpoint/2010/main" val="3698028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3"/>
          <p:cNvSpPr txBox="1">
            <a:spLocks noGrp="1"/>
          </p:cNvSpPr>
          <p:nvPr>
            <p:ph type="body" idx="1"/>
          </p:nvPr>
        </p:nvSpPr>
        <p:spPr>
          <a:xfrm>
            <a:off x="147000" y="59400"/>
            <a:ext cx="88074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481" name="Google Shape;481;p83"/>
          <p:cNvPicPr preferRelativeResize="0"/>
          <p:nvPr/>
        </p:nvPicPr>
        <p:blipFill>
          <a:blip r:embed="rId3">
            <a:alphaModFix/>
          </a:blip>
          <a:stretch>
            <a:fillRect/>
          </a:stretch>
        </p:blipFill>
        <p:spPr>
          <a:xfrm>
            <a:off x="3405875" y="2335150"/>
            <a:ext cx="5548525" cy="2281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Tree>
    <p:extLst>
      <p:ext uri="{BB962C8B-B14F-4D97-AF65-F5344CB8AC3E}">
        <p14:creationId xmlns:p14="http://schemas.microsoft.com/office/powerpoint/2010/main" val="220321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4"/>
          <p:cNvSpPr txBox="1">
            <a:spLocks noGrp="1"/>
          </p:cNvSpPr>
          <p:nvPr>
            <p:ph type="body" idx="1"/>
          </p:nvPr>
        </p:nvSpPr>
        <p:spPr>
          <a:xfrm>
            <a:off x="260584" y="-212790"/>
            <a:ext cx="8844900" cy="4851900"/>
          </a:xfrm>
          <a:prstGeom prst="rect">
            <a:avLst/>
          </a:prstGeom>
        </p:spPr>
        <p:txBody>
          <a:bodyPr spcFirstLastPara="1" wrap="square" lIns="91425" tIns="91425" rIns="91425" bIns="91425" anchor="t" anchorCtr="0">
            <a:normAutofit fontScale="92500" lnSpcReduction="20000"/>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Normal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75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Tree>
    <p:extLst>
      <p:ext uri="{BB962C8B-B14F-4D97-AF65-F5344CB8AC3E}">
        <p14:creationId xmlns:p14="http://schemas.microsoft.com/office/powerpoint/2010/main" val="7571165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body" idx="1"/>
          </p:nvPr>
        </p:nvSpPr>
        <p:spPr>
          <a:xfrm>
            <a:off x="619760" y="272051"/>
            <a:ext cx="8215482" cy="4477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2283636" y="3319746"/>
            <a:ext cx="3808405" cy="143010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Tree>
    <p:extLst>
      <p:ext uri="{BB962C8B-B14F-4D97-AF65-F5344CB8AC3E}">
        <p14:creationId xmlns:p14="http://schemas.microsoft.com/office/powerpoint/2010/main" val="4776986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body" idx="1"/>
          </p:nvPr>
        </p:nvSpPr>
        <p:spPr>
          <a:xfrm>
            <a:off x="680719" y="156725"/>
            <a:ext cx="7711441" cy="44928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Tree>
    <p:extLst>
      <p:ext uri="{BB962C8B-B14F-4D97-AF65-F5344CB8AC3E}">
        <p14:creationId xmlns:p14="http://schemas.microsoft.com/office/powerpoint/2010/main" val="38918704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924560" y="445025"/>
            <a:ext cx="79077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504" name="Google Shape;504;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Tree>
    <p:extLst>
      <p:ext uri="{BB962C8B-B14F-4D97-AF65-F5344CB8AC3E}">
        <p14:creationId xmlns:p14="http://schemas.microsoft.com/office/powerpoint/2010/main" val="11116429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1005840" y="142950"/>
            <a:ext cx="78264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511" name="Google Shape;511;p88"/>
          <p:cNvSpPr txBox="1">
            <a:spLocks noGrp="1"/>
          </p:cNvSpPr>
          <p:nvPr>
            <p:ph type="body" idx="1"/>
          </p:nvPr>
        </p:nvSpPr>
        <p:spPr>
          <a:xfrm>
            <a:off x="463138" y="715650"/>
            <a:ext cx="8642346" cy="43137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r>
              <a:rPr lang="en" sz="1300" dirty="0" smtClean="0">
                <a:solidFill>
                  <a:srgbClr val="1D2129"/>
                </a:solidFill>
                <a:highlight>
                  <a:srgbClr val="FFFFFF"/>
                </a:highlight>
                <a:latin typeface="Roboto"/>
                <a:ea typeface="Roboto"/>
                <a:cs typeface="Roboto"/>
                <a:sym typeface="Roboto"/>
              </a:rPr>
              <a:t>.</a:t>
            </a:r>
            <a:endParaRPr sz="1300" dirty="0">
              <a:solidFill>
                <a:srgbClr val="1D2129"/>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1005840" y="142950"/>
            <a:ext cx="78264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511" name="Google Shape;511;p88"/>
          <p:cNvSpPr txBox="1">
            <a:spLocks noGrp="1"/>
          </p:cNvSpPr>
          <p:nvPr>
            <p:ph type="body" idx="1"/>
          </p:nvPr>
        </p:nvSpPr>
        <p:spPr>
          <a:xfrm>
            <a:off x="463138" y="715650"/>
            <a:ext cx="8369162" cy="4313700"/>
          </a:xfrm>
          <a:prstGeom prst="rect">
            <a:avLst/>
          </a:prstGeom>
        </p:spPr>
        <p:txBody>
          <a:bodyPr spcFirstLastPara="1" wrap="square" lIns="91425" tIns="91425" rIns="91425" bIns="91425" anchor="t" anchorCtr="0">
            <a:noAutofit/>
          </a:bodyPr>
          <a:lstStyle/>
          <a:p>
            <a:pPr marL="0" lvl="0" indent="0" algn="just"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just">
              <a:lnSpc>
                <a:spcPct val="150000"/>
              </a:lnSpc>
              <a:spcBef>
                <a:spcPts val="1200"/>
              </a:spcBef>
              <a:buClr>
                <a:schemeClr val="dk1"/>
              </a:buClr>
              <a:buSzPts val="1100"/>
              <a:buNone/>
            </a:pPr>
            <a:r>
              <a:rPr lang="en-US"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probability distribution. This distribution can be either continuous, measuring numerical values in an interval, or discrete, as specified by a list of countable values. Within probability theory, random variables are used as functions defined by a sample space whose outcomes are numerical values.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Tree>
    <p:extLst>
      <p:ext uri="{BB962C8B-B14F-4D97-AF65-F5344CB8AC3E}">
        <p14:creationId xmlns:p14="http://schemas.microsoft.com/office/powerpoint/2010/main" val="27171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txBox="1">
            <a:spLocks noGrp="1"/>
          </p:cNvSpPr>
          <p:nvPr>
            <p:ph type="body" idx="1"/>
          </p:nvPr>
        </p:nvSpPr>
        <p:spPr>
          <a:xfrm>
            <a:off x="712519" y="109451"/>
            <a:ext cx="8039595" cy="4837200"/>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Applications of Random Variables</a:t>
            </a:r>
            <a:endParaRPr sz="12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Discrete - Coin Toss</a:t>
            </a:r>
            <a:endParaRPr sz="12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Continuous - Height</a:t>
            </a:r>
            <a:endParaRPr sz="12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Random Variables in Machine Learning</a:t>
            </a:r>
            <a:endParaRPr sz="12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2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750674" y="339955"/>
            <a:ext cx="80804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dirty="0"/>
              <a:t>Theory of Estimation, Estimation Process, Statistical Inference</a:t>
            </a:r>
            <a:endParaRPr sz="1800" dirty="0"/>
          </a:p>
        </p:txBody>
      </p:sp>
      <p:sp>
        <p:nvSpPr>
          <p:cNvPr id="522" name="Google Shape;522;p90"/>
          <p:cNvSpPr txBox="1">
            <a:spLocks noGrp="1"/>
          </p:cNvSpPr>
          <p:nvPr>
            <p:ph type="body" idx="1"/>
          </p:nvPr>
        </p:nvSpPr>
        <p:spPr>
          <a:xfrm>
            <a:off x="588114" y="1025951"/>
            <a:ext cx="7968670" cy="411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(i) </a:t>
            </a:r>
            <a:r>
              <a:rPr lang="en" sz="1550" b="1" dirty="0">
                <a:solidFill>
                  <a:schemeClr val="dk1"/>
                </a:solidFill>
                <a:highlight>
                  <a:srgbClr val="FFFFFF"/>
                </a:highlight>
              </a:rPr>
              <a:t>Unbiasedness</a:t>
            </a:r>
            <a:r>
              <a:rPr lang="en" sz="1550" dirty="0">
                <a:solidFill>
                  <a:schemeClr val="dk1"/>
                </a:solidFill>
                <a:highlight>
                  <a:srgbClr val="FFFFFF"/>
                </a:highlight>
              </a:rPr>
              <a:t> – This is desirable property of a good estimator. (ii)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smtClean="0">
                <a:solidFill>
                  <a:schemeClr val="dk1"/>
                </a:solidFill>
                <a:highlight>
                  <a:srgbClr val="FFFFFF"/>
                </a:highlight>
              </a:rPr>
              <a:t>.</a:t>
            </a:r>
            <a:endParaRPr sz="1550" dirty="0">
              <a:solidFill>
                <a:schemeClr val="dk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486888" y="510638"/>
            <a:ext cx="8464072" cy="4457061"/>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l" rtl="0">
              <a:lnSpc>
                <a:spcPct val="150000"/>
              </a:lnSpc>
              <a:spcBef>
                <a:spcPts val="8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679928" y="190004"/>
            <a:ext cx="7620924" cy="4457061"/>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spcBef>
                <a:spcPts val="800"/>
              </a:spcBef>
              <a:buClr>
                <a:schemeClr val="dk1"/>
              </a:buClr>
              <a:buSzPts val="1100"/>
              <a:buNone/>
            </a:pPr>
            <a:r>
              <a:rPr lang="en-US" sz="1150" b="1" dirty="0">
                <a:highlight>
                  <a:srgbClr val="FFFFFF"/>
                </a:highlight>
              </a:rPr>
              <a:t>Estimator</a:t>
            </a:r>
            <a:r>
              <a:rPr lang="en-US" sz="1150" dirty="0">
                <a:solidFill>
                  <a:srgbClr val="333333"/>
                </a:solidFill>
                <a:highlight>
                  <a:srgbClr val="FFFFFF"/>
                </a:highlight>
              </a:rPr>
              <a:t> </a:t>
            </a:r>
            <a:r>
              <a:rPr lang="en-US" sz="1150" dirty="0">
                <a:highlight>
                  <a:srgbClr val="FFFFFF"/>
                </a:highlight>
              </a:rPr>
              <a:t>An estimator is a measure computed on the basis of sample values. It is a functional from of all sample observe prorating a representative value of the collected sample.</a:t>
            </a:r>
            <a:r>
              <a:rPr lang="en-US" sz="1150" dirty="0">
                <a:solidFill>
                  <a:srgbClr val="333333"/>
                </a:solidFill>
                <a:highlight>
                  <a:srgbClr val="FFFFFF"/>
                </a:highlight>
              </a:rPr>
              <a:t> </a:t>
            </a:r>
            <a:r>
              <a:rPr lang="en-US" sz="1150" b="1" dirty="0">
                <a:highlight>
                  <a:srgbClr val="FFFFFF"/>
                </a:highlight>
              </a:rPr>
              <a:t>Relation Between Parameter And Statistic</a:t>
            </a:r>
          </a:p>
          <a:p>
            <a:pPr marL="0" lvl="0" indent="0" algn="just">
              <a:spcBef>
                <a:spcPts val="800"/>
              </a:spcBef>
              <a:buClr>
                <a:schemeClr val="dk1"/>
              </a:buClr>
              <a:buSzPts val="1100"/>
              <a:buNone/>
            </a:pPr>
            <a:r>
              <a:rPr lang="en-US" sz="1150" dirty="0">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a:t>
            </a:r>
            <a:endParaRPr lang="en-US" sz="1150" dirty="0" smtClean="0">
              <a:highlight>
                <a:srgbClr val="FFFFFF"/>
              </a:highlight>
            </a:endParaRPr>
          </a:p>
          <a:p>
            <a:pPr marL="0" lvl="0" indent="0" algn="just">
              <a:spcBef>
                <a:spcPts val="800"/>
              </a:spcBef>
              <a:buClr>
                <a:schemeClr val="dk1"/>
              </a:buClr>
              <a:buSzPts val="1100"/>
              <a:buNone/>
            </a:pPr>
            <a:r>
              <a:rPr lang="en-US" sz="1150" dirty="0" smtClean="0">
                <a:highlight>
                  <a:srgbClr val="FFFFFF"/>
                </a:highlight>
              </a:rPr>
              <a:t>In </a:t>
            </a:r>
            <a:r>
              <a:rPr lang="en-US" sz="1150" dirty="0">
                <a:highlight>
                  <a:srgbClr val="FFFFFF"/>
                </a:highlight>
              </a:rPr>
              <a:t>population parameter, population proportion is represented by P, mean is represented by µ (Greek letter mu), σ2 represents variance, N represents population size, σ (Greek letter sigma) represents standard deviation, </a:t>
            </a:r>
            <a:r>
              <a:rPr lang="en-US" sz="1150" dirty="0" err="1">
                <a:highlight>
                  <a:srgbClr val="FFFFFF"/>
                </a:highlight>
              </a:rPr>
              <a:t>σx</a:t>
            </a:r>
            <a:r>
              <a:rPr lang="en-US" sz="1150" dirty="0">
                <a:highlight>
                  <a:srgbClr val="FFFFFF"/>
                </a:highlight>
              </a:rPr>
              <a:t>̄ represents Standard error of mean, σ/µ represents Coefficient of variation, (X-µ)/σ represents standardized variate (z), and </a:t>
            </a:r>
            <a:r>
              <a:rPr lang="en-US" sz="1150" dirty="0" err="1">
                <a:highlight>
                  <a:srgbClr val="FFFFFF"/>
                </a:highlight>
              </a:rPr>
              <a:t>σp</a:t>
            </a:r>
            <a:r>
              <a:rPr lang="en-US" sz="1150" dirty="0">
                <a:highlight>
                  <a:srgbClr val="FFFFFF"/>
                </a:highlight>
              </a:rPr>
              <a:t> represents standard error of proportion.</a:t>
            </a:r>
          </a:p>
          <a:p>
            <a:pPr marL="0" lvl="0" indent="0" algn="just">
              <a:spcBef>
                <a:spcPts val="800"/>
              </a:spcBef>
              <a:buClr>
                <a:schemeClr val="dk1"/>
              </a:buClr>
              <a:buSzPts val="1100"/>
              <a:buNone/>
            </a:pPr>
            <a:r>
              <a:rPr lang="en-US" sz="1150" dirty="0">
                <a:highlight>
                  <a:srgbClr val="FFFFFF"/>
                </a:highlight>
              </a:rPr>
              <a:t>In sample statistics, mean is represented by x̄(x-bar), sample proportion is represented by p̂(p-hat), s represents standard deviation, s2 represents variance, sample size is represented by n, </a:t>
            </a:r>
            <a:r>
              <a:rPr lang="en-US" sz="1150" dirty="0" err="1">
                <a:highlight>
                  <a:srgbClr val="FFFFFF"/>
                </a:highlight>
              </a:rPr>
              <a:t>sx</a:t>
            </a:r>
            <a:r>
              <a:rPr lang="en-US" sz="1150" dirty="0">
                <a:highlight>
                  <a:srgbClr val="FFFFFF"/>
                </a:highlight>
              </a:rPr>
              <a:t>̄ represents Standard error of mean, </a:t>
            </a:r>
            <a:r>
              <a:rPr lang="en-US" sz="1150" dirty="0" err="1">
                <a:highlight>
                  <a:srgbClr val="FFFFFF"/>
                </a:highlight>
              </a:rPr>
              <a:t>sp</a:t>
            </a:r>
            <a:r>
              <a:rPr lang="en-US" sz="1150" dirty="0">
                <a:highlight>
                  <a:srgbClr val="FFFFFF"/>
                </a:highlight>
              </a:rPr>
              <a:t> represents standard error of proportion, s/(x̄) represents Coefficient of variation, and (x-x)/s ̄ represents standardized variate (z</a:t>
            </a:r>
            <a:r>
              <a:rPr lang="en-US" sz="1150" dirty="0" smtClean="0">
                <a:highlight>
                  <a:srgbClr val="FFFFFF"/>
                </a:highlight>
              </a:rPr>
              <a:t>).</a:t>
            </a:r>
            <a:endParaRPr lang="en-US" sz="1150" dirty="0">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Tree>
    <p:extLst>
      <p:ext uri="{BB962C8B-B14F-4D97-AF65-F5344CB8AC3E}">
        <p14:creationId xmlns:p14="http://schemas.microsoft.com/office/powerpoint/2010/main" val="24021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8716</TotalTime>
  <Words>14225</Words>
  <Application>Microsoft Office PowerPoint</Application>
  <PresentationFormat>On-screen Show (16:9)</PresentationFormat>
  <Paragraphs>906</Paragraphs>
  <Slides>114</Slides>
  <Notes>113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114</vt:i4>
      </vt:variant>
    </vt:vector>
  </HeadingPairs>
  <TitlesOfParts>
    <vt:vector size="127" baseType="lpstr">
      <vt:lpstr>Microsoft YaHei</vt:lpstr>
      <vt:lpstr>Times New Roman</vt:lpstr>
      <vt:lpstr>Lora</vt:lpstr>
      <vt:lpstr>Courier New</vt:lpstr>
      <vt:lpstr>Lato</vt:lpstr>
      <vt:lpstr>Roboto</vt:lpstr>
      <vt:lpstr>Arial</vt:lpstr>
      <vt:lpstr>Work Sans ExtraBold</vt:lpstr>
      <vt:lpstr>Merriweather</vt:lpstr>
      <vt:lpstr>Sarala</vt:lpstr>
      <vt:lpstr>Wingdings</vt:lpstr>
      <vt:lpstr>Montserrat</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Random Variables</vt:lpstr>
      <vt:lpstr>PowerPoint Presentation</vt:lpstr>
      <vt:lpstr>Theory of Estimation, Estimation Process, Statistical Inference</vt:lpstr>
      <vt:lpstr>PowerPoint Presentation</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Statistical Forecasting </vt:lpstr>
      <vt:lpstr>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412</cp:revision>
  <dcterms:modified xsi:type="dcterms:W3CDTF">2022-09-28T13:51:17Z</dcterms:modified>
</cp:coreProperties>
</file>