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1" r:id="rId4"/>
    <p:sldId id="280" r:id="rId5"/>
    <p:sldId id="271" r:id="rId6"/>
    <p:sldId id="272" r:id="rId7"/>
    <p:sldId id="275" r:id="rId8"/>
    <p:sldId id="273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  <p:sldId id="277" r:id="rId22"/>
    <p:sldId id="269" r:id="rId23"/>
    <p:sldId id="278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97D-1F30-4156-A168-DAEF7BA4869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shallow-neural-network-a4e2728441e0" TargetMode="External"/><Relationship Id="rId2" Type="http://schemas.openxmlformats.org/officeDocument/2006/relationships/hyperlink" Target="https://towardsdatascience.com/shallow-neural-networks-23594aa97a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Deep Learning? and What are its Signific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6" y="371475"/>
            <a:ext cx="11311468" cy="1337665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Module - 07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Neural Network and Deep Learning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842" y="5943599"/>
            <a:ext cx="8423108" cy="87914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C000"/>
                </a:solidFill>
              </a:rPr>
              <a:t> By Tahir Mirji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8"/>
            <a:ext cx="10648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Neural Network the activation function defines if given node should be “activated” or not based on the weighted sum. Let’s define this weighted sum value as </a:t>
            </a:r>
            <a:r>
              <a:rPr lang="en-US" b="1" i="1" dirty="0"/>
              <a:t>z</a:t>
            </a:r>
            <a:r>
              <a:rPr lang="en-US" dirty="0"/>
              <a:t>. In this section I would explain why “Step Function” and “Linear Function” won’t work and talk about “</a:t>
            </a:r>
            <a:r>
              <a:rPr lang="en-US" i="1" dirty="0"/>
              <a:t>Sigmoid Function</a:t>
            </a:r>
            <a:r>
              <a:rPr lang="en-US" dirty="0"/>
              <a:t>” one of the most popular activation functions. There are also other functions which I will leave aside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first ideas would be to use so called “</a:t>
            </a:r>
            <a:r>
              <a:rPr lang="en-US" i="1" dirty="0"/>
              <a:t>Step Function”</a:t>
            </a:r>
            <a:r>
              <a:rPr lang="en-US" dirty="0"/>
              <a:t> (discrete output values) where we define threshold value and:</a:t>
            </a:r>
          </a:p>
          <a:p>
            <a:r>
              <a:rPr lang="en-US" i="1" dirty="0"/>
              <a:t>if(z &gt; threshold) — “activate” the node (value 1)</a:t>
            </a:r>
            <a:br>
              <a:rPr lang="en-US" i="1" dirty="0"/>
            </a:br>
            <a:r>
              <a:rPr lang="en-US" i="1" dirty="0"/>
              <a:t>if(z &lt; threshold) — don’t “activate” the node (value 0)</a:t>
            </a:r>
            <a:endParaRPr lang="en-US" dirty="0"/>
          </a:p>
          <a:p>
            <a:r>
              <a:rPr lang="en-US" dirty="0"/>
              <a:t>This looks nice but it has drawback since the node can only have value 1 or 0 as output. In case when we would want to map multiple output classes (nodes) we got a problem. The problem is that it is possible multiple output classes/nodes to be activated (to have the value 1). So we are not able to properly classify/decide.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sz="8800" b="1" dirty="0">
                <a:solidFill>
                  <a:srgbClr val="292929"/>
                </a:solidFill>
              </a:rPr>
              <a:t>Linear Function</a:t>
            </a:r>
            <a:br>
              <a:rPr lang="en-US" altLang="en-US" sz="8800" b="1" dirty="0">
                <a:solidFill>
                  <a:srgbClr val="292929"/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66991"/>
            <a:ext cx="10515600" cy="2823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76119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Another possibility would be to define “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Linear Function”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and get a range of output values.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However using only linear function in the Neural Network would cause the output layer to be linear function, so we are not able to map any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non-linear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data. The proof for this is given by: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then by 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  <a:hlinkClick r:id="rId2"/>
              </a:rPr>
              <a:t>function composition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we get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which is also a linear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2" descr="https://miro.medium.com/max/67/1*FbfkI-rN327KMIj2OAnr_w.png"/>
          <p:cNvSpPr>
            <a:spLocks noChangeAspect="1" noChangeArrowheads="1"/>
          </p:cNvSpPr>
          <p:nvPr/>
        </p:nvSpPr>
        <p:spPr bwMode="auto">
          <a:xfrm>
            <a:off x="328195" y="2312235"/>
            <a:ext cx="638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328195" y="2815473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miro.medium.com/max/297/1*pYlNJc4VWfJTNIKY_CJiSw.png"/>
          <p:cNvSpPr>
            <a:spLocks noChangeAspect="1" noChangeArrowheads="1"/>
          </p:cNvSpPr>
          <p:nvPr/>
        </p:nvSpPr>
        <p:spPr bwMode="auto">
          <a:xfrm>
            <a:off x="328195" y="3866398"/>
            <a:ext cx="2828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one of the most widely used activation function today. It equation is given with the formula below.</a:t>
            </a:r>
          </a:p>
          <a:p>
            <a:r>
              <a:rPr lang="en-US" dirty="0"/>
              <a:t>It has multiple properties which makes it so popular:</a:t>
            </a:r>
          </a:p>
          <a:p>
            <a:r>
              <a:rPr lang="en-US" dirty="0"/>
              <a:t>It’s non-linear function</a:t>
            </a:r>
          </a:p>
          <a:p>
            <a:r>
              <a:rPr lang="en-US" dirty="0"/>
              <a:t>Range values are between (0,1)</a:t>
            </a:r>
          </a:p>
          <a:p>
            <a:r>
              <a:rPr lang="en-US" dirty="0"/>
              <a:t>Between (-2,2) on x-axis the function is very steep, that cause function to tend to classify values ether 1 or 0</a:t>
            </a:r>
          </a:p>
          <a:p>
            <a:r>
              <a:rPr lang="en-US" dirty="0"/>
              <a:t>Because of this properties it allows the nodes to take any values between 0 and 1. In the end, in case of multiple output classes, this would result with different probabilities of </a:t>
            </a:r>
            <a:r>
              <a:rPr lang="en-US" i="1" dirty="0"/>
              <a:t>“activation”</a:t>
            </a:r>
            <a:r>
              <a:rPr lang="en-US" dirty="0"/>
              <a:t> for each output class. And we will choose the one with the highest “activation”(probability) value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68" y="2666498"/>
            <a:ext cx="4430379" cy="1063291"/>
          </a:xfrm>
          <a:prstGeom prst="rect">
            <a:avLst/>
          </a:prstGeom>
        </p:spPr>
      </p:pic>
      <p:pic>
        <p:nvPicPr>
          <p:cNvPr id="4100" name="Picture 4" descr="https://miro.medium.com/max/700/1*jSCPkJo0ZpBRA5H3JqFh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56" y="3554995"/>
            <a:ext cx="5201691" cy="3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Bias Node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“bias” node is usually critical for creating successful learning model. In short, </a:t>
            </a:r>
            <a:r>
              <a:rPr lang="en-US" b="1" i="1" dirty="0"/>
              <a:t>a bias value allows to shift the activation function to the left or right </a:t>
            </a:r>
            <a:r>
              <a:rPr lang="en-US" dirty="0"/>
              <a:t>and it helps getting </a:t>
            </a:r>
            <a:r>
              <a:rPr lang="en-US" b="1" dirty="0"/>
              <a:t>better fit for the data</a:t>
            </a:r>
            <a:r>
              <a:rPr lang="en-US" dirty="0"/>
              <a:t> (better prediction function as output).</a:t>
            </a:r>
          </a:p>
          <a:p>
            <a:r>
              <a:rPr lang="en-US" dirty="0"/>
              <a:t>Below there are 3 Sigmoid functions that I draw where you can notice how multiplication/add/subtract the variable </a:t>
            </a:r>
            <a:r>
              <a:rPr lang="en-US" i="1" dirty="0"/>
              <a:t>x</a:t>
            </a:r>
            <a:r>
              <a:rPr lang="en-US" dirty="0"/>
              <a:t> by some value can influence the function.</a:t>
            </a:r>
          </a:p>
          <a:p>
            <a:r>
              <a:rPr lang="en-US" dirty="0"/>
              <a:t>Multiplying </a:t>
            </a:r>
            <a:r>
              <a:rPr lang="en-US" b="1" i="1" dirty="0"/>
              <a:t>x</a:t>
            </a:r>
            <a:r>
              <a:rPr lang="en-US" dirty="0"/>
              <a:t> — makes the function steeper</a:t>
            </a:r>
          </a:p>
          <a:p>
            <a:r>
              <a:rPr lang="en-US" dirty="0"/>
              <a:t>Add/Subtract </a:t>
            </a:r>
            <a:r>
              <a:rPr lang="en-US" b="1" i="1" dirty="0"/>
              <a:t>x</a:t>
            </a:r>
            <a:r>
              <a:rPr lang="en-US" dirty="0"/>
              <a:t> — shift the function left/right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Propagation Calculation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838"/>
            <a:ext cx="10515600" cy="4351338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process of Forward propagation is actually getting the Neural Network output value based on a given input. This algorithm is used to calculate the cost value. What it does is the same mathematical process as the one described in section 2 “Model Representation Mathematics”. Where in the end we get our hypothesis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Backpropagation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987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is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 optimal set of values for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(weights). Backpropagation is a method we use in order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compute the partial derivative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partial derivative value is then used in Gradient descent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for the Neural Network that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about determining how changing the weights impact the overall cost in the neural network.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882650"/>
            <a:ext cx="10928684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derivatives 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derivative of a function (in our case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each variable (in our case weight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tells us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the function with respect to that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changing the variable impacts the function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look at a simple example neural network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miro.medium.com/max/388/1*xILhQuB9c7cByW6odMai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01" y="3877711"/>
            <a:ext cx="5454488" cy="29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64"/>
            <a:ext cx="10772776" cy="577440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There are two input nodes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/>
              <a:t>. The output function is calculating the product </a:t>
            </a:r>
            <a:r>
              <a:rPr lang="en-US" b="1" i="1" dirty="0"/>
              <a:t>x</a:t>
            </a:r>
            <a:r>
              <a:rPr lang="en-US" dirty="0"/>
              <a:t> and </a:t>
            </a:r>
            <a:r>
              <a:rPr lang="en-US" b="1" i="1" dirty="0"/>
              <a:t>y</a:t>
            </a:r>
            <a:r>
              <a:rPr lang="en-US" dirty="0"/>
              <a:t>. We can now compute the partial derivatives for both </a:t>
            </a:r>
            <a:r>
              <a:rPr lang="en-US" dirty="0" smtClean="0"/>
              <a:t>nodes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partial derivative with respect to </a:t>
            </a:r>
            <a:r>
              <a:rPr lang="en-US" b="1" i="1" dirty="0"/>
              <a:t>x</a:t>
            </a:r>
            <a:r>
              <a:rPr lang="en-US" dirty="0"/>
              <a:t> is saying that if </a:t>
            </a:r>
            <a:r>
              <a:rPr lang="en-US" b="1" i="1" dirty="0"/>
              <a:t>x</a:t>
            </a:r>
            <a:r>
              <a:rPr lang="en-US" dirty="0"/>
              <a:t> value increase for some value </a:t>
            </a:r>
            <a:r>
              <a:rPr lang="en-US" b="1" i="1" dirty="0"/>
              <a:t>ϵ </a:t>
            </a:r>
            <a:r>
              <a:rPr lang="en-US" dirty="0"/>
              <a:t>then it would increase the function (product </a:t>
            </a:r>
            <a:r>
              <a:rPr lang="en-US" b="1" i="1" dirty="0" err="1"/>
              <a:t>xy</a:t>
            </a:r>
            <a:r>
              <a:rPr lang="en-US" dirty="0"/>
              <a:t>) by </a:t>
            </a:r>
            <a:r>
              <a:rPr lang="en-US" b="1" i="1" dirty="0"/>
              <a:t>7ϵ</a:t>
            </a:r>
            <a:r>
              <a:rPr lang="en-US" dirty="0"/>
              <a:t> and the partial derivative with respect to </a:t>
            </a:r>
            <a:r>
              <a:rPr lang="en-US" b="1" i="1" dirty="0"/>
              <a:t>y</a:t>
            </a:r>
            <a:r>
              <a:rPr lang="en-US" dirty="0"/>
              <a:t> is saying that if </a:t>
            </a:r>
            <a:r>
              <a:rPr lang="en-US" b="1" i="1" dirty="0"/>
              <a:t>y</a:t>
            </a:r>
            <a:r>
              <a:rPr lang="en-US" dirty="0"/>
              <a:t> value increase for some value </a:t>
            </a:r>
            <a:r>
              <a:rPr lang="en-US" b="1" i="1" dirty="0"/>
              <a:t>ϵ</a:t>
            </a:r>
            <a:r>
              <a:rPr lang="en-US" dirty="0"/>
              <a:t> then it would increase the function by </a:t>
            </a:r>
            <a:r>
              <a:rPr lang="en-US" b="1" i="1" dirty="0"/>
              <a:t>3ϵ</a:t>
            </a:r>
            <a:r>
              <a:rPr lang="en-US" dirty="0"/>
              <a:t>.</a:t>
            </a:r>
          </a:p>
        </p:txBody>
      </p:sp>
      <p:pic>
        <p:nvPicPr>
          <p:cNvPr id="6146" name="Picture 2" descr="https://miro.medium.com/max/181/1*XIQYcgWQYLbIvgu6Rn-J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14" y="4473199"/>
            <a:ext cx="3018524" cy="2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523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5265"/>
            <a:ext cx="11120438" cy="607132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 smtClean="0"/>
              <a:t>Introduction to deep learning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/>
              <a:t>Major Trends in deep learning, How deep learning is applied to supervised learning, Categories of models CNN,RNN &amp; when they should be applied, when does deep learning will work well.</a:t>
            </a:r>
          </a:p>
          <a:p>
            <a:pPr algn="just">
              <a:lnSpc>
                <a:spcPct val="120000"/>
              </a:lnSpc>
            </a:pPr>
            <a:r>
              <a:rPr lang="en-US" sz="3600" b="1" dirty="0" smtClean="0"/>
              <a:t>Deep learning Continued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/>
              <a:t>Build a logistic regression model, structured as shallow neural network, Implement ML Algorithm, making predictions, derivative computation &amp; gradient descent, implement computationally efficient and highly vectored version of models, compute derivatives for logistic regression using backpropagation mindset, familiarize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Logistic regression as a Neural Network, python and vectorization</a:t>
            </a: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3600" b="1" dirty="0" smtClean="0"/>
              <a:t>Introduction to shallow Neural Networks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/>
              <a:t>Hidden unites and hidden layers, apply various activation function, Build first forward and backward propagation with a hidden layer, apply random initialization to NN, build and train a neural network with one hidden layer</a:t>
            </a: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3600" b="1" dirty="0" smtClean="0"/>
              <a:t>Introduction to Deep Neural Networks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/>
              <a:t>Build and train deep L-Layer NN, Analyze matrix and vector dimensions to check NN implement., How to use cache to pass info from forward prop to back-propagation, role of hyper parameters in deep learning.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TensorFlow | Types of RN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08" y="1825625"/>
            <a:ext cx="10580158" cy="45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Recurrent Neural Networks?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Recurrent Neural Networks, or RNNs, were designed to work with sequence prediction </a:t>
            </a:r>
            <a:r>
              <a:rPr lang="en-US" dirty="0" smtClean="0"/>
              <a:t>problems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fontAlgn="base"/>
            <a:r>
              <a:rPr lang="en-US" b="1" dirty="0"/>
              <a:t>One-to-Many</a:t>
            </a:r>
            <a:r>
              <a:rPr lang="en-US" dirty="0"/>
              <a:t>: An observation as input mapped to a sequence with multiple steps as an output.</a:t>
            </a:r>
          </a:p>
          <a:p>
            <a:pPr fontAlgn="base"/>
            <a:r>
              <a:rPr lang="en-US" b="1" dirty="0"/>
              <a:t>Many-to-One</a:t>
            </a:r>
            <a:r>
              <a:rPr lang="en-US" dirty="0"/>
              <a:t>: A sequence of multiple steps as input mapped to class or quantity prediction.</a:t>
            </a:r>
          </a:p>
          <a:p>
            <a:pPr fontAlgn="base"/>
            <a:r>
              <a:rPr lang="en-US" b="1" dirty="0"/>
              <a:t>Many-to-Many</a:t>
            </a:r>
            <a:r>
              <a:rPr lang="en-US" dirty="0"/>
              <a:t>: A sequence of multiple steps as input mapped to a sequence with multiple steps as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1026" name="Picture 2" descr="https://www.researchgate.net/profile/Anabia-Sohail-2/publication/330511306/figure/fig22/AS:870708972380162@1584604604715/Taxonomy-of-deep-CNN-architectures-showing-seven-different-categories.p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479550"/>
            <a:ext cx="11598792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smtClean="0"/>
              <a:t>CNNs?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Convolutional Neural Networks (CNNs) are designed to map image data (or 2D multi-dimensional data) to an output variable (1 dimensional data).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have proven so effective that they are the ready to use method for any type of prediction problem involving image data as an input.</a:t>
            </a:r>
          </a:p>
        </p:txBody>
      </p:sp>
      <p:pic>
        <p:nvPicPr>
          <p:cNvPr id="3074" name="Picture 2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251413"/>
            <a:ext cx="8801099" cy="26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08262"/>
            <a:ext cx="10515600" cy="1325563"/>
          </a:xfrm>
        </p:spPr>
        <p:txBody>
          <a:bodyPr/>
          <a:lstStyle/>
          <a:p>
            <a:r>
              <a:rPr lang="en-US" b="1" dirty="0" smtClean="0"/>
              <a:t>Deep Learning Continued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3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logistic regression structured as Shallow neural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86925" y="6311900"/>
            <a:ext cx="217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More…</a:t>
            </a:r>
            <a:endParaRPr lang="en-US" dirty="0"/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569495" y="63673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www.eiva.com/Files/Images/EIVA-Log/2017/Gartner-Hype-Cycle-for-Emerging-Technologies_19101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138"/>
            <a:ext cx="12192000" cy="575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1"/>
            <a:ext cx="10806113" cy="110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Trends in deep learning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7 Current Trends in Artificial Intelligence | Deep learning, Machine  learning,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/>
              <a:t>Deep learning is a branch of </a:t>
            </a:r>
            <a:r>
              <a:rPr lang="en-US" sz="3600" b="1" dirty="0">
                <a:solidFill>
                  <a:schemeClr val="accent5"/>
                </a:solidFill>
              </a:rPr>
              <a:t>machine learning </a:t>
            </a:r>
            <a:r>
              <a:rPr lang="en-US" sz="3600" b="1" dirty="0"/>
              <a:t>which is completely based on </a:t>
            </a:r>
            <a:r>
              <a:rPr lang="en-US" sz="3600" b="1" dirty="0">
                <a:solidFill>
                  <a:schemeClr val="accent5"/>
                </a:solidFill>
              </a:rPr>
              <a:t>artificial neural networks</a:t>
            </a:r>
            <a:r>
              <a:rPr lang="en-US" sz="3600" b="1" dirty="0"/>
              <a:t>, as neural network is going to mimic </a:t>
            </a:r>
            <a:r>
              <a:rPr lang="en-US" sz="3600" b="1" dirty="0">
                <a:solidFill>
                  <a:schemeClr val="accent5"/>
                </a:solidFill>
              </a:rPr>
              <a:t>the human brain </a:t>
            </a:r>
            <a:r>
              <a:rPr lang="en-US" sz="3600" b="1" dirty="0"/>
              <a:t>so </a:t>
            </a:r>
            <a:r>
              <a:rPr lang="en-US" sz="3600" b="1" dirty="0">
                <a:solidFill>
                  <a:schemeClr val="accent5"/>
                </a:solidFill>
              </a:rPr>
              <a:t>deep learning </a:t>
            </a:r>
            <a:r>
              <a:rPr lang="en-US" sz="3600" b="1" dirty="0"/>
              <a:t>is also a kind of mimic of human brain. </a:t>
            </a:r>
          </a:p>
        </p:txBody>
      </p:sp>
    </p:spTree>
    <p:extLst>
      <p:ext uri="{BB962C8B-B14F-4D97-AF65-F5344CB8AC3E}">
        <p14:creationId xmlns:p14="http://schemas.microsoft.com/office/powerpoint/2010/main" val="22146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Deep learning is a particular kind of machine learning that achieves great power and flexibility by learning to represent the world as a nested hierarchy of concepts, with each concept defined in relation to simpler concepts, and more abstract representations computed in terms of less abstract ones.</a:t>
            </a:r>
          </a:p>
        </p:txBody>
      </p:sp>
    </p:spTree>
    <p:extLst>
      <p:ext uri="{BB962C8B-B14F-4D97-AF65-F5344CB8AC3E}">
        <p14:creationId xmlns:p14="http://schemas.microsoft.com/office/powerpoint/2010/main" val="722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9" y="0"/>
            <a:ext cx="6966158" cy="66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human brain approximately 100 billion neurons all together this is a picture of an individual neuron and each neuron is connected through thousand of their </a:t>
            </a:r>
            <a:r>
              <a:rPr lang="en-US" dirty="0" smtClean="0"/>
              <a:t>neighbors.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question here is how do we recreate these neurons in a computer. So, we create an artificial structure called an artificial neural net where we have nodes or neurons.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have some neurons for input value and some for output value and in between, there may be lots of neurons interconnected in the hidden layer.</a:t>
            </a:r>
          </a:p>
        </p:txBody>
      </p:sp>
    </p:spTree>
    <p:extLst>
      <p:ext uri="{BB962C8B-B14F-4D97-AF65-F5344CB8AC3E}">
        <p14:creationId xmlns:p14="http://schemas.microsoft.com/office/powerpoint/2010/main" val="22260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pic>
        <p:nvPicPr>
          <p:cNvPr id="1026" name="Picture 2" descr="https://miro.medium.com/max/720/1*7tgDGwjdz9TFsRVCEJRO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3" y="1690688"/>
            <a:ext cx="11418805" cy="469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820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Module - 07 Neural Network and Deep Learning</vt:lpstr>
      <vt:lpstr>Contents</vt:lpstr>
      <vt:lpstr> </vt:lpstr>
      <vt:lpstr> </vt:lpstr>
      <vt:lpstr>What's deep learning</vt:lpstr>
      <vt:lpstr>Introduction To Deep Learning</vt:lpstr>
      <vt:lpstr> </vt:lpstr>
      <vt:lpstr>Architectures </vt:lpstr>
      <vt:lpstr>Architectures </vt:lpstr>
      <vt:lpstr>Neural Network Concept</vt:lpstr>
      <vt:lpstr>Activation Functions </vt:lpstr>
      <vt:lpstr>Step Function </vt:lpstr>
      <vt:lpstr>Linear Function </vt:lpstr>
      <vt:lpstr>Sigmoid Function</vt:lpstr>
      <vt:lpstr>Bias Node </vt:lpstr>
      <vt:lpstr>Forward Propagation Calculation </vt:lpstr>
      <vt:lpstr>Backpropagation Algorithm </vt:lpstr>
      <vt:lpstr>PowerPoint Presentation</vt:lpstr>
      <vt:lpstr>PowerPoint Presentation</vt:lpstr>
      <vt:lpstr>Types of RNN</vt:lpstr>
      <vt:lpstr>When to Use Recurrent Neural Networks?</vt:lpstr>
      <vt:lpstr>Types of CNN</vt:lpstr>
      <vt:lpstr>When to Use CNNs?</vt:lpstr>
      <vt:lpstr>Deep Learning Continued</vt:lpstr>
      <vt:lpstr>Deep Learning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Deep Learning</dc:title>
  <dc:creator>Dell</dc:creator>
  <cp:lastModifiedBy>Dell</cp:lastModifiedBy>
  <cp:revision>36</cp:revision>
  <dcterms:created xsi:type="dcterms:W3CDTF">2022-10-19T03:38:17Z</dcterms:created>
  <dcterms:modified xsi:type="dcterms:W3CDTF">2022-11-04T13:12:04Z</dcterms:modified>
</cp:coreProperties>
</file>