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3" r:id="rId4"/>
    <p:sldId id="261" r:id="rId5"/>
    <p:sldId id="257" r:id="rId6"/>
    <p:sldId id="258" r:id="rId7"/>
    <p:sldId id="259" r:id="rId8"/>
    <p:sldId id="260" r:id="rId9"/>
    <p:sldId id="264" r:id="rId10"/>
    <p:sldId id="262"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D13BE-CFF8-4274-8F33-E17667936FF0}" type="datetimeFigureOut">
              <a:rPr kumimoji="1" lang="ja-JP" altLang="en-US" smtClean="0"/>
              <a:t>2021/5/12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C2A0-4F37-4755-A7D4-6161E960034A}" type="slidenum">
              <a:rPr kumimoji="1" lang="ja-JP" altLang="en-US" smtClean="0"/>
              <a:t>‹#›</a:t>
            </a:fld>
            <a:endParaRPr kumimoji="1" lang="ja-JP" altLang="en-US"/>
          </a:p>
        </p:txBody>
      </p:sp>
    </p:spTree>
    <p:extLst>
      <p:ext uri="{BB962C8B-B14F-4D97-AF65-F5344CB8AC3E}">
        <p14:creationId xmlns:p14="http://schemas.microsoft.com/office/powerpoint/2010/main" val="1516025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A21C2A0-4F37-4755-A7D4-6161E960034A}" type="slidenum">
              <a:rPr kumimoji="1" lang="ja-JP" altLang="en-US" smtClean="0"/>
              <a:t>6</a:t>
            </a:fld>
            <a:endParaRPr kumimoji="1" lang="ja-JP" altLang="en-US"/>
          </a:p>
        </p:txBody>
      </p:sp>
    </p:spTree>
    <p:extLst>
      <p:ext uri="{BB962C8B-B14F-4D97-AF65-F5344CB8AC3E}">
        <p14:creationId xmlns:p14="http://schemas.microsoft.com/office/powerpoint/2010/main" val="183750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A21C2A0-4F37-4755-A7D4-6161E960034A}" type="slidenum">
              <a:rPr kumimoji="1" lang="ja-JP" altLang="en-US" smtClean="0"/>
              <a:t>11</a:t>
            </a:fld>
            <a:endParaRPr kumimoji="1" lang="ja-JP" altLang="en-US"/>
          </a:p>
        </p:txBody>
      </p:sp>
    </p:spTree>
    <p:extLst>
      <p:ext uri="{BB962C8B-B14F-4D97-AF65-F5344CB8AC3E}">
        <p14:creationId xmlns:p14="http://schemas.microsoft.com/office/powerpoint/2010/main" val="15823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05193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404380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07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11254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50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57964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8081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34547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8055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2243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707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74624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60721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16744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58657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490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3307F4-2003-445F-80EA-0A6F700AA6C1}" type="datetimeFigureOut">
              <a:rPr kumimoji="1" lang="ja-JP" altLang="en-US" smtClean="0"/>
              <a:t>2021/5/12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570135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9A81A-2BEA-49B5-B496-A8E59814E643}"/>
              </a:ext>
            </a:extLst>
          </p:cNvPr>
          <p:cNvSpPr>
            <a:spLocks noGrp="1"/>
          </p:cNvSpPr>
          <p:nvPr>
            <p:ph type="ctrTitle"/>
          </p:nvPr>
        </p:nvSpPr>
        <p:spPr>
          <a:xfrm>
            <a:off x="1507067" y="2404531"/>
            <a:ext cx="7766936" cy="1646302"/>
          </a:xfrm>
        </p:spPr>
        <p:txBody>
          <a:bodyPr/>
          <a:lstStyle/>
          <a:p>
            <a:r>
              <a:rPr lang="en-US" altLang="ja-JP" dirty="0"/>
              <a:t>3D </a:t>
            </a:r>
            <a:r>
              <a:rPr lang="en-US" altLang="ja-JP" dirty="0" err="1"/>
              <a:t>ScreenSaver</a:t>
            </a:r>
            <a:endParaRPr kumimoji="1" lang="ja-JP" altLang="en-US" dirty="0"/>
          </a:p>
        </p:txBody>
      </p:sp>
      <p:sp>
        <p:nvSpPr>
          <p:cNvPr id="3" name="字幕 2">
            <a:extLst>
              <a:ext uri="{FF2B5EF4-FFF2-40B4-BE49-F238E27FC236}">
                <a16:creationId xmlns:a16="http://schemas.microsoft.com/office/drawing/2014/main" id="{CA746929-BC33-4507-9753-012C3D7ACAD4}"/>
              </a:ext>
            </a:extLst>
          </p:cNvPr>
          <p:cNvSpPr>
            <a:spLocks noGrp="1"/>
          </p:cNvSpPr>
          <p:nvPr>
            <p:ph type="subTitle" idx="1"/>
          </p:nvPr>
        </p:nvSpPr>
        <p:spPr/>
        <p:txBody>
          <a:bodyPr/>
          <a:lstStyle/>
          <a:p>
            <a:r>
              <a:rPr kumimoji="1" lang="en-US" altLang="ja-JP" dirty="0"/>
              <a:t>AL19136 </a:t>
            </a:r>
            <a:r>
              <a:rPr lang="ja-JP" altLang="en-US" dirty="0"/>
              <a:t>萩原景太</a:t>
            </a:r>
            <a:endParaRPr lang="en-US" altLang="ja-JP" dirty="0"/>
          </a:p>
          <a:p>
            <a:r>
              <a:rPr kumimoji="1" lang="en-US" altLang="ja-JP" dirty="0"/>
              <a:t>202</a:t>
            </a:r>
            <a:r>
              <a:rPr lang="en-US" altLang="ja-JP" dirty="0"/>
              <a:t>1</a:t>
            </a:r>
            <a:r>
              <a:rPr lang="ja-JP" altLang="en-US" dirty="0"/>
              <a:t>年</a:t>
            </a:r>
            <a:r>
              <a:rPr lang="en-US" altLang="ja-JP" dirty="0"/>
              <a:t>5</a:t>
            </a:r>
            <a:r>
              <a:rPr lang="ja-JP" altLang="en-US" dirty="0"/>
              <a:t>月</a:t>
            </a:r>
            <a:r>
              <a:rPr lang="en-US" altLang="ja-JP" dirty="0"/>
              <a:t>12</a:t>
            </a:r>
            <a:r>
              <a:rPr lang="ja-JP" altLang="en-US" dirty="0"/>
              <a:t>日</a:t>
            </a:r>
            <a:endParaRPr kumimoji="1" lang="ja-JP" altLang="en-US" dirty="0"/>
          </a:p>
        </p:txBody>
      </p:sp>
    </p:spTree>
    <p:extLst>
      <p:ext uri="{BB962C8B-B14F-4D97-AF65-F5344CB8AC3E}">
        <p14:creationId xmlns:p14="http://schemas.microsoft.com/office/powerpoint/2010/main" val="288639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334EE-5D45-44EF-82DF-FF97D2E64474}"/>
              </a:ext>
            </a:extLst>
          </p:cNvPr>
          <p:cNvSpPr>
            <a:spLocks noGrp="1"/>
          </p:cNvSpPr>
          <p:nvPr>
            <p:ph type="title"/>
          </p:nvPr>
        </p:nvSpPr>
        <p:spPr/>
        <p:txBody>
          <a:bodyPr/>
          <a:lstStyle/>
          <a:p>
            <a:r>
              <a:rPr lang="en-US" altLang="ja-JP" dirty="0"/>
              <a:t>m</a:t>
            </a:r>
            <a:r>
              <a:rPr kumimoji="1" lang="en-US" altLang="ja-JP" dirty="0"/>
              <a:t>ap</a:t>
            </a:r>
            <a:r>
              <a:rPr kumimoji="1" lang="ja-JP" altLang="en-US" dirty="0"/>
              <a:t>について</a:t>
            </a:r>
          </a:p>
        </p:txBody>
      </p:sp>
      <p:sp>
        <p:nvSpPr>
          <p:cNvPr id="3" name="コンテンツ プレースホルダー 2">
            <a:extLst>
              <a:ext uri="{FF2B5EF4-FFF2-40B4-BE49-F238E27FC236}">
                <a16:creationId xmlns:a16="http://schemas.microsoft.com/office/drawing/2014/main" id="{79F858DF-31E8-4128-86C0-1D01139D4AA3}"/>
              </a:ext>
            </a:extLst>
          </p:cNvPr>
          <p:cNvSpPr>
            <a:spLocks noGrp="1"/>
          </p:cNvSpPr>
          <p:nvPr>
            <p:ph idx="1"/>
          </p:nvPr>
        </p:nvSpPr>
        <p:spPr/>
        <p:txBody>
          <a:bodyPr/>
          <a:lstStyle/>
          <a:p>
            <a:r>
              <a:rPr lang="ja-JP" altLang="en-US" dirty="0"/>
              <a:t>プレイヤーの初期位置は</a:t>
            </a:r>
            <a:r>
              <a:rPr lang="en-US" altLang="ja-JP" dirty="0"/>
              <a:t>’N’,’S’,’W’,’E’</a:t>
            </a:r>
            <a:r>
              <a:rPr lang="ja-JP" altLang="en-US" dirty="0"/>
              <a:t>のいずれか</a:t>
            </a:r>
            <a:r>
              <a:rPr lang="en-US" altLang="ja-JP" dirty="0"/>
              <a:t>(</a:t>
            </a:r>
            <a:r>
              <a:rPr lang="ja-JP" altLang="en-US" dirty="0"/>
              <a:t>東西南北に対応</a:t>
            </a:r>
            <a:r>
              <a:rPr lang="en-US" altLang="ja-JP" dirty="0"/>
              <a:t>)</a:t>
            </a:r>
            <a:r>
              <a:rPr lang="ja-JP" altLang="en-US" dirty="0"/>
              <a:t>で、</a:t>
            </a:r>
            <a:r>
              <a:rPr lang="en-US" altLang="ja-JP" dirty="0"/>
              <a:t>’N’</a:t>
            </a:r>
            <a:r>
              <a:rPr lang="ja-JP" altLang="en-US" dirty="0"/>
              <a:t>が</a:t>
            </a:r>
            <a:r>
              <a:rPr lang="en-US" altLang="ja-JP" dirty="0"/>
              <a:t>map</a:t>
            </a:r>
            <a:r>
              <a:rPr lang="ja-JP" altLang="en-US" dirty="0"/>
              <a:t>ファイルの上方向となる</a:t>
            </a:r>
            <a:endParaRPr lang="en-US" altLang="ja-JP" dirty="0"/>
          </a:p>
          <a:p>
            <a:r>
              <a:rPr kumimoji="1" lang="en-US" altLang="ja-JP" dirty="0"/>
              <a:t>‘O’</a:t>
            </a:r>
            <a:r>
              <a:rPr kumimoji="1" lang="ja-JP" altLang="en-US" dirty="0"/>
              <a:t>は通行可能なマス</a:t>
            </a:r>
            <a:endParaRPr kumimoji="1" lang="en-US" altLang="ja-JP" dirty="0"/>
          </a:p>
          <a:p>
            <a:r>
              <a:rPr kumimoji="1" lang="en-US" altLang="ja-JP" dirty="0"/>
              <a:t>‘X’</a:t>
            </a:r>
            <a:r>
              <a:rPr kumimoji="1" lang="ja-JP" altLang="en-US" dirty="0"/>
              <a:t>は</a:t>
            </a:r>
            <a:r>
              <a:rPr lang="ja-JP" altLang="en-US" dirty="0"/>
              <a:t>障害物で、</a:t>
            </a:r>
            <a:r>
              <a:rPr kumimoji="1" lang="ja-JP" altLang="en-US" dirty="0"/>
              <a:t>通行不可なマス</a:t>
            </a:r>
            <a:endParaRPr kumimoji="1" lang="en-US" altLang="ja-JP" dirty="0"/>
          </a:p>
          <a:p>
            <a:r>
              <a:rPr lang="en-US" altLang="ja-JP" dirty="0"/>
              <a:t>‘ ‘</a:t>
            </a:r>
            <a:r>
              <a:rPr lang="ja-JP" altLang="en-US" dirty="0"/>
              <a:t>は何もないマス</a:t>
            </a:r>
            <a:r>
              <a:rPr lang="en-US" altLang="ja-JP" dirty="0"/>
              <a:t>(</a:t>
            </a:r>
            <a:r>
              <a:rPr lang="ja-JP" altLang="en-US" dirty="0"/>
              <a:t>通常プレイヤーは到達できない</a:t>
            </a:r>
            <a:r>
              <a:rPr lang="en-US" altLang="ja-JP" dirty="0"/>
              <a:t>)</a:t>
            </a:r>
          </a:p>
          <a:p>
            <a:pPr marL="0" indent="0">
              <a:buNone/>
            </a:pPr>
            <a:endParaRPr kumimoji="1" lang="en-US" altLang="ja-JP" dirty="0"/>
          </a:p>
          <a:p>
            <a:pPr marL="0" indent="0">
              <a:buNone/>
            </a:pPr>
            <a:r>
              <a:rPr kumimoji="1" lang="ja-JP" altLang="en-US" dirty="0"/>
              <a:t>プレイヤーは必ず、</a:t>
            </a:r>
            <a:r>
              <a:rPr kumimoji="1" lang="en-US" altLang="ja-JP" dirty="0"/>
              <a:t>’</a:t>
            </a:r>
            <a:r>
              <a:rPr lang="en-US" altLang="ja-JP" dirty="0"/>
              <a:t>O’</a:t>
            </a:r>
            <a:r>
              <a:rPr lang="ja-JP" altLang="en-US" dirty="0"/>
              <a:t>か初期位置に位置し、それらのマスは通行可能なマスか、</a:t>
            </a:r>
            <a:r>
              <a:rPr lang="en-US" altLang="ja-JP" dirty="0"/>
              <a:t>’X’</a:t>
            </a:r>
            <a:r>
              <a:rPr lang="ja-JP" altLang="en-US" dirty="0"/>
              <a:t>にタテヨコで囲まれなければならない。</a:t>
            </a:r>
            <a:endParaRPr kumimoji="1" lang="ja-JP" altLang="en-US" dirty="0"/>
          </a:p>
        </p:txBody>
      </p:sp>
    </p:spTree>
    <p:extLst>
      <p:ext uri="{BB962C8B-B14F-4D97-AF65-F5344CB8AC3E}">
        <p14:creationId xmlns:p14="http://schemas.microsoft.com/office/powerpoint/2010/main" val="425473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A5D3A-3364-410C-B6DF-6AB69A7850DF}"/>
              </a:ext>
            </a:extLst>
          </p:cNvPr>
          <p:cNvSpPr>
            <a:spLocks noGrp="1"/>
          </p:cNvSpPr>
          <p:nvPr>
            <p:ph type="title"/>
          </p:nvPr>
        </p:nvSpPr>
        <p:spPr/>
        <p:txBody>
          <a:bodyPr/>
          <a:lstStyle/>
          <a:p>
            <a:r>
              <a:rPr kumimoji="1" lang="ja-JP" altLang="en-US" dirty="0"/>
              <a:t>レイキャスティングのコンセプト</a:t>
            </a:r>
          </a:p>
        </p:txBody>
      </p:sp>
      <p:sp>
        <p:nvSpPr>
          <p:cNvPr id="3" name="コンテンツ プレースホルダー 2">
            <a:extLst>
              <a:ext uri="{FF2B5EF4-FFF2-40B4-BE49-F238E27FC236}">
                <a16:creationId xmlns:a16="http://schemas.microsoft.com/office/drawing/2014/main" id="{987EDCC6-3E99-491D-B7F7-431CD722A0E7}"/>
              </a:ext>
            </a:extLst>
          </p:cNvPr>
          <p:cNvSpPr>
            <a:spLocks noGrp="1"/>
          </p:cNvSpPr>
          <p:nvPr>
            <p:ph idx="1"/>
          </p:nvPr>
        </p:nvSpPr>
        <p:spPr/>
        <p:txBody>
          <a:bodyPr/>
          <a:lstStyle/>
          <a:p>
            <a:r>
              <a:rPr lang="ja-JP" altLang="en-US" dirty="0"/>
              <a:t>ある場所から視野角内に光線を飛ばし、物体との距離を測る</a:t>
            </a:r>
            <a:endParaRPr lang="en-US" altLang="ja-JP" dirty="0"/>
          </a:p>
          <a:p>
            <a:r>
              <a:rPr lang="ja-JP" altLang="en-US" dirty="0"/>
              <a:t>検出した物体をカメラ平面との距離に応じたサイズで描画する</a:t>
            </a:r>
            <a:endParaRPr lang="en-US" altLang="ja-JP" dirty="0"/>
          </a:p>
          <a:p>
            <a:r>
              <a:rPr lang="ja-JP" altLang="en-US" dirty="0"/>
              <a:t>光線はディスプレイの横のピクセルの個数分飛ばす</a:t>
            </a:r>
            <a:endParaRPr lang="en-US" altLang="ja-JP" dirty="0"/>
          </a:p>
          <a:p>
            <a:r>
              <a:rPr kumimoji="1" lang="ja-JP" altLang="en-US" dirty="0"/>
              <a:t>カメラ平面と障害物との距離が大きいほど障害物を小さく描画する</a:t>
            </a:r>
            <a:endParaRPr lang="en-US" altLang="ja-JP" dirty="0"/>
          </a:p>
          <a:p>
            <a:pPr marL="0" indent="0">
              <a:buNone/>
            </a:pPr>
            <a:endParaRPr kumimoji="1" lang="ja-JP" altLang="en-US" dirty="0"/>
          </a:p>
        </p:txBody>
      </p:sp>
      <p:sp>
        <p:nvSpPr>
          <p:cNvPr id="6" name="テキスト ボックス 5">
            <a:extLst>
              <a:ext uri="{FF2B5EF4-FFF2-40B4-BE49-F238E27FC236}">
                <a16:creationId xmlns:a16="http://schemas.microsoft.com/office/drawing/2014/main" id="{C2E8A5F2-1A83-426A-8A42-B51EB15E414E}"/>
              </a:ext>
            </a:extLst>
          </p:cNvPr>
          <p:cNvSpPr txBox="1"/>
          <p:nvPr/>
        </p:nvSpPr>
        <p:spPr>
          <a:xfrm>
            <a:off x="4975668" y="4319688"/>
            <a:ext cx="4798108"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青矢印が光線</a:t>
            </a:r>
            <a:endParaRPr kumimoji="1" lang="en-US" altLang="ja-JP" dirty="0"/>
          </a:p>
          <a:p>
            <a:pPr marL="285750" indent="-285750">
              <a:buFont typeface="Arial" panose="020B0604020202020204" pitchFamily="34" charset="0"/>
              <a:buChar char="•"/>
            </a:pPr>
            <a:r>
              <a:rPr kumimoji="1" lang="ja-JP" altLang="en-US" dirty="0"/>
              <a:t>破線がカメラ平面</a:t>
            </a:r>
            <a:r>
              <a:rPr kumimoji="1" lang="en-US" altLang="ja-JP" dirty="0"/>
              <a:t>(</a:t>
            </a:r>
            <a:r>
              <a:rPr kumimoji="1" lang="ja-JP" altLang="en-US" dirty="0"/>
              <a:t>向いている方向と垂直</a:t>
            </a:r>
            <a:r>
              <a:rPr kumimoji="1" lang="en-US" altLang="ja-JP" dirty="0"/>
              <a:t>)</a:t>
            </a:r>
          </a:p>
          <a:p>
            <a:pPr marL="285750" indent="-285750">
              <a:buFont typeface="Arial" panose="020B0604020202020204" pitchFamily="34" charset="0"/>
              <a:buChar char="•"/>
            </a:pPr>
            <a:r>
              <a:rPr kumimoji="1" lang="ja-JP" altLang="en-US" dirty="0"/>
              <a:t>赤線がカメラ平面と障害物との距離</a:t>
            </a:r>
            <a:endParaRPr kumimoji="1" lang="en-US" altLang="ja-JP" dirty="0"/>
          </a:p>
          <a:p>
            <a:r>
              <a:rPr kumimoji="1" lang="ja-JP" altLang="en-US" dirty="0"/>
              <a:t>　</a:t>
            </a:r>
            <a:r>
              <a:rPr kumimoji="1" lang="en-US" altLang="ja-JP" dirty="0"/>
              <a:t>(</a:t>
            </a:r>
            <a:r>
              <a:rPr kumimoji="1" lang="ja-JP" altLang="en-US" dirty="0"/>
              <a:t>描画で使う距離</a:t>
            </a:r>
            <a:r>
              <a:rPr kumimoji="1" lang="en-US" altLang="ja-JP" dirty="0"/>
              <a:t>)</a:t>
            </a:r>
            <a:endParaRPr kumimoji="1" lang="ja-JP" altLang="en-US" dirty="0"/>
          </a:p>
        </p:txBody>
      </p:sp>
      <p:pic>
        <p:nvPicPr>
          <p:cNvPr id="10" name="図 9">
            <a:extLst>
              <a:ext uri="{FF2B5EF4-FFF2-40B4-BE49-F238E27FC236}">
                <a16:creationId xmlns:a16="http://schemas.microsoft.com/office/drawing/2014/main" id="{52AC5330-39D5-4DC0-B1E8-D12614557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18" y="3728800"/>
            <a:ext cx="3829050" cy="2495550"/>
          </a:xfrm>
          <a:prstGeom prst="rect">
            <a:avLst/>
          </a:prstGeom>
        </p:spPr>
      </p:pic>
    </p:spTree>
    <p:extLst>
      <p:ext uri="{BB962C8B-B14F-4D97-AF65-F5344CB8AC3E}">
        <p14:creationId xmlns:p14="http://schemas.microsoft.com/office/powerpoint/2010/main" val="153320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7FC01-E128-4690-B776-F5AC32578BF3}"/>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84301CD7-E194-4B00-B436-8F63FBFC9783}"/>
              </a:ext>
            </a:extLst>
          </p:cNvPr>
          <p:cNvSpPr>
            <a:spLocks noGrp="1"/>
          </p:cNvSpPr>
          <p:nvPr>
            <p:ph idx="1"/>
          </p:nvPr>
        </p:nvSpPr>
        <p:spPr/>
        <p:txBody>
          <a:bodyPr/>
          <a:lstStyle/>
          <a:p>
            <a:pPr marL="0" indent="0">
              <a:buNone/>
            </a:pPr>
            <a:r>
              <a:rPr kumimoji="1" lang="ja-JP" altLang="en-US" dirty="0"/>
              <a:t>リポジトリ</a:t>
            </a:r>
            <a:endParaRPr kumimoji="1" lang="en-US" altLang="ja-JP" dirty="0"/>
          </a:p>
          <a:p>
            <a:pPr marL="0" indent="0">
              <a:buNone/>
            </a:pPr>
            <a:r>
              <a:rPr kumimoji="1" lang="en-US" altLang="ja-JP" dirty="0"/>
              <a:t>https://github.com/Rashoru-Infinity/advanced_1a_screen_saver</a:t>
            </a:r>
            <a:endParaRPr kumimoji="1" lang="ja-JP" altLang="en-US" dirty="0"/>
          </a:p>
        </p:txBody>
      </p:sp>
    </p:spTree>
    <p:extLst>
      <p:ext uri="{BB962C8B-B14F-4D97-AF65-F5344CB8AC3E}">
        <p14:creationId xmlns:p14="http://schemas.microsoft.com/office/powerpoint/2010/main" val="112311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AB65B-AA8C-4727-A57B-D5ADA8E46555}"/>
              </a:ext>
            </a:extLst>
          </p:cNvPr>
          <p:cNvSpPr>
            <a:spLocks noGrp="1"/>
          </p:cNvSpPr>
          <p:nvPr>
            <p:ph type="title"/>
          </p:nvPr>
        </p:nvSpPr>
        <p:spPr/>
        <p:txBody>
          <a:bodyPr/>
          <a:lstStyle/>
          <a:p>
            <a:pPr algn="ctr"/>
            <a:r>
              <a:rPr kumimoji="1" lang="en-US" altLang="ja-JP" dirty="0" err="1"/>
              <a:t>ScreenShot</a:t>
            </a:r>
            <a:endParaRPr kumimoji="1" lang="ja-JP" altLang="en-US" dirty="0"/>
          </a:p>
        </p:txBody>
      </p:sp>
      <p:pic>
        <p:nvPicPr>
          <p:cNvPr id="5" name="コンテンツ プレースホルダー 4">
            <a:extLst>
              <a:ext uri="{FF2B5EF4-FFF2-40B4-BE49-F238E27FC236}">
                <a16:creationId xmlns:a16="http://schemas.microsoft.com/office/drawing/2014/main" id="{277E8BB1-D030-4120-9D8A-C8F09CC25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092" y="1834014"/>
            <a:ext cx="6527007" cy="4351338"/>
          </a:xfrm>
        </p:spPr>
      </p:pic>
    </p:spTree>
    <p:extLst>
      <p:ext uri="{BB962C8B-B14F-4D97-AF65-F5344CB8AC3E}">
        <p14:creationId xmlns:p14="http://schemas.microsoft.com/office/powerpoint/2010/main" val="38322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C78E2-F2AE-4A34-90EC-902B7CA4B51D}"/>
              </a:ext>
            </a:extLst>
          </p:cNvPr>
          <p:cNvSpPr>
            <a:spLocks noGrp="1"/>
          </p:cNvSpPr>
          <p:nvPr>
            <p:ph type="title"/>
          </p:nvPr>
        </p:nvSpPr>
        <p:spPr/>
        <p:txBody>
          <a:bodyPr/>
          <a:lstStyle/>
          <a:p>
            <a:pPr algn="ctr"/>
            <a:r>
              <a:rPr lang="en-US" altLang="ja-JP" dirty="0"/>
              <a:t>Map</a:t>
            </a:r>
            <a:r>
              <a:rPr lang="ja-JP" altLang="en-US" dirty="0"/>
              <a:t>の記述例</a:t>
            </a:r>
            <a:endParaRPr kumimoji="1" lang="ja-JP" altLang="en-US" dirty="0"/>
          </a:p>
        </p:txBody>
      </p:sp>
      <p:pic>
        <p:nvPicPr>
          <p:cNvPr id="4" name="コンテンツ プレースホルダー 3">
            <a:extLst>
              <a:ext uri="{FF2B5EF4-FFF2-40B4-BE49-F238E27FC236}">
                <a16:creationId xmlns:a16="http://schemas.microsoft.com/office/drawing/2014/main" id="{3309A9A4-26FD-4C7E-87C6-5323AA16F89E}"/>
              </a:ext>
            </a:extLst>
          </p:cNvPr>
          <p:cNvPicPr>
            <a:picLocks noGrp="1" noChangeAspect="1"/>
          </p:cNvPicPr>
          <p:nvPr>
            <p:ph idx="1"/>
          </p:nvPr>
        </p:nvPicPr>
        <p:blipFill>
          <a:blip r:embed="rId2"/>
          <a:stretch>
            <a:fillRect/>
          </a:stretch>
        </p:blipFill>
        <p:spPr>
          <a:xfrm>
            <a:off x="677863" y="3204363"/>
            <a:ext cx="8596312" cy="1793887"/>
          </a:xfrm>
          <a:prstGeom prst="rect">
            <a:avLst/>
          </a:prstGeom>
        </p:spPr>
      </p:pic>
    </p:spTree>
    <p:extLst>
      <p:ext uri="{BB962C8B-B14F-4D97-AF65-F5344CB8AC3E}">
        <p14:creationId xmlns:p14="http://schemas.microsoft.com/office/powerpoint/2010/main" val="9633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C9A44-352C-43EB-9D80-998D13ECCBF5}"/>
              </a:ext>
            </a:extLst>
          </p:cNvPr>
          <p:cNvSpPr>
            <a:spLocks noGrp="1"/>
          </p:cNvSpPr>
          <p:nvPr>
            <p:ph type="title"/>
          </p:nvPr>
        </p:nvSpPr>
        <p:spPr/>
        <p:txBody>
          <a:bodyPr/>
          <a:lstStyle/>
          <a:p>
            <a:pPr algn="ctr"/>
            <a:r>
              <a:rPr kumimoji="1" lang="ja-JP" altLang="en-US" dirty="0"/>
              <a:t>動作の記述例</a:t>
            </a:r>
          </a:p>
        </p:txBody>
      </p:sp>
      <p:pic>
        <p:nvPicPr>
          <p:cNvPr id="7" name="図 6">
            <a:extLst>
              <a:ext uri="{FF2B5EF4-FFF2-40B4-BE49-F238E27FC236}">
                <a16:creationId xmlns:a16="http://schemas.microsoft.com/office/drawing/2014/main" id="{6C2B5ADC-36AD-456E-8E11-8CF3BB6C8B19}"/>
              </a:ext>
            </a:extLst>
          </p:cNvPr>
          <p:cNvPicPr>
            <a:picLocks noChangeAspect="1"/>
          </p:cNvPicPr>
          <p:nvPr/>
        </p:nvPicPr>
        <p:blipFill>
          <a:blip r:embed="rId2"/>
          <a:stretch>
            <a:fillRect/>
          </a:stretch>
        </p:blipFill>
        <p:spPr>
          <a:xfrm>
            <a:off x="838200" y="1690688"/>
            <a:ext cx="10656000" cy="4917469"/>
          </a:xfrm>
          <a:prstGeom prst="rect">
            <a:avLst/>
          </a:prstGeom>
        </p:spPr>
      </p:pic>
    </p:spTree>
    <p:extLst>
      <p:ext uri="{BB962C8B-B14F-4D97-AF65-F5344CB8AC3E}">
        <p14:creationId xmlns:p14="http://schemas.microsoft.com/office/powerpoint/2010/main" val="152581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869F7-720C-4B0F-9544-F3A90E01DA50}"/>
              </a:ext>
            </a:extLst>
          </p:cNvPr>
          <p:cNvSpPr>
            <a:spLocks noGrp="1"/>
          </p:cNvSpPr>
          <p:nvPr>
            <p:ph type="title"/>
          </p:nvPr>
        </p:nvSpPr>
        <p:spPr/>
        <p:txBody>
          <a:bodyPr/>
          <a:lstStyle/>
          <a:p>
            <a:r>
              <a:rPr lang="ja-JP" altLang="en-US" dirty="0"/>
              <a:t>記述言語の構文</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7A65E8-C9EB-48A5-B037-88288CCF89F1}"/>
                  </a:ext>
                </a:extLst>
              </p:cNvPr>
              <p:cNvSpPr>
                <a:spLocks noGrp="1"/>
              </p:cNvSpPr>
              <p:nvPr>
                <p:ph idx="1"/>
              </p:nvPr>
            </p:nvSpPr>
            <p:spPr/>
            <p:txBody>
              <a:bodyPr>
                <a:normAutofit fontScale="85000" lnSpcReduction="10000"/>
              </a:bodyPr>
              <a:lstStyle/>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𝑠𝑦𝑛𝑡𝑎𝑥</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&lt;</m:t>
                      </m:r>
                      <m:r>
                        <a:rPr lang="en-US" altLang="ja-JP" i="1">
                          <a:latin typeface="Cambria Math" panose="02040503050406030204" pitchFamily="18" charset="0"/>
                        </a:rPr>
                        <m:t>𝑒𝑛𝑡𝑟𝑦𝑃𝑜𝑖𝑛𝑡</m:t>
                      </m:r>
                      <m:r>
                        <a:rPr lang="en-US" altLang="ja-JP" b="0" i="1" smtClean="0">
                          <a:latin typeface="Cambria Math" panose="02040503050406030204" pitchFamily="18" charset="0"/>
                        </a:rPr>
                        <m:t>&gt;∷=&lt;</m:t>
                      </m:r>
                      <m:r>
                        <a:rPr lang="en-US" altLang="ja-JP" b="0" i="1" smtClean="0">
                          <a:latin typeface="Cambria Math" panose="02040503050406030204" pitchFamily="18" charset="0"/>
                        </a:rPr>
                        <m:t>𝑎𝑐𝑡𝑖𝑜𝑛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𝑝𝑎𝑡𝑡𝑒𝑟𝑛</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lang="en-US" altLang="ja-JP" b="0" i="1" smtClean="0">
                          <a:latin typeface="Cambria Math" panose="02040503050406030204" pitchFamily="18" charset="0"/>
                        </a:rPr>
                        <m:t>&gt;</m:t>
                      </m:r>
                      <m:r>
                        <a:rPr lang="en-US" altLang="ja-JP" b="0" i="1" smtClean="0">
                          <a:latin typeface="Cambria Math" panose="02040503050406030204" pitchFamily="18" charset="0"/>
                        </a:rPr>
                        <m:t>𝑒𝑥𝑖𝑡</m:t>
                      </m:r>
                      <m:r>
                        <a:rPr lang="en-US" altLang="ja-JP" b="0" i="1" smtClean="0">
                          <a:latin typeface="Cambria Math" panose="02040503050406030204" pitchFamily="18" charset="0"/>
                        </a:rPr>
                        <m:t>|</m:t>
                      </m:r>
                      <m:r>
                        <a:rPr lang="en-US" altLang="ja-JP" b="0" i="1" smtClean="0">
                          <a:latin typeface="Cambria Math" panose="02040503050406030204" pitchFamily="18" charset="0"/>
                        </a:rPr>
                        <m:t>𝑒𝑥𝑖𝑡</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𝑝𝑎𝑡𝑡𝑒𝑟𝑛</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𝑒𝑥𝑖𝑡</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𝑎h𝑒𝑎𝑑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𝑏𝑎𝑐𝑘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𝑡𝑢𝑟𝑛𝑅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𝑡𝑢𝑟𝑛𝐿</m:t>
                      </m:r>
                    </m:oMath>
                  </m:oMathPara>
                </a14:m>
                <a:endParaRPr kumimoji="1" lang="en-US" altLang="ja-JP" b="0"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D7A65E8-C9EB-48A5-B037-88288CCF89F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71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9A96F-60EC-4860-A532-ED9A5BFECF91}"/>
              </a:ext>
            </a:extLst>
          </p:cNvPr>
          <p:cNvSpPr>
            <a:spLocks noGrp="1"/>
          </p:cNvSpPr>
          <p:nvPr>
            <p:ph type="title"/>
          </p:nvPr>
        </p:nvSpPr>
        <p:spPr/>
        <p:txBody>
          <a:bodyPr/>
          <a:lstStyle/>
          <a:p>
            <a:r>
              <a:rPr lang="en-US" altLang="ja-JP" dirty="0"/>
              <a:t>label</a:t>
            </a:r>
            <a:r>
              <a:rPr lang="ja-JP" altLang="en-US" dirty="0"/>
              <a:t>の解説</a:t>
            </a:r>
            <a:endParaRPr kumimoji="1" lang="ja-JP" altLang="en-US" dirty="0"/>
          </a:p>
        </p:txBody>
      </p:sp>
      <p:sp>
        <p:nvSpPr>
          <p:cNvPr id="3" name="コンテンツ プレースホルダー 2">
            <a:extLst>
              <a:ext uri="{FF2B5EF4-FFF2-40B4-BE49-F238E27FC236}">
                <a16:creationId xmlns:a16="http://schemas.microsoft.com/office/drawing/2014/main" id="{3CEF5605-D01B-4404-8035-FDDC1D7A5B2D}"/>
              </a:ext>
            </a:extLst>
          </p:cNvPr>
          <p:cNvSpPr>
            <a:spLocks noGrp="1"/>
          </p:cNvSpPr>
          <p:nvPr>
            <p:ph idx="1"/>
          </p:nvPr>
        </p:nvSpPr>
        <p:spPr/>
        <p:txBody>
          <a:bodyPr/>
          <a:lstStyle/>
          <a:p>
            <a:r>
              <a:rPr lang="en-US" altLang="ja-JP" dirty="0"/>
              <a:t>m</a:t>
            </a:r>
            <a:r>
              <a:rPr kumimoji="1" lang="en-US" altLang="ja-JP" dirty="0"/>
              <a:t>ap</a:t>
            </a:r>
            <a:endParaRPr lang="en-US" altLang="ja-JP" dirty="0"/>
          </a:p>
          <a:p>
            <a:pPr marL="0" indent="0">
              <a:buNone/>
            </a:pPr>
            <a:r>
              <a:rPr kumimoji="1" lang="ja-JP" altLang="en-US" dirty="0"/>
              <a:t>プレイヤーが行動するマップを定義したファイルの名前</a:t>
            </a:r>
            <a:endParaRPr kumimoji="1" lang="en-US" altLang="ja-JP" dirty="0"/>
          </a:p>
          <a:p>
            <a:r>
              <a:rPr lang="en-US" altLang="ja-JP" dirty="0"/>
              <a:t>p</a:t>
            </a:r>
            <a:r>
              <a:rPr kumimoji="1" lang="en-US" altLang="ja-JP" dirty="0"/>
              <a:t>attern</a:t>
            </a:r>
          </a:p>
          <a:p>
            <a:pPr marL="0" indent="0">
              <a:buNone/>
            </a:pPr>
            <a:r>
              <a:rPr lang="en-US" altLang="ja-JP" dirty="0"/>
              <a:t>action</a:t>
            </a:r>
            <a:r>
              <a:rPr lang="ja-JP" altLang="en-US" dirty="0"/>
              <a:t>または</a:t>
            </a:r>
            <a:r>
              <a:rPr lang="en-US" altLang="ja-JP" dirty="0"/>
              <a:t>pattern</a:t>
            </a:r>
            <a:r>
              <a:rPr lang="ja-JP" altLang="en-US" dirty="0"/>
              <a:t>の並びの最後に</a:t>
            </a:r>
            <a:r>
              <a:rPr lang="en-US" altLang="ja-JP" dirty="0"/>
              <a:t>exit</a:t>
            </a:r>
            <a:r>
              <a:rPr lang="ja-JP" altLang="en-US" dirty="0"/>
              <a:t>が付いたもの</a:t>
            </a:r>
            <a:endParaRPr lang="en-US" altLang="ja-JP" dirty="0"/>
          </a:p>
          <a:p>
            <a:r>
              <a:rPr lang="en-US" altLang="ja-JP" dirty="0" err="1"/>
              <a:t>entryPoint</a:t>
            </a:r>
            <a:endParaRPr lang="en-US" altLang="ja-JP" dirty="0"/>
          </a:p>
          <a:p>
            <a:pPr marL="0" indent="0">
              <a:buNone/>
            </a:pPr>
            <a:r>
              <a:rPr lang="ja-JP" altLang="en-US" dirty="0"/>
              <a:t>プログラムの開始位置。</a:t>
            </a:r>
            <a:r>
              <a:rPr lang="en-US" altLang="ja-JP" dirty="0"/>
              <a:t>action</a:t>
            </a:r>
            <a:r>
              <a:rPr lang="ja-JP" altLang="en-US" dirty="0"/>
              <a:t>または</a:t>
            </a:r>
            <a:r>
              <a:rPr lang="en-US" altLang="ja-JP" dirty="0"/>
              <a:t>pattern</a:t>
            </a:r>
            <a:r>
              <a:rPr lang="ja-JP" altLang="en-US" dirty="0"/>
              <a:t>の並びの最後に</a:t>
            </a:r>
            <a:r>
              <a:rPr lang="en-US" altLang="ja-JP" dirty="0"/>
              <a:t>exit</a:t>
            </a:r>
            <a:r>
              <a:rPr lang="ja-JP" altLang="en-US" dirty="0"/>
              <a:t>が付いたもの</a:t>
            </a:r>
            <a:endParaRPr lang="en-US" altLang="ja-JP" dirty="0"/>
          </a:p>
        </p:txBody>
      </p:sp>
    </p:spTree>
    <p:extLst>
      <p:ext uri="{BB962C8B-B14F-4D97-AF65-F5344CB8AC3E}">
        <p14:creationId xmlns:p14="http://schemas.microsoft.com/office/powerpoint/2010/main" val="273087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E0496-FDD1-4773-B015-345D9791D33D}"/>
              </a:ext>
            </a:extLst>
          </p:cNvPr>
          <p:cNvSpPr>
            <a:spLocks noGrp="1"/>
          </p:cNvSpPr>
          <p:nvPr>
            <p:ph type="title"/>
          </p:nvPr>
        </p:nvSpPr>
        <p:spPr/>
        <p:txBody>
          <a:bodyPr/>
          <a:lstStyle/>
          <a:p>
            <a:r>
              <a:rPr kumimoji="1" lang="en-US" altLang="ja-JP" dirty="0"/>
              <a:t>action</a:t>
            </a:r>
            <a:r>
              <a:rPr kumimoji="1" lang="ja-JP" altLang="en-US" dirty="0"/>
              <a:t>について</a:t>
            </a:r>
          </a:p>
        </p:txBody>
      </p:sp>
      <p:sp>
        <p:nvSpPr>
          <p:cNvPr id="3" name="コンテンツ プレースホルダー 2">
            <a:extLst>
              <a:ext uri="{FF2B5EF4-FFF2-40B4-BE49-F238E27FC236}">
                <a16:creationId xmlns:a16="http://schemas.microsoft.com/office/drawing/2014/main" id="{54F82C75-4F05-4C1A-8F10-5AE981448AFA}"/>
              </a:ext>
            </a:extLst>
          </p:cNvPr>
          <p:cNvSpPr>
            <a:spLocks noGrp="1"/>
          </p:cNvSpPr>
          <p:nvPr>
            <p:ph idx="1"/>
          </p:nvPr>
        </p:nvSpPr>
        <p:spPr/>
        <p:txBody>
          <a:bodyPr>
            <a:normAutofit/>
          </a:bodyPr>
          <a:lstStyle/>
          <a:p>
            <a:pPr marL="0" indent="0">
              <a:buNone/>
            </a:pPr>
            <a:r>
              <a:rPr lang="en-US" altLang="ja-JP" dirty="0"/>
              <a:t>action:</a:t>
            </a:r>
            <a:r>
              <a:rPr lang="ja-JP" altLang="en-US" dirty="0"/>
              <a:t>プレイヤーの行動の基本単位</a:t>
            </a:r>
            <a:endParaRPr lang="en-US" altLang="ja-JP" dirty="0"/>
          </a:p>
          <a:p>
            <a:r>
              <a:rPr lang="en-US" altLang="ja-JP" dirty="0"/>
              <a:t>ahead</a:t>
            </a:r>
          </a:p>
          <a:p>
            <a:pPr marL="0" indent="0">
              <a:buNone/>
            </a:pPr>
            <a:r>
              <a:rPr kumimoji="1" lang="ja-JP" altLang="en-US" dirty="0"/>
              <a:t>プレイヤーの向いている方向に</a:t>
            </a:r>
            <a:r>
              <a:rPr kumimoji="1" lang="en-US" altLang="ja-JP" dirty="0"/>
              <a:t>0.3</a:t>
            </a:r>
            <a:r>
              <a:rPr kumimoji="1" lang="ja-JP" altLang="en-US" dirty="0"/>
              <a:t>マス進む</a:t>
            </a:r>
            <a:endParaRPr kumimoji="1" lang="en-US" altLang="ja-JP" dirty="0"/>
          </a:p>
          <a:p>
            <a:r>
              <a:rPr lang="en-US" altLang="ja-JP" dirty="0"/>
              <a:t>back</a:t>
            </a:r>
          </a:p>
          <a:p>
            <a:pPr marL="0" indent="0">
              <a:buNone/>
            </a:pPr>
            <a:r>
              <a:rPr kumimoji="1" lang="ja-JP" altLang="en-US" dirty="0"/>
              <a:t>プレイヤーの向いている方向から</a:t>
            </a:r>
            <a:r>
              <a:rPr kumimoji="1" lang="en-US" altLang="ja-JP" dirty="0"/>
              <a:t>0.3</a:t>
            </a:r>
            <a:r>
              <a:rPr kumimoji="1" lang="ja-JP" altLang="en-US" dirty="0"/>
              <a:t>マス後退する</a:t>
            </a:r>
            <a:endParaRPr kumimoji="1" lang="en-US" altLang="ja-JP" dirty="0"/>
          </a:p>
          <a:p>
            <a:r>
              <a:rPr kumimoji="1" lang="en-US" altLang="ja-JP" dirty="0" err="1"/>
              <a:t>turnR</a:t>
            </a:r>
            <a:endParaRPr kumimoji="1" lang="en-US" altLang="ja-JP" dirty="0"/>
          </a:p>
          <a:p>
            <a:pPr marL="0" indent="0">
              <a:buNone/>
            </a:pPr>
            <a:r>
              <a:rPr lang="ja-JP" altLang="en-US" dirty="0"/>
              <a:t>プレイヤーが時計回りに</a:t>
            </a:r>
            <a:r>
              <a:rPr lang="en-US" altLang="ja-JP" dirty="0"/>
              <a:t>3</a:t>
            </a:r>
            <a:r>
              <a:rPr lang="ja-JP" altLang="en-US" dirty="0"/>
              <a:t>度回転する</a:t>
            </a:r>
            <a:endParaRPr lang="en-US" altLang="ja-JP" dirty="0"/>
          </a:p>
          <a:p>
            <a:r>
              <a:rPr kumimoji="1" lang="en-US" altLang="ja-JP" dirty="0" err="1"/>
              <a:t>turnL</a:t>
            </a:r>
            <a:endParaRPr kumimoji="1" lang="en-US" altLang="ja-JP" dirty="0"/>
          </a:p>
          <a:p>
            <a:pPr marL="0" indent="0">
              <a:buNone/>
            </a:pPr>
            <a:r>
              <a:rPr lang="ja-JP" altLang="en-US" dirty="0"/>
              <a:t>プレイヤーが反時計回りに</a:t>
            </a:r>
            <a:r>
              <a:rPr lang="en-US" altLang="ja-JP" dirty="0"/>
              <a:t>3</a:t>
            </a:r>
            <a:r>
              <a:rPr lang="ja-JP" altLang="en-US" dirty="0"/>
              <a:t>度回転する</a:t>
            </a:r>
            <a:endParaRPr kumimoji="1" lang="en-US" altLang="ja-JP" dirty="0"/>
          </a:p>
        </p:txBody>
      </p:sp>
    </p:spTree>
    <p:extLst>
      <p:ext uri="{BB962C8B-B14F-4D97-AF65-F5344CB8AC3E}">
        <p14:creationId xmlns:p14="http://schemas.microsoft.com/office/powerpoint/2010/main" val="383804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4C9B4-F55B-4986-ABD8-F9C057C8CC62}"/>
              </a:ext>
            </a:extLst>
          </p:cNvPr>
          <p:cNvSpPr>
            <a:spLocks noGrp="1"/>
          </p:cNvSpPr>
          <p:nvPr>
            <p:ph type="title"/>
          </p:nvPr>
        </p:nvSpPr>
        <p:spPr/>
        <p:txBody>
          <a:bodyPr/>
          <a:lstStyle/>
          <a:p>
            <a:r>
              <a:rPr lang="en-US" altLang="ja-JP" dirty="0"/>
              <a:t>e</a:t>
            </a:r>
            <a:r>
              <a:rPr kumimoji="1" lang="en-US" altLang="ja-JP" dirty="0"/>
              <a:t>xit</a:t>
            </a:r>
            <a:r>
              <a:rPr kumimoji="1" lang="ja-JP" altLang="en-US" dirty="0"/>
              <a:t>について</a:t>
            </a:r>
          </a:p>
        </p:txBody>
      </p:sp>
      <p:sp>
        <p:nvSpPr>
          <p:cNvPr id="3" name="コンテンツ プレースホルダー 2">
            <a:extLst>
              <a:ext uri="{FF2B5EF4-FFF2-40B4-BE49-F238E27FC236}">
                <a16:creationId xmlns:a16="http://schemas.microsoft.com/office/drawing/2014/main" id="{1F91F743-4A5C-4034-85EC-70EF88F29D59}"/>
              </a:ext>
            </a:extLst>
          </p:cNvPr>
          <p:cNvSpPr>
            <a:spLocks noGrp="1"/>
          </p:cNvSpPr>
          <p:nvPr>
            <p:ph idx="1"/>
          </p:nvPr>
        </p:nvSpPr>
        <p:spPr/>
        <p:txBody>
          <a:bodyPr/>
          <a:lstStyle/>
          <a:p>
            <a:pPr marL="0" indent="0">
              <a:buNone/>
            </a:pPr>
            <a:r>
              <a:rPr lang="en-US" altLang="ja-JP" dirty="0" err="1"/>
              <a:t>entryPoint</a:t>
            </a:r>
            <a:r>
              <a:rPr lang="ja-JP" altLang="en-US" dirty="0"/>
              <a:t>や</a:t>
            </a:r>
            <a:r>
              <a:rPr lang="en-US" altLang="ja-JP" dirty="0"/>
              <a:t>pattern</a:t>
            </a:r>
            <a:r>
              <a:rPr lang="ja-JP" altLang="en-US" dirty="0"/>
              <a:t>の終端を示す</a:t>
            </a:r>
            <a:endParaRPr lang="en-US" altLang="ja-JP" dirty="0"/>
          </a:p>
          <a:p>
            <a:pPr marL="0" indent="0">
              <a:buNone/>
            </a:pPr>
            <a:endParaRPr kumimoji="1" lang="en-US" altLang="ja-JP" dirty="0"/>
          </a:p>
          <a:p>
            <a:pPr marL="0" indent="0">
              <a:buNone/>
            </a:pPr>
            <a:r>
              <a:rPr kumimoji="1" lang="en-US" altLang="ja-JP" dirty="0" err="1"/>
              <a:t>entryPoint</a:t>
            </a:r>
            <a:r>
              <a:rPr kumimoji="1" lang="ja-JP" altLang="en-US" dirty="0"/>
              <a:t>で</a:t>
            </a:r>
            <a:r>
              <a:rPr kumimoji="1" lang="en-US" altLang="ja-JP" dirty="0"/>
              <a:t>exit</a:t>
            </a:r>
            <a:r>
              <a:rPr kumimoji="1" lang="ja-JP" altLang="en-US" dirty="0"/>
              <a:t>に達したときは</a:t>
            </a:r>
            <a:r>
              <a:rPr kumimoji="1" lang="en-US" altLang="ja-JP" dirty="0" err="1"/>
              <a:t>entryPoint</a:t>
            </a:r>
            <a:r>
              <a:rPr kumimoji="1" lang="ja-JP" altLang="en-US" dirty="0"/>
              <a:t>の先頭に戻って</a:t>
            </a:r>
            <a:r>
              <a:rPr kumimoji="1" lang="en-US" altLang="ja-JP" dirty="0"/>
              <a:t>action</a:t>
            </a:r>
            <a:r>
              <a:rPr kumimoji="1" lang="ja-JP" altLang="en-US" dirty="0"/>
              <a:t>や</a:t>
            </a:r>
            <a:r>
              <a:rPr kumimoji="1" lang="en-US" altLang="ja-JP" dirty="0"/>
              <a:t>pattern</a:t>
            </a:r>
            <a:r>
              <a:rPr kumimoji="1" lang="ja-JP" altLang="en-US" dirty="0"/>
              <a:t>が繰り返される。</a:t>
            </a:r>
            <a:endParaRPr kumimoji="1" lang="en-US" altLang="ja-JP" dirty="0"/>
          </a:p>
          <a:p>
            <a:pPr marL="0" indent="0">
              <a:buNone/>
            </a:pPr>
            <a:endParaRPr lang="en-US" altLang="ja-JP" dirty="0"/>
          </a:p>
          <a:p>
            <a:pPr marL="0" indent="0">
              <a:buNone/>
            </a:pPr>
            <a:r>
              <a:rPr kumimoji="1" lang="en-US" altLang="ja-JP" dirty="0"/>
              <a:t>pattern</a:t>
            </a:r>
            <a:r>
              <a:rPr kumimoji="1" lang="ja-JP" altLang="en-US" dirty="0"/>
              <a:t>で</a:t>
            </a:r>
            <a:r>
              <a:rPr kumimoji="1" lang="en-US" altLang="ja-JP" dirty="0"/>
              <a:t>exit</a:t>
            </a:r>
            <a:r>
              <a:rPr kumimoji="1" lang="ja-JP" altLang="en-US" dirty="0"/>
              <a:t>に達すると、呼び出し元の次の</a:t>
            </a:r>
            <a:r>
              <a:rPr kumimoji="1" lang="en-US" altLang="ja-JP" dirty="0"/>
              <a:t>pattern</a:t>
            </a:r>
            <a:r>
              <a:rPr kumimoji="1" lang="ja-JP" altLang="en-US" dirty="0"/>
              <a:t>や</a:t>
            </a:r>
            <a:r>
              <a:rPr kumimoji="1" lang="en-US" altLang="ja-JP" dirty="0"/>
              <a:t>action</a:t>
            </a:r>
            <a:r>
              <a:rPr kumimoji="1" lang="ja-JP" altLang="en-US" dirty="0"/>
              <a:t>が実行される。</a:t>
            </a:r>
          </a:p>
        </p:txBody>
      </p:sp>
    </p:spTree>
    <p:extLst>
      <p:ext uri="{BB962C8B-B14F-4D97-AF65-F5344CB8AC3E}">
        <p14:creationId xmlns:p14="http://schemas.microsoft.com/office/powerpoint/2010/main" val="75176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FF7D8-910B-4005-BCEF-DB8D0F1350EA}"/>
              </a:ext>
            </a:extLst>
          </p:cNvPr>
          <p:cNvSpPr>
            <a:spLocks noGrp="1"/>
          </p:cNvSpPr>
          <p:nvPr>
            <p:ph type="title"/>
          </p:nvPr>
        </p:nvSpPr>
        <p:spPr/>
        <p:txBody>
          <a:bodyPr/>
          <a:lstStyle/>
          <a:p>
            <a:r>
              <a:rPr lang="en-US" altLang="ja-JP" dirty="0"/>
              <a:t>map</a:t>
            </a:r>
            <a:r>
              <a:rPr lang="ja-JP" altLang="en-US" dirty="0"/>
              <a:t>の構文</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6C44519-6084-4F24-A5C1-01A9641DA3D3}"/>
                  </a:ext>
                </a:extLst>
              </p:cNvPr>
              <p:cNvSpPr>
                <a:spLocks noGrp="1"/>
              </p:cNvSpPr>
              <p:nvPr>
                <p:ph idx="1"/>
              </p:nvPr>
            </p:nvSpPr>
            <p:spPr/>
            <p:txBody>
              <a:bodyPr/>
              <a:lstStyle/>
              <a:p>
                <a:pPr marL="0" indent="0">
                  <a:lnSpc>
                    <a:spcPct val="200000"/>
                  </a:lnSpc>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&lt;</m:t>
                      </m:r>
                      <m:r>
                        <a:rPr lang="en-US" altLang="ja-JP" b="0" i="1" smtClean="0">
                          <a:latin typeface="Cambria Math" panose="02040503050406030204" pitchFamily="18" charset="0"/>
                        </a:rPr>
                        <m:t>𝑚𝑎𝑝</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𝑙𝑖𝑛𝑒</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𝑙𝑖𝑛𝑒</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𝑒𝑙𝑒𝑚𝑒𝑛𝑡</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以下の</m:t>
                      </m:r>
                      <m:r>
                        <a:rPr lang="ja-JP" altLang="en-US" i="1">
                          <a:latin typeface="Cambria Math" panose="02040503050406030204" pitchFamily="18" charset="0"/>
                        </a:rPr>
                        <m:t>繰り返し</m:t>
                      </m:r>
                      <m:r>
                        <a:rPr kumimoji="1" lang="en-US" altLang="ja-JP" b="0" i="1" smtClean="0">
                          <a:latin typeface="Cambria Math" panose="02040503050406030204" pitchFamily="18" charset="0"/>
                        </a:rPr>
                        <m:t>&gt;</m:t>
                      </m:r>
                    </m:oMath>
                  </m:oMathPara>
                </a14:m>
                <a:endParaRPr kumimoji="1" lang="en-US" altLang="ja-JP"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𝑒𝑙𝑒𝑚𝑒𝑛𝑡</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以下の繰り返し</m:t>
                      </m:r>
                      <m:r>
                        <a:rPr lang="en-US" altLang="ja-JP" b="0" i="1" smtClean="0">
                          <a:latin typeface="Cambria Math" panose="02040503050406030204" pitchFamily="18" charset="0"/>
                        </a:rPr>
                        <m:t>&gt;∷=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𝑠𝑝𝑎𝑐𝑒</m:t>
                      </m:r>
                      <m:r>
                        <a:rPr lang="en-US" altLang="ja-JP" b="0" i="1" smtClean="0">
                          <a:latin typeface="Cambria Math" panose="02040503050406030204" pitchFamily="18" charset="0"/>
                        </a:rPr>
                        <m:t>|&lt;</m:t>
                      </m:r>
                      <m:r>
                        <a:rPr lang="en-US" altLang="ja-JP" b="0" i="1" smtClean="0">
                          <a:latin typeface="Cambria Math" panose="02040503050406030204" pitchFamily="18" charset="0"/>
                        </a:rPr>
                        <m:t>𝑚𝑎𝑝</m:t>
                      </m:r>
                      <m:r>
                        <a:rPr lang="ja-JP" altLang="en-US" i="1">
                          <a:latin typeface="Cambria Math" panose="02040503050406030204" pitchFamily="18" charset="0"/>
                        </a:rPr>
                        <m:t>内で</m:t>
                      </m:r>
                      <m:r>
                        <a:rPr lang="ja-JP" altLang="en-US" i="1" smtClean="0">
                          <a:latin typeface="Cambria Math" panose="02040503050406030204" pitchFamily="18" charset="0"/>
                        </a:rPr>
                        <m:t>唯一</m:t>
                      </m:r>
                      <m:r>
                        <a:rPr lang="ja-JP" altLang="en-US" i="1">
                          <a:latin typeface="Cambria Math" panose="02040503050406030204" pitchFamily="18" charset="0"/>
                        </a:rPr>
                        <m:t>の</m:t>
                      </m:r>
                      <m:r>
                        <a:rPr lang="en-US" altLang="ja-JP" b="0" i="1" smtClean="0">
                          <a:latin typeface="Cambria Math" panose="02040503050406030204" pitchFamily="18" charset="0"/>
                        </a:rPr>
                        <m:t>𝑝𝑙𝑎𝑦𝑒𝑟</m:t>
                      </m:r>
                      <m:r>
                        <a:rPr lang="en-US" altLang="ja-JP" b="0" i="1" smtClean="0">
                          <a:latin typeface="Cambria Math" panose="02040503050406030204" pitchFamily="18" charset="0"/>
                        </a:rPr>
                        <m:t>&gt;</m:t>
                      </m:r>
                    </m:oMath>
                  </m:oMathPara>
                </a14:m>
                <a:endParaRPr kumimoji="1" lang="en-US" altLang="ja-JP"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𝑚𝑎𝑝</m:t>
                      </m:r>
                      <m:r>
                        <a:rPr lang="ja-JP" altLang="en-US" i="1">
                          <a:latin typeface="Cambria Math" panose="02040503050406030204" pitchFamily="18" charset="0"/>
                        </a:rPr>
                        <m:t>内で</m:t>
                      </m:r>
                      <m:r>
                        <a:rPr lang="ja-JP" altLang="en-US" i="1" smtClean="0">
                          <a:latin typeface="Cambria Math" panose="02040503050406030204" pitchFamily="18" charset="0"/>
                        </a:rPr>
                        <m:t>唯一</m:t>
                      </m:r>
                      <m:r>
                        <a:rPr lang="ja-JP" altLang="en-US" i="1">
                          <a:latin typeface="Cambria Math" panose="02040503050406030204" pitchFamily="18" charset="0"/>
                        </a:rPr>
                        <m:t>の</m:t>
                      </m:r>
                      <m:r>
                        <a:rPr lang="en-US" altLang="ja-JP" b="0" i="1" smtClean="0">
                          <a:latin typeface="Cambria Math" panose="02040503050406030204" pitchFamily="18" charset="0"/>
                        </a:rPr>
                        <m:t>𝑝𝑙𝑎𝑦𝑒𝑟</m:t>
                      </m:r>
                      <m:r>
                        <a:rPr lang="en-US" altLang="ja-JP" b="0" i="1" smtClean="0">
                          <a:latin typeface="Cambria Math" panose="02040503050406030204" pitchFamily="18" charset="0"/>
                        </a:rPr>
                        <m:t>&gt;∷=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oMath>
                  </m:oMathPara>
                </a14:m>
                <a:endParaRPr kumimoji="1" lang="ja-JP" altLang="en-US" dirty="0"/>
              </a:p>
            </p:txBody>
          </p:sp>
        </mc:Choice>
        <mc:Fallback>
          <p:sp>
            <p:nvSpPr>
              <p:cNvPr id="3" name="コンテンツ プレースホルダー 2">
                <a:extLst>
                  <a:ext uri="{FF2B5EF4-FFF2-40B4-BE49-F238E27FC236}">
                    <a16:creationId xmlns:a16="http://schemas.microsoft.com/office/drawing/2014/main" id="{86C44519-6084-4F24-A5C1-01A9641DA3D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71317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TotalTime>
  <Words>568</Words>
  <Application>Microsoft Office PowerPoint</Application>
  <PresentationFormat>ワイド画面</PresentationFormat>
  <Paragraphs>61</Paragraphs>
  <Slides>12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Arial</vt:lpstr>
      <vt:lpstr>Cambria Math</vt:lpstr>
      <vt:lpstr>Trebuchet MS</vt:lpstr>
      <vt:lpstr>Wingdings 3</vt:lpstr>
      <vt:lpstr>ファセット</vt:lpstr>
      <vt:lpstr>3D ScreenSaver</vt:lpstr>
      <vt:lpstr>ScreenShot</vt:lpstr>
      <vt:lpstr>Mapの記述例</vt:lpstr>
      <vt:lpstr>動作の記述例</vt:lpstr>
      <vt:lpstr>記述言語の構文</vt:lpstr>
      <vt:lpstr>labelの解説</vt:lpstr>
      <vt:lpstr>actionについて</vt:lpstr>
      <vt:lpstr>exitについて</vt:lpstr>
      <vt:lpstr>mapの構文</vt:lpstr>
      <vt:lpstr>mapについて</vt:lpstr>
      <vt:lpstr>レイキャスティングのコンセプト</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TBD</dc:title>
  <dc:creator>萩原　景太</dc:creator>
  <cp:lastModifiedBy>萩原 景太</cp:lastModifiedBy>
  <cp:revision>58</cp:revision>
  <dcterms:created xsi:type="dcterms:W3CDTF">2021-04-28T04:27:07Z</dcterms:created>
  <dcterms:modified xsi:type="dcterms:W3CDTF">2021-05-11T23:56:38Z</dcterms:modified>
</cp:coreProperties>
</file>