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6"/>
  </p:notesMasterIdLst>
  <p:sldIdLst>
    <p:sldId id="4778" r:id="rId2"/>
    <p:sldId id="1010" r:id="rId3"/>
    <p:sldId id="4780" r:id="rId4"/>
    <p:sldId id="4779" r:id="rId5"/>
    <p:sldId id="4781" r:id="rId6"/>
    <p:sldId id="4782" r:id="rId7"/>
    <p:sldId id="4783" r:id="rId8"/>
    <p:sldId id="4789" r:id="rId9"/>
    <p:sldId id="4790" r:id="rId10"/>
    <p:sldId id="4784" r:id="rId11"/>
    <p:sldId id="4791" r:id="rId12"/>
    <p:sldId id="4785" r:id="rId13"/>
    <p:sldId id="4792" r:id="rId14"/>
    <p:sldId id="4786" r:id="rId15"/>
    <p:sldId id="4793" r:id="rId16"/>
    <p:sldId id="4794" r:id="rId17"/>
    <p:sldId id="4795" r:id="rId18"/>
    <p:sldId id="4796" r:id="rId19"/>
    <p:sldId id="4797" r:id="rId20"/>
    <p:sldId id="4798" r:id="rId21"/>
    <p:sldId id="4799" r:id="rId22"/>
    <p:sldId id="4800" r:id="rId23"/>
    <p:sldId id="4801" r:id="rId24"/>
    <p:sldId id="275" r:id="rId25"/>
  </p:sldIdLst>
  <p:sldSz cx="12192000" cy="6858000"/>
  <p:notesSz cx="6858000" cy="9144000"/>
  <p:embeddedFontLst>
    <p:embeddedFont>
      <p:font typeface="Roboto Light" panose="020B0604020202020204" charset="0"/>
      <p:regular r:id="rId27"/>
      <p:italic r:id="rId28"/>
    </p:embeddedFont>
    <p:embeddedFont>
      <p:font typeface="Roboto" panose="020B0604020202020204" charset="0"/>
      <p:regular r:id="rId29"/>
      <p:bold r:id="rId30"/>
      <p:italic r:id="rId31"/>
      <p:boldItalic r:id="rId32"/>
    </p:embeddedFont>
    <p:embeddedFont>
      <p:font typeface="Roboto Medium" panose="020B0604020202020204" charset="0"/>
      <p:regular r:id="rId33"/>
      <p:italic r:id="rId34"/>
    </p:embeddedFont>
    <p:embeddedFont>
      <p:font typeface="Calibri" panose="020F050202020403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9"/>
            <p14:sldId id="4790"/>
            <p14:sldId id="4784"/>
            <p14:sldId id="4791"/>
            <p14:sldId id="4785"/>
            <p14:sldId id="4792"/>
            <p14:sldId id="4786"/>
            <p14:sldId id="4793"/>
            <p14:sldId id="4794"/>
            <p14:sldId id="4795"/>
            <p14:sldId id="4796"/>
            <p14:sldId id="4797"/>
            <p14:sldId id="4798"/>
            <p14:sldId id="4799"/>
            <p14:sldId id="4800"/>
            <p14:sldId id="4801"/>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p:scale>
          <a:sx n="90" d="100"/>
          <a:sy n="90" d="100"/>
        </p:scale>
        <p:origin x="1752" y="42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19/07/2022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566AC9-2A0D-473B-9623-D34100E64E4F}" type="slidenum">
              <a:rPr lang="en-AU" smtClean="0"/>
              <a:t>22</a:t>
            </a:fld>
            <a:endParaRPr lang="en-AU" dirty="0"/>
          </a:p>
        </p:txBody>
      </p:sp>
    </p:spTree>
    <p:extLst>
      <p:ext uri="{BB962C8B-B14F-4D97-AF65-F5344CB8AC3E}">
        <p14:creationId xmlns:p14="http://schemas.microsoft.com/office/powerpoint/2010/main" val="556174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24</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375969"/>
          </a:xfrm>
        </p:spPr>
        <p:txBody>
          <a:bodyPr/>
          <a:lstStyle/>
          <a:p>
            <a:pPr algn="ctr"/>
            <a:r>
              <a:rPr lang="en-AU" dirty="0" smtClean="0"/>
              <a:t>Number of customers score for trial store 77 vs top 15 stores.</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7" name="TextBox 6"/>
          <p:cNvSpPr txBox="1"/>
          <p:nvPr/>
        </p:nvSpPr>
        <p:spPr>
          <a:xfrm>
            <a:off x="3848987" y="5683866"/>
            <a:ext cx="6048687" cy="296643"/>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Store 233 has the highest score to trial store 77 in regards to the number of customers.</a:t>
            </a:r>
          </a:p>
        </p:txBody>
      </p:sp>
      <p:pic>
        <p:nvPicPr>
          <p:cNvPr id="3" name="Picture 2"/>
          <p:cNvPicPr>
            <a:picLocks noChangeAspect="1"/>
          </p:cNvPicPr>
          <p:nvPr/>
        </p:nvPicPr>
        <p:blipFill>
          <a:blip r:embed="rId3"/>
          <a:stretch>
            <a:fillRect/>
          </a:stretch>
        </p:blipFill>
        <p:spPr>
          <a:xfrm>
            <a:off x="3112300" y="911431"/>
            <a:ext cx="6648949" cy="4690344"/>
          </a:xfrm>
          <a:prstGeom prst="rect">
            <a:avLst/>
          </a:prstGeom>
        </p:spPr>
      </p:pic>
    </p:spTree>
    <p:extLst>
      <p:ext uri="{BB962C8B-B14F-4D97-AF65-F5344CB8AC3E}">
        <p14:creationId xmlns:p14="http://schemas.microsoft.com/office/powerpoint/2010/main" val="9605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375969"/>
          </a:xfrm>
        </p:spPr>
        <p:txBody>
          <a:bodyPr/>
          <a:lstStyle/>
          <a:p>
            <a:pPr algn="ctr"/>
            <a:r>
              <a:rPr lang="en-AU" dirty="0" smtClean="0"/>
              <a:t>Total sales score for trial store 77 vs top 15 stores.</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p:cNvPicPr>
            <a:picLocks noChangeAspect="1"/>
          </p:cNvPicPr>
          <p:nvPr/>
        </p:nvPicPr>
        <p:blipFill>
          <a:blip r:embed="rId3"/>
          <a:stretch>
            <a:fillRect/>
          </a:stretch>
        </p:blipFill>
        <p:spPr>
          <a:xfrm>
            <a:off x="3145998" y="911431"/>
            <a:ext cx="6581554" cy="4642802"/>
          </a:xfrm>
          <a:prstGeom prst="rect">
            <a:avLst/>
          </a:prstGeom>
        </p:spPr>
      </p:pic>
      <p:sp>
        <p:nvSpPr>
          <p:cNvPr id="7" name="TextBox 6"/>
          <p:cNvSpPr txBox="1"/>
          <p:nvPr/>
        </p:nvSpPr>
        <p:spPr>
          <a:xfrm>
            <a:off x="4189228" y="5636324"/>
            <a:ext cx="5050465" cy="296643"/>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Store 233 has the highest score to trial store 77 in regards to the total sales.</a:t>
            </a:r>
            <a:endParaRPr lang="en-GB"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dirty="0" smtClean="0"/>
              <a:t>Trial store 77 vs Control Store 233.</a:t>
            </a:r>
            <a:endParaRPr lang="en-GB" dirty="0"/>
          </a:p>
        </p:txBody>
      </p:sp>
      <p:sp>
        <p:nvSpPr>
          <p:cNvPr id="5" name="TextBox 4"/>
          <p:cNvSpPr txBox="1"/>
          <p:nvPr/>
        </p:nvSpPr>
        <p:spPr>
          <a:xfrm>
            <a:off x="4666454" y="5154797"/>
            <a:ext cx="3540641" cy="414670"/>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Store 233 is very similar to store 77 in both metrics.</a:t>
            </a:r>
            <a:endParaRPr lang="en-GB" sz="1200" dirty="0" err="1" smtClean="0">
              <a:latin typeface="Roboto Light" panose="02000000000000000000" pitchFamily="2" charset="0"/>
              <a:ea typeface="Roboto Light" panose="02000000000000000000" pitchFamily="2" charset="0"/>
            </a:endParaRPr>
          </a:p>
        </p:txBody>
      </p:sp>
      <p:pic>
        <p:nvPicPr>
          <p:cNvPr id="7" name="Picture 6"/>
          <p:cNvPicPr>
            <a:picLocks noChangeAspect="1"/>
          </p:cNvPicPr>
          <p:nvPr/>
        </p:nvPicPr>
        <p:blipFill>
          <a:blip r:embed="rId2"/>
          <a:stretch>
            <a:fillRect/>
          </a:stretch>
        </p:blipFill>
        <p:spPr>
          <a:xfrm>
            <a:off x="923129" y="865570"/>
            <a:ext cx="5374941" cy="3802121"/>
          </a:xfrm>
          <a:prstGeom prst="rect">
            <a:avLst/>
          </a:prstGeom>
        </p:spPr>
      </p:pic>
      <p:pic>
        <p:nvPicPr>
          <p:cNvPr id="9" name="Picture 8"/>
          <p:cNvPicPr>
            <a:picLocks noChangeAspect="1"/>
          </p:cNvPicPr>
          <p:nvPr/>
        </p:nvPicPr>
        <p:blipFill>
          <a:blip r:embed="rId3"/>
          <a:stretch>
            <a:fillRect/>
          </a:stretch>
        </p:blipFill>
        <p:spPr>
          <a:xfrm>
            <a:off x="6298070" y="865570"/>
            <a:ext cx="5300781" cy="3817661"/>
          </a:xfrm>
          <a:prstGeom prst="rect">
            <a:avLst/>
          </a:prstGeom>
        </p:spPr>
      </p:pic>
    </p:spTree>
    <p:extLst>
      <p:ext uri="{BB962C8B-B14F-4D97-AF65-F5344CB8AC3E}">
        <p14:creationId xmlns:p14="http://schemas.microsoft.com/office/powerpoint/2010/main" val="214078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6" name="TextBox 5"/>
          <p:cNvSpPr txBox="1"/>
          <p:nvPr/>
        </p:nvSpPr>
        <p:spPr>
          <a:xfrm>
            <a:off x="2806995" y="5475767"/>
            <a:ext cx="7889358" cy="563526"/>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The visualisations suggest that there was an increase in the number of customers, and total sales during the trial period.</a:t>
            </a:r>
            <a:endParaRPr lang="en-GB" sz="1200" dirty="0" err="1" smtClean="0">
              <a:latin typeface="Roboto Light" panose="02000000000000000000" pitchFamily="2" charset="0"/>
              <a:ea typeface="Roboto Light" panose="02000000000000000000" pitchFamily="2" charset="0"/>
            </a:endParaRPr>
          </a:p>
        </p:txBody>
      </p:sp>
      <p:pic>
        <p:nvPicPr>
          <p:cNvPr id="8" name="Picture 7"/>
          <p:cNvPicPr>
            <a:picLocks noChangeAspect="1"/>
          </p:cNvPicPr>
          <p:nvPr/>
        </p:nvPicPr>
        <p:blipFill>
          <a:blip r:embed="rId3"/>
          <a:stretch>
            <a:fillRect/>
          </a:stretch>
        </p:blipFill>
        <p:spPr>
          <a:xfrm>
            <a:off x="1034616" y="1002879"/>
            <a:ext cx="5217415" cy="4247686"/>
          </a:xfrm>
          <a:prstGeom prst="rect">
            <a:avLst/>
          </a:prstGeom>
        </p:spPr>
      </p:pic>
      <p:pic>
        <p:nvPicPr>
          <p:cNvPr id="9" name="Picture 8"/>
          <p:cNvPicPr>
            <a:picLocks noChangeAspect="1"/>
          </p:cNvPicPr>
          <p:nvPr/>
        </p:nvPicPr>
        <p:blipFill>
          <a:blip r:embed="rId4"/>
          <a:stretch>
            <a:fillRect/>
          </a:stretch>
        </p:blipFill>
        <p:spPr>
          <a:xfrm>
            <a:off x="6252031" y="1002879"/>
            <a:ext cx="5313022" cy="424768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375969"/>
          </a:xfrm>
        </p:spPr>
        <p:txBody>
          <a:bodyPr/>
          <a:lstStyle/>
          <a:p>
            <a:pPr algn="ctr"/>
            <a:r>
              <a:rPr lang="en-AU" dirty="0" smtClean="0"/>
              <a:t>Total sales score for trial store 86 vs top 15 stores.</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7" name="TextBox 6"/>
          <p:cNvSpPr txBox="1"/>
          <p:nvPr/>
        </p:nvSpPr>
        <p:spPr>
          <a:xfrm>
            <a:off x="4253023" y="5636323"/>
            <a:ext cx="5061097" cy="296643"/>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Store 155 has the highest score to trial store 86 in regards to the total sales.</a:t>
            </a:r>
            <a:endParaRPr lang="en-GB" sz="1200" dirty="0" err="1" smtClean="0">
              <a:latin typeface="Roboto Light" panose="02000000000000000000" pitchFamily="2" charset="0"/>
              <a:ea typeface="Roboto Light" panose="02000000000000000000" pitchFamily="2" charset="0"/>
            </a:endParaRPr>
          </a:p>
        </p:txBody>
      </p:sp>
      <p:pic>
        <p:nvPicPr>
          <p:cNvPr id="3" name="Picture 2"/>
          <p:cNvPicPr>
            <a:picLocks noChangeAspect="1"/>
          </p:cNvPicPr>
          <p:nvPr/>
        </p:nvPicPr>
        <p:blipFill>
          <a:blip r:embed="rId3"/>
          <a:stretch>
            <a:fillRect/>
          </a:stretch>
        </p:blipFill>
        <p:spPr>
          <a:xfrm>
            <a:off x="3299585" y="1019775"/>
            <a:ext cx="6274380" cy="4426113"/>
          </a:xfrm>
          <a:prstGeom prst="rect">
            <a:avLst/>
          </a:prstGeom>
        </p:spPr>
      </p:pic>
    </p:spTree>
    <p:extLst>
      <p:ext uri="{BB962C8B-B14F-4D97-AF65-F5344CB8AC3E}">
        <p14:creationId xmlns:p14="http://schemas.microsoft.com/office/powerpoint/2010/main" val="283345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375969"/>
          </a:xfrm>
        </p:spPr>
        <p:txBody>
          <a:bodyPr/>
          <a:lstStyle/>
          <a:p>
            <a:pPr algn="ctr"/>
            <a:r>
              <a:rPr lang="en-AU" dirty="0" smtClean="0"/>
              <a:t>Number of customers score for trial </a:t>
            </a:r>
            <a:r>
              <a:rPr lang="en-AU" dirty="0"/>
              <a:t>store 86 vs </a:t>
            </a:r>
            <a:r>
              <a:rPr lang="en-AU" dirty="0" smtClean="0"/>
              <a:t>top 15 stores.</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7" name="TextBox 6"/>
          <p:cNvSpPr txBox="1"/>
          <p:nvPr/>
        </p:nvSpPr>
        <p:spPr>
          <a:xfrm>
            <a:off x="2892055" y="5509684"/>
            <a:ext cx="8144540" cy="509295"/>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Although stores 114 and 155 are very close in score for the number of customers, I suggest using store 155 as the control</a:t>
            </a:r>
          </a:p>
          <a:p>
            <a:pPr algn="l"/>
            <a:r>
              <a:rPr lang="en-US" sz="1200" dirty="0" smtClean="0">
                <a:latin typeface="Roboto Light" panose="02000000000000000000" pitchFamily="2" charset="0"/>
                <a:ea typeface="Roboto Light" panose="02000000000000000000" pitchFamily="2" charset="0"/>
              </a:rPr>
              <a:t>store as it has a higher score for total sales than store 114.</a:t>
            </a:r>
          </a:p>
          <a:p>
            <a:pPr algn="l"/>
            <a:endParaRPr lang="en-GB" sz="1200" dirty="0" err="1" smtClean="0">
              <a:latin typeface="Roboto Light" panose="02000000000000000000" pitchFamily="2" charset="0"/>
              <a:ea typeface="Roboto Light" panose="02000000000000000000" pitchFamily="2" charset="0"/>
            </a:endParaRPr>
          </a:p>
        </p:txBody>
      </p:sp>
      <p:pic>
        <p:nvPicPr>
          <p:cNvPr id="5" name="Picture 4"/>
          <p:cNvPicPr>
            <a:picLocks noChangeAspect="1"/>
          </p:cNvPicPr>
          <p:nvPr/>
        </p:nvPicPr>
        <p:blipFill>
          <a:blip r:embed="rId3"/>
          <a:stretch>
            <a:fillRect/>
          </a:stretch>
        </p:blipFill>
        <p:spPr>
          <a:xfrm>
            <a:off x="3209149" y="955980"/>
            <a:ext cx="6455251" cy="4553704"/>
          </a:xfrm>
          <a:prstGeom prst="rect">
            <a:avLst/>
          </a:prstGeom>
        </p:spPr>
      </p:pic>
    </p:spTree>
    <p:extLst>
      <p:ext uri="{BB962C8B-B14F-4D97-AF65-F5344CB8AC3E}">
        <p14:creationId xmlns:p14="http://schemas.microsoft.com/office/powerpoint/2010/main" val="48283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dirty="0" smtClean="0"/>
              <a:t>Trial store </a:t>
            </a:r>
            <a:r>
              <a:rPr lang="en-AU" dirty="0"/>
              <a:t>86 </a:t>
            </a:r>
            <a:r>
              <a:rPr lang="en-US" dirty="0" smtClean="0"/>
              <a:t>vs Control Store 155.</a:t>
            </a:r>
            <a:endParaRPr lang="en-GB" dirty="0"/>
          </a:p>
        </p:txBody>
      </p:sp>
      <p:sp>
        <p:nvSpPr>
          <p:cNvPr id="5" name="TextBox 4"/>
          <p:cNvSpPr txBox="1"/>
          <p:nvPr/>
        </p:nvSpPr>
        <p:spPr>
          <a:xfrm>
            <a:off x="4666454" y="5154797"/>
            <a:ext cx="3540641" cy="414670"/>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Store 155 is very similar to store 86 in both metrics.</a:t>
            </a:r>
            <a:endParaRPr lang="en-GB" sz="1200" dirty="0" err="1" smtClean="0">
              <a:latin typeface="Roboto Light" panose="02000000000000000000" pitchFamily="2" charset="0"/>
              <a:ea typeface="Roboto Light" panose="02000000000000000000" pitchFamily="2" charset="0"/>
            </a:endParaRPr>
          </a:p>
        </p:txBody>
      </p:sp>
      <p:pic>
        <p:nvPicPr>
          <p:cNvPr id="9" name="Picture 8"/>
          <p:cNvPicPr>
            <a:picLocks noChangeAspect="1"/>
          </p:cNvPicPr>
          <p:nvPr/>
        </p:nvPicPr>
        <p:blipFill>
          <a:blip r:embed="rId2"/>
          <a:stretch>
            <a:fillRect/>
          </a:stretch>
        </p:blipFill>
        <p:spPr>
          <a:xfrm>
            <a:off x="6428048" y="865571"/>
            <a:ext cx="5231073" cy="3700352"/>
          </a:xfrm>
          <a:prstGeom prst="rect">
            <a:avLst/>
          </a:prstGeom>
        </p:spPr>
      </p:pic>
      <p:pic>
        <p:nvPicPr>
          <p:cNvPr id="10" name="Picture 9"/>
          <p:cNvPicPr>
            <a:picLocks noChangeAspect="1"/>
          </p:cNvPicPr>
          <p:nvPr/>
        </p:nvPicPr>
        <p:blipFill>
          <a:blip r:embed="rId3"/>
          <a:stretch>
            <a:fillRect/>
          </a:stretch>
        </p:blipFill>
        <p:spPr>
          <a:xfrm>
            <a:off x="1196975" y="865571"/>
            <a:ext cx="5231073" cy="3700352"/>
          </a:xfrm>
          <a:prstGeom prst="rect">
            <a:avLst/>
          </a:prstGeom>
        </p:spPr>
      </p:pic>
    </p:spTree>
    <p:extLst>
      <p:ext uri="{BB962C8B-B14F-4D97-AF65-F5344CB8AC3E}">
        <p14:creationId xmlns:p14="http://schemas.microsoft.com/office/powerpoint/2010/main" val="3827789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6" name="TextBox 5"/>
          <p:cNvSpPr txBox="1"/>
          <p:nvPr/>
        </p:nvSpPr>
        <p:spPr>
          <a:xfrm>
            <a:off x="2806995" y="5475767"/>
            <a:ext cx="7889358" cy="563526"/>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The visualisations suggest that there was an increase in the number of customers, and total sales during the trial period.</a:t>
            </a:r>
            <a:endParaRPr lang="en-GB" sz="1200" dirty="0" err="1" smtClean="0">
              <a:latin typeface="Roboto Light" panose="02000000000000000000" pitchFamily="2" charset="0"/>
              <a:ea typeface="Roboto Light" panose="02000000000000000000" pitchFamily="2" charset="0"/>
            </a:endParaRPr>
          </a:p>
        </p:txBody>
      </p:sp>
      <p:pic>
        <p:nvPicPr>
          <p:cNvPr id="5" name="Picture 4"/>
          <p:cNvPicPr>
            <a:picLocks noChangeAspect="1"/>
          </p:cNvPicPr>
          <p:nvPr/>
        </p:nvPicPr>
        <p:blipFill>
          <a:blip r:embed="rId3"/>
          <a:stretch>
            <a:fillRect/>
          </a:stretch>
        </p:blipFill>
        <p:spPr>
          <a:xfrm>
            <a:off x="1026853" y="1002879"/>
            <a:ext cx="5211980" cy="4166904"/>
          </a:xfrm>
          <a:prstGeom prst="rect">
            <a:avLst/>
          </a:prstGeom>
        </p:spPr>
      </p:pic>
      <p:pic>
        <p:nvPicPr>
          <p:cNvPr id="7" name="Picture 6"/>
          <p:cNvPicPr>
            <a:picLocks noChangeAspect="1"/>
          </p:cNvPicPr>
          <p:nvPr/>
        </p:nvPicPr>
        <p:blipFill>
          <a:blip r:embed="rId4"/>
          <a:stretch>
            <a:fillRect/>
          </a:stretch>
        </p:blipFill>
        <p:spPr>
          <a:xfrm>
            <a:off x="6238833" y="1002879"/>
            <a:ext cx="5211980" cy="4166904"/>
          </a:xfrm>
          <a:prstGeom prst="rect">
            <a:avLst/>
          </a:prstGeom>
        </p:spPr>
      </p:pic>
    </p:spTree>
    <p:extLst>
      <p:ext uri="{BB962C8B-B14F-4D97-AF65-F5344CB8AC3E}">
        <p14:creationId xmlns:p14="http://schemas.microsoft.com/office/powerpoint/2010/main" val="346199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375969"/>
          </a:xfrm>
        </p:spPr>
        <p:txBody>
          <a:bodyPr/>
          <a:lstStyle/>
          <a:p>
            <a:pPr algn="ctr"/>
            <a:r>
              <a:rPr lang="en-AU" dirty="0" smtClean="0"/>
              <a:t>Total sales score for trial store 88 vs top 15 stores.</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7" name="TextBox 6"/>
          <p:cNvSpPr txBox="1"/>
          <p:nvPr/>
        </p:nvSpPr>
        <p:spPr>
          <a:xfrm>
            <a:off x="3517174" y="5339680"/>
            <a:ext cx="6048687" cy="476329"/>
          </a:xfrm>
          <a:prstGeom prst="rect">
            <a:avLst/>
          </a:prstGeom>
          <a:noFill/>
        </p:spPr>
        <p:txBody>
          <a:bodyPr wrap="none" lIns="0" tIns="0" rIns="0" bIns="0" rtlCol="0" anchor="t">
            <a:noAutofit/>
          </a:bodyPr>
          <a:lstStyle/>
          <a:p>
            <a:r>
              <a:rPr lang="en-US" sz="1200" dirty="0">
                <a:latin typeface="Roboto Light" panose="02000000000000000000" pitchFamily="2" charset="0"/>
                <a:ea typeface="Roboto Light" panose="02000000000000000000" pitchFamily="2" charset="0"/>
              </a:rPr>
              <a:t>Store </a:t>
            </a:r>
            <a:r>
              <a:rPr lang="en-US" sz="1200" dirty="0" smtClean="0">
                <a:latin typeface="Roboto Light" panose="02000000000000000000" pitchFamily="2" charset="0"/>
                <a:ea typeface="Roboto Light" panose="02000000000000000000" pitchFamily="2" charset="0"/>
              </a:rPr>
              <a:t>237 has </a:t>
            </a:r>
            <a:r>
              <a:rPr lang="en-US" sz="1200" dirty="0">
                <a:latin typeface="Roboto Light" panose="02000000000000000000" pitchFamily="2" charset="0"/>
                <a:ea typeface="Roboto Light" panose="02000000000000000000" pitchFamily="2" charset="0"/>
              </a:rPr>
              <a:t>the highest score to trial store </a:t>
            </a:r>
            <a:r>
              <a:rPr lang="en-US" sz="1200" dirty="0" smtClean="0">
                <a:latin typeface="Roboto Light" panose="02000000000000000000" pitchFamily="2" charset="0"/>
                <a:ea typeface="Roboto Light" panose="02000000000000000000" pitchFamily="2" charset="0"/>
              </a:rPr>
              <a:t>88 in </a:t>
            </a:r>
            <a:r>
              <a:rPr lang="en-US" sz="1200" dirty="0">
                <a:latin typeface="Roboto Light" panose="02000000000000000000" pitchFamily="2" charset="0"/>
                <a:ea typeface="Roboto Light" panose="02000000000000000000" pitchFamily="2" charset="0"/>
              </a:rPr>
              <a:t>regards to the number of </a:t>
            </a:r>
            <a:r>
              <a:rPr lang="en-US" sz="1200" dirty="0" smtClean="0">
                <a:latin typeface="Roboto Light" panose="02000000000000000000" pitchFamily="2" charset="0"/>
                <a:ea typeface="Roboto Light" panose="02000000000000000000" pitchFamily="2" charset="0"/>
              </a:rPr>
              <a:t>customers</a:t>
            </a:r>
            <a:r>
              <a:rPr lang="en-US" sz="1200" dirty="0">
                <a:latin typeface="Roboto Light" panose="02000000000000000000" pitchFamily="2" charset="0"/>
                <a:ea typeface="Roboto Light" panose="02000000000000000000" pitchFamily="2" charset="0"/>
              </a:rPr>
              <a:t>.</a:t>
            </a:r>
          </a:p>
        </p:txBody>
      </p:sp>
      <p:pic>
        <p:nvPicPr>
          <p:cNvPr id="8" name="Picture 7"/>
          <p:cNvPicPr>
            <a:picLocks noChangeAspect="1"/>
          </p:cNvPicPr>
          <p:nvPr/>
        </p:nvPicPr>
        <p:blipFill>
          <a:blip r:embed="rId3"/>
          <a:stretch>
            <a:fillRect/>
          </a:stretch>
        </p:blipFill>
        <p:spPr>
          <a:xfrm>
            <a:off x="3517174" y="1024947"/>
            <a:ext cx="5839201" cy="4119126"/>
          </a:xfrm>
          <a:prstGeom prst="rect">
            <a:avLst/>
          </a:prstGeom>
        </p:spPr>
      </p:pic>
    </p:spTree>
    <p:extLst>
      <p:ext uri="{BB962C8B-B14F-4D97-AF65-F5344CB8AC3E}">
        <p14:creationId xmlns:p14="http://schemas.microsoft.com/office/powerpoint/2010/main" val="196616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375969"/>
          </a:xfrm>
        </p:spPr>
        <p:txBody>
          <a:bodyPr/>
          <a:lstStyle/>
          <a:p>
            <a:r>
              <a:rPr lang="en-AU" dirty="0" smtClean="0"/>
              <a:t>Number of customers score for trial </a:t>
            </a:r>
            <a:r>
              <a:rPr lang="en-AU" dirty="0"/>
              <a:t>store 88 vs </a:t>
            </a:r>
            <a:r>
              <a:rPr lang="en-AU" dirty="0" smtClean="0"/>
              <a:t>top 15 stores.</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7" name="TextBox 6"/>
          <p:cNvSpPr txBox="1"/>
          <p:nvPr/>
        </p:nvSpPr>
        <p:spPr>
          <a:xfrm>
            <a:off x="3507026" y="5636323"/>
            <a:ext cx="6048687" cy="296643"/>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It appears that store 237 is not in the top 15 stores for total sales score. It would be prudent to ask</a:t>
            </a:r>
          </a:p>
          <a:p>
            <a:pPr algn="l"/>
            <a:r>
              <a:rPr lang="en-US" sz="1200" dirty="0" smtClean="0">
                <a:latin typeface="Roboto Light" panose="02000000000000000000" pitchFamily="2" charset="0"/>
                <a:ea typeface="Roboto Light" panose="02000000000000000000" pitchFamily="2" charset="0"/>
              </a:rPr>
              <a:t>the manager of the store as to how the trial was carried out.</a:t>
            </a:r>
            <a:endParaRPr lang="en-GB" sz="1200" dirty="0" err="1" smtClean="0">
              <a:latin typeface="Roboto Light" panose="02000000000000000000" pitchFamily="2" charset="0"/>
              <a:ea typeface="Roboto Light" panose="02000000000000000000" pitchFamily="2" charset="0"/>
            </a:endParaRPr>
          </a:p>
        </p:txBody>
      </p:sp>
      <p:pic>
        <p:nvPicPr>
          <p:cNvPr id="5" name="Picture 4"/>
          <p:cNvPicPr>
            <a:picLocks noChangeAspect="1"/>
          </p:cNvPicPr>
          <p:nvPr/>
        </p:nvPicPr>
        <p:blipFill>
          <a:blip r:embed="rId3"/>
          <a:stretch>
            <a:fillRect/>
          </a:stretch>
        </p:blipFill>
        <p:spPr>
          <a:xfrm>
            <a:off x="3317836" y="1032650"/>
            <a:ext cx="6237877" cy="4400363"/>
          </a:xfrm>
          <a:prstGeom prst="rect">
            <a:avLst/>
          </a:prstGeom>
        </p:spPr>
      </p:pic>
    </p:spTree>
    <p:extLst>
      <p:ext uri="{BB962C8B-B14F-4D97-AF65-F5344CB8AC3E}">
        <p14:creationId xmlns:p14="http://schemas.microsoft.com/office/powerpoint/2010/main" val="322078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dirty="0" smtClean="0"/>
              <a:t>Trial store </a:t>
            </a:r>
            <a:r>
              <a:rPr lang="en-AU" dirty="0"/>
              <a:t>88 </a:t>
            </a:r>
            <a:r>
              <a:rPr lang="en-US" dirty="0" smtClean="0"/>
              <a:t>vs Control Store 237.</a:t>
            </a:r>
            <a:endParaRPr lang="en-GB" dirty="0"/>
          </a:p>
        </p:txBody>
      </p:sp>
      <p:sp>
        <p:nvSpPr>
          <p:cNvPr id="5" name="TextBox 4"/>
          <p:cNvSpPr txBox="1"/>
          <p:nvPr/>
        </p:nvSpPr>
        <p:spPr>
          <a:xfrm>
            <a:off x="4666454" y="5154797"/>
            <a:ext cx="3540641" cy="414670"/>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Store 237 is very similar to store 88 in both aspects.</a:t>
            </a:r>
            <a:endParaRPr lang="en-GB" sz="1200" dirty="0" err="1" smtClean="0">
              <a:latin typeface="Roboto Light" panose="02000000000000000000" pitchFamily="2" charset="0"/>
              <a:ea typeface="Roboto Light" panose="02000000000000000000" pitchFamily="2" charset="0"/>
            </a:endParaRPr>
          </a:p>
        </p:txBody>
      </p:sp>
      <p:pic>
        <p:nvPicPr>
          <p:cNvPr id="6" name="Picture 5"/>
          <p:cNvPicPr>
            <a:picLocks noChangeAspect="1"/>
          </p:cNvPicPr>
          <p:nvPr/>
        </p:nvPicPr>
        <p:blipFill>
          <a:blip r:embed="rId2"/>
          <a:stretch>
            <a:fillRect/>
          </a:stretch>
        </p:blipFill>
        <p:spPr>
          <a:xfrm>
            <a:off x="1196975" y="1277771"/>
            <a:ext cx="5090753" cy="3546941"/>
          </a:xfrm>
          <a:prstGeom prst="rect">
            <a:avLst/>
          </a:prstGeom>
        </p:spPr>
      </p:pic>
      <p:pic>
        <p:nvPicPr>
          <p:cNvPr id="7" name="Picture 6"/>
          <p:cNvPicPr>
            <a:picLocks noChangeAspect="1"/>
          </p:cNvPicPr>
          <p:nvPr/>
        </p:nvPicPr>
        <p:blipFill>
          <a:blip r:embed="rId3"/>
          <a:stretch>
            <a:fillRect/>
          </a:stretch>
        </p:blipFill>
        <p:spPr>
          <a:xfrm>
            <a:off x="6287728" y="1277771"/>
            <a:ext cx="5017901" cy="3549558"/>
          </a:xfrm>
          <a:prstGeom prst="rect">
            <a:avLst/>
          </a:prstGeom>
        </p:spPr>
      </p:pic>
    </p:spTree>
    <p:extLst>
      <p:ext uri="{BB962C8B-B14F-4D97-AF65-F5344CB8AC3E}">
        <p14:creationId xmlns:p14="http://schemas.microsoft.com/office/powerpoint/2010/main" val="2041915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3"/>
          <a:stretch>
            <a:fillRect/>
          </a:stretch>
        </p:blipFill>
        <p:spPr>
          <a:xfrm>
            <a:off x="12305518" y="0"/>
            <a:ext cx="1993565" cy="2005758"/>
          </a:xfrm>
          <a:prstGeom prst="rect">
            <a:avLst/>
          </a:prstGeom>
        </p:spPr>
      </p:pic>
      <p:sp>
        <p:nvSpPr>
          <p:cNvPr id="6" name="TextBox 5"/>
          <p:cNvSpPr txBox="1"/>
          <p:nvPr/>
        </p:nvSpPr>
        <p:spPr>
          <a:xfrm>
            <a:off x="2615609" y="5444885"/>
            <a:ext cx="8612372" cy="563526"/>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The visualisations show that there was not an increase in the total sales during the trial period even though there was an increase</a:t>
            </a:r>
          </a:p>
          <a:p>
            <a:pPr algn="l"/>
            <a:r>
              <a:rPr lang="en-US" sz="1200" dirty="0" smtClean="0">
                <a:latin typeface="Roboto Light" panose="02000000000000000000" pitchFamily="2" charset="0"/>
                <a:ea typeface="Roboto Light" panose="02000000000000000000" pitchFamily="2" charset="0"/>
              </a:rPr>
              <a:t>in the number of customers. It would be prudent to investigate how the trial was carried out in this particular store. A theory is that</a:t>
            </a:r>
          </a:p>
          <a:p>
            <a:pPr algn="l"/>
            <a:r>
              <a:rPr lang="en-US" sz="1200" dirty="0" smtClean="0">
                <a:latin typeface="Roboto Light" panose="02000000000000000000" pitchFamily="2" charset="0"/>
                <a:ea typeface="Roboto Light" panose="02000000000000000000" pitchFamily="2" charset="0"/>
              </a:rPr>
              <a:t>there may have been an ongoing promotion which reduced the overall revenue during the trial period.</a:t>
            </a:r>
            <a:endParaRPr lang="en-GB" sz="1200" dirty="0" err="1" smtClean="0">
              <a:latin typeface="Roboto Light" panose="02000000000000000000" pitchFamily="2" charset="0"/>
              <a:ea typeface="Roboto Light" panose="02000000000000000000" pitchFamily="2" charset="0"/>
            </a:endParaRPr>
          </a:p>
        </p:txBody>
      </p:sp>
      <p:pic>
        <p:nvPicPr>
          <p:cNvPr id="3" name="Picture 2"/>
          <p:cNvPicPr>
            <a:picLocks noChangeAspect="1"/>
          </p:cNvPicPr>
          <p:nvPr/>
        </p:nvPicPr>
        <p:blipFill>
          <a:blip r:embed="rId4"/>
          <a:stretch>
            <a:fillRect/>
          </a:stretch>
        </p:blipFill>
        <p:spPr>
          <a:xfrm>
            <a:off x="1058752" y="1002879"/>
            <a:ext cx="5301714" cy="4174261"/>
          </a:xfrm>
          <a:prstGeom prst="rect">
            <a:avLst/>
          </a:prstGeom>
        </p:spPr>
      </p:pic>
      <p:pic>
        <p:nvPicPr>
          <p:cNvPr id="5" name="Picture 4"/>
          <p:cNvPicPr>
            <a:picLocks noChangeAspect="1"/>
          </p:cNvPicPr>
          <p:nvPr/>
        </p:nvPicPr>
        <p:blipFill>
          <a:blip r:embed="rId5"/>
          <a:stretch>
            <a:fillRect/>
          </a:stretch>
        </p:blipFill>
        <p:spPr>
          <a:xfrm>
            <a:off x="6360466" y="1002879"/>
            <a:ext cx="5221183" cy="4174262"/>
          </a:xfrm>
          <a:prstGeom prst="rect">
            <a:avLst/>
          </a:prstGeom>
        </p:spPr>
      </p:pic>
    </p:spTree>
    <p:extLst>
      <p:ext uri="{BB962C8B-B14F-4D97-AF65-F5344CB8AC3E}">
        <p14:creationId xmlns:p14="http://schemas.microsoft.com/office/powerpoint/2010/main" val="351091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u="sng" dirty="0" smtClean="0"/>
              <a:t>Conclusion</a:t>
            </a:r>
          </a:p>
          <a:p>
            <a:pPr marL="342900" indent="-342900">
              <a:buFont typeface="Arial" panose="020B0604020202020204" pitchFamily="34" charset="0"/>
              <a:buChar char="•"/>
            </a:pPr>
            <a:r>
              <a:rPr lang="en-US" sz="1200" dirty="0" smtClean="0">
                <a:latin typeface="Roboto" panose="020B0604020202020204" charset="0"/>
                <a:ea typeface="Roboto" panose="020B0604020202020204" charset="0"/>
              </a:rPr>
              <a:t>The control stores for the three trial stores, 77, 86 and 88 are 233, 155 and 237 respectively.</a:t>
            </a:r>
          </a:p>
          <a:p>
            <a:pPr marL="342900" indent="-342900">
              <a:buFont typeface="Arial" panose="020B0604020202020204" pitchFamily="34" charset="0"/>
              <a:buChar char="•"/>
            </a:pPr>
            <a:r>
              <a:rPr lang="en-US" sz="1200" dirty="0" smtClean="0">
                <a:latin typeface="Roboto" panose="020B0604020202020204" charset="0"/>
                <a:ea typeface="Roboto" panose="020B0604020202020204" charset="0"/>
              </a:rPr>
              <a:t>Further investigation suggests that the trial went well for stores 77 and 86, increasing the overall number of customers for each month and subsequently, the total sales.</a:t>
            </a:r>
          </a:p>
          <a:p>
            <a:pPr marL="800100" lvl="1" indent="-342900">
              <a:buFont typeface="Arial" panose="020B0604020202020204" pitchFamily="34" charset="0"/>
              <a:buChar char="•"/>
            </a:pPr>
            <a:r>
              <a:rPr lang="en-US" sz="1200" dirty="0" smtClean="0">
                <a:latin typeface="Roboto" panose="020B0604020202020204" charset="0"/>
                <a:ea typeface="Roboto" panose="020B0604020202020204" charset="0"/>
              </a:rPr>
              <a:t>However, this was not the case for store 88. There was a significant increase in customers but not in the total sales.</a:t>
            </a:r>
          </a:p>
          <a:p>
            <a:pPr marL="800100" lvl="1" indent="-342900">
              <a:buFont typeface="Arial" panose="020B0604020202020204" pitchFamily="34" charset="0"/>
              <a:buChar char="•"/>
            </a:pPr>
            <a:r>
              <a:rPr lang="en-US" sz="1200" dirty="0" smtClean="0">
                <a:latin typeface="Roboto" panose="020B0604020202020204" charset="0"/>
                <a:ea typeface="Roboto" panose="020B0604020202020204" charset="0"/>
              </a:rPr>
              <a:t>One theory is that there may have been an ongoing promotion that may have reduced revenue.</a:t>
            </a:r>
          </a:p>
          <a:p>
            <a:pPr marL="800100" lvl="1" indent="-342900">
              <a:buFont typeface="Arial" panose="020B0604020202020204" pitchFamily="34" charset="0"/>
              <a:buChar char="•"/>
            </a:pPr>
            <a:endParaRPr lang="en-US" sz="1200" dirty="0"/>
          </a:p>
          <a:p>
            <a:pPr marL="800100" lvl="1" indent="-342900">
              <a:buFont typeface="Arial" panose="020B0604020202020204" pitchFamily="34" charset="0"/>
              <a:buChar char="•"/>
            </a:pPr>
            <a:endParaRPr lang="en-US" sz="1200" dirty="0" smtClean="0"/>
          </a:p>
          <a:p>
            <a:r>
              <a:rPr lang="en-US" sz="1400" u="sng" dirty="0" smtClean="0"/>
              <a:t>Recommendations</a:t>
            </a:r>
          </a:p>
          <a:p>
            <a:pPr marL="285750" indent="-285750">
              <a:buFont typeface="Arial" panose="020B0604020202020204" pitchFamily="34" charset="0"/>
              <a:buChar char="•"/>
            </a:pPr>
            <a:r>
              <a:rPr lang="en-US" sz="1200" dirty="0" smtClean="0"/>
              <a:t>Since there is a huge influx of sales in December, a suggestion would be to ensure that the most popular brands of chips be restocked prior to this.</a:t>
            </a:r>
          </a:p>
          <a:p>
            <a:pPr marL="742950" lvl="1" indent="-285750">
              <a:buFont typeface="Arial" panose="020B0604020202020204" pitchFamily="34" charset="0"/>
              <a:buChar char="•"/>
            </a:pPr>
            <a:r>
              <a:rPr lang="en-US" sz="1200" dirty="0" smtClean="0"/>
              <a:t>Brands include Kettles, Doritos, Smiths and Pringles.</a:t>
            </a:r>
          </a:p>
          <a:p>
            <a:pPr marL="285750" indent="-285750">
              <a:buFont typeface="Arial" panose="020B0604020202020204" pitchFamily="34" charset="0"/>
              <a:buChar char="•"/>
            </a:pPr>
            <a:r>
              <a:rPr lang="en-US" sz="1200" dirty="0" smtClean="0"/>
              <a:t>Place these packets in areas with the most visibility to enable the impulsiveness of mainstream young singles/couples.</a:t>
            </a:r>
          </a:p>
          <a:p>
            <a:pPr marL="285750" indent="-285750">
              <a:buFont typeface="Arial" panose="020B0604020202020204" pitchFamily="34" charset="0"/>
              <a:buChar char="•"/>
            </a:pPr>
            <a:r>
              <a:rPr lang="en-US" sz="1200" dirty="0" smtClean="0"/>
              <a:t>Along with mainstream young singles/couples, target retirees and older families as they are a large contributor to our sales as well.</a:t>
            </a:r>
          </a:p>
          <a:p>
            <a:pPr marL="742950" lvl="1" indent="-285750">
              <a:buFont typeface="Arial" panose="020B0604020202020204" pitchFamily="34" charset="0"/>
              <a:buChar char="•"/>
            </a:pPr>
            <a:r>
              <a:rPr lang="en-US" sz="1200" dirty="0" smtClean="0"/>
              <a:t>They tend to buy more than two packets at a time.</a:t>
            </a:r>
            <a:endParaRPr lang="en-GB" sz="1200" dirty="0"/>
          </a:p>
        </p:txBody>
      </p:sp>
    </p:spTree>
    <p:extLst>
      <p:ext uri="{BB962C8B-B14F-4D97-AF65-F5344CB8AC3E}">
        <p14:creationId xmlns:p14="http://schemas.microsoft.com/office/powerpoint/2010/main" val="1821339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392001"/>
          </a:xfrm>
          <a:prstGeom prst="rect">
            <a:avLst/>
          </a:prstGeom>
          <a:noFill/>
        </p:spPr>
        <p:txBody>
          <a:bodyPr wrap="square" lIns="0" tIns="0" rIns="0" bIns="0" rtlCol="0" anchor="t">
            <a:noAutofit/>
          </a:bodyPr>
          <a:lstStyle/>
          <a:p>
            <a:pPr algn="l"/>
            <a:r>
              <a:rPr lang="en-AU" sz="1200" b="1" dirty="0" smtClean="0">
                <a:latin typeface="Roboto Light" panose="02000000000000000000" pitchFamily="2" charset="0"/>
                <a:ea typeface="Roboto Light" panose="02000000000000000000" pitchFamily="2" charset="0"/>
              </a:rPr>
              <a:t>Insights:</a:t>
            </a:r>
          </a:p>
          <a:p>
            <a:r>
              <a:rPr lang="en-AU" sz="1100" dirty="0">
                <a:latin typeface="Roboto Light" panose="02000000000000000000" pitchFamily="2" charset="0"/>
                <a:ea typeface="Roboto Light" panose="02000000000000000000" pitchFamily="2" charset="0"/>
              </a:rPr>
              <a:t>The largest proportion of sales occurs in the month of December, and the majority of our sales </a:t>
            </a:r>
            <a:r>
              <a:rPr lang="en-AU" sz="1100" dirty="0" smtClean="0">
                <a:latin typeface="Roboto Light" panose="02000000000000000000" pitchFamily="2" charset="0"/>
                <a:ea typeface="Roboto Light" panose="02000000000000000000" pitchFamily="2" charset="0"/>
              </a:rPr>
              <a:t>belonged to the budget </a:t>
            </a:r>
            <a:r>
              <a:rPr lang="en-AU" sz="1100" dirty="0">
                <a:latin typeface="Roboto Light" panose="02000000000000000000" pitchFamily="2" charset="0"/>
                <a:ea typeface="Roboto Light" panose="02000000000000000000" pitchFamily="2" charset="0"/>
              </a:rPr>
              <a:t>older families, </a:t>
            </a:r>
            <a:r>
              <a:rPr lang="en-AU" sz="1100" dirty="0" smtClean="0">
                <a:latin typeface="Roboto Light" panose="02000000000000000000" pitchFamily="2" charset="0"/>
                <a:ea typeface="Roboto Light" panose="02000000000000000000" pitchFamily="2" charset="0"/>
              </a:rPr>
              <a:t>mainstream </a:t>
            </a:r>
            <a:r>
              <a:rPr lang="en-AU" sz="1100" dirty="0">
                <a:latin typeface="Roboto Light" panose="02000000000000000000" pitchFamily="2" charset="0"/>
                <a:ea typeface="Roboto Light" panose="02000000000000000000" pitchFamily="2" charset="0"/>
              </a:rPr>
              <a:t>young singles/couples and </a:t>
            </a:r>
            <a:r>
              <a:rPr lang="en-AU" sz="1100" dirty="0" smtClean="0">
                <a:latin typeface="Roboto Light" panose="02000000000000000000" pitchFamily="2" charset="0"/>
                <a:ea typeface="Roboto Light" panose="02000000000000000000" pitchFamily="2" charset="0"/>
              </a:rPr>
              <a:t>retirees groups. The reason for the higher expenditure for mainstream young singles/couples is due to the larger proportion of them. However, this may also work in our favour. Mainstream </a:t>
            </a:r>
            <a:r>
              <a:rPr lang="en-AU" sz="1100" dirty="0">
                <a:latin typeface="Roboto Light" panose="02000000000000000000" pitchFamily="2" charset="0"/>
                <a:ea typeface="Roboto Light" panose="02000000000000000000" pitchFamily="2" charset="0"/>
              </a:rPr>
              <a:t>young singles/couples are more likely to pay more for each packet of chips. This may be </a:t>
            </a:r>
            <a:r>
              <a:rPr lang="en-AU" sz="1100" dirty="0" smtClean="0">
                <a:latin typeface="Roboto Light" panose="02000000000000000000" pitchFamily="2" charset="0"/>
                <a:ea typeface="Roboto Light" panose="02000000000000000000" pitchFamily="2" charset="0"/>
              </a:rPr>
              <a:t>due </a:t>
            </a:r>
            <a:r>
              <a:rPr lang="en-AU" sz="1100" dirty="0">
                <a:latin typeface="Roboto Light" panose="02000000000000000000" pitchFamily="2" charset="0"/>
                <a:ea typeface="Roboto Light" panose="02000000000000000000" pitchFamily="2" charset="0"/>
              </a:rPr>
              <a:t>to impulsive behaviour. The mainstream young singles/couples seem to have an affinity to Tyrrells chips, being 23% more </a:t>
            </a:r>
            <a:r>
              <a:rPr lang="en-AU" sz="1100" dirty="0" smtClean="0">
                <a:latin typeface="Roboto Light" panose="02000000000000000000" pitchFamily="2" charset="0"/>
                <a:ea typeface="Roboto Light" panose="02000000000000000000" pitchFamily="2" charset="0"/>
              </a:rPr>
              <a:t>likely to </a:t>
            </a:r>
            <a:r>
              <a:rPr lang="en-AU" sz="1100" dirty="0">
                <a:latin typeface="Roboto Light" panose="02000000000000000000" pitchFamily="2" charset="0"/>
                <a:ea typeface="Roboto Light" panose="02000000000000000000" pitchFamily="2" charset="0"/>
              </a:rPr>
              <a:t>purchase them compared to the other brands. Therefore, it may be worth placing this exact brand of chips in </a:t>
            </a:r>
            <a:r>
              <a:rPr lang="en-AU" sz="1100" dirty="0" smtClean="0">
                <a:latin typeface="Roboto Light" panose="02000000000000000000" pitchFamily="2" charset="0"/>
                <a:ea typeface="Roboto Light" panose="02000000000000000000" pitchFamily="2" charset="0"/>
              </a:rPr>
              <a:t>locations with more visibility to further encourage </a:t>
            </a:r>
            <a:r>
              <a:rPr lang="en-AU" sz="1100" dirty="0">
                <a:latin typeface="Roboto Light" panose="02000000000000000000" pitchFamily="2" charset="0"/>
                <a:ea typeface="Roboto Light" panose="02000000000000000000" pitchFamily="2" charset="0"/>
              </a:rPr>
              <a:t>the </a:t>
            </a:r>
            <a:r>
              <a:rPr lang="en-AU" sz="1100" dirty="0" smtClean="0">
                <a:latin typeface="Roboto Light" panose="02000000000000000000" pitchFamily="2" charset="0"/>
                <a:ea typeface="Roboto Light" panose="02000000000000000000" pitchFamily="2" charset="0"/>
              </a:rPr>
              <a:t>impulsive behaviour of </a:t>
            </a:r>
            <a:r>
              <a:rPr lang="en-AU" sz="1100" dirty="0">
                <a:latin typeface="Roboto Light" panose="02000000000000000000" pitchFamily="2" charset="0"/>
                <a:ea typeface="Roboto Light" panose="02000000000000000000" pitchFamily="2" charset="0"/>
              </a:rPr>
              <a:t>these customers.</a:t>
            </a:r>
            <a:endParaRPr lang="en-AU" sz="1100" dirty="0" smtClean="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b="1" dirty="0" smtClean="0">
                <a:latin typeface="Roboto Light" panose="02000000000000000000" pitchFamily="2" charset="0"/>
                <a:ea typeface="Roboto Light" panose="02000000000000000000" pitchFamily="2" charset="0"/>
              </a:rPr>
              <a:t>Insights:</a:t>
            </a:r>
          </a:p>
          <a:p>
            <a:r>
              <a:rPr lang="en-AU" sz="1100" dirty="0" smtClean="0">
                <a:latin typeface="Roboto Light" panose="02000000000000000000" pitchFamily="2" charset="0"/>
                <a:ea typeface="Roboto Light" panose="02000000000000000000" pitchFamily="2" charset="0"/>
              </a:rPr>
              <a:t>The control stores for the three trial stores 77, 86 and 88 are 233, 155 and 178 respectively as they have identical trends in terms of total sales and number of customers. By applying an equal weight to the number of customers and the total sales, the stores were compared to identify the control stores for the three trial stores. Then, the trial and control stores were compared against each other. There was a noticeable increase in the number of customers, and consequently, the total sales for all stores but one, store 88. It would be a good idea to check with the client to see if the implementation of the trial was handled differently for store 88. However, the trend suggests that the trial had a positive impact on sales.</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smtClean="0"/>
              <a:t>Customer Analysis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algn="ctr"/>
            <a:r>
              <a:rPr lang="en-AU" dirty="0" smtClean="0"/>
              <a:t>Distribution of sales.</a:t>
            </a:r>
            <a:endParaRPr lang="en-AU" dirty="0"/>
          </a:p>
        </p:txBody>
      </p:sp>
      <p:pic>
        <p:nvPicPr>
          <p:cNvPr id="7" name="Picture 6"/>
          <p:cNvPicPr>
            <a:picLocks noChangeAspect="1"/>
          </p:cNvPicPr>
          <p:nvPr/>
        </p:nvPicPr>
        <p:blipFill>
          <a:blip r:embed="rId2"/>
          <a:stretch>
            <a:fillRect/>
          </a:stretch>
        </p:blipFill>
        <p:spPr>
          <a:xfrm>
            <a:off x="3375510" y="1120753"/>
            <a:ext cx="5761022" cy="4117358"/>
          </a:xfrm>
          <a:prstGeom prst="rect">
            <a:avLst/>
          </a:prstGeom>
        </p:spPr>
      </p:pic>
      <p:sp>
        <p:nvSpPr>
          <p:cNvPr id="8" name="TextBox 7"/>
          <p:cNvSpPr txBox="1"/>
          <p:nvPr/>
        </p:nvSpPr>
        <p:spPr>
          <a:xfrm>
            <a:off x="3375510" y="5350762"/>
            <a:ext cx="6469099" cy="914400"/>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There is a massive spike in sales in the month of December, before it plummets to 0. Further </a:t>
            </a:r>
          </a:p>
          <a:p>
            <a:pPr algn="l"/>
            <a:r>
              <a:rPr lang="en-US" sz="1200" dirty="0" smtClean="0">
                <a:latin typeface="Roboto Light" panose="02000000000000000000" pitchFamily="2" charset="0"/>
                <a:ea typeface="Roboto Light" panose="02000000000000000000" pitchFamily="2" charset="0"/>
              </a:rPr>
              <a:t>investigation reveals this to be Christmas day and the store is closed.</a:t>
            </a:r>
            <a:endParaRPr lang="en-GB"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418499"/>
          </a:xfrm>
        </p:spPr>
        <p:txBody>
          <a:bodyPr/>
          <a:lstStyle/>
          <a:p>
            <a:pPr algn="ctr"/>
            <a:r>
              <a:rPr lang="en-AU" dirty="0" smtClean="0"/>
              <a:t>Affluence </a:t>
            </a:r>
            <a:r>
              <a:rPr lang="en-AU" dirty="0"/>
              <a:t>and its effect on consumer buying for the category of chips</a:t>
            </a:r>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p:cNvSpPr txBox="1"/>
          <p:nvPr/>
        </p:nvSpPr>
        <p:spPr>
          <a:xfrm>
            <a:off x="4197382" y="6132973"/>
            <a:ext cx="5716238" cy="297711"/>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Majority of our customers belong to the mainstream and budget affluence groups.</a:t>
            </a:r>
            <a:endParaRPr lang="en-GB" sz="1200" dirty="0" err="1" smtClean="0">
              <a:latin typeface="Roboto Light" panose="02000000000000000000" pitchFamily="2" charset="0"/>
              <a:ea typeface="Roboto Light" panose="02000000000000000000" pitchFamily="2" charset="0"/>
            </a:endParaRPr>
          </a:p>
        </p:txBody>
      </p:sp>
      <p:pic>
        <p:nvPicPr>
          <p:cNvPr id="6" name="Picture 5"/>
          <p:cNvPicPr>
            <a:picLocks noChangeAspect="1"/>
          </p:cNvPicPr>
          <p:nvPr/>
        </p:nvPicPr>
        <p:blipFill>
          <a:blip r:embed="rId3"/>
          <a:stretch>
            <a:fillRect/>
          </a:stretch>
        </p:blipFill>
        <p:spPr>
          <a:xfrm>
            <a:off x="2544516" y="999575"/>
            <a:ext cx="7784517" cy="5005692"/>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algn="ctr"/>
            <a:r>
              <a:rPr lang="en-AU" dirty="0" smtClean="0"/>
              <a:t>Proportion </a:t>
            </a:r>
            <a:r>
              <a:rPr lang="en-AU" dirty="0"/>
              <a:t>of customers by affluence and life </a:t>
            </a:r>
            <a:r>
              <a:rPr lang="en-AU" dirty="0" smtClean="0"/>
              <a:t>stage.</a:t>
            </a:r>
            <a:endParaRPr lang="en-AU" dirty="0"/>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p:cNvPicPr>
            <a:picLocks noChangeAspect="1"/>
          </p:cNvPicPr>
          <p:nvPr/>
        </p:nvPicPr>
        <p:blipFill>
          <a:blip r:embed="rId3"/>
          <a:stretch>
            <a:fillRect/>
          </a:stretch>
        </p:blipFill>
        <p:spPr>
          <a:xfrm>
            <a:off x="1989395" y="926897"/>
            <a:ext cx="8898343" cy="4293364"/>
          </a:xfrm>
          <a:prstGeom prst="rect">
            <a:avLst/>
          </a:prstGeom>
        </p:spPr>
      </p:pic>
      <p:sp>
        <p:nvSpPr>
          <p:cNvPr id="11" name="TextBox 10"/>
          <p:cNvSpPr txBox="1"/>
          <p:nvPr/>
        </p:nvSpPr>
        <p:spPr>
          <a:xfrm>
            <a:off x="2232837" y="5550247"/>
            <a:ext cx="8835656" cy="287079"/>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Mainstream young singles/couples and retirees along with budget young and older families are the major contributors to our sales.</a:t>
            </a:r>
            <a:endParaRPr lang="en-GB"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dirty="0" smtClean="0"/>
              <a:t>Average </a:t>
            </a:r>
            <a:r>
              <a:rPr lang="en-US" dirty="0"/>
              <a:t>p</a:t>
            </a:r>
            <a:r>
              <a:rPr lang="en-US" dirty="0" smtClean="0"/>
              <a:t>roduct quantity by affluence and life stage</a:t>
            </a:r>
            <a:r>
              <a:rPr lang="en-US" dirty="0"/>
              <a:t>.</a:t>
            </a:r>
            <a:endParaRPr lang="en-GB" dirty="0"/>
          </a:p>
        </p:txBody>
      </p:sp>
      <p:pic>
        <p:nvPicPr>
          <p:cNvPr id="3" name="Picture 2"/>
          <p:cNvPicPr>
            <a:picLocks noChangeAspect="1"/>
          </p:cNvPicPr>
          <p:nvPr/>
        </p:nvPicPr>
        <p:blipFill>
          <a:blip r:embed="rId2"/>
          <a:stretch>
            <a:fillRect/>
          </a:stretch>
        </p:blipFill>
        <p:spPr>
          <a:xfrm>
            <a:off x="1953093" y="1010093"/>
            <a:ext cx="8967363" cy="4412512"/>
          </a:xfrm>
          <a:prstGeom prst="rect">
            <a:avLst/>
          </a:prstGeom>
        </p:spPr>
      </p:pic>
      <p:sp>
        <p:nvSpPr>
          <p:cNvPr id="4" name="TextBox 3"/>
          <p:cNvSpPr txBox="1"/>
          <p:nvPr/>
        </p:nvSpPr>
        <p:spPr>
          <a:xfrm>
            <a:off x="1679944" y="5539563"/>
            <a:ext cx="10281683" cy="237746"/>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Customers that have families or are retirees are more likely to purchase two packets on average across all affluence levels compared to their counterparts.</a:t>
            </a:r>
            <a:endParaRPr lang="en-GB"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53882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dirty="0" smtClean="0"/>
              <a:t>Total sales by brand.</a:t>
            </a:r>
            <a:endParaRPr lang="en-GB" dirty="0"/>
          </a:p>
        </p:txBody>
      </p:sp>
      <p:sp>
        <p:nvSpPr>
          <p:cNvPr id="4" name="TextBox 3"/>
          <p:cNvSpPr txBox="1"/>
          <p:nvPr/>
        </p:nvSpPr>
        <p:spPr>
          <a:xfrm>
            <a:off x="3539581" y="5518297"/>
            <a:ext cx="6570921" cy="244549"/>
          </a:xfrm>
          <a:prstGeom prst="rect">
            <a:avLst/>
          </a:prstGeom>
          <a:noFill/>
        </p:spPr>
        <p:txBody>
          <a:bodyPr wrap="non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Kettle is the most popular brand by a large margin. </a:t>
            </a:r>
            <a:r>
              <a:rPr lang="en-US" sz="1200" dirty="0" smtClean="0">
                <a:latin typeface="Roboto Light" panose="02000000000000000000" pitchFamily="2" charset="0"/>
                <a:ea typeface="Roboto Light" panose="02000000000000000000" pitchFamily="2" charset="0"/>
              </a:rPr>
              <a:t>Doritos, Smiths and Pringles are close in sales.</a:t>
            </a:r>
            <a:endParaRPr lang="en-GB" sz="1200" dirty="0" err="1" smtClean="0">
              <a:latin typeface="Roboto Light" panose="02000000000000000000" pitchFamily="2" charset="0"/>
              <a:ea typeface="Roboto Light" panose="02000000000000000000" pitchFamily="2" charset="0"/>
            </a:endParaRPr>
          </a:p>
        </p:txBody>
      </p:sp>
      <p:pic>
        <p:nvPicPr>
          <p:cNvPr id="5" name="Picture 4"/>
          <p:cNvPicPr>
            <a:picLocks noChangeAspect="1"/>
          </p:cNvPicPr>
          <p:nvPr/>
        </p:nvPicPr>
        <p:blipFill>
          <a:blip r:embed="rId2"/>
          <a:stretch>
            <a:fillRect/>
          </a:stretch>
        </p:blipFill>
        <p:spPr>
          <a:xfrm>
            <a:off x="2763048" y="967564"/>
            <a:ext cx="7347454" cy="4401778"/>
          </a:xfrm>
          <a:prstGeom prst="rect">
            <a:avLst/>
          </a:prstGeom>
        </p:spPr>
      </p:pic>
    </p:spTree>
    <p:extLst>
      <p:ext uri="{BB962C8B-B14F-4D97-AF65-F5344CB8AC3E}">
        <p14:creationId xmlns:p14="http://schemas.microsoft.com/office/powerpoint/2010/main" val="1163512300"/>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6535</TotalTime>
  <Words>1322</Words>
  <Application>Microsoft Office PowerPoint</Application>
  <PresentationFormat>Widescreen</PresentationFormat>
  <Paragraphs>86</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Roboto Light</vt:lpstr>
      <vt:lpstr>Arial</vt:lpstr>
      <vt:lpstr>Roboto</vt:lpstr>
      <vt:lpstr>Roboto Medium</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Microsoft account</cp:lastModifiedBy>
  <cp:revision>485</cp:revision>
  <dcterms:created xsi:type="dcterms:W3CDTF">2018-02-07T23:23:24Z</dcterms:created>
  <dcterms:modified xsi:type="dcterms:W3CDTF">2022-07-19T07:27:12Z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