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60A3-3CA8-47AC-4108-E46DA3EB2D7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C8F0F9B-CD63-AD1F-6A36-2EEBEB00B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C073A4D-6B6B-CB59-C994-D78A39092957}"/>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5" name="Footer Placeholder 4">
            <a:extLst>
              <a:ext uri="{FF2B5EF4-FFF2-40B4-BE49-F238E27FC236}">
                <a16:creationId xmlns:a16="http://schemas.microsoft.com/office/drawing/2014/main" id="{FE12754B-3343-07B6-B6A1-EB676F27F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76647-F192-CC04-F883-901D2034599D}"/>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155396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64C5-3258-AF56-F0C4-BF916DD82E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449F5A-6406-787D-AB02-3F2B3EC7D5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BC102E-FD5D-8948-644E-52C9085FE014}"/>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5" name="Footer Placeholder 4">
            <a:extLst>
              <a:ext uri="{FF2B5EF4-FFF2-40B4-BE49-F238E27FC236}">
                <a16:creationId xmlns:a16="http://schemas.microsoft.com/office/drawing/2014/main" id="{64EF5C85-3B98-BC53-2BFF-932C7BEDA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2EEBC-3CC0-13CA-143A-03D42212D9CB}"/>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216392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25473-10BF-1C66-18EC-C4630EBD19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E05D8B-F9B2-AB36-DD2C-060165F743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3451B6-1C46-46B4-4CBA-F97C296F5F3A}"/>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5" name="Footer Placeholder 4">
            <a:extLst>
              <a:ext uri="{FF2B5EF4-FFF2-40B4-BE49-F238E27FC236}">
                <a16:creationId xmlns:a16="http://schemas.microsoft.com/office/drawing/2014/main" id="{F7DC76A2-2EC0-8D20-6496-9FCE5858A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5E428-533D-CF30-496E-E7D1E43FF258}"/>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262780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0D82-0C77-B2F7-4C49-13D2330BF0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7FD819-42FC-8D3C-0934-A99DC36CE9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B1D8B8-007C-22E2-2867-511E525074BE}"/>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5" name="Footer Placeholder 4">
            <a:extLst>
              <a:ext uri="{FF2B5EF4-FFF2-40B4-BE49-F238E27FC236}">
                <a16:creationId xmlns:a16="http://schemas.microsoft.com/office/drawing/2014/main" id="{1DCAEA7D-D494-8AB3-4FD3-19E817314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54E1-9A6A-AAAE-7B2F-500C27017E30}"/>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79816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F170-41E5-874D-5A9D-F2CA3B67AF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CF37FC2-39E6-FA6D-1305-89A8B0B2D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854159F-8089-833F-296B-558709C9CF1A}"/>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5" name="Footer Placeholder 4">
            <a:extLst>
              <a:ext uri="{FF2B5EF4-FFF2-40B4-BE49-F238E27FC236}">
                <a16:creationId xmlns:a16="http://schemas.microsoft.com/office/drawing/2014/main" id="{09C90964-D3C9-BC86-3FE1-BBAFFB7DE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16FB0-446E-803E-09FB-DA230166BAE0}"/>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7688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F347-09FB-29EB-5D1A-014BA8FD23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4C747E1-44E6-09E7-B681-B37EB41692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1BB525D-CC25-4F84-57D1-94B6640CDBB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6989CCA-F7DB-8FCF-FF36-3B3FBAFFAF09}"/>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6" name="Footer Placeholder 5">
            <a:extLst>
              <a:ext uri="{FF2B5EF4-FFF2-40B4-BE49-F238E27FC236}">
                <a16:creationId xmlns:a16="http://schemas.microsoft.com/office/drawing/2014/main" id="{E224D0D4-837D-8E04-C339-0D582A9FA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643A2-48D5-F6C2-4201-CB17160EEA40}"/>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210705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1D63-B6EF-AAB3-6521-4ACB9F9FB58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5B0D70-9FBF-5DBB-F82F-CF8B15741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14CD2A-BA5F-EBCE-1BC2-7E0A8E61F5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37517E0-474F-2923-9174-CB1BA7D8E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D4871D-377F-FE08-FD5C-4C02000925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C833393-12B9-55F2-F966-9E28D67801F1}"/>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8" name="Footer Placeholder 7">
            <a:extLst>
              <a:ext uri="{FF2B5EF4-FFF2-40B4-BE49-F238E27FC236}">
                <a16:creationId xmlns:a16="http://schemas.microsoft.com/office/drawing/2014/main" id="{67DF5697-DC54-1308-60E6-EC26BFD7C0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487DB-5540-65B1-F3E1-880C58C3EDD9}"/>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40778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79AF-BF48-079C-60BD-4A3A26D80D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A669FE9-A738-BA0A-A5D8-2EF05E59272C}"/>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4" name="Footer Placeholder 3">
            <a:extLst>
              <a:ext uri="{FF2B5EF4-FFF2-40B4-BE49-F238E27FC236}">
                <a16:creationId xmlns:a16="http://schemas.microsoft.com/office/drawing/2014/main" id="{6791003B-7BE1-F4B8-363F-FCD424C42D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41CE3-431D-B59E-1CBD-7BF301D84D4D}"/>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281285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100973-94DD-A5D5-436E-7FB859F1641D}"/>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3" name="Footer Placeholder 2">
            <a:extLst>
              <a:ext uri="{FF2B5EF4-FFF2-40B4-BE49-F238E27FC236}">
                <a16:creationId xmlns:a16="http://schemas.microsoft.com/office/drawing/2014/main" id="{FC47CFC3-69DD-CD56-2D2F-9DB76D4F92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EDBCE-595F-D796-2957-615588B3AD49}"/>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210067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BE42-47F1-CE68-673C-6794B4149C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B0DE0C-96F8-F7E3-CB6D-D7BC0B32F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65CFEE3-A2EF-D2FD-5642-F8AF1C43C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DC3C3D-1A1F-B0E2-1E27-0432CEF12594}"/>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6" name="Footer Placeholder 5">
            <a:extLst>
              <a:ext uri="{FF2B5EF4-FFF2-40B4-BE49-F238E27FC236}">
                <a16:creationId xmlns:a16="http://schemas.microsoft.com/office/drawing/2014/main" id="{4ECD7E9D-FDC9-E19F-E8C4-EF30525F8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FA69E-D6DA-0104-0D60-CF14E1FF8B37}"/>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326092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9CC6-F1A1-41A2-CC22-B3C338A337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1E7867-E476-35DD-40D4-4FA274FED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98A83C-4FC3-5F3B-34A5-CF230465D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9C2526-D9F2-8E0B-6D63-5341FE8C7274}"/>
              </a:ext>
            </a:extLst>
          </p:cNvPr>
          <p:cNvSpPr>
            <a:spLocks noGrp="1"/>
          </p:cNvSpPr>
          <p:nvPr>
            <p:ph type="dt" sz="half" idx="10"/>
          </p:nvPr>
        </p:nvSpPr>
        <p:spPr/>
        <p:txBody>
          <a:bodyPr/>
          <a:lstStyle/>
          <a:p>
            <a:fld id="{71C1A4EB-610A-344E-89F7-32357C1B84F8}" type="datetimeFigureOut">
              <a:rPr lang="en-US" smtClean="0"/>
              <a:t>1/8/24</a:t>
            </a:fld>
            <a:endParaRPr lang="en-US"/>
          </a:p>
        </p:txBody>
      </p:sp>
      <p:sp>
        <p:nvSpPr>
          <p:cNvPr id="6" name="Footer Placeholder 5">
            <a:extLst>
              <a:ext uri="{FF2B5EF4-FFF2-40B4-BE49-F238E27FC236}">
                <a16:creationId xmlns:a16="http://schemas.microsoft.com/office/drawing/2014/main" id="{E7E01808-2B85-C35D-1A76-94678F01D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33C7D-6E74-BD7F-A0B0-0490820B7078}"/>
              </a:ext>
            </a:extLst>
          </p:cNvPr>
          <p:cNvSpPr>
            <a:spLocks noGrp="1"/>
          </p:cNvSpPr>
          <p:nvPr>
            <p:ph type="sldNum" sz="quarter" idx="12"/>
          </p:nvPr>
        </p:nvSpPr>
        <p:spPr/>
        <p:txBody>
          <a:bodyPr/>
          <a:lstStyle/>
          <a:p>
            <a:fld id="{1B01CA2F-531D-1649-B976-5C073CCDBC10}" type="slidenum">
              <a:rPr lang="en-US" smtClean="0"/>
              <a:t>‹#›</a:t>
            </a:fld>
            <a:endParaRPr lang="en-US"/>
          </a:p>
        </p:txBody>
      </p:sp>
    </p:spTree>
    <p:extLst>
      <p:ext uri="{BB962C8B-B14F-4D97-AF65-F5344CB8AC3E}">
        <p14:creationId xmlns:p14="http://schemas.microsoft.com/office/powerpoint/2010/main" val="332980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962C9-A2E6-24CD-AE6E-6B45C29B2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AC1C11-32D3-4927-DA7B-249019BA9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4931A5-66F5-A30D-0DC3-EC538F836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1A4EB-610A-344E-89F7-32357C1B84F8}" type="datetimeFigureOut">
              <a:rPr lang="en-US" smtClean="0"/>
              <a:t>1/8/24</a:t>
            </a:fld>
            <a:endParaRPr lang="en-US"/>
          </a:p>
        </p:txBody>
      </p:sp>
      <p:sp>
        <p:nvSpPr>
          <p:cNvPr id="5" name="Footer Placeholder 4">
            <a:extLst>
              <a:ext uri="{FF2B5EF4-FFF2-40B4-BE49-F238E27FC236}">
                <a16:creationId xmlns:a16="http://schemas.microsoft.com/office/drawing/2014/main" id="{E3D608C5-85F7-2480-B86C-B4238D2EE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6066C8-2031-F163-E87C-FF794451E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1CA2F-531D-1649-B976-5C073CCDBC10}" type="slidenum">
              <a:rPr lang="en-US" smtClean="0"/>
              <a:t>‹#›</a:t>
            </a:fld>
            <a:endParaRPr lang="en-US"/>
          </a:p>
        </p:txBody>
      </p:sp>
    </p:spTree>
    <p:extLst>
      <p:ext uri="{BB962C8B-B14F-4D97-AF65-F5344CB8AC3E}">
        <p14:creationId xmlns:p14="http://schemas.microsoft.com/office/powerpoint/2010/main" val="827580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9AF600-1EB8-AE93-7B9D-3AC05AF56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79" y="1486751"/>
            <a:ext cx="4386133" cy="38120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9C2D3A9-83EC-C9CC-CC66-75C10A4EBB39}"/>
              </a:ext>
            </a:extLst>
          </p:cNvPr>
          <p:cNvSpPr/>
          <p:nvPr/>
        </p:nvSpPr>
        <p:spPr>
          <a:xfrm>
            <a:off x="283740" y="83919"/>
            <a:ext cx="1771960" cy="646331"/>
          </a:xfrm>
          <a:prstGeom prst="rect">
            <a:avLst/>
          </a:prstGeom>
          <a:noFill/>
        </p:spPr>
        <p:txBody>
          <a:bodyPr wrap="none" lIns="91440" tIns="45720" rIns="91440" bIns="45720">
            <a:spAutoFit/>
          </a:bodyPr>
          <a:lstStyle/>
          <a:p>
            <a:r>
              <a:rPr lang="en-US" sz="3600" dirty="0"/>
              <a:t>Lifecycle</a:t>
            </a:r>
          </a:p>
        </p:txBody>
      </p:sp>
      <p:sp>
        <p:nvSpPr>
          <p:cNvPr id="8" name="Freeform 7">
            <a:extLst>
              <a:ext uri="{FF2B5EF4-FFF2-40B4-BE49-F238E27FC236}">
                <a16:creationId xmlns:a16="http://schemas.microsoft.com/office/drawing/2014/main" id="{4CF2C80E-303E-2A82-249A-BC0FF7BC4DB5}"/>
              </a:ext>
            </a:extLst>
          </p:cNvPr>
          <p:cNvSpPr/>
          <p:nvPr/>
        </p:nvSpPr>
        <p:spPr>
          <a:xfrm>
            <a:off x="3651206" y="2671803"/>
            <a:ext cx="664728" cy="583866"/>
          </a:xfrm>
          <a:custGeom>
            <a:avLst/>
            <a:gdLst>
              <a:gd name="connsiteX0" fmla="*/ 34534 w 703660"/>
              <a:gd name="connsiteY0" fmla="*/ 66417 h 662640"/>
              <a:gd name="connsiteX1" fmla="*/ 590588 w 703660"/>
              <a:gd name="connsiteY1" fmla="*/ 66417 h 662640"/>
              <a:gd name="connsiteX2" fmla="*/ 664728 w 703660"/>
              <a:gd name="connsiteY2" fmla="*/ 597758 h 662640"/>
              <a:gd name="connsiteX3" fmla="*/ 121031 w 703660"/>
              <a:gd name="connsiteY3" fmla="*/ 597758 h 662640"/>
              <a:gd name="connsiteX4" fmla="*/ 34534 w 703660"/>
              <a:gd name="connsiteY4" fmla="*/ 66417 h 66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660" h="662640">
                <a:moveTo>
                  <a:pt x="34534" y="66417"/>
                </a:moveTo>
                <a:cubicBezTo>
                  <a:pt x="112794" y="-22140"/>
                  <a:pt x="485556" y="-22140"/>
                  <a:pt x="590588" y="66417"/>
                </a:cubicBezTo>
                <a:cubicBezTo>
                  <a:pt x="695620" y="154974"/>
                  <a:pt x="742988" y="509201"/>
                  <a:pt x="664728" y="597758"/>
                </a:cubicBezTo>
                <a:cubicBezTo>
                  <a:pt x="586468" y="686315"/>
                  <a:pt x="219885" y="682196"/>
                  <a:pt x="121031" y="597758"/>
                </a:cubicBezTo>
                <a:cubicBezTo>
                  <a:pt x="22177" y="513320"/>
                  <a:pt x="-43726" y="154974"/>
                  <a:pt x="34534" y="66417"/>
                </a:cubicBezTo>
                <a:close/>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81EEF8EF-B5E9-2520-F4C4-4C5F66075021}"/>
              </a:ext>
            </a:extLst>
          </p:cNvPr>
          <p:cNvCxnSpPr>
            <a:cxnSpLocks/>
          </p:cNvCxnSpPr>
          <p:nvPr/>
        </p:nvCxnSpPr>
        <p:spPr>
          <a:xfrm flipV="1">
            <a:off x="4315934" y="1865510"/>
            <a:ext cx="783604" cy="806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D91A5C3-6872-74C4-BA9E-DFA23ABD7E32}"/>
              </a:ext>
            </a:extLst>
          </p:cNvPr>
          <p:cNvSpPr txBox="1"/>
          <p:nvPr/>
        </p:nvSpPr>
        <p:spPr>
          <a:xfrm>
            <a:off x="5344087" y="285347"/>
            <a:ext cx="6121289" cy="1631216"/>
          </a:xfrm>
          <a:prstGeom prst="rect">
            <a:avLst/>
          </a:prstGeom>
          <a:noFill/>
          <a:ln>
            <a:solidFill>
              <a:schemeClr val="tx1"/>
            </a:solidFill>
          </a:ln>
        </p:spPr>
        <p:txBody>
          <a:bodyPr wrap="square" rtlCol="0">
            <a:spAutoFit/>
          </a:bodyPr>
          <a:lstStyle/>
          <a:p>
            <a:r>
              <a:rPr lang="en-US" sz="1600" dirty="0"/>
              <a:t>Three sets of data was provided: </a:t>
            </a:r>
          </a:p>
          <a:p>
            <a:pPr marL="342900" indent="-342900">
              <a:buFont typeface="+mj-lt"/>
              <a:buAutoNum type="arabicPeriod"/>
            </a:pPr>
            <a:r>
              <a:rPr lang="en-US" sz="1600" b="1" dirty="0"/>
              <a:t>Trees Data: </a:t>
            </a:r>
            <a:r>
              <a:rPr lang="en-GB" sz="1600" dirty="0"/>
              <a:t>downloaded from the Council website (Excel)</a:t>
            </a:r>
          </a:p>
          <a:p>
            <a:pPr marL="342900" indent="-342900">
              <a:buFont typeface="+mj-lt"/>
              <a:buAutoNum type="arabicPeriod"/>
            </a:pPr>
            <a:r>
              <a:rPr lang="en-GB" sz="1600" b="1" dirty="0"/>
              <a:t>Environmental Data: </a:t>
            </a:r>
            <a:r>
              <a:rPr lang="en-GB" sz="1600" dirty="0"/>
              <a:t>extracted from our council assets database (Csv)</a:t>
            </a:r>
          </a:p>
          <a:p>
            <a:pPr marL="342900" indent="-342900">
              <a:buFont typeface="+mj-lt"/>
              <a:buAutoNum type="arabicPeriod"/>
            </a:pPr>
            <a:r>
              <a:rPr lang="en-GB" sz="1600" b="1" dirty="0"/>
              <a:t>Common Names Data: </a:t>
            </a:r>
            <a:r>
              <a:rPr lang="en-GB" sz="1600" dirty="0"/>
              <a:t>scraped from a horticultural website using coding (</a:t>
            </a:r>
            <a:r>
              <a:rPr lang="en-GB" sz="1600" dirty="0" err="1"/>
              <a:t>Json</a:t>
            </a:r>
            <a:r>
              <a:rPr lang="en-GB" sz="1600" dirty="0"/>
              <a:t>)</a:t>
            </a:r>
            <a:endParaRPr lang="en-US" sz="1600" b="1" dirty="0"/>
          </a:p>
        </p:txBody>
      </p:sp>
      <p:cxnSp>
        <p:nvCxnSpPr>
          <p:cNvPr id="19" name="Straight Arrow Connector 18">
            <a:extLst>
              <a:ext uri="{FF2B5EF4-FFF2-40B4-BE49-F238E27FC236}">
                <a16:creationId xmlns:a16="http://schemas.microsoft.com/office/drawing/2014/main" id="{562EB764-9041-3EF6-CB90-825AA86F6544}"/>
              </a:ext>
            </a:extLst>
          </p:cNvPr>
          <p:cNvCxnSpPr>
            <a:cxnSpLocks/>
          </p:cNvCxnSpPr>
          <p:nvPr/>
        </p:nvCxnSpPr>
        <p:spPr>
          <a:xfrm>
            <a:off x="4440884" y="2937358"/>
            <a:ext cx="7797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DF54538A-8709-255C-303F-C3DE13C50C0A}"/>
              </a:ext>
            </a:extLst>
          </p:cNvPr>
          <p:cNvPicPr>
            <a:picLocks noChangeAspect="1"/>
          </p:cNvPicPr>
          <p:nvPr/>
        </p:nvPicPr>
        <p:blipFill>
          <a:blip r:embed="rId3"/>
          <a:stretch>
            <a:fillRect/>
          </a:stretch>
        </p:blipFill>
        <p:spPr>
          <a:xfrm>
            <a:off x="5413691" y="2238865"/>
            <a:ext cx="1706414" cy="1168392"/>
          </a:xfrm>
          <a:prstGeom prst="rect">
            <a:avLst/>
          </a:prstGeom>
        </p:spPr>
      </p:pic>
      <p:pic>
        <p:nvPicPr>
          <p:cNvPr id="18" name="Picture 17">
            <a:extLst>
              <a:ext uri="{FF2B5EF4-FFF2-40B4-BE49-F238E27FC236}">
                <a16:creationId xmlns:a16="http://schemas.microsoft.com/office/drawing/2014/main" id="{D4AC67FF-03F3-6D51-F503-5E3709560C8C}"/>
              </a:ext>
            </a:extLst>
          </p:cNvPr>
          <p:cNvPicPr>
            <a:picLocks noChangeAspect="1"/>
          </p:cNvPicPr>
          <p:nvPr/>
        </p:nvPicPr>
        <p:blipFill>
          <a:blip r:embed="rId4"/>
          <a:stretch>
            <a:fillRect/>
          </a:stretch>
        </p:blipFill>
        <p:spPr>
          <a:xfrm>
            <a:off x="7250248" y="2238865"/>
            <a:ext cx="2775984" cy="875160"/>
          </a:xfrm>
          <a:prstGeom prst="rect">
            <a:avLst/>
          </a:prstGeom>
        </p:spPr>
      </p:pic>
      <p:pic>
        <p:nvPicPr>
          <p:cNvPr id="21" name="Picture 20">
            <a:extLst>
              <a:ext uri="{FF2B5EF4-FFF2-40B4-BE49-F238E27FC236}">
                <a16:creationId xmlns:a16="http://schemas.microsoft.com/office/drawing/2014/main" id="{1D417833-40E5-6100-F7A8-59B18A2CE918}"/>
              </a:ext>
            </a:extLst>
          </p:cNvPr>
          <p:cNvPicPr>
            <a:picLocks noChangeAspect="1"/>
          </p:cNvPicPr>
          <p:nvPr/>
        </p:nvPicPr>
        <p:blipFill>
          <a:blip r:embed="rId5"/>
          <a:stretch>
            <a:fillRect/>
          </a:stretch>
        </p:blipFill>
        <p:spPr>
          <a:xfrm>
            <a:off x="10156375" y="2238865"/>
            <a:ext cx="1132368" cy="216482"/>
          </a:xfrm>
          <a:prstGeom prst="rect">
            <a:avLst/>
          </a:prstGeom>
        </p:spPr>
      </p:pic>
      <p:sp>
        <p:nvSpPr>
          <p:cNvPr id="25" name="TextBox 24">
            <a:extLst>
              <a:ext uri="{FF2B5EF4-FFF2-40B4-BE49-F238E27FC236}">
                <a16:creationId xmlns:a16="http://schemas.microsoft.com/office/drawing/2014/main" id="{8CE13A03-738C-B67C-4317-EFCF697D9A89}"/>
              </a:ext>
            </a:extLst>
          </p:cNvPr>
          <p:cNvSpPr txBox="1"/>
          <p:nvPr/>
        </p:nvSpPr>
        <p:spPr>
          <a:xfrm>
            <a:off x="5344087" y="3609987"/>
            <a:ext cx="6314021" cy="1569660"/>
          </a:xfrm>
          <a:prstGeom prst="rect">
            <a:avLst/>
          </a:prstGeom>
          <a:noFill/>
          <a:ln>
            <a:solidFill>
              <a:schemeClr val="tx1"/>
            </a:solidFill>
          </a:ln>
        </p:spPr>
        <p:txBody>
          <a:bodyPr wrap="square" rtlCol="0">
            <a:spAutoFit/>
          </a:bodyPr>
          <a:lstStyle/>
          <a:p>
            <a:r>
              <a:rPr lang="en-US" sz="1600" dirty="0"/>
              <a:t>In our analysis, we removed missing values (null and 0 values) from ‘Easting’ and ‘Northing’ columns in the Trees dataset. We executed this by creating a copy of the original dataset and applying the necessary functions to remove the values. This could have been directly applied to the original dataset, but if there was a mistake with this step then the original data would need to be loaded again. </a:t>
            </a:r>
          </a:p>
        </p:txBody>
      </p:sp>
      <p:sp>
        <p:nvSpPr>
          <p:cNvPr id="26" name="TextBox 25">
            <a:extLst>
              <a:ext uri="{FF2B5EF4-FFF2-40B4-BE49-F238E27FC236}">
                <a16:creationId xmlns:a16="http://schemas.microsoft.com/office/drawing/2014/main" id="{1E413501-E176-0E44-4D54-E0EEB596FC57}"/>
              </a:ext>
            </a:extLst>
          </p:cNvPr>
          <p:cNvSpPr txBox="1"/>
          <p:nvPr/>
        </p:nvSpPr>
        <p:spPr>
          <a:xfrm>
            <a:off x="527443" y="5675610"/>
            <a:ext cx="11137113" cy="584775"/>
          </a:xfrm>
          <a:prstGeom prst="rect">
            <a:avLst/>
          </a:prstGeom>
          <a:noFill/>
        </p:spPr>
        <p:txBody>
          <a:bodyPr wrap="square" rtlCol="0">
            <a:spAutoFit/>
          </a:bodyPr>
          <a:lstStyle/>
          <a:p>
            <a:r>
              <a:rPr lang="en-US" sz="1600" dirty="0"/>
              <a:t>The Trees and Common Names datasets are intended for public use hence the data is unrestricted, whereas the Environment data was extracted from the Council’s asset database which is internal, and so is sensitive information which is safeguarded. </a:t>
            </a:r>
          </a:p>
        </p:txBody>
      </p:sp>
    </p:spTree>
    <p:extLst>
      <p:ext uri="{BB962C8B-B14F-4D97-AF65-F5344CB8AC3E}">
        <p14:creationId xmlns:p14="http://schemas.microsoft.com/office/powerpoint/2010/main" val="160631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25"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25AFDB-5021-F86E-D1E9-6226CCAD64CE}"/>
              </a:ext>
            </a:extLst>
          </p:cNvPr>
          <p:cNvSpPr/>
          <p:nvPr/>
        </p:nvSpPr>
        <p:spPr>
          <a:xfrm>
            <a:off x="283740" y="83919"/>
            <a:ext cx="2904065" cy="646331"/>
          </a:xfrm>
          <a:prstGeom prst="rect">
            <a:avLst/>
          </a:prstGeom>
          <a:noFill/>
        </p:spPr>
        <p:txBody>
          <a:bodyPr wrap="none" lIns="91440" tIns="45720" rIns="91440" bIns="45720">
            <a:spAutoFit/>
          </a:bodyPr>
          <a:lstStyle/>
          <a:p>
            <a:r>
              <a:rPr lang="en-US" sz="3600" dirty="0"/>
              <a:t>Requirements </a:t>
            </a:r>
          </a:p>
        </p:txBody>
      </p:sp>
      <p:sp>
        <p:nvSpPr>
          <p:cNvPr id="5" name="TextBox 4">
            <a:extLst>
              <a:ext uri="{FF2B5EF4-FFF2-40B4-BE49-F238E27FC236}">
                <a16:creationId xmlns:a16="http://schemas.microsoft.com/office/drawing/2014/main" id="{B359DEF5-FB6E-4FBB-4004-DA67216804D7}"/>
              </a:ext>
            </a:extLst>
          </p:cNvPr>
          <p:cNvSpPr txBox="1"/>
          <p:nvPr/>
        </p:nvSpPr>
        <p:spPr>
          <a:xfrm>
            <a:off x="414670" y="967563"/>
            <a:ext cx="1048370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data requirements stated that the missing values and unmatching data would be required to complete the initiatives. </a:t>
            </a:r>
          </a:p>
        </p:txBody>
      </p:sp>
      <p:sp>
        <p:nvSpPr>
          <p:cNvPr id="6" name="TextBox 5">
            <a:extLst>
              <a:ext uri="{FF2B5EF4-FFF2-40B4-BE49-F238E27FC236}">
                <a16:creationId xmlns:a16="http://schemas.microsoft.com/office/drawing/2014/main" id="{074FA5A3-2845-DD97-7FA1-02536FA66F7D}"/>
              </a:ext>
            </a:extLst>
          </p:cNvPr>
          <p:cNvSpPr txBox="1"/>
          <p:nvPr/>
        </p:nvSpPr>
        <p:spPr>
          <a:xfrm>
            <a:off x="414670" y="1782039"/>
            <a:ext cx="1048370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initiatives can still be carried out if this requirement was missed but it will not be respective of all the trees recorded.</a:t>
            </a:r>
          </a:p>
        </p:txBody>
      </p:sp>
      <p:sp>
        <p:nvSpPr>
          <p:cNvPr id="7" name="TextBox 6">
            <a:extLst>
              <a:ext uri="{FF2B5EF4-FFF2-40B4-BE49-F238E27FC236}">
                <a16:creationId xmlns:a16="http://schemas.microsoft.com/office/drawing/2014/main" id="{A8C0D05F-7C5C-168E-1F82-EA10FAD19142}"/>
              </a:ext>
            </a:extLst>
          </p:cNvPr>
          <p:cNvSpPr txBox="1"/>
          <p:nvPr/>
        </p:nvSpPr>
        <p:spPr>
          <a:xfrm>
            <a:off x="414670" y="2909009"/>
            <a:ext cx="10483702" cy="1200329"/>
          </a:xfrm>
          <a:prstGeom prst="rect">
            <a:avLst/>
          </a:prstGeom>
          <a:noFill/>
        </p:spPr>
        <p:txBody>
          <a:bodyPr wrap="square" rtlCol="0">
            <a:spAutoFit/>
          </a:bodyPr>
          <a:lstStyle/>
          <a:p>
            <a:r>
              <a:rPr lang="en-US" b="1" dirty="0"/>
              <a:t>Any limitations ?</a:t>
            </a:r>
          </a:p>
          <a:p>
            <a:endParaRPr lang="en-US" b="1" dirty="0"/>
          </a:p>
          <a:p>
            <a:pPr marL="285750" indent="-285750">
              <a:buFont typeface="Arial" panose="020B0604020202020204" pitchFamily="34" charset="0"/>
              <a:buChar char="•"/>
            </a:pPr>
            <a:r>
              <a:rPr lang="en-US" dirty="0"/>
              <a:t>Not all missing values can be retrieved; a null value may have been recorded due to that data simply not existing. Same applies to unmatching data ( e.g. a tree may not have a common name). </a:t>
            </a:r>
          </a:p>
        </p:txBody>
      </p:sp>
      <p:sp>
        <p:nvSpPr>
          <p:cNvPr id="10" name="TextBox 9">
            <a:extLst>
              <a:ext uri="{FF2B5EF4-FFF2-40B4-BE49-F238E27FC236}">
                <a16:creationId xmlns:a16="http://schemas.microsoft.com/office/drawing/2014/main" id="{54AD0869-734D-DCE6-AA5D-40055CEE3750}"/>
              </a:ext>
            </a:extLst>
          </p:cNvPr>
          <p:cNvSpPr txBox="1"/>
          <p:nvPr/>
        </p:nvSpPr>
        <p:spPr>
          <a:xfrm>
            <a:off x="414670" y="4544905"/>
            <a:ext cx="10483702" cy="1508105"/>
          </a:xfrm>
          <a:prstGeom prst="rect">
            <a:avLst/>
          </a:prstGeom>
          <a:noFill/>
        </p:spPr>
        <p:txBody>
          <a:bodyPr wrap="square" rtlCol="0">
            <a:spAutoFit/>
          </a:bodyPr>
          <a:lstStyle/>
          <a:p>
            <a:r>
              <a:rPr lang="en-US" b="1" dirty="0"/>
              <a:t>Classification ambiguity </a:t>
            </a:r>
            <a:r>
              <a:rPr lang="en-GB" sz="2000" dirty="0">
                <a:solidFill>
                  <a:srgbClr val="3A3F42"/>
                </a:solidFill>
                <a:effectLst/>
                <a:latin typeface="ArialMT"/>
              </a:rPr>
              <a:t> </a:t>
            </a:r>
            <a:endParaRPr lang="en-GB" dirty="0">
              <a:effectLst/>
            </a:endParaRPr>
          </a:p>
          <a:p>
            <a:endParaRPr lang="en-US" b="1" dirty="0"/>
          </a:p>
          <a:p>
            <a:pPr marL="285750" indent="-285750">
              <a:buFont typeface="Arial" panose="020B0604020202020204" pitchFamily="34" charset="0"/>
              <a:buChar char="•"/>
            </a:pPr>
            <a:r>
              <a:rPr lang="en-US" dirty="0"/>
              <a:t>Inspection due date was ambiguous to classify as the column consisted of numeric data but had a datatype of string (object) which was confusing. After some research into variables, applying operations to dates does not make sense, therefore, it is qualitative data and not quantitative. </a:t>
            </a:r>
          </a:p>
        </p:txBody>
      </p:sp>
    </p:spTree>
    <p:extLst>
      <p:ext uri="{BB962C8B-B14F-4D97-AF65-F5344CB8AC3E}">
        <p14:creationId xmlns:p14="http://schemas.microsoft.com/office/powerpoint/2010/main" val="412936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ECF0F-8BBB-9CF2-26AC-E9D91392E632}"/>
              </a:ext>
            </a:extLst>
          </p:cNvPr>
          <p:cNvSpPr/>
          <p:nvPr/>
        </p:nvSpPr>
        <p:spPr>
          <a:xfrm>
            <a:off x="283740" y="83919"/>
            <a:ext cx="1636987" cy="646331"/>
          </a:xfrm>
          <a:prstGeom prst="rect">
            <a:avLst/>
          </a:prstGeom>
          <a:noFill/>
        </p:spPr>
        <p:txBody>
          <a:bodyPr wrap="none" lIns="91440" tIns="45720" rIns="91440" bIns="45720">
            <a:spAutoFit/>
          </a:bodyPr>
          <a:lstStyle/>
          <a:p>
            <a:r>
              <a:rPr lang="en-US" sz="3600" dirty="0"/>
              <a:t>Quality </a:t>
            </a:r>
          </a:p>
        </p:txBody>
      </p:sp>
      <p:sp>
        <p:nvSpPr>
          <p:cNvPr id="6" name="TextBox 5">
            <a:extLst>
              <a:ext uri="{FF2B5EF4-FFF2-40B4-BE49-F238E27FC236}">
                <a16:creationId xmlns:a16="http://schemas.microsoft.com/office/drawing/2014/main" id="{CDED6B99-ECC2-3150-9A5E-014FFD28E2C5}"/>
              </a:ext>
            </a:extLst>
          </p:cNvPr>
          <p:cNvSpPr txBox="1"/>
          <p:nvPr/>
        </p:nvSpPr>
        <p:spPr>
          <a:xfrm>
            <a:off x="283740" y="952618"/>
            <a:ext cx="7740501" cy="6186309"/>
          </a:xfrm>
          <a:prstGeom prst="rect">
            <a:avLst/>
          </a:prstGeom>
          <a:noFill/>
        </p:spPr>
        <p:txBody>
          <a:bodyPr wrap="square" rtlCol="0">
            <a:spAutoFit/>
          </a:bodyPr>
          <a:lstStyle/>
          <a:p>
            <a:r>
              <a:rPr lang="en-US" b="1" dirty="0"/>
              <a:t>Evaluation data quality</a:t>
            </a:r>
          </a:p>
          <a:p>
            <a:endParaRPr lang="en-US" b="1" dirty="0"/>
          </a:p>
          <a:p>
            <a:pPr marL="285750" indent="-285750">
              <a:buFont typeface="Arial" panose="020B0604020202020204" pitchFamily="34" charset="0"/>
              <a:buChar char="•"/>
            </a:pPr>
            <a:r>
              <a:rPr lang="en-GB" dirty="0"/>
              <a:t>As missing values can indicate data quality issues, missing values for each dataset were identified. Percentages and total counts of null and zero values were returned respectively in the form of tables.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Outliers of certain columns were also identified in the Trees dataset and shown in boxplots. We used these boxplots to make a judgement on whether the outliers were just extreme values or outliers.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Having missing values and outliers affects the validity of the data in respect to the trees in Camden, therefore, it was important to identify and analyse these. Poor data quality can lead to inaccurate, unreliable, or misleading results.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When identifying unmatched data, we found that there are 23 trees that were not in the environmental dataset and 76 trees not in the common names so these trees will not show up when the tables are joined. What we realised from this analysis is that when acquiring data from different sources, we need to make sure they have a common identifier so the datasets can be combined successfully. </a:t>
            </a:r>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78C04760-E018-5B88-331C-5018C27B4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78" y="730250"/>
            <a:ext cx="3939404" cy="310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44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500</Words>
  <Application>Microsoft Macintosh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ArialMT</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Rasihha Lalithasan</dc:creator>
  <cp:lastModifiedBy>Rasihha Lalithasan</cp:lastModifiedBy>
  <cp:revision>9</cp:revision>
  <dcterms:created xsi:type="dcterms:W3CDTF">2024-01-08T10:10:59Z</dcterms:created>
  <dcterms:modified xsi:type="dcterms:W3CDTF">2024-01-08T12:46:58Z</dcterms:modified>
</cp:coreProperties>
</file>