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3" r:id="rId2"/>
    <p:sldId id="361" r:id="rId3"/>
    <p:sldId id="375" r:id="rId4"/>
    <p:sldId id="376" r:id="rId5"/>
    <p:sldId id="377" r:id="rId6"/>
    <p:sldId id="378" r:id="rId7"/>
    <p:sldId id="379" r:id="rId8"/>
    <p:sldId id="384" r:id="rId9"/>
    <p:sldId id="362" r:id="rId10"/>
    <p:sldId id="380" r:id="rId11"/>
    <p:sldId id="381" r:id="rId12"/>
    <p:sldId id="382" r:id="rId13"/>
    <p:sldId id="383" r:id="rId14"/>
    <p:sldId id="344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  <p15:guide id="4" pos="255">
          <p15:clr>
            <a:srgbClr val="A4A3A4"/>
          </p15:clr>
        </p15:guide>
        <p15:guide id="5" orient="horz" pos="3204">
          <p15:clr>
            <a:srgbClr val="A4A3A4"/>
          </p15:clr>
        </p15:guide>
        <p15:guide id="6" pos="3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ita Joshi" initials="AJ" lastIdx="31" clrIdx="0">
    <p:extLst/>
  </p:cmAuthor>
  <p:cmAuthor id="2" name="Sudhindra V" initials="SV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64B"/>
    <a:srgbClr val="1281A3"/>
    <a:srgbClr val="15A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8" autoAdjust="0"/>
    <p:restoredTop sz="95367" autoAdjust="0"/>
  </p:normalViewPr>
  <p:slideViewPr>
    <p:cSldViewPr showGuides="1">
      <p:cViewPr>
        <p:scale>
          <a:sx n="120" d="100"/>
          <a:sy n="120" d="100"/>
        </p:scale>
        <p:origin x="-114" y="54"/>
      </p:cViewPr>
      <p:guideLst>
        <p:guide orient="horz" pos="1620"/>
        <p:guide orient="horz"/>
        <p:guide orient="horz" pos="3204"/>
        <p:guide pos="2880"/>
        <p:guide pos="255"/>
        <p:guide pos="3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23B06-793C-4C78-85EB-32CD8DA5C26C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BBAAE-1246-49D2-BA24-16771C7F40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1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BBAAE-1246-49D2-BA24-16771C7F40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3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oriant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oriant.com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oriant.com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xoriant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7253289" y="0"/>
            <a:ext cx="1890711" cy="4033838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784503"/>
              <a:gd name="connsiteY0" fmla="*/ 4160233 h 4160233"/>
              <a:gd name="connsiteX1" fmla="*/ 1784503 w 1784503"/>
              <a:gd name="connsiteY1" fmla="*/ 0 h 4160233"/>
              <a:gd name="connsiteX2" fmla="*/ 1784503 w 1784503"/>
              <a:gd name="connsiteY2" fmla="*/ 1657350 h 4160233"/>
              <a:gd name="connsiteX3" fmla="*/ 0 w 1784503"/>
              <a:gd name="connsiteY3" fmla="*/ 4160233 h 4160233"/>
              <a:gd name="connsiteX0" fmla="*/ 0 w 1080880"/>
              <a:gd name="connsiteY0" fmla="*/ 2819435 h 2819435"/>
              <a:gd name="connsiteX1" fmla="*/ 1080880 w 1080880"/>
              <a:gd name="connsiteY1" fmla="*/ 0 h 2819435"/>
              <a:gd name="connsiteX2" fmla="*/ 1080880 w 1080880"/>
              <a:gd name="connsiteY2" fmla="*/ 1657350 h 2819435"/>
              <a:gd name="connsiteX3" fmla="*/ 0 w 1080880"/>
              <a:gd name="connsiteY3" fmla="*/ 2819435 h 2819435"/>
              <a:gd name="connsiteX0" fmla="*/ 0 w 1482457"/>
              <a:gd name="connsiteY0" fmla="*/ 2916657 h 2916657"/>
              <a:gd name="connsiteX1" fmla="*/ 1482457 w 1482457"/>
              <a:gd name="connsiteY1" fmla="*/ 0 h 2916657"/>
              <a:gd name="connsiteX2" fmla="*/ 1482457 w 1482457"/>
              <a:gd name="connsiteY2" fmla="*/ 1657350 h 2916657"/>
              <a:gd name="connsiteX3" fmla="*/ 0 w 1482457"/>
              <a:gd name="connsiteY3" fmla="*/ 2916657 h 2916657"/>
              <a:gd name="connsiteX0" fmla="*/ 0 w 1532644"/>
              <a:gd name="connsiteY0" fmla="*/ 3042375 h 3042375"/>
              <a:gd name="connsiteX1" fmla="*/ 1532644 w 1532644"/>
              <a:gd name="connsiteY1" fmla="*/ 0 h 3042375"/>
              <a:gd name="connsiteX2" fmla="*/ 1532644 w 1532644"/>
              <a:gd name="connsiteY2" fmla="*/ 1657350 h 3042375"/>
              <a:gd name="connsiteX3" fmla="*/ 0 w 1532644"/>
              <a:gd name="connsiteY3" fmla="*/ 3042375 h 30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644" h="3042375">
                <a:moveTo>
                  <a:pt x="0" y="3042375"/>
                </a:moveTo>
                <a:lnTo>
                  <a:pt x="1532644" y="0"/>
                </a:lnTo>
                <a:lnTo>
                  <a:pt x="1532644" y="1657350"/>
                </a:lnTo>
                <a:lnTo>
                  <a:pt x="0" y="30423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767638" y="0"/>
            <a:ext cx="1376362" cy="1521619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657350">
                <a:moveTo>
                  <a:pt x="0" y="0"/>
                </a:moveTo>
                <a:lnTo>
                  <a:pt x="1371600" y="0"/>
                </a:lnTo>
                <a:lnTo>
                  <a:pt x="1371600" y="1657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3"/>
          <p:cNvSpPr/>
          <p:nvPr userDrawn="1"/>
        </p:nvSpPr>
        <p:spPr>
          <a:xfrm>
            <a:off x="7547769" y="971551"/>
            <a:ext cx="1596231" cy="1447799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708" h="1657350">
                <a:moveTo>
                  <a:pt x="0" y="1457409"/>
                </a:moveTo>
                <a:lnTo>
                  <a:pt x="1590708" y="0"/>
                </a:lnTo>
                <a:lnTo>
                  <a:pt x="1590708" y="1657350"/>
                </a:lnTo>
                <a:lnTo>
                  <a:pt x="0" y="14574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"/>
          <p:cNvSpPr/>
          <p:nvPr userDrawn="1"/>
        </p:nvSpPr>
        <p:spPr>
          <a:xfrm>
            <a:off x="8853488" y="969170"/>
            <a:ext cx="290512" cy="550068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  <a:gd name="connsiteX0" fmla="*/ 0 w 1564714"/>
              <a:gd name="connsiteY0" fmla="*/ 696891 h 1657350"/>
              <a:gd name="connsiteX1" fmla="*/ 1564714 w 1564714"/>
              <a:gd name="connsiteY1" fmla="*/ 0 h 1657350"/>
              <a:gd name="connsiteX2" fmla="*/ 1564714 w 1564714"/>
              <a:gd name="connsiteY2" fmla="*/ 1657350 h 1657350"/>
              <a:gd name="connsiteX3" fmla="*/ 0 w 1564714"/>
              <a:gd name="connsiteY3" fmla="*/ 696891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4714" h="1657350">
                <a:moveTo>
                  <a:pt x="0" y="696891"/>
                </a:moveTo>
                <a:lnTo>
                  <a:pt x="1564714" y="0"/>
                </a:lnTo>
                <a:lnTo>
                  <a:pt x="1564714" y="1657350"/>
                </a:lnTo>
                <a:lnTo>
                  <a:pt x="0" y="696891"/>
                </a:lnTo>
                <a:close/>
              </a:path>
            </a:pathLst>
          </a:custGeom>
          <a:solidFill>
            <a:srgbClr val="14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"/>
          <p:cNvSpPr/>
          <p:nvPr userDrawn="1"/>
        </p:nvSpPr>
        <p:spPr>
          <a:xfrm>
            <a:off x="6580981" y="1364457"/>
            <a:ext cx="2563019" cy="2625153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0 w 1574097"/>
              <a:gd name="connsiteY0" fmla="*/ 1376370 h 1657350"/>
              <a:gd name="connsiteX1" fmla="*/ 1574097 w 1574097"/>
              <a:gd name="connsiteY1" fmla="*/ 0 h 1657350"/>
              <a:gd name="connsiteX2" fmla="*/ 1574097 w 1574097"/>
              <a:gd name="connsiteY2" fmla="*/ 1657350 h 1657350"/>
              <a:gd name="connsiteX3" fmla="*/ 0 w 1574097"/>
              <a:gd name="connsiteY3" fmla="*/ 1376370 h 1657350"/>
              <a:gd name="connsiteX0" fmla="*/ 0 w 1593081"/>
              <a:gd name="connsiteY0" fmla="*/ 1397438 h 1657350"/>
              <a:gd name="connsiteX1" fmla="*/ 1593081 w 1593081"/>
              <a:gd name="connsiteY1" fmla="*/ 0 h 1657350"/>
              <a:gd name="connsiteX2" fmla="*/ 1593081 w 1593081"/>
              <a:gd name="connsiteY2" fmla="*/ 1657350 h 1657350"/>
              <a:gd name="connsiteX3" fmla="*/ 0 w 1593081"/>
              <a:gd name="connsiteY3" fmla="*/ 1397438 h 1657350"/>
              <a:gd name="connsiteX0" fmla="*/ 0 w 1590708"/>
              <a:gd name="connsiteY0" fmla="*/ 1457409 h 1657350"/>
              <a:gd name="connsiteX1" fmla="*/ 1590708 w 1590708"/>
              <a:gd name="connsiteY1" fmla="*/ 0 h 1657350"/>
              <a:gd name="connsiteX2" fmla="*/ 1590708 w 1590708"/>
              <a:gd name="connsiteY2" fmla="*/ 1657350 h 1657350"/>
              <a:gd name="connsiteX3" fmla="*/ 0 w 1590708"/>
              <a:gd name="connsiteY3" fmla="*/ 1457409 h 1657350"/>
              <a:gd name="connsiteX0" fmla="*/ 0 w 2554151"/>
              <a:gd name="connsiteY0" fmla="*/ 3123257 h 3123257"/>
              <a:gd name="connsiteX1" fmla="*/ 2554151 w 2554151"/>
              <a:gd name="connsiteY1" fmla="*/ 0 h 3123257"/>
              <a:gd name="connsiteX2" fmla="*/ 2554151 w 2554151"/>
              <a:gd name="connsiteY2" fmla="*/ 1657350 h 3123257"/>
              <a:gd name="connsiteX3" fmla="*/ 0 w 2554151"/>
              <a:gd name="connsiteY3" fmla="*/ 3123257 h 31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151" h="3123257">
                <a:moveTo>
                  <a:pt x="0" y="3123257"/>
                </a:moveTo>
                <a:lnTo>
                  <a:pt x="2554151" y="0"/>
                </a:lnTo>
                <a:lnTo>
                  <a:pt x="2554151" y="1657350"/>
                </a:lnTo>
                <a:lnTo>
                  <a:pt x="0" y="31232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19547933">
            <a:off x="6832163" y="3628887"/>
            <a:ext cx="98938" cy="285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534" y="1752339"/>
            <a:ext cx="6743266" cy="1271588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296" y="3000372"/>
            <a:ext cx="6548003" cy="53340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Varun.SANJEEV\Desktop\Xoriant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457200"/>
            <a:ext cx="1682750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hlinkClick r:id="rId3"/>
          </p:cNvPr>
          <p:cNvSpPr txBox="1"/>
          <p:nvPr userDrawn="1"/>
        </p:nvSpPr>
        <p:spPr>
          <a:xfrm>
            <a:off x="7422361" y="4733525"/>
            <a:ext cx="1066800" cy="2385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" dirty="0">
                <a:solidFill>
                  <a:schemeClr val="accent6"/>
                </a:solidFill>
              </a:rPr>
              <a:t>www.xoriant.com</a:t>
            </a:r>
          </a:p>
        </p:txBody>
      </p:sp>
      <p:sp>
        <p:nvSpPr>
          <p:cNvPr id="18" name="Rectangle 3"/>
          <p:cNvSpPr/>
          <p:nvPr userDrawn="1"/>
        </p:nvSpPr>
        <p:spPr>
          <a:xfrm rot="10800000">
            <a:off x="1" y="4837820"/>
            <a:ext cx="857251" cy="305680"/>
          </a:xfrm>
          <a:custGeom>
            <a:avLst/>
            <a:gdLst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1657350 h 1657350"/>
              <a:gd name="connsiteX4" fmla="*/ 0 w 1371600"/>
              <a:gd name="connsiteY4" fmla="*/ 0 h 1657350"/>
              <a:gd name="connsiteX0" fmla="*/ 0 w 1371600"/>
              <a:gd name="connsiteY0" fmla="*/ 0 h 1657350"/>
              <a:gd name="connsiteX1" fmla="*/ 1371600 w 1371600"/>
              <a:gd name="connsiteY1" fmla="*/ 0 h 1657350"/>
              <a:gd name="connsiteX2" fmla="*/ 1371600 w 1371600"/>
              <a:gd name="connsiteY2" fmla="*/ 1657350 h 1657350"/>
              <a:gd name="connsiteX3" fmla="*/ 0 w 1371600"/>
              <a:gd name="connsiteY3" fmla="*/ 0 h 1657350"/>
              <a:gd name="connsiteX0" fmla="*/ 279828 w 1651428"/>
              <a:gd name="connsiteY0" fmla="*/ 0 h 616017"/>
              <a:gd name="connsiteX1" fmla="*/ 1651428 w 1651428"/>
              <a:gd name="connsiteY1" fmla="*/ 0 h 616017"/>
              <a:gd name="connsiteX2" fmla="*/ 0 w 1651428"/>
              <a:gd name="connsiteY2" fmla="*/ 616017 h 616017"/>
              <a:gd name="connsiteX3" fmla="*/ 279828 w 1651428"/>
              <a:gd name="connsiteY3" fmla="*/ 0 h 6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428" h="616017">
                <a:moveTo>
                  <a:pt x="279828" y="0"/>
                </a:moveTo>
                <a:lnTo>
                  <a:pt x="1651428" y="0"/>
                </a:lnTo>
                <a:lnTo>
                  <a:pt x="0" y="616017"/>
                </a:lnTo>
                <a:lnTo>
                  <a:pt x="27982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9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1" y="4731319"/>
            <a:ext cx="661732" cy="417556"/>
            <a:chOff x="0" y="4660277"/>
            <a:chExt cx="783429" cy="494347"/>
          </a:xfrm>
        </p:grpSpPr>
        <p:sp>
          <p:nvSpPr>
            <p:cNvPr id="3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7668" y="397669"/>
            <a:ext cx="3846671" cy="434578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ctr">
              <a:buFont typeface="Arial" panose="020B0604020202020204" pitchFamily="34" charset="0"/>
              <a:buNone/>
              <a:defRPr lang="en-US" sz="1800" b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 algn="ctr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19600" y="263525"/>
            <a:ext cx="4114800" cy="60960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419600" y="876561"/>
            <a:ext cx="4114799" cy="462941"/>
          </a:xfrm>
        </p:spPr>
        <p:txBody>
          <a:bodyPr>
            <a:norm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3341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Xoriant Corporation.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-1" y="4901089"/>
            <a:ext cx="33099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7"/>
          </p:nvPr>
        </p:nvSpPr>
        <p:spPr>
          <a:xfrm>
            <a:off x="4419599" y="1379220"/>
            <a:ext cx="4114801" cy="3368993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2" descr="C:\Users\Varun.SANJEEV\Desktop\Xoriant short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7" y="4751172"/>
            <a:ext cx="351445" cy="3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 userDrawn="1"/>
        </p:nvGrpSpPr>
        <p:grpSpPr>
          <a:xfrm>
            <a:off x="8763000" y="1"/>
            <a:ext cx="381000" cy="832483"/>
            <a:chOff x="8763000" y="1"/>
            <a:chExt cx="381000" cy="832483"/>
          </a:xfrm>
        </p:grpSpPr>
        <p:sp>
          <p:nvSpPr>
            <p:cNvPr id="19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2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4244339" cy="51435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2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" y="4731319"/>
            <a:ext cx="661732" cy="417556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Content Placeholder 2"/>
          <p:cNvSpPr>
            <a:spLocks noGrp="1"/>
          </p:cNvSpPr>
          <p:nvPr>
            <p:ph idx="17"/>
          </p:nvPr>
        </p:nvSpPr>
        <p:spPr>
          <a:xfrm>
            <a:off x="4419599" y="1379220"/>
            <a:ext cx="4114801" cy="3519378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19600" y="263525"/>
            <a:ext cx="4114800" cy="60960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419600" y="876561"/>
            <a:ext cx="4114799" cy="462941"/>
          </a:xfrm>
        </p:spPr>
        <p:txBody>
          <a:bodyPr>
            <a:norm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3341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Xoriant Corporation.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-1" y="4901089"/>
            <a:ext cx="33099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2" descr="C:\Users\Varun.SANJEEV\Desktop\Xoriant short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7" y="4751172"/>
            <a:ext cx="351445" cy="3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8763000" y="1"/>
            <a:ext cx="381000" cy="832483"/>
            <a:chOff x="8763000" y="1"/>
            <a:chExt cx="381000" cy="832483"/>
          </a:xfrm>
        </p:grpSpPr>
        <p:sp>
          <p:nvSpPr>
            <p:cNvPr id="27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37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" y="4731319"/>
            <a:ext cx="661732" cy="417556"/>
            <a:chOff x="0" y="4660277"/>
            <a:chExt cx="783429" cy="494347"/>
          </a:xfrm>
        </p:grpSpPr>
        <p:sp>
          <p:nvSpPr>
            <p:cNvPr id="28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63341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Xoriant Corporation.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" y="4901089"/>
            <a:ext cx="33099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C:\Users\Varun.SANJEEV\Desktop\Xoriant short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7" y="4751172"/>
            <a:ext cx="351445" cy="3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8763000" y="1"/>
            <a:ext cx="381000" cy="832483"/>
            <a:chOff x="8763000" y="1"/>
            <a:chExt cx="381000" cy="832483"/>
          </a:xfrm>
        </p:grpSpPr>
        <p:sp>
          <p:nvSpPr>
            <p:cNvPr id="24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89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4953000" y="1"/>
            <a:ext cx="4191000" cy="51434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7848600" y="4766019"/>
            <a:ext cx="1066800" cy="2385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" dirty="0">
                <a:solidFill>
                  <a:schemeClr val="accent1"/>
                </a:solidFill>
              </a:rPr>
              <a:t>www.xoriant.com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52" y="1809750"/>
            <a:ext cx="4456948" cy="1165638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4400" b="1" cap="all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5166230" y="438150"/>
            <a:ext cx="3444370" cy="752473"/>
          </a:xfrm>
        </p:spPr>
        <p:txBody>
          <a:bodyPr anchor="b">
            <a:normAutofit/>
          </a:bodyPr>
          <a:lstStyle>
            <a:lvl1pPr marL="0" indent="0" algn="l">
              <a:lnSpc>
                <a:spcPts val="2000"/>
              </a:lnSpc>
              <a:buNone/>
              <a:defRPr sz="18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225" y="460122"/>
            <a:ext cx="1682750" cy="82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 userDrawn="1"/>
        </p:nvGrpSpPr>
        <p:grpSpPr>
          <a:xfrm>
            <a:off x="8590778" y="1"/>
            <a:ext cx="553224" cy="1352550"/>
            <a:chOff x="8667750" y="0"/>
            <a:chExt cx="476251" cy="1040605"/>
          </a:xfrm>
        </p:grpSpPr>
        <p:sp>
          <p:nvSpPr>
            <p:cNvPr id="36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/>
          <p:cNvSpPr txBox="1"/>
          <p:nvPr userDrawn="1"/>
        </p:nvSpPr>
        <p:spPr>
          <a:xfrm>
            <a:off x="38100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© 2017 Xoriant Corporation.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6229" y="1190624"/>
            <a:ext cx="3444369" cy="457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2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5715000" y="1"/>
            <a:ext cx="3429000" cy="514349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7848600" y="4766019"/>
            <a:ext cx="1066800" cy="2385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" dirty="0">
                <a:solidFill>
                  <a:schemeClr val="accent1"/>
                </a:solidFill>
              </a:rPr>
              <a:t>www.xoriant.com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5950"/>
            <a:ext cx="5257800" cy="708438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381000" y="2724150"/>
            <a:ext cx="5257800" cy="676273"/>
          </a:xfrm>
        </p:spPr>
        <p:txBody>
          <a:bodyPr anchor="b">
            <a:normAutofit/>
          </a:bodyPr>
          <a:lstStyle>
            <a:lvl1pPr marL="0" indent="0" algn="l">
              <a:lnSpc>
                <a:spcPts val="2000"/>
              </a:lnSpc>
              <a:buNone/>
              <a:defRPr sz="20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225" y="460122"/>
            <a:ext cx="1682750" cy="82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 userDrawn="1"/>
        </p:nvGrpSpPr>
        <p:grpSpPr>
          <a:xfrm>
            <a:off x="8590778" y="1"/>
            <a:ext cx="553224" cy="1352550"/>
            <a:chOff x="8667750" y="0"/>
            <a:chExt cx="476251" cy="1040605"/>
          </a:xfrm>
        </p:grpSpPr>
        <p:sp>
          <p:nvSpPr>
            <p:cNvPr id="36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/>
          <p:cNvSpPr txBox="1"/>
          <p:nvPr userDrawn="1"/>
        </p:nvSpPr>
        <p:spPr>
          <a:xfrm>
            <a:off x="38100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© 2017 Xoriant Corporation.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0999" y="3400424"/>
            <a:ext cx="5257799" cy="457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1000" y="3943350"/>
            <a:ext cx="4648200" cy="457200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600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600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600" kern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en-US" sz="1600" kern="12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03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1" y="4731319"/>
            <a:ext cx="661732" cy="417556"/>
            <a:chOff x="0" y="4660277"/>
            <a:chExt cx="783429" cy="494347"/>
          </a:xfrm>
        </p:grpSpPr>
        <p:sp>
          <p:nvSpPr>
            <p:cNvPr id="2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63341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Xoriant Corporation.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" y="4901089"/>
            <a:ext cx="33099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90514" y="57149"/>
            <a:ext cx="8229600" cy="661037"/>
          </a:xfrm>
        </p:spPr>
        <p:txBody>
          <a:bodyPr anchor="b">
            <a:normAutofit/>
          </a:bodyPr>
          <a:lstStyle>
            <a:lvl1pPr algn="l">
              <a:def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7" name="Picture 2" descr="C:\Users\Varun.SANJEEV\Desktop\Xoriant short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7" y="4751172"/>
            <a:ext cx="351445" cy="3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 userDrawn="1"/>
        </p:nvGrpSpPr>
        <p:grpSpPr>
          <a:xfrm>
            <a:off x="8763000" y="1"/>
            <a:ext cx="381000" cy="832483"/>
            <a:chOff x="8763000" y="1"/>
            <a:chExt cx="381000" cy="832483"/>
          </a:xfrm>
        </p:grpSpPr>
        <p:sp>
          <p:nvSpPr>
            <p:cNvPr id="19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0" y="814388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5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849C-CBF0-43DC-8469-039C8C98D76B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49A2-617D-4058-AAA4-E2BC351D6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1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40F0-58B4-40A4-9035-EB3F8359343D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49A2-617D-4058-AAA4-E2BC351D6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97B3-D2D4-4E82-9294-9A3C2E48C68D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49A2-617D-4058-AAA4-E2BC351D6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54D2-5B17-47EC-B70D-92805A6BE995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49A2-617D-4058-AAA4-E2BC351D6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57150"/>
            <a:ext cx="8229600" cy="659964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814388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idx="13"/>
          </p:nvPr>
        </p:nvSpPr>
        <p:spPr>
          <a:xfrm>
            <a:off x="289012" y="952500"/>
            <a:ext cx="8385087" cy="390525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" y="4731319"/>
            <a:ext cx="661732" cy="417556"/>
            <a:chOff x="0" y="4660277"/>
            <a:chExt cx="783429" cy="494347"/>
          </a:xfrm>
        </p:grpSpPr>
        <p:sp>
          <p:nvSpPr>
            <p:cNvPr id="1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2" descr="C:\Users\Varun.SANJEEV\Desktop\Xoriant short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7" y="4751172"/>
            <a:ext cx="351445" cy="3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63341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Xoriant Corporation.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" y="4901089"/>
            <a:ext cx="33099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763000" y="1"/>
            <a:ext cx="381000" cy="832483"/>
            <a:chOff x="8763000" y="1"/>
            <a:chExt cx="381000" cy="832483"/>
          </a:xfrm>
        </p:grpSpPr>
        <p:sp>
          <p:nvSpPr>
            <p:cNvPr id="17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9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1" y="4731319"/>
            <a:ext cx="661732" cy="417556"/>
            <a:chOff x="0" y="4660277"/>
            <a:chExt cx="783429" cy="494347"/>
          </a:xfrm>
        </p:grpSpPr>
        <p:sp>
          <p:nvSpPr>
            <p:cNvPr id="17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57150"/>
            <a:ext cx="8229600" cy="659964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814388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9012" y="952500"/>
            <a:ext cx="8385087" cy="462941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63341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Xoriant Corporation.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-1" y="4901089"/>
            <a:ext cx="33099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5"/>
          </p:nvPr>
        </p:nvSpPr>
        <p:spPr>
          <a:xfrm>
            <a:off x="289012" y="1397000"/>
            <a:ext cx="8385087" cy="347345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2" descr="C:\Users\Varun.SANJEEV\Desktop\Xoriant short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7" y="4751172"/>
            <a:ext cx="351445" cy="3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 userDrawn="1"/>
        </p:nvGrpSpPr>
        <p:grpSpPr>
          <a:xfrm>
            <a:off x="8763000" y="1"/>
            <a:ext cx="381000" cy="832483"/>
            <a:chOff x="8763000" y="1"/>
            <a:chExt cx="381000" cy="832483"/>
          </a:xfrm>
        </p:grpSpPr>
        <p:sp>
          <p:nvSpPr>
            <p:cNvPr id="33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46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852" y="1490190"/>
            <a:ext cx="6747710" cy="1212469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title style</a:t>
            </a:r>
          </a:p>
        </p:txBody>
      </p:sp>
      <p:sp>
        <p:nvSpPr>
          <p:cNvPr id="10" name="TextBox 9">
            <a:hlinkClick r:id="rId2"/>
          </p:cNvPr>
          <p:cNvSpPr txBox="1"/>
          <p:nvPr userDrawn="1"/>
        </p:nvSpPr>
        <p:spPr>
          <a:xfrm>
            <a:off x="419852" y="4733525"/>
            <a:ext cx="1066800" cy="2385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</a:rPr>
              <a:t>www.xoriant.com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24296" y="2681605"/>
            <a:ext cx="6548003" cy="533400"/>
          </a:xfrm>
        </p:spPr>
        <p:txBody>
          <a:bodyPr>
            <a:normAutofit/>
          </a:bodyPr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Section subtitle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3200401" cy="3028950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3821" h="2553821">
                <a:moveTo>
                  <a:pt x="0" y="0"/>
                </a:moveTo>
                <a:lnTo>
                  <a:pt x="2553821" y="0"/>
                </a:lnTo>
                <a:lnTo>
                  <a:pt x="2553821" y="25538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"/>
          <p:cNvSpPr/>
          <p:nvPr userDrawn="1"/>
        </p:nvSpPr>
        <p:spPr>
          <a:xfrm>
            <a:off x="8224044" y="1371600"/>
            <a:ext cx="919957" cy="1657351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  <a:gd name="connsiteX0" fmla="*/ 0 w 855530"/>
              <a:gd name="connsiteY0" fmla="*/ 862750 h 2553821"/>
              <a:gd name="connsiteX1" fmla="*/ 855530 w 855530"/>
              <a:gd name="connsiteY1" fmla="*/ 0 h 2553821"/>
              <a:gd name="connsiteX2" fmla="*/ 855530 w 855530"/>
              <a:gd name="connsiteY2" fmla="*/ 2553821 h 2553821"/>
              <a:gd name="connsiteX3" fmla="*/ 0 w 855530"/>
              <a:gd name="connsiteY3" fmla="*/ 862750 h 2553821"/>
              <a:gd name="connsiteX0" fmla="*/ 0 w 746993"/>
              <a:gd name="connsiteY0" fmla="*/ 1287686 h 2553821"/>
              <a:gd name="connsiteX1" fmla="*/ 746993 w 746993"/>
              <a:gd name="connsiteY1" fmla="*/ 0 h 2553821"/>
              <a:gd name="connsiteX2" fmla="*/ 746993 w 746993"/>
              <a:gd name="connsiteY2" fmla="*/ 2553821 h 2553821"/>
              <a:gd name="connsiteX3" fmla="*/ 0 w 746993"/>
              <a:gd name="connsiteY3" fmla="*/ 1287686 h 2553821"/>
              <a:gd name="connsiteX0" fmla="*/ 0 w 659205"/>
              <a:gd name="connsiteY0" fmla="*/ 1472169 h 2553821"/>
              <a:gd name="connsiteX1" fmla="*/ 659205 w 659205"/>
              <a:gd name="connsiteY1" fmla="*/ 0 h 2553821"/>
              <a:gd name="connsiteX2" fmla="*/ 659205 w 659205"/>
              <a:gd name="connsiteY2" fmla="*/ 2553821 h 2553821"/>
              <a:gd name="connsiteX3" fmla="*/ 0 w 659205"/>
              <a:gd name="connsiteY3" fmla="*/ 1472169 h 2553821"/>
              <a:gd name="connsiteX0" fmla="*/ 0 w 673171"/>
              <a:gd name="connsiteY0" fmla="*/ 1464482 h 2553821"/>
              <a:gd name="connsiteX1" fmla="*/ 673171 w 673171"/>
              <a:gd name="connsiteY1" fmla="*/ 0 h 2553821"/>
              <a:gd name="connsiteX2" fmla="*/ 673171 w 673171"/>
              <a:gd name="connsiteY2" fmla="*/ 2553821 h 2553821"/>
              <a:gd name="connsiteX3" fmla="*/ 0 w 673171"/>
              <a:gd name="connsiteY3" fmla="*/ 1464482 h 2553821"/>
              <a:gd name="connsiteX0" fmla="*/ 0 w 595497"/>
              <a:gd name="connsiteY0" fmla="*/ 1179305 h 2553821"/>
              <a:gd name="connsiteX1" fmla="*/ 595497 w 595497"/>
              <a:gd name="connsiteY1" fmla="*/ 0 h 2553821"/>
              <a:gd name="connsiteX2" fmla="*/ 595497 w 595497"/>
              <a:gd name="connsiteY2" fmla="*/ 2553821 h 2553821"/>
              <a:gd name="connsiteX3" fmla="*/ 0 w 595497"/>
              <a:gd name="connsiteY3" fmla="*/ 1179305 h 2553821"/>
              <a:gd name="connsiteX0" fmla="*/ 0 w 601097"/>
              <a:gd name="connsiteY0" fmla="*/ 1165695 h 2553821"/>
              <a:gd name="connsiteX1" fmla="*/ 601097 w 601097"/>
              <a:gd name="connsiteY1" fmla="*/ 0 h 2553821"/>
              <a:gd name="connsiteX2" fmla="*/ 601097 w 601097"/>
              <a:gd name="connsiteY2" fmla="*/ 2553821 h 2553821"/>
              <a:gd name="connsiteX3" fmla="*/ 0 w 601097"/>
              <a:gd name="connsiteY3" fmla="*/ 1165695 h 2553821"/>
              <a:gd name="connsiteX0" fmla="*/ 0 w 578696"/>
              <a:gd name="connsiteY0" fmla="*/ 1062781 h 2553821"/>
              <a:gd name="connsiteX1" fmla="*/ 578696 w 578696"/>
              <a:gd name="connsiteY1" fmla="*/ 0 h 2553821"/>
              <a:gd name="connsiteX2" fmla="*/ 578696 w 578696"/>
              <a:gd name="connsiteY2" fmla="*/ 2553821 h 2553821"/>
              <a:gd name="connsiteX3" fmla="*/ 0 w 578696"/>
              <a:gd name="connsiteY3" fmla="*/ 1062781 h 2553821"/>
              <a:gd name="connsiteX0" fmla="*/ 0 w 554895"/>
              <a:gd name="connsiteY0" fmla="*/ 1241062 h 2553821"/>
              <a:gd name="connsiteX1" fmla="*/ 554895 w 554895"/>
              <a:gd name="connsiteY1" fmla="*/ 0 h 2553821"/>
              <a:gd name="connsiteX2" fmla="*/ 554895 w 554895"/>
              <a:gd name="connsiteY2" fmla="*/ 2553821 h 2553821"/>
              <a:gd name="connsiteX3" fmla="*/ 0 w 554895"/>
              <a:gd name="connsiteY3" fmla="*/ 1241062 h 2553821"/>
              <a:gd name="connsiteX0" fmla="*/ 0 w 554895"/>
              <a:gd name="connsiteY0" fmla="*/ 1241062 h 2553821"/>
              <a:gd name="connsiteX1" fmla="*/ 554895 w 554895"/>
              <a:gd name="connsiteY1" fmla="*/ 0 h 2553821"/>
              <a:gd name="connsiteX2" fmla="*/ 554895 w 554895"/>
              <a:gd name="connsiteY2" fmla="*/ 2553821 h 2553821"/>
              <a:gd name="connsiteX3" fmla="*/ 0 w 554895"/>
              <a:gd name="connsiteY3" fmla="*/ 1241062 h 2553821"/>
              <a:gd name="connsiteX0" fmla="*/ 0 w 535294"/>
              <a:gd name="connsiteY0" fmla="*/ 1200700 h 2553821"/>
              <a:gd name="connsiteX1" fmla="*/ 535294 w 535294"/>
              <a:gd name="connsiteY1" fmla="*/ 0 h 2553821"/>
              <a:gd name="connsiteX2" fmla="*/ 535294 w 535294"/>
              <a:gd name="connsiteY2" fmla="*/ 2553821 h 2553821"/>
              <a:gd name="connsiteX3" fmla="*/ 0 w 535294"/>
              <a:gd name="connsiteY3" fmla="*/ 1200700 h 2553821"/>
              <a:gd name="connsiteX0" fmla="*/ 0 w 540894"/>
              <a:gd name="connsiteY0" fmla="*/ 1211706 h 2553821"/>
              <a:gd name="connsiteX1" fmla="*/ 540894 w 540894"/>
              <a:gd name="connsiteY1" fmla="*/ 0 h 2553821"/>
              <a:gd name="connsiteX2" fmla="*/ 540894 w 540894"/>
              <a:gd name="connsiteY2" fmla="*/ 2553821 h 2553821"/>
              <a:gd name="connsiteX3" fmla="*/ 0 w 540894"/>
              <a:gd name="connsiteY3" fmla="*/ 1211706 h 25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894" h="2553821">
                <a:moveTo>
                  <a:pt x="0" y="1211706"/>
                </a:moveTo>
                <a:lnTo>
                  <a:pt x="540894" y="0"/>
                </a:lnTo>
                <a:lnTo>
                  <a:pt x="540894" y="2553821"/>
                </a:lnTo>
                <a:lnTo>
                  <a:pt x="0" y="12117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"/>
          <p:cNvSpPr/>
          <p:nvPr userDrawn="1"/>
        </p:nvSpPr>
        <p:spPr>
          <a:xfrm>
            <a:off x="7162800" y="1467587"/>
            <a:ext cx="1981200" cy="2872739"/>
          </a:xfrm>
          <a:custGeom>
            <a:avLst/>
            <a:gdLst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2553821 h 2553821"/>
              <a:gd name="connsiteX4" fmla="*/ 0 w 2553821"/>
              <a:gd name="connsiteY4" fmla="*/ 0 h 2553821"/>
              <a:gd name="connsiteX0" fmla="*/ 0 w 2553821"/>
              <a:gd name="connsiteY0" fmla="*/ 0 h 2553821"/>
              <a:gd name="connsiteX1" fmla="*/ 2553821 w 2553821"/>
              <a:gd name="connsiteY1" fmla="*/ 0 h 2553821"/>
              <a:gd name="connsiteX2" fmla="*/ 2553821 w 2553821"/>
              <a:gd name="connsiteY2" fmla="*/ 2553821 h 2553821"/>
              <a:gd name="connsiteX3" fmla="*/ 0 w 2553821"/>
              <a:gd name="connsiteY3" fmla="*/ 0 h 2553821"/>
              <a:gd name="connsiteX0" fmla="*/ 0 w 2164363"/>
              <a:gd name="connsiteY0" fmla="*/ 2872740 h 2872740"/>
              <a:gd name="connsiteX1" fmla="*/ 2164363 w 2164363"/>
              <a:gd name="connsiteY1" fmla="*/ 0 h 2872740"/>
              <a:gd name="connsiteX2" fmla="*/ 2164363 w 2164363"/>
              <a:gd name="connsiteY2" fmla="*/ 2553821 h 2872740"/>
              <a:gd name="connsiteX3" fmla="*/ 0 w 2164363"/>
              <a:gd name="connsiteY3" fmla="*/ 2872740 h 2872740"/>
              <a:gd name="connsiteX0" fmla="*/ 0 w 2126056"/>
              <a:gd name="connsiteY0" fmla="*/ 4683816 h 4683816"/>
              <a:gd name="connsiteX1" fmla="*/ 2126056 w 2126056"/>
              <a:gd name="connsiteY1" fmla="*/ 0 h 4683816"/>
              <a:gd name="connsiteX2" fmla="*/ 2126056 w 2126056"/>
              <a:gd name="connsiteY2" fmla="*/ 2553821 h 4683816"/>
              <a:gd name="connsiteX3" fmla="*/ 0 w 2126056"/>
              <a:gd name="connsiteY3" fmla="*/ 4683816 h 4683816"/>
              <a:gd name="connsiteX0" fmla="*/ 0 w 2132441"/>
              <a:gd name="connsiteY0" fmla="*/ 4527689 h 4527689"/>
              <a:gd name="connsiteX1" fmla="*/ 2132441 w 2132441"/>
              <a:gd name="connsiteY1" fmla="*/ 0 h 4527689"/>
              <a:gd name="connsiteX2" fmla="*/ 2132441 w 2132441"/>
              <a:gd name="connsiteY2" fmla="*/ 2553821 h 4527689"/>
              <a:gd name="connsiteX3" fmla="*/ 0 w 2132441"/>
              <a:gd name="connsiteY3" fmla="*/ 4527689 h 452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41" h="4527689">
                <a:moveTo>
                  <a:pt x="0" y="4527689"/>
                </a:moveTo>
                <a:lnTo>
                  <a:pt x="2132441" y="0"/>
                </a:lnTo>
                <a:lnTo>
                  <a:pt x="2132441" y="2553821"/>
                </a:lnTo>
                <a:lnTo>
                  <a:pt x="0" y="45276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Varun.SANJEEV\Desktop\Xoriant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54" y="441960"/>
            <a:ext cx="1151692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9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1" y="4731319"/>
            <a:ext cx="661732" cy="417556"/>
            <a:chOff x="0" y="4660277"/>
            <a:chExt cx="783429" cy="494347"/>
          </a:xfrm>
        </p:grpSpPr>
        <p:sp>
          <p:nvSpPr>
            <p:cNvPr id="33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590550"/>
            <a:ext cx="8229600" cy="659964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1347788"/>
            <a:ext cx="83296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8427278" y="0"/>
            <a:ext cx="716724" cy="1566037"/>
            <a:chOff x="8667750" y="0"/>
            <a:chExt cx="476251" cy="1040605"/>
          </a:xfrm>
        </p:grpSpPr>
        <p:sp>
          <p:nvSpPr>
            <p:cNvPr id="19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63341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Xoriant Corporation.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" y="4901089"/>
            <a:ext cx="33099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4"/>
          </p:nvPr>
        </p:nvSpPr>
        <p:spPr>
          <a:xfrm>
            <a:off x="289013" y="1485900"/>
            <a:ext cx="8245388" cy="33909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2" descr="C:\Users\Varun.SANJEEV\Desktop\Xoriant short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7" y="4751172"/>
            <a:ext cx="351445" cy="3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1" y="4731319"/>
            <a:ext cx="661732" cy="417556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idx="14"/>
          </p:nvPr>
        </p:nvSpPr>
        <p:spPr>
          <a:xfrm>
            <a:off x="289013" y="1485900"/>
            <a:ext cx="6854737" cy="33909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278" y="0"/>
            <a:ext cx="716724" cy="1566037"/>
            <a:chOff x="8667750" y="0"/>
            <a:chExt cx="476251" cy="1040605"/>
          </a:xfrm>
        </p:grpSpPr>
        <p:sp>
          <p:nvSpPr>
            <p:cNvPr id="20" name="Rectangle 3"/>
            <p:cNvSpPr/>
            <p:nvPr userDrawn="1"/>
          </p:nvSpPr>
          <p:spPr>
            <a:xfrm>
              <a:off x="8776393" y="1"/>
              <a:ext cx="367607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69275" y="1"/>
              <a:ext cx="174726" cy="364330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3"/>
            <p:cNvSpPr/>
            <p:nvPr userDrawn="1"/>
          </p:nvSpPr>
          <p:spPr>
            <a:xfrm>
              <a:off x="8667750" y="0"/>
              <a:ext cx="476250" cy="1040605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013" y="590550"/>
            <a:ext cx="8229600" cy="659964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1347788"/>
            <a:ext cx="69342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63341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Xoriant Corporation.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-1" y="4901089"/>
            <a:ext cx="33099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 descr="C:\Users\Varun.SANJEEV\Desktop\Xoriant short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7" y="4751172"/>
            <a:ext cx="351445" cy="3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1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1" y="4731319"/>
            <a:ext cx="661732" cy="417556"/>
            <a:chOff x="0" y="4660277"/>
            <a:chExt cx="783429" cy="494347"/>
          </a:xfrm>
        </p:grpSpPr>
        <p:sp>
          <p:nvSpPr>
            <p:cNvPr id="34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7"/>
          </p:nvPr>
        </p:nvSpPr>
        <p:spPr>
          <a:xfrm>
            <a:off x="4648200" y="952500"/>
            <a:ext cx="4206788" cy="390525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289013" y="952500"/>
            <a:ext cx="4206788" cy="390525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514" y="57149"/>
            <a:ext cx="8229600" cy="659609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814388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63341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Xoriant Corporation.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1" y="4901089"/>
            <a:ext cx="33099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2" descr="C:\Users\Varun.SANJEEV\Desktop\Xoriant short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7" y="4751172"/>
            <a:ext cx="351445" cy="3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 userDrawn="1"/>
        </p:nvGrpSpPr>
        <p:grpSpPr>
          <a:xfrm>
            <a:off x="8763000" y="1"/>
            <a:ext cx="381000" cy="832483"/>
            <a:chOff x="8763000" y="1"/>
            <a:chExt cx="381000" cy="832483"/>
          </a:xfrm>
        </p:grpSpPr>
        <p:sp>
          <p:nvSpPr>
            <p:cNvPr id="20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0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" y="4731319"/>
            <a:ext cx="661732" cy="417556"/>
            <a:chOff x="0" y="4660277"/>
            <a:chExt cx="783429" cy="494347"/>
          </a:xfrm>
        </p:grpSpPr>
        <p:sp>
          <p:nvSpPr>
            <p:cNvPr id="24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514" y="57149"/>
            <a:ext cx="8229600" cy="661037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814388"/>
            <a:ext cx="85510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89013" y="952500"/>
            <a:ext cx="8235950" cy="462941"/>
          </a:xfrm>
        </p:spPr>
        <p:txBody>
          <a:bodyPr>
            <a:normAutofit/>
          </a:bodyPr>
          <a:lstStyle>
            <a:lvl1pPr marL="0" indent="0">
              <a:lnSpc>
                <a:spcPts val="2500"/>
              </a:lnSpc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63341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Xoriant Corporation.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-1" y="4901089"/>
            <a:ext cx="33099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idx="17"/>
          </p:nvPr>
        </p:nvSpPr>
        <p:spPr>
          <a:xfrm>
            <a:off x="4648200" y="1428750"/>
            <a:ext cx="4206788" cy="3429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289013" y="1428750"/>
            <a:ext cx="4206788" cy="3429000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2" descr="C:\Users\Varun.SANJEEV\Desktop\Xoriant short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7" y="4751172"/>
            <a:ext cx="351445" cy="3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 userDrawn="1"/>
        </p:nvGrpSpPr>
        <p:grpSpPr>
          <a:xfrm>
            <a:off x="8763000" y="1"/>
            <a:ext cx="381000" cy="832483"/>
            <a:chOff x="8763000" y="1"/>
            <a:chExt cx="381000" cy="832483"/>
          </a:xfrm>
        </p:grpSpPr>
        <p:sp>
          <p:nvSpPr>
            <p:cNvPr id="20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2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&amp;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1" y="4731319"/>
            <a:ext cx="661732" cy="417556"/>
            <a:chOff x="0" y="4660277"/>
            <a:chExt cx="783429" cy="494347"/>
          </a:xfrm>
        </p:grpSpPr>
        <p:sp>
          <p:nvSpPr>
            <p:cNvPr id="32" name="Rectangle 3"/>
            <p:cNvSpPr/>
            <p:nvPr userDrawn="1"/>
          </p:nvSpPr>
          <p:spPr>
            <a:xfrm>
              <a:off x="310753" y="4973475"/>
              <a:ext cx="472676" cy="174788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  <a:gd name="connsiteX0" fmla="*/ 742884 w 742884"/>
                <a:gd name="connsiteY0" fmla="*/ 0 h 310804"/>
                <a:gd name="connsiteX1" fmla="*/ 625460 w 742884"/>
                <a:gd name="connsiteY1" fmla="*/ 310804 h 310804"/>
                <a:gd name="connsiteX2" fmla="*/ 0 w 742884"/>
                <a:gd name="connsiteY2" fmla="*/ 310804 h 310804"/>
                <a:gd name="connsiteX3" fmla="*/ 742884 w 742884"/>
                <a:gd name="connsiteY3" fmla="*/ 0 h 310804"/>
                <a:gd name="connsiteX0" fmla="*/ 649322 w 649322"/>
                <a:gd name="connsiteY0" fmla="*/ 0 h 210079"/>
                <a:gd name="connsiteX1" fmla="*/ 625460 w 649322"/>
                <a:gd name="connsiteY1" fmla="*/ 210079 h 210079"/>
                <a:gd name="connsiteX2" fmla="*/ 0 w 649322"/>
                <a:gd name="connsiteY2" fmla="*/ 210079 h 210079"/>
                <a:gd name="connsiteX3" fmla="*/ 649322 w 649322"/>
                <a:gd name="connsiteY3" fmla="*/ 0 h 210079"/>
                <a:gd name="connsiteX0" fmla="*/ 754112 w 754112"/>
                <a:gd name="connsiteY0" fmla="*/ 0 h 310804"/>
                <a:gd name="connsiteX1" fmla="*/ 625460 w 754112"/>
                <a:gd name="connsiteY1" fmla="*/ 310804 h 310804"/>
                <a:gd name="connsiteX2" fmla="*/ 0 w 754112"/>
                <a:gd name="connsiteY2" fmla="*/ 310804 h 310804"/>
                <a:gd name="connsiteX3" fmla="*/ 754112 w 754112"/>
                <a:gd name="connsiteY3" fmla="*/ 0 h 31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12" h="310804">
                  <a:moveTo>
                    <a:pt x="754112" y="0"/>
                  </a:moveTo>
                  <a:lnTo>
                    <a:pt x="625460" y="310804"/>
                  </a:lnTo>
                  <a:lnTo>
                    <a:pt x="0" y="310804"/>
                  </a:lnTo>
                  <a:lnTo>
                    <a:pt x="754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"/>
            <p:cNvSpPr/>
            <p:nvPr userDrawn="1"/>
          </p:nvSpPr>
          <p:spPr>
            <a:xfrm>
              <a:off x="0" y="4660277"/>
              <a:ext cx="621506" cy="494347"/>
            </a:xfrm>
            <a:custGeom>
              <a:avLst/>
              <a:gdLst>
                <a:gd name="connsiteX0" fmla="*/ 0 w 625460"/>
                <a:gd name="connsiteY0" fmla="*/ 0 h 497862"/>
                <a:gd name="connsiteX1" fmla="*/ 625460 w 625460"/>
                <a:gd name="connsiteY1" fmla="*/ 0 h 497862"/>
                <a:gd name="connsiteX2" fmla="*/ 625460 w 625460"/>
                <a:gd name="connsiteY2" fmla="*/ 497862 h 497862"/>
                <a:gd name="connsiteX3" fmla="*/ 0 w 625460"/>
                <a:gd name="connsiteY3" fmla="*/ 497862 h 497862"/>
                <a:gd name="connsiteX4" fmla="*/ 0 w 625460"/>
                <a:gd name="connsiteY4" fmla="*/ 0 h 497862"/>
                <a:gd name="connsiteX0" fmla="*/ 0 w 625460"/>
                <a:gd name="connsiteY0" fmla="*/ 0 h 497862"/>
                <a:gd name="connsiteX1" fmla="*/ 625460 w 625460"/>
                <a:gd name="connsiteY1" fmla="*/ 497862 h 497862"/>
                <a:gd name="connsiteX2" fmla="*/ 0 w 625460"/>
                <a:gd name="connsiteY2" fmla="*/ 497862 h 497862"/>
                <a:gd name="connsiteX3" fmla="*/ 0 w 625460"/>
                <a:gd name="connsiteY3" fmla="*/ 0 h 49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460" h="497862">
                  <a:moveTo>
                    <a:pt x="0" y="0"/>
                  </a:moveTo>
                  <a:lnTo>
                    <a:pt x="625460" y="497862"/>
                  </a:lnTo>
                  <a:lnTo>
                    <a:pt x="0" y="497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7"/>
          </p:nvPr>
        </p:nvSpPr>
        <p:spPr>
          <a:xfrm>
            <a:off x="4419599" y="928688"/>
            <a:ext cx="4114801" cy="3819525"/>
          </a:xfrm>
        </p:spPr>
        <p:txBody>
          <a:bodyPr lIns="91440">
            <a:normAutofit/>
          </a:bodyPr>
          <a:lstStyle>
            <a:lvl1pPr marL="233363" indent="-2333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 3" panose="05040102010807070707" pitchFamily="18" charset="2"/>
              <a:buChar char=""/>
              <a:defRPr sz="2000">
                <a:solidFill>
                  <a:schemeClr val="bg2"/>
                </a:solidFill>
              </a:defRPr>
            </a:lvl1pPr>
            <a:lvl2pPr marL="438150" indent="-1905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─"/>
              <a:defRPr sz="1800">
                <a:solidFill>
                  <a:schemeClr val="bg2"/>
                </a:solidFill>
              </a:defRPr>
            </a:lvl2pPr>
            <a:lvl3pPr marL="595313" indent="-152400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SzPct val="70000"/>
              <a:buFont typeface="Wingdings 3" panose="05040102010807070707" pitchFamily="18" charset="2"/>
              <a:buChar char=""/>
              <a:defRPr sz="1600">
                <a:solidFill>
                  <a:schemeClr val="bg2"/>
                </a:solidFill>
              </a:defRPr>
            </a:lvl3pPr>
            <a:lvl4pPr marL="742950" indent="-142875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400">
                <a:solidFill>
                  <a:schemeClr val="bg2"/>
                </a:solidFill>
              </a:defRPr>
            </a:lvl4pPr>
            <a:lvl5pPr marL="871538" indent="-119063">
              <a:spcBef>
                <a:spcPts val="0"/>
              </a:spcBef>
              <a:spcAft>
                <a:spcPts val="100"/>
              </a:spcAft>
              <a:buClr>
                <a:schemeClr val="accent2"/>
              </a:buClr>
              <a:buFont typeface="Calibri" panose="020F0502020204030204" pitchFamily="34" charset="0"/>
              <a:buChar char="−"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97668" y="397669"/>
            <a:ext cx="3846671" cy="434578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buNone/>
              <a:defRPr lang="en-US" sz="1800" b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 algn="ctr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19600" y="263525"/>
            <a:ext cx="4114800" cy="60960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33410" y="4928056"/>
            <a:ext cx="2133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2017 Xoriant Corporation.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-1" y="4901089"/>
            <a:ext cx="33099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C212118D-E768-4C60-A5D2-EB296F8888B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2" descr="C:\Users\Varun.SANJEEV\Desktop\Xoriant short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57" y="4751172"/>
            <a:ext cx="351445" cy="3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8763000" y="1"/>
            <a:ext cx="381000" cy="832483"/>
            <a:chOff x="8763000" y="1"/>
            <a:chExt cx="381000" cy="832483"/>
          </a:xfrm>
        </p:grpSpPr>
        <p:sp>
          <p:nvSpPr>
            <p:cNvPr id="28" name="Rectangle 3"/>
            <p:cNvSpPr/>
            <p:nvPr userDrawn="1"/>
          </p:nvSpPr>
          <p:spPr>
            <a:xfrm>
              <a:off x="8839200" y="1"/>
              <a:ext cx="304800" cy="3020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600" h="1657350">
                  <a:moveTo>
                    <a:pt x="0" y="0"/>
                  </a:moveTo>
                  <a:lnTo>
                    <a:pt x="1371600" y="0"/>
                  </a:lnTo>
                  <a:lnTo>
                    <a:pt x="1371600" y="165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3"/>
            <p:cNvSpPr/>
            <p:nvPr userDrawn="1"/>
          </p:nvSpPr>
          <p:spPr>
            <a:xfrm>
              <a:off x="8999127" y="1"/>
              <a:ext cx="144873" cy="302082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651930"/>
                <a:gd name="connsiteY0" fmla="*/ 866596 h 1657350"/>
                <a:gd name="connsiteX1" fmla="*/ 651930 w 651930"/>
                <a:gd name="connsiteY1" fmla="*/ 0 h 1657350"/>
                <a:gd name="connsiteX2" fmla="*/ 651930 w 651930"/>
                <a:gd name="connsiteY2" fmla="*/ 1657350 h 1657350"/>
                <a:gd name="connsiteX3" fmla="*/ 0 w 651930"/>
                <a:gd name="connsiteY3" fmla="*/ 866596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930" h="1657350">
                  <a:moveTo>
                    <a:pt x="0" y="866596"/>
                  </a:moveTo>
                  <a:lnTo>
                    <a:pt x="651930" y="0"/>
                  </a:lnTo>
                  <a:lnTo>
                    <a:pt x="651930" y="1657350"/>
                  </a:lnTo>
                  <a:lnTo>
                    <a:pt x="0" y="866596"/>
                  </a:lnTo>
                  <a:close/>
                </a:path>
              </a:pathLst>
            </a:custGeom>
            <a:solidFill>
              <a:srgbClr val="128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3"/>
            <p:cNvSpPr/>
            <p:nvPr userDrawn="1"/>
          </p:nvSpPr>
          <p:spPr>
            <a:xfrm>
              <a:off x="8763000" y="1"/>
              <a:ext cx="381000" cy="832483"/>
            </a:xfrm>
            <a:custGeom>
              <a:avLst/>
              <a:gdLst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1657350 h 1657350"/>
                <a:gd name="connsiteX4" fmla="*/ 0 w 1371600"/>
                <a:gd name="connsiteY4" fmla="*/ 0 h 1657350"/>
                <a:gd name="connsiteX0" fmla="*/ 0 w 1371600"/>
                <a:gd name="connsiteY0" fmla="*/ 0 h 1657350"/>
                <a:gd name="connsiteX1" fmla="*/ 1371600 w 1371600"/>
                <a:gd name="connsiteY1" fmla="*/ 0 h 1657350"/>
                <a:gd name="connsiteX2" fmla="*/ 1371600 w 1371600"/>
                <a:gd name="connsiteY2" fmla="*/ 1657350 h 1657350"/>
                <a:gd name="connsiteX3" fmla="*/ 0 w 1371600"/>
                <a:gd name="connsiteY3" fmla="*/ 0 h 1657350"/>
                <a:gd name="connsiteX0" fmla="*/ 0 w 1574097"/>
                <a:gd name="connsiteY0" fmla="*/ 1376370 h 1657350"/>
                <a:gd name="connsiteX1" fmla="*/ 1574097 w 1574097"/>
                <a:gd name="connsiteY1" fmla="*/ 0 h 1657350"/>
                <a:gd name="connsiteX2" fmla="*/ 1574097 w 1574097"/>
                <a:gd name="connsiteY2" fmla="*/ 1657350 h 1657350"/>
                <a:gd name="connsiteX3" fmla="*/ 0 w 1574097"/>
                <a:gd name="connsiteY3" fmla="*/ 1376370 h 1657350"/>
                <a:gd name="connsiteX0" fmla="*/ 0 w 1593081"/>
                <a:gd name="connsiteY0" fmla="*/ 1397438 h 1657350"/>
                <a:gd name="connsiteX1" fmla="*/ 1593081 w 1593081"/>
                <a:gd name="connsiteY1" fmla="*/ 0 h 1657350"/>
                <a:gd name="connsiteX2" fmla="*/ 1593081 w 1593081"/>
                <a:gd name="connsiteY2" fmla="*/ 1657350 h 1657350"/>
                <a:gd name="connsiteX3" fmla="*/ 0 w 1593081"/>
                <a:gd name="connsiteY3" fmla="*/ 1397438 h 1657350"/>
                <a:gd name="connsiteX0" fmla="*/ 0 w 1590708"/>
                <a:gd name="connsiteY0" fmla="*/ 1457409 h 1657350"/>
                <a:gd name="connsiteX1" fmla="*/ 1590708 w 1590708"/>
                <a:gd name="connsiteY1" fmla="*/ 0 h 1657350"/>
                <a:gd name="connsiteX2" fmla="*/ 1590708 w 1590708"/>
                <a:gd name="connsiteY2" fmla="*/ 1657350 h 1657350"/>
                <a:gd name="connsiteX3" fmla="*/ 0 w 1590708"/>
                <a:gd name="connsiteY3" fmla="*/ 1457409 h 1657350"/>
                <a:gd name="connsiteX0" fmla="*/ 0 w 2554151"/>
                <a:gd name="connsiteY0" fmla="*/ 3123257 h 3123257"/>
                <a:gd name="connsiteX1" fmla="*/ 2554151 w 2554151"/>
                <a:gd name="connsiteY1" fmla="*/ 0 h 3123257"/>
                <a:gd name="connsiteX2" fmla="*/ 2554151 w 2554151"/>
                <a:gd name="connsiteY2" fmla="*/ 1657350 h 3123257"/>
                <a:gd name="connsiteX3" fmla="*/ 0 w 2554151"/>
                <a:gd name="connsiteY3" fmla="*/ 3123257 h 3123257"/>
                <a:gd name="connsiteX0" fmla="*/ 0 w 1562136"/>
                <a:gd name="connsiteY0" fmla="*/ 2235271 h 2235271"/>
                <a:gd name="connsiteX1" fmla="*/ 1562136 w 1562136"/>
                <a:gd name="connsiteY1" fmla="*/ 0 h 2235271"/>
                <a:gd name="connsiteX2" fmla="*/ 1562136 w 1562136"/>
                <a:gd name="connsiteY2" fmla="*/ 1657350 h 2235271"/>
                <a:gd name="connsiteX3" fmla="*/ 0 w 1562136"/>
                <a:gd name="connsiteY3" fmla="*/ 2235271 h 2235271"/>
                <a:gd name="connsiteX0" fmla="*/ 0 w 2280492"/>
                <a:gd name="connsiteY0" fmla="*/ 2225086 h 2225086"/>
                <a:gd name="connsiteX1" fmla="*/ 2280492 w 2280492"/>
                <a:gd name="connsiteY1" fmla="*/ 0 h 2225086"/>
                <a:gd name="connsiteX2" fmla="*/ 2280492 w 2280492"/>
                <a:gd name="connsiteY2" fmla="*/ 1657350 h 2225086"/>
                <a:gd name="connsiteX3" fmla="*/ 0 w 2280492"/>
                <a:gd name="connsiteY3" fmla="*/ 2225086 h 222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0492" h="2225086">
                  <a:moveTo>
                    <a:pt x="0" y="2225086"/>
                  </a:moveTo>
                  <a:lnTo>
                    <a:pt x="2280492" y="0"/>
                  </a:lnTo>
                  <a:lnTo>
                    <a:pt x="2280492" y="1657350"/>
                  </a:lnTo>
                  <a:lnTo>
                    <a:pt x="0" y="2225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4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C959-6989-4FF8-925F-04E1424A3FD2}" type="datetime1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49A2-617D-4058-AAA4-E2BC351D60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6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72" r:id="rId4"/>
    <p:sldLayoutId id="2147483665" r:id="rId5"/>
    <p:sldLayoutId id="2147483680" r:id="rId6"/>
    <p:sldLayoutId id="2147483652" r:id="rId7"/>
    <p:sldLayoutId id="2147483653" r:id="rId8"/>
    <p:sldLayoutId id="2147483666" r:id="rId9"/>
    <p:sldLayoutId id="2147483667" r:id="rId10"/>
    <p:sldLayoutId id="2147483668" r:id="rId11"/>
    <p:sldLayoutId id="2147483655" r:id="rId12"/>
    <p:sldLayoutId id="2147483681" r:id="rId13"/>
    <p:sldLayoutId id="2147483682" r:id="rId14"/>
    <p:sldLayoutId id="2147483654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xorlearn-datascience@xoriant.com" TargetMode="External"/><Relationship Id="rId2" Type="http://schemas.openxmlformats.org/officeDocument/2006/relationships/hyperlink" Target="https://www.coursera.org/learn/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kevdp.github.io/PythonDataScienceHandbook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xorlearn-datascience@xoriant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534" y="2038350"/>
            <a:ext cx="6743266" cy="1271588"/>
          </a:xfrm>
        </p:spPr>
        <p:txBody>
          <a:bodyPr/>
          <a:lstStyle/>
          <a:p>
            <a:r>
              <a:rPr lang="en-US" sz="3600" dirty="0" smtClean="0"/>
              <a:t>Week 1</a:t>
            </a:r>
            <a:br>
              <a:rPr lang="en-US" sz="3600" dirty="0" smtClean="0"/>
            </a:br>
            <a:r>
              <a:rPr lang="en-US" sz="3600" dirty="0" err="1" smtClean="0"/>
              <a:t>Xoriant</a:t>
            </a:r>
            <a:r>
              <a:rPr lang="en-US" sz="3600" dirty="0" smtClean="0"/>
              <a:t> Learning</a:t>
            </a:r>
            <a:br>
              <a:rPr lang="en-US" sz="3600" dirty="0" smtClean="0"/>
            </a:br>
            <a:r>
              <a:rPr lang="en-US" sz="3600" dirty="0" smtClean="0"/>
              <a:t>Data Science Track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37356" y="3862388"/>
            <a:ext cx="3220244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 smtClean="0"/>
              <a:t>Feb 13, 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73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 – Week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Machine Learning (Coursera) taught by Andrew Ng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www.coursera.org/learn/machine-learning/</a:t>
            </a:r>
            <a:endParaRPr lang="en-US" dirty="0"/>
          </a:p>
          <a:p>
            <a:r>
              <a:rPr lang="en-US" dirty="0" smtClean="0"/>
              <a:t>Week 1 + Quiz  (submit by emailing the Screenshot of the completion to the </a:t>
            </a:r>
            <a:r>
              <a:rPr lang="en-GB" u="sng" dirty="0">
                <a:hlinkClick r:id="rId3"/>
              </a:rPr>
              <a:t>xorlearn-datascience@xoriant.com</a:t>
            </a:r>
            <a:r>
              <a:rPr lang="en-GB" b="1" dirty="0"/>
              <a:t> 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Week 2 </a:t>
            </a:r>
            <a:r>
              <a:rPr lang="en-US" dirty="0"/>
              <a:t>+ </a:t>
            </a:r>
            <a:r>
              <a:rPr lang="en-US" smtClean="0"/>
              <a:t>Both Quizzes  </a:t>
            </a:r>
            <a:r>
              <a:rPr lang="en-US" dirty="0"/>
              <a:t>(submit by emailing the Screenshot of the completion to the </a:t>
            </a:r>
            <a:r>
              <a:rPr lang="en-GB" u="sng" dirty="0">
                <a:hlinkClick r:id="rId3"/>
              </a:rPr>
              <a:t>xorlearn-datascience@xoriant.com</a:t>
            </a:r>
            <a:r>
              <a:rPr lang="en-GB" b="1" dirty="0"/>
              <a:t> </a:t>
            </a:r>
            <a:r>
              <a:rPr lang="en-US" dirty="0"/>
              <a:t>) </a:t>
            </a:r>
            <a:endParaRPr lang="en-US" dirty="0" smtClean="0"/>
          </a:p>
          <a:p>
            <a:pPr marL="442913" lvl="2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reface and Chapter 1 of Python Data Science handbook by Jake </a:t>
            </a:r>
            <a:r>
              <a:rPr lang="en-US" dirty="0" err="1" smtClean="0"/>
              <a:t>Vanderplas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jakevdp.github.io/PythonDataScienceHandbook/index.html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4765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03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lesson plans are intense and will take 7-8 hours a week at least – maybe more</a:t>
            </a:r>
          </a:p>
          <a:p>
            <a:r>
              <a:rPr lang="en-US" dirty="0" smtClean="0"/>
              <a:t>The subject is new. So expect it to be difficult </a:t>
            </a:r>
          </a:p>
          <a:p>
            <a:r>
              <a:rPr lang="en-US" dirty="0" smtClean="0"/>
              <a:t>You will get help from the team doing these sessions</a:t>
            </a:r>
          </a:p>
          <a:p>
            <a:r>
              <a:rPr lang="en-US" dirty="0" smtClean="0"/>
              <a:t>We will try to explain the difficult concepts during classroom sessions.</a:t>
            </a:r>
          </a:p>
          <a:p>
            <a:r>
              <a:rPr lang="en-US" dirty="0" smtClean="0"/>
              <a:t>Try and do a little everyday instead of everything on the last day</a:t>
            </a:r>
          </a:p>
          <a:p>
            <a:r>
              <a:rPr lang="en-US" dirty="0" smtClean="0"/>
              <a:t>Ask your doubts or questions. They will be answered</a:t>
            </a:r>
          </a:p>
          <a:p>
            <a:r>
              <a:rPr lang="en-US" dirty="0" smtClean="0"/>
              <a:t>The sessions are 100% voluntary.  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0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the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95600" y="971550"/>
            <a:ext cx="2133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05000" y="12001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13525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15049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16573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18097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19621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21145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05000" y="22669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05000" y="10477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29200" y="12001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29200" y="13525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15049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29200" y="16573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29200" y="18097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29200" y="19621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1145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9200" y="22669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10477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5000" y="14404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14404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57200" y="2647950"/>
            <a:ext cx="8077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Training Phase</a:t>
            </a:r>
          </a:p>
          <a:p>
            <a:pPr marL="590550" lvl="1" indent="-342900">
              <a:buAutoNum type="arabicPeriod"/>
            </a:pPr>
            <a:r>
              <a:rPr lang="en-US" sz="1400" dirty="0"/>
              <a:t>Assume an initial model</a:t>
            </a:r>
            <a:r>
              <a:rPr lang="en-US" sz="1400" dirty="0" smtClean="0"/>
              <a:t>.  </a:t>
            </a:r>
            <a:endParaRPr lang="en-US" sz="1400" dirty="0"/>
          </a:p>
          <a:p>
            <a:pPr marL="590550" lvl="1" indent="-342900">
              <a:buAutoNum type="arabicPeriod"/>
            </a:pPr>
            <a:r>
              <a:rPr lang="en-US" sz="1400" dirty="0"/>
              <a:t>Pass inputs through model to get output</a:t>
            </a:r>
          </a:p>
          <a:p>
            <a:pPr marL="590550" lvl="1" indent="-342900">
              <a:buAutoNum type="arabicPeriod"/>
            </a:pPr>
            <a:r>
              <a:rPr lang="en-US" sz="1400" dirty="0"/>
              <a:t>Measure difference between actual output and correct output</a:t>
            </a:r>
          </a:p>
          <a:p>
            <a:pPr marL="590550" lvl="1" indent="-342900">
              <a:buAutoNum type="arabicPeriod"/>
            </a:pPr>
            <a:r>
              <a:rPr lang="en-US" sz="1400" dirty="0"/>
              <a:t>Change parameters of model to reduce difference of step </a:t>
            </a:r>
            <a:r>
              <a:rPr lang="en-US" sz="1400" dirty="0" smtClean="0"/>
              <a:t>3 (How do we change the parameters? Do we reduce or increase? By how much? To answer these questions, you need derivatives)</a:t>
            </a:r>
            <a:endParaRPr lang="en-US" sz="1400" dirty="0"/>
          </a:p>
          <a:p>
            <a:pPr marL="590550" lvl="1" indent="-342900">
              <a:buAutoNum type="arabicPeriod"/>
            </a:pPr>
            <a:r>
              <a:rPr lang="en-US" sz="1400" dirty="0"/>
              <a:t>Repeat steps 2-5 till model </a:t>
            </a:r>
            <a:r>
              <a:rPr lang="en-US" sz="1400" dirty="0" smtClean="0"/>
              <a:t>is good enough</a:t>
            </a:r>
          </a:p>
          <a:p>
            <a:r>
              <a:rPr lang="en-US" sz="1400" dirty="0"/>
              <a:t>Prediction Phase</a:t>
            </a:r>
          </a:p>
          <a:p>
            <a:pPr marL="247650" lvl="1" indent="0">
              <a:buNone/>
            </a:pPr>
            <a:r>
              <a:rPr lang="en-US" sz="1400" dirty="0"/>
              <a:t>Use trained model from above to predict unknown output from input</a:t>
            </a:r>
            <a:r>
              <a:rPr lang="en-US" dirty="0"/>
              <a:t>	</a:t>
            </a:r>
          </a:p>
          <a:p>
            <a:pPr marL="59055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4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the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learn</a:t>
            </a:r>
          </a:p>
          <a:p>
            <a:pPr lvl="1"/>
            <a:r>
              <a:rPr lang="en-US" dirty="0" smtClean="0"/>
              <a:t>Different Types of Models </a:t>
            </a:r>
          </a:p>
          <a:p>
            <a:pPr lvl="1"/>
            <a:r>
              <a:rPr lang="en-US" dirty="0" smtClean="0"/>
              <a:t>Ways to measure the difference</a:t>
            </a:r>
          </a:p>
          <a:p>
            <a:pPr lvl="1"/>
            <a:r>
              <a:rPr lang="en-US" dirty="0" smtClean="0"/>
              <a:t>Ways to reduce the error</a:t>
            </a:r>
          </a:p>
          <a:p>
            <a:pPr lvl="1"/>
            <a:r>
              <a:rPr lang="en-US" dirty="0" smtClean="0"/>
              <a:t>Ways to reduce the error faster</a:t>
            </a:r>
          </a:p>
          <a:p>
            <a:pPr lvl="1"/>
            <a:r>
              <a:rPr lang="en-US" dirty="0" smtClean="0"/>
              <a:t>Ways to make the model more accurate</a:t>
            </a:r>
          </a:p>
          <a:p>
            <a:pPr marL="2476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31800" y="2732140"/>
            <a:ext cx="3378200" cy="1287410"/>
          </a:xfrm>
          <a:prstGeom prst="rect">
            <a:avLst/>
          </a:prstGeom>
        </p:spPr>
        <p:txBody>
          <a:bodyPr vert="horz" wrap="square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Vivek Sasikumar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vivek.sasikumar@xoriant.com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89012" y="952500"/>
            <a:ext cx="8385087" cy="390525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Objective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Format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Rules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Setup</a:t>
            </a:r>
            <a:endParaRPr lang="en-US" sz="2400" dirty="0">
              <a:solidFill>
                <a:srgbClr val="44464B"/>
              </a:solidFill>
            </a:endParaRP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Pre-requisites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Why Matrices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44464B"/>
                </a:solidFill>
              </a:rPr>
              <a:t>Q &amp; A</a:t>
            </a:r>
            <a:endParaRPr lang="en-US" sz="2400" dirty="0" smtClean="0">
              <a:solidFill>
                <a:srgbClr val="44464B"/>
              </a:solidFill>
            </a:endParaRP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Lesson Plan 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in Mind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of the Week</a:t>
            </a:r>
            <a:endParaRPr lang="en-US" sz="2400" dirty="0">
              <a:solidFill>
                <a:srgbClr val="44464B"/>
              </a:solidFill>
            </a:endParaRP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917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89012" y="952500"/>
            <a:ext cx="8385087" cy="390525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To gain basic familiarity in the topics of Data Science using material available freely online 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Learn the fundamentals, theory and practical application of Data Science/ Machine Learning</a:t>
            </a:r>
            <a:endParaRPr lang="en-US" sz="4400" dirty="0"/>
          </a:p>
          <a:p>
            <a:pPr marL="0" lvl="0" indent="0">
              <a:lnSpc>
                <a:spcPct val="150000"/>
              </a:lnSpc>
              <a:buClr>
                <a:srgbClr val="049159"/>
              </a:buClr>
              <a:buNone/>
              <a:defRPr/>
            </a:pPr>
            <a:endParaRPr lang="en-US" sz="2400" dirty="0" smtClean="0">
              <a:solidFill>
                <a:srgbClr val="444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89012" y="952500"/>
            <a:ext cx="8385087" cy="390525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Self Study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Weekly Lesson Plans with Assignments and Objectives 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Once a Week Classroom Sessions to</a:t>
            </a: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solidFill>
                  <a:srgbClr val="44464B"/>
                </a:solidFill>
              </a:rPr>
              <a:t>Answer Questions</a:t>
            </a: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solidFill>
                  <a:srgbClr val="44464B"/>
                </a:solidFill>
              </a:rPr>
              <a:t>Go through an important topic for the coming week</a:t>
            </a: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solidFill>
                  <a:srgbClr val="44464B"/>
                </a:solidFill>
              </a:rPr>
              <a:t>A Practical application of what you learnt last week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endParaRPr lang="en-US" sz="4400" dirty="0"/>
          </a:p>
          <a:p>
            <a:pPr marL="0" lvl="0" indent="0">
              <a:lnSpc>
                <a:spcPct val="150000"/>
              </a:lnSpc>
              <a:buClr>
                <a:srgbClr val="049159"/>
              </a:buClr>
              <a:buNone/>
              <a:defRPr/>
            </a:pPr>
            <a:endParaRPr lang="en-US" sz="2400" dirty="0" smtClean="0">
              <a:solidFill>
                <a:srgbClr val="444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89012" y="952500"/>
            <a:ext cx="8385087" cy="390525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Keep on track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Use your own efforts. Don’t copy. 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Leaving the Training</a:t>
            </a: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solidFill>
                  <a:srgbClr val="44464B"/>
                </a:solidFill>
              </a:rPr>
              <a:t> The training is 100% voluntary. If you wish to drop at any time, you are free to do so without any negative consequence. </a:t>
            </a: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solidFill>
                  <a:srgbClr val="44464B"/>
                </a:solidFill>
              </a:rPr>
              <a:t> Falling behind by more than 2 weeks</a:t>
            </a: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solidFill>
                  <a:srgbClr val="44464B"/>
                </a:solidFill>
              </a:rPr>
              <a:t> Skipping more than 2 weeks of classroom sessions in a row</a:t>
            </a: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 Copying</a:t>
            </a:r>
            <a:endParaRPr lang="en-US" sz="4400" dirty="0"/>
          </a:p>
          <a:p>
            <a:pPr marL="0" lvl="0" indent="0">
              <a:lnSpc>
                <a:spcPct val="150000"/>
              </a:lnSpc>
              <a:buClr>
                <a:srgbClr val="049159"/>
              </a:buClr>
              <a:buNone/>
              <a:defRPr/>
            </a:pPr>
            <a:endParaRPr lang="en-US" sz="2400" dirty="0" smtClean="0">
              <a:solidFill>
                <a:srgbClr val="444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89012" y="952500"/>
            <a:ext cx="8385087" cy="3905250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On your local machine </a:t>
            </a: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rgbClr val="44464B"/>
                </a:solidFill>
              </a:rPr>
              <a:t>Octave</a:t>
            </a: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rgbClr val="44464B"/>
                </a:solidFill>
              </a:rPr>
              <a:t>Python 3 and packages mentioned in the Preface of the Python Data Science </a:t>
            </a:r>
            <a:r>
              <a:rPr lang="en-US" sz="2200" dirty="0" smtClean="0">
                <a:solidFill>
                  <a:srgbClr val="44464B"/>
                </a:solidFill>
              </a:rPr>
              <a:t>Book</a:t>
            </a:r>
            <a:endParaRPr lang="en-US" sz="2400" dirty="0" smtClean="0">
              <a:solidFill>
                <a:srgbClr val="44464B"/>
              </a:solidFill>
            </a:endParaRP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Forums on </a:t>
            </a:r>
            <a:r>
              <a:rPr lang="en-US" sz="2400" dirty="0" err="1" smtClean="0">
                <a:solidFill>
                  <a:srgbClr val="44464B"/>
                </a:solidFill>
              </a:rPr>
              <a:t>Xornet</a:t>
            </a:r>
            <a:r>
              <a:rPr lang="en-US" sz="2400" dirty="0" smtClean="0">
                <a:solidFill>
                  <a:srgbClr val="44464B"/>
                </a:solidFill>
              </a:rPr>
              <a:t> for Questions. </a:t>
            </a: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solidFill>
                  <a:srgbClr val="44464B"/>
                </a:solidFill>
              </a:rPr>
              <a:t>Do not ask specific solutions to Quiz or Assignments. Do not paste code.  </a:t>
            </a:r>
          </a:p>
          <a:p>
            <a:pPr lvl="0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400" dirty="0" smtClean="0">
                <a:solidFill>
                  <a:srgbClr val="44464B"/>
                </a:solidFill>
              </a:rPr>
              <a:t>DL </a:t>
            </a:r>
            <a:r>
              <a:rPr lang="en-GB" sz="2400" u="sng" dirty="0">
                <a:hlinkClick r:id="rId2"/>
              </a:rPr>
              <a:t>xorlearn-datascience@xoriant.com</a:t>
            </a:r>
            <a:r>
              <a:rPr lang="en-GB" sz="2400" b="1" dirty="0"/>
              <a:t> </a:t>
            </a:r>
            <a:r>
              <a:rPr lang="en-US" sz="2400" dirty="0" smtClean="0">
                <a:solidFill>
                  <a:srgbClr val="44464B"/>
                </a:solidFill>
              </a:rPr>
              <a:t> for sending in your submissions</a:t>
            </a: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r>
              <a:rPr lang="en-US" sz="2200" dirty="0" smtClean="0">
                <a:solidFill>
                  <a:srgbClr val="44464B"/>
                </a:solidFill>
              </a:rPr>
              <a:t>Do not send your questions here</a:t>
            </a:r>
          </a:p>
          <a:p>
            <a:pPr marL="247650" lvl="1" indent="0">
              <a:lnSpc>
                <a:spcPct val="150000"/>
              </a:lnSpc>
              <a:buClr>
                <a:srgbClr val="049159"/>
              </a:buClr>
              <a:buNone/>
              <a:defRPr/>
            </a:pPr>
            <a:endParaRPr lang="en-US" sz="2200" dirty="0" smtClean="0">
              <a:solidFill>
                <a:srgbClr val="44464B"/>
              </a:solidFill>
            </a:endParaRPr>
          </a:p>
          <a:p>
            <a:pPr lvl="1">
              <a:lnSpc>
                <a:spcPct val="150000"/>
              </a:lnSpc>
              <a:buClr>
                <a:srgbClr val="049159"/>
              </a:buClr>
              <a:buFont typeface="Wingdings" panose="05000000000000000000" pitchFamily="2" charset="2"/>
              <a:buChar char="q"/>
              <a:defRPr/>
            </a:pPr>
            <a:endParaRPr lang="en-US" sz="4200" dirty="0"/>
          </a:p>
          <a:p>
            <a:pPr marL="0" lvl="0" indent="0">
              <a:lnSpc>
                <a:spcPct val="150000"/>
              </a:lnSpc>
              <a:buClr>
                <a:srgbClr val="049159"/>
              </a:buClr>
              <a:buNone/>
              <a:defRPr/>
            </a:pPr>
            <a:endParaRPr lang="en-US" sz="2400" dirty="0" smtClean="0">
              <a:solidFill>
                <a:srgbClr val="444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Knowledge of Matrix Algebra</a:t>
            </a:r>
          </a:p>
          <a:p>
            <a:pPr marL="247650" lvl="1" indent="0">
              <a:buNone/>
            </a:pPr>
            <a:r>
              <a:rPr lang="en-US" dirty="0" smtClean="0"/>
              <a:t>Matrices </a:t>
            </a:r>
            <a:r>
              <a:rPr lang="en-US" dirty="0"/>
              <a:t>and Matrix Operations (Addition, Subtraction, Multiplication, Element-wise operation</a:t>
            </a:r>
            <a:r>
              <a:rPr lang="en-US" dirty="0" smtClean="0"/>
              <a:t>)</a:t>
            </a:r>
          </a:p>
          <a:p>
            <a:pPr marL="247650" lvl="1" indent="0">
              <a:buNone/>
            </a:pPr>
            <a:r>
              <a:rPr lang="en-US" dirty="0" smtClean="0"/>
              <a:t>Why Matrices? – See next slide</a:t>
            </a:r>
          </a:p>
          <a:p>
            <a:pPr marL="442913" lvl="2" indent="0">
              <a:buNone/>
            </a:pPr>
            <a:endParaRPr lang="en-US" dirty="0" smtClean="0"/>
          </a:p>
          <a:p>
            <a:r>
              <a:rPr lang="en-US" dirty="0" smtClean="0"/>
              <a:t> Knowledge of Basic derivatives and Partial Derivatives</a:t>
            </a:r>
          </a:p>
          <a:p>
            <a:pPr marL="0" indent="0">
              <a:buNone/>
            </a:pPr>
            <a:r>
              <a:rPr lang="en-US" dirty="0" smtClean="0"/>
              <a:t>      Not </a:t>
            </a:r>
            <a:r>
              <a:rPr lang="en-US" dirty="0"/>
              <a:t>required for any coding, but for </a:t>
            </a:r>
            <a:r>
              <a:rPr lang="en-US" dirty="0" smtClean="0"/>
              <a:t>understanding</a:t>
            </a:r>
          </a:p>
          <a:p>
            <a:pPr marL="0" indent="0">
              <a:buNone/>
            </a:pPr>
            <a:r>
              <a:rPr lang="en-US" dirty="0" smtClean="0"/>
              <a:t>      Why derivatives? – See Slide 13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 Python </a:t>
            </a:r>
          </a:p>
          <a:p>
            <a:endParaRPr lang="en-US" dirty="0" smtClean="0"/>
          </a:p>
          <a:p>
            <a:r>
              <a:rPr lang="en-US" dirty="0" smtClean="0"/>
              <a:t>Octave/</a:t>
            </a:r>
            <a:r>
              <a:rPr lang="en-US" dirty="0" err="1" smtClean="0"/>
              <a:t>Matlab</a:t>
            </a:r>
            <a:r>
              <a:rPr lang="en-US" dirty="0" smtClean="0"/>
              <a:t> (only for the first Course)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24765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3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Matrices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81000" y="2114550"/>
            <a:ext cx="8293099" cy="2743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/>
            <a:r>
              <a:rPr lang="en-US" dirty="0"/>
              <a:t>Matrices are more efficient. In terms of lines of code as well as computationally.</a:t>
            </a:r>
          </a:p>
          <a:p>
            <a:pPr lvl="1"/>
            <a:r>
              <a:rPr lang="en-US" dirty="0"/>
              <a:t>You can perform most operations without any looping. </a:t>
            </a:r>
          </a:p>
          <a:p>
            <a:pPr lvl="1"/>
            <a:r>
              <a:rPr lang="en-US" dirty="0"/>
              <a:t>You need to be mentally familiar with matrices the same way as most programmers are familiar with arrays.</a:t>
            </a:r>
          </a:p>
          <a:p>
            <a:pPr lvl="1"/>
            <a:r>
              <a:rPr lang="en-US" dirty="0"/>
              <a:t>Because of the some properties of matrices, you will be able to get clues on how to solve the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You will encounter matrices that have thousands of rows and thousands of columns. </a:t>
            </a:r>
          </a:p>
          <a:p>
            <a:pPr marL="247650" lvl="1" indent="0">
              <a:buNone/>
            </a:pPr>
            <a:endParaRPr lang="en-US" dirty="0" smtClean="0"/>
          </a:p>
          <a:p>
            <a:pPr marL="247650" lvl="1" indent="0">
              <a:buNone/>
            </a:pPr>
            <a:r>
              <a:rPr lang="en-US" dirty="0"/>
              <a:t>https://en.wikipedia.org/wiki/Matrix_(mathematics)</a:t>
            </a:r>
          </a:p>
          <a:p>
            <a:pPr marL="247650" lvl="1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ed.ted.com/lessons/how-to-organize-add-and-multiply-matrices-bill-shillito</a:t>
            </a:r>
          </a:p>
        </p:txBody>
      </p:sp>
      <p:sp>
        <p:nvSpPr>
          <p:cNvPr id="4" name="AutoShape 2" descr="\mathbf {A} ={\begin{bmatrix}0&amp;-1&amp;-2&amp;-3\\1&amp;0&amp;-1&amp;-2\\2&amp;1&amp;0&amp;-1\end{bmatrix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95350"/>
            <a:ext cx="1999499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89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89012" y="952500"/>
            <a:ext cx="8385087" cy="390525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Clr>
                <a:srgbClr val="049159"/>
              </a:buClr>
              <a:buNone/>
              <a:defRPr/>
            </a:pPr>
            <a:endParaRPr lang="en-US" sz="2400" dirty="0">
              <a:solidFill>
                <a:srgbClr val="44464B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049159"/>
              </a:buClr>
              <a:buNone/>
              <a:defRPr/>
            </a:pPr>
            <a:endParaRPr lang="en-US" sz="2400" dirty="0">
              <a:solidFill>
                <a:srgbClr val="44464B"/>
              </a:solidFill>
            </a:endParaRPr>
          </a:p>
          <a:p>
            <a:pPr marL="0" lvl="0" indent="0" algn="ctr">
              <a:buClr>
                <a:srgbClr val="049159"/>
              </a:buClr>
              <a:buNone/>
              <a:defRPr/>
            </a:pPr>
            <a:r>
              <a:rPr lang="en-US" sz="4000" b="1" dirty="0">
                <a:solidFill>
                  <a:srgbClr val="44464B"/>
                </a:solidFill>
              </a:rPr>
              <a:t>Q &amp; A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062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oriant PPT Template-102016">
  <a:themeElements>
    <a:clrScheme name="Xoriant">
      <a:dk1>
        <a:srgbClr val="000000"/>
      </a:dk1>
      <a:lt1>
        <a:srgbClr val="FFFFFF"/>
      </a:lt1>
      <a:dk2>
        <a:srgbClr val="959AA5"/>
      </a:dk2>
      <a:lt2>
        <a:srgbClr val="44464B"/>
      </a:lt2>
      <a:accent1>
        <a:srgbClr val="15A563"/>
      </a:accent1>
      <a:accent2>
        <a:srgbClr val="049159"/>
      </a:accent2>
      <a:accent3>
        <a:srgbClr val="81C14B"/>
      </a:accent3>
      <a:accent4>
        <a:srgbClr val="17A1CC"/>
      </a:accent4>
      <a:accent5>
        <a:srgbClr val="01BAEF"/>
      </a:accent5>
      <a:accent6>
        <a:srgbClr val="0E67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Template-102016</Template>
  <TotalTime>9281</TotalTime>
  <Words>572</Words>
  <Application>Microsoft Office PowerPoint</Application>
  <PresentationFormat>On-screen Show (16:9)</PresentationFormat>
  <Paragraphs>107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Xoriant PPT Template-102016</vt:lpstr>
      <vt:lpstr>Week 1 Xoriant Learning Data Science Track</vt:lpstr>
      <vt:lpstr>Agenda</vt:lpstr>
      <vt:lpstr>Objective</vt:lpstr>
      <vt:lpstr>Format</vt:lpstr>
      <vt:lpstr>Rules</vt:lpstr>
      <vt:lpstr>Setup</vt:lpstr>
      <vt:lpstr>Pre-requisites</vt:lpstr>
      <vt:lpstr>Why Matrices</vt:lpstr>
      <vt:lpstr>Q &amp; A</vt:lpstr>
      <vt:lpstr>Lesson Plan – Week 1</vt:lpstr>
      <vt:lpstr>Keep in Mind</vt:lpstr>
      <vt:lpstr>Concept of the Week</vt:lpstr>
      <vt:lpstr>Concept of the Week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TITLE SLIDE WITH PARTNER</dc:title>
  <dc:creator>CMD</dc:creator>
  <cp:lastModifiedBy>Vivek Sasikumar</cp:lastModifiedBy>
  <cp:revision>244</cp:revision>
  <dcterms:created xsi:type="dcterms:W3CDTF">2017-02-08T08:07:40Z</dcterms:created>
  <dcterms:modified xsi:type="dcterms:W3CDTF">2018-02-13T09:10:31Z</dcterms:modified>
</cp:coreProperties>
</file>