
<file path=[Content_Types].xml><?xml version="1.0" encoding="utf-8"?>
<Types xmlns="http://schemas.openxmlformats.org/package/2006/content-types">
  <Default ContentType="application/x-fontdata" Extension="fntdata"/>
  <Default ContentType="image/jpeg" Extension="jpeg"/>
  <Default ContentType="video/mp4" Extension="mp4"/>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lice" charset="1" panose="00000500000000000000"/>
      <p:regular r:id="rId10"/>
    </p:embeddedFont>
    <p:embeddedFont>
      <p:font typeface="Alice Bold" charset="1" panose="00000500000000000000"/>
      <p:regular r:id="rId11"/>
    </p:embeddedFont>
    <p:embeddedFont>
      <p:font typeface="Alice Italics" charset="1" panose="00000500000000000000"/>
      <p:regular r:id="rId12"/>
    </p:embeddedFont>
    <p:embeddedFont>
      <p:font typeface="Alice Bold Italics" charset="1" panose="000005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VAFhwSc2uH0.mp4" Type="http://schemas.openxmlformats.org/officeDocument/2006/relationships/video"/><Relationship Id="rId4" Target="../media/VAFhwSc2uH0.mp4" Type="http://schemas.microsoft.com/office/2007/relationships/media"/><Relationship Id="rId5" Target="../media/image3.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https://www.apsfulfillment.com/warehousing-solutions/how-to-improve-order-picking-productivity-warehouse-management/"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VAFhwa4RGTA.mp4" Type="http://schemas.openxmlformats.org/officeDocument/2006/relationships/video"/><Relationship Id="rId5" Target="../media/VAFhwa4RGTA.mp4" Type="http://schemas.microsoft.com/office/2007/relationships/media"/></Relationships>
</file>

<file path=ppt/slides/slide1.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2720859" y="1419545"/>
            <a:ext cx="12846281" cy="3152441"/>
          </a:xfrm>
          <a:prstGeom prst="rect">
            <a:avLst/>
          </a:prstGeom>
        </p:spPr>
        <p:txBody>
          <a:bodyPr anchor="t" rtlCol="false" tIns="0" lIns="0" bIns="0" rIns="0">
            <a:spAutoFit/>
          </a:bodyPr>
          <a:lstStyle/>
          <a:p>
            <a:pPr algn="ctr">
              <a:lnSpc>
                <a:spcPts val="8280"/>
              </a:lnSpc>
            </a:pPr>
            <a:r>
              <a:rPr lang="en-US" sz="6900">
                <a:solidFill>
                  <a:srgbClr val="271905"/>
                </a:solidFill>
                <a:latin typeface="Alice"/>
              </a:rPr>
              <a:t>AUGMENTED REALITY (AR) FOR WAREHOUSE OPERATIONS</a:t>
            </a:r>
          </a:p>
        </p:txBody>
      </p:sp>
      <p:grpSp>
        <p:nvGrpSpPr>
          <p:cNvPr name="Group 3" id="3"/>
          <p:cNvGrpSpPr/>
          <p:nvPr/>
        </p:nvGrpSpPr>
        <p:grpSpPr>
          <a:xfrm rot="0">
            <a:off x="14875708" y="-2383592"/>
            <a:ext cx="4767184" cy="4767184"/>
            <a:chOff x="0" y="0"/>
            <a:chExt cx="812800" cy="812800"/>
          </a:xfrm>
        </p:grpSpPr>
        <p:sp>
          <p:nvSpPr>
            <p:cNvPr name="Freeform 4" id="4"/>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747083" y="6488429"/>
            <a:ext cx="10793833" cy="1561286"/>
          </a:xfrm>
          <a:prstGeom prst="rect">
            <a:avLst/>
          </a:prstGeom>
        </p:spPr>
        <p:txBody>
          <a:bodyPr anchor="t" rtlCol="false" tIns="0" lIns="0" bIns="0" rIns="0">
            <a:spAutoFit/>
          </a:bodyPr>
          <a:lstStyle/>
          <a:p>
            <a:pPr algn="ctr">
              <a:lnSpc>
                <a:spcPts val="3999"/>
              </a:lnSpc>
            </a:pPr>
            <a:r>
              <a:rPr lang="en-US" sz="3999">
                <a:solidFill>
                  <a:srgbClr val="271905"/>
                </a:solidFill>
                <a:latin typeface="Alice"/>
              </a:rPr>
              <a:t>Authored and Presented by</a:t>
            </a:r>
          </a:p>
          <a:p>
            <a:pPr algn="ctr">
              <a:lnSpc>
                <a:spcPts val="3999"/>
              </a:lnSpc>
            </a:pPr>
          </a:p>
          <a:p>
            <a:pPr algn="ctr">
              <a:lnSpc>
                <a:spcPts val="4199"/>
              </a:lnSpc>
            </a:pPr>
            <a:r>
              <a:rPr lang="en-US" sz="4199">
                <a:solidFill>
                  <a:srgbClr val="271905"/>
                </a:solidFill>
                <a:latin typeface="Alice Bold"/>
              </a:rPr>
              <a:t>Rasika Devanhalli</a:t>
            </a:r>
          </a:p>
        </p:txBody>
      </p:sp>
      <p:grpSp>
        <p:nvGrpSpPr>
          <p:cNvPr name="Group 7" id="7"/>
          <p:cNvGrpSpPr/>
          <p:nvPr/>
        </p:nvGrpSpPr>
        <p:grpSpPr>
          <a:xfrm rot="0">
            <a:off x="1363492" y="8746101"/>
            <a:ext cx="3521040" cy="3521040"/>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880864" y="1496489"/>
            <a:ext cx="11994845" cy="3075497"/>
            <a:chOff x="0" y="0"/>
            <a:chExt cx="3159136" cy="810007"/>
          </a:xfrm>
        </p:grpSpPr>
        <p:sp>
          <p:nvSpPr>
            <p:cNvPr name="Freeform 11" id="11"/>
            <p:cNvSpPr/>
            <p:nvPr/>
          </p:nvSpPr>
          <p:spPr>
            <a:xfrm flipH="false" flipV="false">
              <a:off x="0" y="0"/>
              <a:ext cx="3159136" cy="810007"/>
            </a:xfrm>
            <a:custGeom>
              <a:avLst/>
              <a:gdLst/>
              <a:ahLst/>
              <a:cxnLst/>
              <a:rect r="r" b="b" t="t" l="l"/>
              <a:pathLst>
                <a:path h="810007" w="3159136">
                  <a:moveTo>
                    <a:pt x="0" y="0"/>
                  </a:moveTo>
                  <a:lnTo>
                    <a:pt x="3159136" y="0"/>
                  </a:lnTo>
                  <a:lnTo>
                    <a:pt x="3159136" y="810007"/>
                  </a:lnTo>
                  <a:lnTo>
                    <a:pt x="0" y="810007"/>
                  </a:lnTo>
                  <a:close/>
                </a:path>
              </a:pathLst>
            </a:custGeom>
            <a:solidFill>
              <a:srgbClr val="000000">
                <a:alpha val="0"/>
              </a:srgbClr>
            </a:solidFill>
            <a:ln w="38100">
              <a:solidFill>
                <a:srgbClr val="967D55"/>
              </a:solidFill>
            </a:ln>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124012" y="5862864"/>
            <a:ext cx="11751697" cy="2736215"/>
            <a:chOff x="0" y="0"/>
            <a:chExt cx="3095097" cy="720649"/>
          </a:xfrm>
        </p:grpSpPr>
        <p:sp>
          <p:nvSpPr>
            <p:cNvPr name="Freeform 14" id="14"/>
            <p:cNvSpPr/>
            <p:nvPr/>
          </p:nvSpPr>
          <p:spPr>
            <a:xfrm flipH="false" flipV="false">
              <a:off x="0" y="0"/>
              <a:ext cx="3095097" cy="720649"/>
            </a:xfrm>
            <a:custGeom>
              <a:avLst/>
              <a:gdLst/>
              <a:ahLst/>
              <a:cxnLst/>
              <a:rect r="r" b="b" t="t" l="l"/>
              <a:pathLst>
                <a:path h="720649" w="3095097">
                  <a:moveTo>
                    <a:pt x="0" y="0"/>
                  </a:moveTo>
                  <a:lnTo>
                    <a:pt x="3095097" y="0"/>
                  </a:lnTo>
                  <a:lnTo>
                    <a:pt x="3095097" y="720649"/>
                  </a:lnTo>
                  <a:lnTo>
                    <a:pt x="0" y="720649"/>
                  </a:lnTo>
                  <a:close/>
                </a:path>
              </a:pathLst>
            </a:custGeom>
            <a:solidFill>
              <a:srgbClr val="000000">
                <a:alpha val="0"/>
              </a:srgbClr>
            </a:solidFill>
            <a:ln w="38100">
              <a:solidFill>
                <a:srgbClr val="967D55"/>
              </a:solidFill>
            </a:ln>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439"/>
            <a:chOff x="0" y="0"/>
            <a:chExt cx="24306029" cy="564586"/>
          </a:xfrm>
        </p:grpSpPr>
        <p:sp>
          <p:nvSpPr>
            <p:cNvPr name="AutoShape 3" id="3"/>
            <p:cNvSpPr/>
            <p:nvPr/>
          </p:nvSpPr>
          <p:spPr>
            <a:xfrm>
              <a:off x="12962912" y="2823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6961"/>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09</a:t>
              </a:r>
            </a:p>
          </p:txBody>
        </p:sp>
        <p:sp>
          <p:nvSpPr>
            <p:cNvPr name="AutoShape 5" id="5"/>
            <p:cNvSpPr/>
            <p:nvPr/>
          </p:nvSpPr>
          <p:spPr>
            <a:xfrm>
              <a:off x="0" y="3077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515654" y="414491"/>
            <a:ext cx="13256691" cy="1838303"/>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USE OF AR IN WAREHOUSE OPERATIONS</a:t>
            </a:r>
          </a:p>
        </p:txBody>
      </p:sp>
      <p:sp>
        <p:nvSpPr>
          <p:cNvPr name="TextBox 13" id="13"/>
          <p:cNvSpPr txBox="true"/>
          <p:nvPr/>
        </p:nvSpPr>
        <p:spPr>
          <a:xfrm rot="0">
            <a:off x="511915" y="3229349"/>
            <a:ext cx="16747385" cy="6391052"/>
          </a:xfrm>
          <a:prstGeom prst="rect">
            <a:avLst/>
          </a:prstGeom>
        </p:spPr>
        <p:txBody>
          <a:bodyPr anchor="t" rtlCol="false" tIns="0" lIns="0" bIns="0" rIns="0">
            <a:spAutoFit/>
          </a:bodyPr>
          <a:lstStyle/>
          <a:p>
            <a:pPr marL="906796" indent="-453398" lvl="1">
              <a:lnSpc>
                <a:spcPts val="5040"/>
              </a:lnSpc>
              <a:buFont typeface="Arial"/>
              <a:buChar char="•"/>
            </a:pPr>
            <a:r>
              <a:rPr lang="en-US" sz="4200">
                <a:solidFill>
                  <a:srgbClr val="271905"/>
                </a:solidFill>
                <a:latin typeface="Alice"/>
              </a:rPr>
              <a:t>In this demo taking a rack of a warehouse, we by just seeing the image of warehouse on pc can see augmented tag of Item 1, Item 2, etc.  on the item placed on rack of a warehouse.</a:t>
            </a:r>
          </a:p>
          <a:p>
            <a:pPr marL="906796" indent="-453398" lvl="1">
              <a:lnSpc>
                <a:spcPts val="5040"/>
              </a:lnSpc>
              <a:buFont typeface="Arial"/>
              <a:buChar char="•"/>
            </a:pPr>
            <a:r>
              <a:rPr lang="en-US" sz="4200">
                <a:solidFill>
                  <a:srgbClr val="271905"/>
                </a:solidFill>
                <a:latin typeface="Alice"/>
              </a:rPr>
              <a:t> This can be extended further to add information such as item name, item code, expiry date, and many more feature to the tag.</a:t>
            </a:r>
          </a:p>
          <a:p>
            <a:pPr marL="906796" indent="-453398" lvl="1">
              <a:lnSpc>
                <a:spcPts val="5040"/>
              </a:lnSpc>
              <a:buFont typeface="Arial"/>
              <a:buChar char="•"/>
            </a:pPr>
            <a:r>
              <a:rPr lang="en-US" sz="4200">
                <a:solidFill>
                  <a:srgbClr val="271905"/>
                </a:solidFill>
                <a:latin typeface="Alice"/>
              </a:rPr>
              <a:t>This augmentation is done using a online cloud based tool available for AR called Overlyapp. This tool is used to create augmented objects without any coding or installations. Markers, elements and other AR attributes can be easily added in a given boundary.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545"/>
            <a:chOff x="0" y="0"/>
            <a:chExt cx="24306029" cy="564727"/>
          </a:xfrm>
        </p:grpSpPr>
        <p:sp>
          <p:nvSpPr>
            <p:cNvPr name="AutoShape 3" id="3"/>
            <p:cNvSpPr/>
            <p:nvPr/>
          </p:nvSpPr>
          <p:spPr>
            <a:xfrm rot="0">
              <a:off x="12962912" y="2569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7102"/>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01</a:t>
              </a:r>
            </a:p>
          </p:txBody>
        </p:sp>
        <p:sp>
          <p:nvSpPr>
            <p:cNvPr name="AutoShape 5" id="5"/>
            <p:cNvSpPr/>
            <p:nvPr/>
          </p:nvSpPr>
          <p:spPr>
            <a:xfrm rot="0">
              <a:off x="0" y="2823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pic>
        <p:nvPicPr>
          <p:cNvPr name="Picture 12" id="12"/>
          <p:cNvPicPr>
            <a:picLocks noChangeAspect="true"/>
          </p:cNvPicPr>
          <p:nvPr/>
        </p:nvPicPr>
        <p:blipFill>
          <a:blip r:embed="rId2"/>
          <a:srcRect l="0" t="0" r="0" b="0"/>
          <a:stretch>
            <a:fillRect/>
          </a:stretch>
        </p:blipFill>
        <p:spPr>
          <a:xfrm flipH="false" flipV="false" rot="0">
            <a:off x="1354475" y="3008493"/>
            <a:ext cx="4721305" cy="5241870"/>
          </a:xfrm>
          <a:prstGeom prst="rect">
            <a:avLst/>
          </a:prstGeom>
        </p:spPr>
      </p:pic>
      <p:sp>
        <p:nvSpPr>
          <p:cNvPr name="TextBox 13" id="13"/>
          <p:cNvSpPr txBox="true"/>
          <p:nvPr/>
        </p:nvSpPr>
        <p:spPr>
          <a:xfrm rot="0">
            <a:off x="4378671" y="363581"/>
            <a:ext cx="8737798" cy="923914"/>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PRESENTER BIO</a:t>
            </a:r>
          </a:p>
        </p:txBody>
      </p:sp>
      <p:grpSp>
        <p:nvGrpSpPr>
          <p:cNvPr name="Group 14" id="14"/>
          <p:cNvGrpSpPr/>
          <p:nvPr/>
        </p:nvGrpSpPr>
        <p:grpSpPr>
          <a:xfrm rot="0">
            <a:off x="8088579" y="1395401"/>
            <a:ext cx="8586853" cy="7903477"/>
            <a:chOff x="0" y="0"/>
            <a:chExt cx="2261558" cy="2081574"/>
          </a:xfrm>
        </p:grpSpPr>
        <p:sp>
          <p:nvSpPr>
            <p:cNvPr name="Freeform 15" id="15"/>
            <p:cNvSpPr/>
            <p:nvPr/>
          </p:nvSpPr>
          <p:spPr>
            <a:xfrm flipH="false" flipV="false">
              <a:off x="0" y="0"/>
              <a:ext cx="2261558" cy="2081574"/>
            </a:xfrm>
            <a:custGeom>
              <a:avLst/>
              <a:gdLst/>
              <a:ahLst/>
              <a:cxnLst/>
              <a:rect r="r" b="b" t="t" l="l"/>
              <a:pathLst>
                <a:path h="2081574" w="2261558">
                  <a:moveTo>
                    <a:pt x="0" y="0"/>
                  </a:moveTo>
                  <a:lnTo>
                    <a:pt x="2261558" y="0"/>
                  </a:lnTo>
                  <a:lnTo>
                    <a:pt x="2261558" y="2081574"/>
                  </a:lnTo>
                  <a:lnTo>
                    <a:pt x="0" y="2081574"/>
                  </a:lnTo>
                  <a:close/>
                </a:path>
              </a:pathLst>
            </a:custGeom>
            <a:solidFill>
              <a:srgbClr val="000000">
                <a:alpha val="0"/>
              </a:srgbClr>
            </a:solidFill>
            <a:ln w="38100">
              <a:solidFill>
                <a:srgbClr val="967D55"/>
              </a:solidFill>
            </a:ln>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8088579" y="1309676"/>
            <a:ext cx="8586853" cy="7989202"/>
          </a:xfrm>
          <a:prstGeom prst="rect">
            <a:avLst/>
          </a:prstGeom>
        </p:spPr>
        <p:txBody>
          <a:bodyPr anchor="t" rtlCol="false" tIns="0" lIns="0" bIns="0" rIns="0">
            <a:spAutoFit/>
          </a:bodyPr>
          <a:lstStyle/>
          <a:p>
            <a:pPr marL="820427" indent="-410214" lvl="1">
              <a:lnSpc>
                <a:spcPts val="5320"/>
              </a:lnSpc>
              <a:buFont typeface="Arial"/>
              <a:buChar char="•"/>
            </a:pPr>
            <a:r>
              <a:rPr lang="en-US" sz="3800">
                <a:solidFill>
                  <a:srgbClr val="000000"/>
                </a:solidFill>
                <a:latin typeface="Alice"/>
              </a:rPr>
              <a:t>Third Year IT student at Cummins College of Engineering, Pune.</a:t>
            </a:r>
          </a:p>
          <a:p>
            <a:pPr marL="820427" indent="-410214" lvl="1">
              <a:lnSpc>
                <a:spcPts val="5320"/>
              </a:lnSpc>
              <a:buFont typeface="Arial"/>
              <a:buChar char="•"/>
            </a:pPr>
            <a:r>
              <a:rPr lang="en-US" sz="3800">
                <a:solidFill>
                  <a:srgbClr val="000000"/>
                </a:solidFill>
                <a:latin typeface="Alice"/>
              </a:rPr>
              <a:t>Assistant Operations Secretary of IT Branch in Student Panel.</a:t>
            </a:r>
          </a:p>
          <a:p>
            <a:pPr marL="820427" indent="-410214" lvl="1">
              <a:lnSpc>
                <a:spcPts val="5320"/>
              </a:lnSpc>
              <a:buFont typeface="Arial"/>
              <a:buChar char="•"/>
            </a:pPr>
            <a:r>
              <a:rPr lang="en-US" sz="3800">
                <a:solidFill>
                  <a:srgbClr val="000000"/>
                </a:solidFill>
                <a:latin typeface="Alice"/>
              </a:rPr>
              <a:t>Incoming Software Engineering Intern at Microsoft India.</a:t>
            </a:r>
          </a:p>
          <a:p>
            <a:pPr marL="820427" indent="-410214" lvl="1">
              <a:lnSpc>
                <a:spcPts val="5320"/>
              </a:lnSpc>
              <a:buFont typeface="Arial"/>
              <a:buChar char="•"/>
            </a:pPr>
            <a:r>
              <a:rPr lang="en-US" sz="3800">
                <a:solidFill>
                  <a:srgbClr val="000000"/>
                </a:solidFill>
                <a:latin typeface="Alice"/>
              </a:rPr>
              <a:t>Runner Up at Citi Code Challenge 2022.</a:t>
            </a:r>
          </a:p>
          <a:p>
            <a:pPr marL="820427" indent="-410214" lvl="1">
              <a:lnSpc>
                <a:spcPts val="5320"/>
              </a:lnSpc>
              <a:buFont typeface="Arial"/>
              <a:buChar char="•"/>
            </a:pPr>
            <a:r>
              <a:rPr lang="en-US" sz="3800">
                <a:solidFill>
                  <a:srgbClr val="000000"/>
                </a:solidFill>
                <a:latin typeface="Alice"/>
              </a:rPr>
              <a:t>WE Local Scholarship recipient by SWE India.</a:t>
            </a:r>
          </a:p>
          <a:p>
            <a:pPr marL="820427" indent="-410214" lvl="1">
              <a:lnSpc>
                <a:spcPts val="5320"/>
              </a:lnSpc>
              <a:buFont typeface="Arial"/>
              <a:buChar char="•"/>
            </a:pPr>
            <a:r>
              <a:rPr lang="en-US" sz="3800">
                <a:solidFill>
                  <a:srgbClr val="000000"/>
                </a:solidFill>
                <a:latin typeface="Alice"/>
              </a:rPr>
              <a:t>Harmonium Player and Music Lover.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439"/>
            <a:chOff x="0" y="0"/>
            <a:chExt cx="24306029" cy="564586"/>
          </a:xfrm>
        </p:grpSpPr>
        <p:sp>
          <p:nvSpPr>
            <p:cNvPr name="AutoShape 3" id="3"/>
            <p:cNvSpPr/>
            <p:nvPr/>
          </p:nvSpPr>
          <p:spPr>
            <a:xfrm>
              <a:off x="12962912" y="2823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6961"/>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02</a:t>
              </a:r>
            </a:p>
          </p:txBody>
        </p:sp>
        <p:sp>
          <p:nvSpPr>
            <p:cNvPr name="AutoShape 5" id="5"/>
            <p:cNvSpPr/>
            <p:nvPr/>
          </p:nvSpPr>
          <p:spPr>
            <a:xfrm>
              <a:off x="0" y="3077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775101" y="363581"/>
            <a:ext cx="8737798" cy="923914"/>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PROBLEM STATEMENT</a:t>
            </a:r>
          </a:p>
        </p:txBody>
      </p:sp>
      <p:sp>
        <p:nvSpPr>
          <p:cNvPr name="TextBox 13" id="13"/>
          <p:cNvSpPr txBox="true"/>
          <p:nvPr/>
        </p:nvSpPr>
        <p:spPr>
          <a:xfrm rot="0">
            <a:off x="0" y="2505096"/>
            <a:ext cx="18288000" cy="7556841"/>
          </a:xfrm>
          <a:prstGeom prst="rect">
            <a:avLst/>
          </a:prstGeom>
        </p:spPr>
        <p:txBody>
          <a:bodyPr anchor="t" rtlCol="false" tIns="0" lIns="0" bIns="0" rIns="0">
            <a:spAutoFit/>
          </a:bodyPr>
          <a:lstStyle/>
          <a:p>
            <a:pPr marL="851507" indent="-425754" lvl="1">
              <a:lnSpc>
                <a:spcPts val="5521"/>
              </a:lnSpc>
              <a:buFont typeface="Arial"/>
              <a:buChar char="•"/>
            </a:pPr>
            <a:r>
              <a:rPr lang="en-US" sz="3943">
                <a:solidFill>
                  <a:srgbClr val="000000"/>
                </a:solidFill>
                <a:latin typeface="Alice Bold"/>
              </a:rPr>
              <a:t> </a:t>
            </a:r>
            <a:r>
              <a:rPr lang="en-US" sz="3943">
                <a:solidFill>
                  <a:srgbClr val="000000"/>
                </a:solidFill>
                <a:latin typeface="Alice"/>
              </a:rPr>
              <a:t>Augmented Reality (AR) for Warehouse Operations: Develop an AR-based system that provides warehouse workers with real-time visualizations and instructions, enabling faster and more accurate order picking and inventory management.</a:t>
            </a:r>
          </a:p>
          <a:p>
            <a:pPr marL="851507" indent="-425754" lvl="1">
              <a:lnSpc>
                <a:spcPts val="5521"/>
              </a:lnSpc>
              <a:buFont typeface="Arial"/>
              <a:buChar char="•"/>
            </a:pPr>
            <a:r>
              <a:rPr lang="en-US" sz="3943">
                <a:solidFill>
                  <a:srgbClr val="000000"/>
                </a:solidFill>
                <a:latin typeface="Alice"/>
              </a:rPr>
              <a:t>In context of given problem statement the system has to be generated such that it optimizes operations in Warehouses with the help of Augmented Reality. The operations such as Warehouse Planning, </a:t>
            </a:r>
          </a:p>
          <a:p>
            <a:pPr>
              <a:lnSpc>
                <a:spcPts val="5521"/>
              </a:lnSpc>
            </a:pPr>
            <a:r>
              <a:rPr lang="en-US" sz="3943">
                <a:solidFill>
                  <a:srgbClr val="000000"/>
                </a:solidFill>
                <a:latin typeface="Alice"/>
              </a:rPr>
              <a:t>       Order planning, Inventory Management, Conveyer Belt faulty item </a:t>
            </a:r>
          </a:p>
          <a:p>
            <a:pPr>
              <a:lnSpc>
                <a:spcPts val="5521"/>
              </a:lnSpc>
            </a:pPr>
            <a:r>
              <a:rPr lang="en-US" sz="3943">
                <a:solidFill>
                  <a:srgbClr val="000000"/>
                </a:solidFill>
                <a:latin typeface="Alice"/>
              </a:rPr>
              <a:t>       D</a:t>
            </a:r>
            <a:r>
              <a:rPr lang="en-US" sz="3943">
                <a:solidFill>
                  <a:srgbClr val="000000"/>
                </a:solidFill>
                <a:latin typeface="Alice"/>
              </a:rPr>
              <a:t>etection  and many such operations can be optimized.</a:t>
            </a:r>
          </a:p>
          <a:p>
            <a:pPr marL="808933" indent="-404467" lvl="1">
              <a:lnSpc>
                <a:spcPts val="5245"/>
              </a:lnSpc>
              <a:buFont typeface="Arial"/>
              <a:buChar char="•"/>
            </a:pPr>
            <a:r>
              <a:rPr lang="en-US" sz="3746">
                <a:solidFill>
                  <a:srgbClr val="000000"/>
                </a:solidFill>
                <a:latin typeface="Alice"/>
              </a:rPr>
              <a:t>This will provide more safety in Warehouse and vulnerability will be prevented from Warehouses.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439"/>
            <a:chOff x="0" y="0"/>
            <a:chExt cx="24306029" cy="564586"/>
          </a:xfrm>
        </p:grpSpPr>
        <p:sp>
          <p:nvSpPr>
            <p:cNvPr name="AutoShape 3" id="3"/>
            <p:cNvSpPr/>
            <p:nvPr/>
          </p:nvSpPr>
          <p:spPr>
            <a:xfrm>
              <a:off x="12962912" y="2823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6961"/>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03</a:t>
              </a:r>
            </a:p>
          </p:txBody>
        </p:sp>
        <p:sp>
          <p:nvSpPr>
            <p:cNvPr name="AutoShape 5" id="5"/>
            <p:cNvSpPr/>
            <p:nvPr/>
          </p:nvSpPr>
          <p:spPr>
            <a:xfrm>
              <a:off x="0" y="3077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775101" y="363581"/>
            <a:ext cx="8737798" cy="923914"/>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CURRENT PROCEDURES</a:t>
            </a:r>
          </a:p>
        </p:txBody>
      </p:sp>
      <p:sp>
        <p:nvSpPr>
          <p:cNvPr name="TextBox 13" id="13"/>
          <p:cNvSpPr txBox="true"/>
          <p:nvPr/>
        </p:nvSpPr>
        <p:spPr>
          <a:xfrm rot="0">
            <a:off x="0" y="2524146"/>
            <a:ext cx="16675432" cy="7350362"/>
          </a:xfrm>
          <a:prstGeom prst="rect">
            <a:avLst/>
          </a:prstGeom>
        </p:spPr>
        <p:txBody>
          <a:bodyPr anchor="t" rtlCol="false" tIns="0" lIns="0" bIns="0" rIns="0">
            <a:spAutoFit/>
          </a:bodyPr>
          <a:lstStyle/>
          <a:p>
            <a:pPr marL="765149" indent="-382575" lvl="1">
              <a:lnSpc>
                <a:spcPts val="4961"/>
              </a:lnSpc>
              <a:buFont typeface="Arial"/>
              <a:buChar char="•"/>
            </a:pPr>
            <a:r>
              <a:rPr lang="en-US" sz="3543">
                <a:solidFill>
                  <a:srgbClr val="000000"/>
                </a:solidFill>
                <a:latin typeface="Alice"/>
              </a:rPr>
              <a:t>Currently all Warehouse operations are done manually and hence there are many faults and loss taking place in Warehouses there has to be some solution for this to make more digital procedures by using new emerging technologies</a:t>
            </a:r>
          </a:p>
          <a:p>
            <a:pPr marL="765149" indent="-382575" lvl="1">
              <a:lnSpc>
                <a:spcPts val="4961"/>
              </a:lnSpc>
              <a:buFont typeface="Arial"/>
              <a:buChar char="•"/>
            </a:pPr>
            <a:r>
              <a:rPr lang="en-US" sz="3543">
                <a:solidFill>
                  <a:srgbClr val="000000"/>
                </a:solidFill>
                <a:latin typeface="Alice"/>
              </a:rPr>
              <a:t>The process of order picking is done manually all goods location, stock, quality are check by people and this can result in errors such as </a:t>
            </a:r>
          </a:p>
          <a:p>
            <a:pPr>
              <a:lnSpc>
                <a:spcPts val="4961"/>
              </a:lnSpc>
            </a:pPr>
            <a:r>
              <a:rPr lang="en-US" sz="3543">
                <a:solidFill>
                  <a:srgbClr val="000000"/>
                </a:solidFill>
                <a:latin typeface="Alice"/>
              </a:rPr>
              <a:t>        inaccurate locations of goods, quality tampered and many more.</a:t>
            </a:r>
          </a:p>
          <a:p>
            <a:pPr marL="743560" indent="-371780" lvl="1">
              <a:lnSpc>
                <a:spcPts val="4821"/>
              </a:lnSpc>
              <a:buFont typeface="Arial"/>
              <a:buChar char="•"/>
            </a:pPr>
            <a:r>
              <a:rPr lang="en-US" sz="3444">
                <a:solidFill>
                  <a:srgbClr val="000000"/>
                </a:solidFill>
                <a:latin typeface="Alice"/>
              </a:rPr>
              <a:t>Inventory management is done manually employees have to physically rush around the warehouse to manually check whether the stock should be replenished, is good-to-go, or is in the right condition.</a:t>
            </a:r>
          </a:p>
          <a:p>
            <a:pPr marL="721970" indent="-360985" lvl="1">
              <a:lnSpc>
                <a:spcPts val="4681"/>
              </a:lnSpc>
              <a:buFont typeface="Arial"/>
              <a:buChar char="•"/>
            </a:pPr>
            <a:r>
              <a:rPr lang="en-US" sz="3344">
                <a:solidFill>
                  <a:srgbClr val="000000"/>
                </a:solidFill>
                <a:latin typeface="Alice"/>
              </a:rPr>
              <a:t>On conveyer belts all processes are done manually and if  a faulty item is detected automation systems requires a lot of resources to detect is rather using AR can detect it with very less resources by just adding a AR component on the item.</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439"/>
            <a:chOff x="0" y="0"/>
            <a:chExt cx="24306029" cy="564586"/>
          </a:xfrm>
        </p:grpSpPr>
        <p:sp>
          <p:nvSpPr>
            <p:cNvPr name="AutoShape 3" id="3"/>
            <p:cNvSpPr/>
            <p:nvPr/>
          </p:nvSpPr>
          <p:spPr>
            <a:xfrm>
              <a:off x="12962912" y="2823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6961"/>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04</a:t>
              </a:r>
            </a:p>
          </p:txBody>
        </p:sp>
        <p:sp>
          <p:nvSpPr>
            <p:cNvPr name="AutoShape 5" id="5"/>
            <p:cNvSpPr/>
            <p:nvPr/>
          </p:nvSpPr>
          <p:spPr>
            <a:xfrm>
              <a:off x="0" y="3077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515654" y="414491"/>
            <a:ext cx="13256691" cy="1838303"/>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USE OF AR IN WAREHOUSE OPERATIONS</a:t>
            </a:r>
          </a:p>
        </p:txBody>
      </p:sp>
      <p:sp>
        <p:nvSpPr>
          <p:cNvPr name="TextBox 13" id="13"/>
          <p:cNvSpPr txBox="true"/>
          <p:nvPr/>
        </p:nvSpPr>
        <p:spPr>
          <a:xfrm rot="0">
            <a:off x="58478" y="2818627"/>
            <a:ext cx="16971648" cy="7256547"/>
          </a:xfrm>
          <a:prstGeom prst="rect">
            <a:avLst/>
          </a:prstGeom>
        </p:spPr>
        <p:txBody>
          <a:bodyPr anchor="t" rtlCol="false" tIns="0" lIns="0" bIns="0" rIns="0">
            <a:spAutoFit/>
          </a:bodyPr>
          <a:lstStyle/>
          <a:p>
            <a:pPr>
              <a:lnSpc>
                <a:spcPts val="5400"/>
              </a:lnSpc>
            </a:pPr>
            <a:r>
              <a:rPr lang="en-US" sz="4500">
                <a:solidFill>
                  <a:srgbClr val="271905"/>
                </a:solidFill>
                <a:latin typeface="Alice"/>
              </a:rPr>
              <a:t>         WAREHOUSE PLANNING  </a:t>
            </a:r>
          </a:p>
          <a:p>
            <a:pPr>
              <a:lnSpc>
                <a:spcPts val="5400"/>
              </a:lnSpc>
            </a:pPr>
          </a:p>
          <a:p>
            <a:pPr marL="755670" indent="-377835" lvl="1">
              <a:lnSpc>
                <a:spcPts val="4200"/>
              </a:lnSpc>
              <a:buFont typeface="Arial"/>
              <a:buChar char="•"/>
            </a:pPr>
            <a:r>
              <a:rPr lang="en-US" sz="3500">
                <a:solidFill>
                  <a:srgbClr val="271905"/>
                </a:solidFill>
                <a:latin typeface="Alice"/>
              </a:rPr>
              <a:t>The capabilities of the modern warehouse extend far beyond just a distribution center. To be more precise, the modern-age warehouses serve as a center to carry out more sophisticated services like product subassembly, which includes inspection, assembly, repairing, repacking, and dispatching. This means that apart from the regular operations, warehouses also offer additional value-added services that require continuous monitoring and accurate service delivery.</a:t>
            </a:r>
            <a:r>
              <a:rPr lang="en-US" sz="3500">
                <a:solidFill>
                  <a:srgbClr val="271905"/>
                </a:solidFill>
                <a:latin typeface="Alice"/>
              </a:rPr>
              <a:t>    </a:t>
            </a:r>
          </a:p>
          <a:p>
            <a:pPr marL="755670" indent="-377835" lvl="1">
              <a:lnSpc>
                <a:spcPts val="4200"/>
              </a:lnSpc>
              <a:buFont typeface="Arial"/>
              <a:buChar char="•"/>
            </a:pPr>
            <a:r>
              <a:rPr lang="en-US" sz="3500">
                <a:solidFill>
                  <a:srgbClr val="271905"/>
                </a:solidFill>
                <a:latin typeface="Alice"/>
              </a:rPr>
              <a:t>AR can be of great help to warehouse managers and staff in the overall planning of the warehouse layout. With its potential to create digital, interactive 3D warehouse layout, AR offers the opportunity to experiment with changes to the existing warehouse design. </a:t>
            </a:r>
          </a:p>
          <a:p>
            <a:pPr>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439"/>
            <a:chOff x="0" y="0"/>
            <a:chExt cx="24306029" cy="564586"/>
          </a:xfrm>
        </p:grpSpPr>
        <p:sp>
          <p:nvSpPr>
            <p:cNvPr name="AutoShape 3" id="3"/>
            <p:cNvSpPr/>
            <p:nvPr/>
          </p:nvSpPr>
          <p:spPr>
            <a:xfrm>
              <a:off x="12962912" y="2823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6961"/>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05</a:t>
              </a:r>
            </a:p>
          </p:txBody>
        </p:sp>
        <p:sp>
          <p:nvSpPr>
            <p:cNvPr name="AutoShape 5" id="5"/>
            <p:cNvSpPr/>
            <p:nvPr/>
          </p:nvSpPr>
          <p:spPr>
            <a:xfrm>
              <a:off x="0" y="3077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pic>
        <p:nvPicPr>
          <p:cNvPr name="Picture 12" id="1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820" r="1640" b="13935"/>
          <a:stretch>
            <a:fillRect/>
          </a:stretch>
        </p:blipFill>
        <p:spPr>
          <a:xfrm flipH="false" flipV="false" rot="0">
            <a:off x="230802" y="4215444"/>
            <a:ext cx="8766937" cy="4178876"/>
          </a:xfrm>
          <a:prstGeom prst="rect">
            <a:avLst/>
          </a:prstGeom>
        </p:spPr>
      </p:pic>
      <p:pic>
        <p:nvPicPr>
          <p:cNvPr name="Picture 13" id="13"/>
          <p:cNvPicPr>
            <a:picLocks noChangeAspect="true"/>
          </p:cNvPicPr>
          <p:nvPr/>
        </p:nvPicPr>
        <p:blipFill>
          <a:blip r:embed="rId5"/>
          <a:srcRect l="0" t="0" r="0" b="0"/>
          <a:stretch>
            <a:fillRect/>
          </a:stretch>
        </p:blipFill>
        <p:spPr>
          <a:xfrm flipH="false" flipV="false" rot="0">
            <a:off x="9210766" y="4537295"/>
            <a:ext cx="7251639" cy="3535174"/>
          </a:xfrm>
          <a:prstGeom prst="rect">
            <a:avLst/>
          </a:prstGeom>
        </p:spPr>
      </p:pic>
      <p:sp>
        <p:nvSpPr>
          <p:cNvPr name="TextBox 14" id="14"/>
          <p:cNvSpPr txBox="true"/>
          <p:nvPr/>
        </p:nvSpPr>
        <p:spPr>
          <a:xfrm rot="0">
            <a:off x="2515654" y="414491"/>
            <a:ext cx="13256691" cy="1838303"/>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USE OF AR IN WAREHOUSE OPERATIONS</a:t>
            </a:r>
          </a:p>
        </p:txBody>
      </p:sp>
      <p:sp>
        <p:nvSpPr>
          <p:cNvPr name="TextBox 15" id="15"/>
          <p:cNvSpPr txBox="true"/>
          <p:nvPr/>
        </p:nvSpPr>
        <p:spPr>
          <a:xfrm rot="0">
            <a:off x="511915" y="3219824"/>
            <a:ext cx="16971648" cy="1390494"/>
          </a:xfrm>
          <a:prstGeom prst="rect">
            <a:avLst/>
          </a:prstGeom>
        </p:spPr>
        <p:txBody>
          <a:bodyPr anchor="t" rtlCol="false" tIns="0" lIns="0" bIns="0" rIns="0">
            <a:spAutoFit/>
          </a:bodyPr>
          <a:lstStyle/>
          <a:p>
            <a:pPr>
              <a:lnSpc>
                <a:spcPts val="5400"/>
              </a:lnSpc>
            </a:pPr>
            <a:r>
              <a:rPr lang="en-US" sz="4500">
                <a:solidFill>
                  <a:srgbClr val="271905"/>
                </a:solidFill>
                <a:latin typeface="Alice"/>
              </a:rPr>
              <a:t>WAREHOUSE PLANNING (Demo Video and Image)</a:t>
            </a:r>
            <a:r>
              <a:rPr lang="en-US" sz="4500">
                <a:solidFill>
                  <a:srgbClr val="271905"/>
                </a:solidFill>
                <a:latin typeface="Alice"/>
              </a:rPr>
              <a:t> </a:t>
            </a:r>
          </a:p>
          <a:p>
            <a:pPr>
              <a:lnSpc>
                <a:spcPts val="5400"/>
              </a:lnSpc>
            </a:pPr>
            <a:r>
              <a:rPr lang="en-US" sz="4500">
                <a:solidFill>
                  <a:srgbClr val="271905"/>
                </a:solidFill>
                <a:latin typeface="Alice"/>
              </a:rPr>
              <a:t>     </a:t>
            </a:r>
          </a:p>
        </p:txBody>
      </p:sp>
    </p:spTree>
  </p:cSld>
  <p:clrMapOvr>
    <a:masterClrMapping/>
  </p:clrMapOvr>
  <p:timing>
    <p:tnLst>
      <p:par>
        <p:cTn dur="indefinite" restart="never" nodeType="tmRoot">
          <p:childTnLst>
            <p:video>
              <p:cMediaNode vol="100000">
                <p:cTn fill="hold" display="false">
                  <p:stCondLst>
                    <p:cond delay="indefinite"/>
                  </p:stCondLst>
                </p:cTn>
                <p:tgtEl>
                  <p:spTgt spid="12"/>
                </p:tgtEl>
              </p:cMediaNode>
            </p:video>
          </p:childTnLst>
        </p:cTn>
      </p:par>
    </p:tnLst>
  </p:timing>
</p:sld>
</file>

<file path=ppt/slides/slide7.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439"/>
            <a:chOff x="0" y="0"/>
            <a:chExt cx="24306029" cy="564586"/>
          </a:xfrm>
        </p:grpSpPr>
        <p:sp>
          <p:nvSpPr>
            <p:cNvPr name="AutoShape 3" id="3"/>
            <p:cNvSpPr/>
            <p:nvPr/>
          </p:nvSpPr>
          <p:spPr>
            <a:xfrm>
              <a:off x="12962912" y="2823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6961"/>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06</a:t>
              </a:r>
            </a:p>
          </p:txBody>
        </p:sp>
        <p:sp>
          <p:nvSpPr>
            <p:cNvPr name="AutoShape 5" id="5"/>
            <p:cNvSpPr/>
            <p:nvPr/>
          </p:nvSpPr>
          <p:spPr>
            <a:xfrm>
              <a:off x="0" y="3077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515654" y="414491"/>
            <a:ext cx="13256691" cy="1838303"/>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USE OF AR IN WAREHOUSE OPERATIONS</a:t>
            </a:r>
          </a:p>
        </p:txBody>
      </p:sp>
      <p:sp>
        <p:nvSpPr>
          <p:cNvPr name="TextBox 13" id="13"/>
          <p:cNvSpPr txBox="true"/>
          <p:nvPr/>
        </p:nvSpPr>
        <p:spPr>
          <a:xfrm rot="0">
            <a:off x="511915" y="3229349"/>
            <a:ext cx="16163517" cy="5952357"/>
          </a:xfrm>
          <a:prstGeom prst="rect">
            <a:avLst/>
          </a:prstGeom>
        </p:spPr>
        <p:txBody>
          <a:bodyPr anchor="t" rtlCol="false" tIns="0" lIns="0" bIns="0" rIns="0">
            <a:spAutoFit/>
          </a:bodyPr>
          <a:lstStyle/>
          <a:p>
            <a:pPr marL="949975" indent="-474988" lvl="1">
              <a:lnSpc>
                <a:spcPts val="5280"/>
              </a:lnSpc>
              <a:buFont typeface="Arial"/>
              <a:buChar char="•"/>
            </a:pPr>
            <a:r>
              <a:rPr lang="en-US" sz="4400">
                <a:solidFill>
                  <a:srgbClr val="271905"/>
                </a:solidFill>
                <a:latin typeface="Alice"/>
              </a:rPr>
              <a:t>In this demo the purpose is to showcase that if we have a free space and have to set up a warehouse, We can simply take that place as a marker and augment a 3D image or object of the warehouse design.</a:t>
            </a:r>
          </a:p>
          <a:p>
            <a:pPr marL="949975" indent="-474988" lvl="1">
              <a:lnSpc>
                <a:spcPts val="5280"/>
              </a:lnSpc>
              <a:buFont typeface="Arial"/>
              <a:buChar char="•"/>
            </a:pPr>
            <a:r>
              <a:rPr lang="en-US" sz="4400">
                <a:solidFill>
                  <a:srgbClr val="271905"/>
                </a:solidFill>
                <a:latin typeface="Alice"/>
              </a:rPr>
              <a:t>This is a very helpful operation as only a design of Warehouse is not enough to create an actual warehouse.</a:t>
            </a:r>
          </a:p>
          <a:p>
            <a:pPr marL="928386" indent="-464193" lvl="1">
              <a:lnSpc>
                <a:spcPts val="5160"/>
              </a:lnSpc>
              <a:buFont typeface="Arial"/>
              <a:buChar char="•"/>
            </a:pPr>
            <a:r>
              <a:rPr lang="en-US" sz="4300">
                <a:solidFill>
                  <a:srgbClr val="271905"/>
                </a:solidFill>
                <a:latin typeface="Alice"/>
              </a:rPr>
              <a:t>In addition to this a complete product can be developed in which every single component of a Warehouse can be placed using AR.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439"/>
            <a:chOff x="0" y="0"/>
            <a:chExt cx="24306029" cy="564586"/>
          </a:xfrm>
        </p:grpSpPr>
        <p:sp>
          <p:nvSpPr>
            <p:cNvPr name="AutoShape 3" id="3"/>
            <p:cNvSpPr/>
            <p:nvPr/>
          </p:nvSpPr>
          <p:spPr>
            <a:xfrm>
              <a:off x="12962912" y="2823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6961"/>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07</a:t>
              </a:r>
            </a:p>
          </p:txBody>
        </p:sp>
        <p:sp>
          <p:nvSpPr>
            <p:cNvPr name="AutoShape 5" id="5"/>
            <p:cNvSpPr/>
            <p:nvPr/>
          </p:nvSpPr>
          <p:spPr>
            <a:xfrm>
              <a:off x="0" y="3077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515654" y="414491"/>
            <a:ext cx="13256691" cy="1838303"/>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USE OF AR IN WAREHOUSE OPERATIONS</a:t>
            </a:r>
          </a:p>
        </p:txBody>
      </p:sp>
      <p:sp>
        <p:nvSpPr>
          <p:cNvPr name="TextBox 13" id="13"/>
          <p:cNvSpPr txBox="true"/>
          <p:nvPr/>
        </p:nvSpPr>
        <p:spPr>
          <a:xfrm rot="0">
            <a:off x="511915" y="3229349"/>
            <a:ext cx="16163517" cy="6266843"/>
          </a:xfrm>
          <a:prstGeom prst="rect">
            <a:avLst/>
          </a:prstGeom>
        </p:spPr>
        <p:txBody>
          <a:bodyPr anchor="t" rtlCol="false" tIns="0" lIns="0" bIns="0" rIns="0">
            <a:spAutoFit/>
          </a:bodyPr>
          <a:lstStyle/>
          <a:p>
            <a:pPr>
              <a:lnSpc>
                <a:spcPts val="5280"/>
              </a:lnSpc>
            </a:pPr>
            <a:r>
              <a:rPr lang="en-US" sz="4400">
                <a:solidFill>
                  <a:srgbClr val="271905"/>
                </a:solidFill>
                <a:latin typeface="Alice"/>
              </a:rPr>
              <a:t>     ORDER PICKING</a:t>
            </a:r>
          </a:p>
          <a:p>
            <a:pPr>
              <a:lnSpc>
                <a:spcPts val="5280"/>
              </a:lnSpc>
            </a:pPr>
          </a:p>
          <a:p>
            <a:pPr marL="777259" indent="-388630" lvl="1">
              <a:lnSpc>
                <a:spcPts val="4320"/>
              </a:lnSpc>
              <a:buFont typeface="Arial"/>
              <a:buChar char="•"/>
            </a:pPr>
            <a:r>
              <a:rPr lang="en-US" sz="3600">
                <a:solidFill>
                  <a:srgbClr val="271905"/>
                </a:solidFill>
                <a:latin typeface="Alice"/>
              </a:rPr>
              <a:t>A very important and cost-intensive task ( which </a:t>
            </a:r>
            <a:r>
              <a:rPr lang="en-US" sz="3600">
                <a:solidFill>
                  <a:srgbClr val="271905"/>
                </a:solidFill>
                <a:latin typeface="Alice"/>
                <a:hlinkClick r:id="rId2" tooltip="https://www.apsfulfillment.com/warehousing-solutions/how-to-improve-order-picking-productivity-warehouse-management/"/>
              </a:rPr>
              <a:t>accounts for upto 55 percent of the total operation cost)</a:t>
            </a:r>
            <a:r>
              <a:rPr lang="en-US" sz="3600">
                <a:solidFill>
                  <a:srgbClr val="271905"/>
                </a:solidFill>
                <a:latin typeface="Alice"/>
              </a:rPr>
              <a:t> in a warehouse is order picking. Extracting the right product as requested by customers at the right time and in the right quantities is what order picking is all about.</a:t>
            </a:r>
          </a:p>
          <a:p>
            <a:pPr marL="777259" indent="-388630" lvl="1">
              <a:lnSpc>
                <a:spcPts val="4320"/>
              </a:lnSpc>
              <a:buFont typeface="Arial"/>
              <a:buChar char="•"/>
            </a:pPr>
            <a:r>
              <a:rPr lang="en-US" sz="3600">
                <a:solidFill>
                  <a:srgbClr val="271905"/>
                </a:solidFill>
                <a:latin typeface="Alice"/>
              </a:rPr>
              <a:t>Using AR we can use AR headset or a simple mobile camera to scan the item placed on a rack and can see what that item is. This is very useful technique to determine the ordered item to pick. </a:t>
            </a:r>
          </a:p>
          <a:p>
            <a:pPr marL="798849" indent="-399424" lvl="1">
              <a:lnSpc>
                <a:spcPts val="4440"/>
              </a:lnSpc>
              <a:buFont typeface="Arial"/>
              <a:buChar char="•"/>
            </a:pPr>
            <a:r>
              <a:rPr lang="en-US" sz="3700">
                <a:solidFill>
                  <a:srgbClr val="271905"/>
                </a:solidFill>
                <a:latin typeface="Alice"/>
              </a:rPr>
              <a:t>In coming slide a demo of this process is shown by using images on internet and a system of AR that depicts or augments item on the same.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8478" y="9863455"/>
            <a:ext cx="18229522" cy="423439"/>
            <a:chOff x="0" y="0"/>
            <a:chExt cx="24306029" cy="564586"/>
          </a:xfrm>
        </p:grpSpPr>
        <p:sp>
          <p:nvSpPr>
            <p:cNvPr name="AutoShape 3" id="3"/>
            <p:cNvSpPr/>
            <p:nvPr/>
          </p:nvSpPr>
          <p:spPr>
            <a:xfrm>
              <a:off x="12962912" y="282363"/>
              <a:ext cx="11343116" cy="0"/>
            </a:xfrm>
            <a:prstGeom prst="line">
              <a:avLst/>
            </a:prstGeom>
            <a:ln cap="flat" w="50800">
              <a:solidFill>
                <a:srgbClr val="967D55"/>
              </a:solidFill>
              <a:prstDash val="solid"/>
              <a:headEnd type="none" len="sm" w="sm"/>
              <a:tailEnd type="none" len="sm" w="sm"/>
            </a:ln>
          </p:spPr>
        </p:sp>
        <p:sp>
          <p:nvSpPr>
            <p:cNvPr name="TextBox 4" id="4"/>
            <p:cNvSpPr txBox="true"/>
            <p:nvPr/>
          </p:nvSpPr>
          <p:spPr>
            <a:xfrm rot="0">
              <a:off x="10986119" y="47625"/>
              <a:ext cx="2255820" cy="516961"/>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08</a:t>
              </a:r>
            </a:p>
          </p:txBody>
        </p:sp>
        <p:sp>
          <p:nvSpPr>
            <p:cNvPr name="AutoShape 5" id="5"/>
            <p:cNvSpPr/>
            <p:nvPr/>
          </p:nvSpPr>
          <p:spPr>
            <a:xfrm>
              <a:off x="0" y="307763"/>
              <a:ext cx="11343116" cy="0"/>
            </a:xfrm>
            <a:prstGeom prst="line">
              <a:avLst/>
            </a:prstGeom>
            <a:ln cap="flat" w="50800">
              <a:solidFill>
                <a:srgbClr val="967D55"/>
              </a:solidFill>
              <a:prstDash val="solid"/>
              <a:headEnd type="none" len="sm" w="sm"/>
              <a:tailEnd type="none" len="sm" w="sm"/>
            </a:ln>
          </p:spPr>
        </p:sp>
      </p:grpSp>
      <p:grpSp>
        <p:nvGrpSpPr>
          <p:cNvPr name="Group 6" id="6"/>
          <p:cNvGrpSpPr/>
          <p:nvPr/>
        </p:nvGrpSpPr>
        <p:grpSpPr>
          <a:xfrm rot="0">
            <a:off x="16675432" y="5850515"/>
            <a:ext cx="2712720" cy="271272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31820" y="-930219"/>
            <a:ext cx="3521040" cy="3521040"/>
            <a:chOff x="0" y="0"/>
            <a:chExt cx="812800" cy="812800"/>
          </a:xfrm>
        </p:grpSpPr>
        <p:sp>
          <p:nvSpPr>
            <p:cNvPr name="Freeform 10" id="1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pic>
        <p:nvPicPr>
          <p:cNvPr name="Picture 12" id="12"/>
          <p:cNvPicPr>
            <a:picLocks noChangeAspect="true"/>
          </p:cNvPicPr>
          <p:nvPr/>
        </p:nvPicPr>
        <p:blipFill>
          <a:blip r:embed="rId2"/>
          <a:srcRect l="0" t="16851" r="0" b="32532"/>
          <a:stretch>
            <a:fillRect/>
          </a:stretch>
        </p:blipFill>
        <p:spPr>
          <a:xfrm flipH="false" flipV="false" rot="0">
            <a:off x="511915" y="3566698"/>
            <a:ext cx="5825963" cy="6045172"/>
          </a:xfrm>
          <a:prstGeom prst="rect">
            <a:avLst/>
          </a:prstGeom>
        </p:spPr>
      </p:pic>
      <p:pic>
        <p:nvPicPr>
          <p:cNvPr name="Picture 13" id="13">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0" t="19238" r="0" b="13983"/>
          <a:stretch>
            <a:fillRect/>
          </a:stretch>
        </p:blipFill>
        <p:spPr>
          <a:xfrm flipH="false" flipV="false" rot="0">
            <a:off x="11241827" y="3453001"/>
            <a:ext cx="5166237" cy="6272565"/>
          </a:xfrm>
          <a:prstGeom prst="rect">
            <a:avLst/>
          </a:prstGeom>
        </p:spPr>
      </p:pic>
      <p:sp>
        <p:nvSpPr>
          <p:cNvPr name="TextBox 14" id="14"/>
          <p:cNvSpPr txBox="true"/>
          <p:nvPr/>
        </p:nvSpPr>
        <p:spPr>
          <a:xfrm rot="0">
            <a:off x="2515654" y="414491"/>
            <a:ext cx="13256691" cy="1838303"/>
          </a:xfrm>
          <a:prstGeom prst="rect">
            <a:avLst/>
          </a:prstGeom>
        </p:spPr>
        <p:txBody>
          <a:bodyPr anchor="t" rtlCol="false" tIns="0" lIns="0" bIns="0" rIns="0">
            <a:spAutoFit/>
          </a:bodyPr>
          <a:lstStyle/>
          <a:p>
            <a:pPr algn="ctr">
              <a:lnSpc>
                <a:spcPts val="7200"/>
              </a:lnSpc>
            </a:pPr>
            <a:r>
              <a:rPr lang="en-US" sz="6000">
                <a:solidFill>
                  <a:srgbClr val="271905"/>
                </a:solidFill>
                <a:latin typeface="Alice"/>
              </a:rPr>
              <a:t>USE OF AR IN WAREHOUSE OPERATIONS</a:t>
            </a:r>
          </a:p>
        </p:txBody>
      </p:sp>
      <p:sp>
        <p:nvSpPr>
          <p:cNvPr name="TextBox 15" id="15"/>
          <p:cNvSpPr txBox="true"/>
          <p:nvPr/>
        </p:nvSpPr>
        <p:spPr>
          <a:xfrm rot="0">
            <a:off x="511915" y="2571771"/>
            <a:ext cx="16971648" cy="2019189"/>
          </a:xfrm>
          <a:prstGeom prst="rect">
            <a:avLst/>
          </a:prstGeom>
        </p:spPr>
        <p:txBody>
          <a:bodyPr anchor="t" rtlCol="false" tIns="0" lIns="0" bIns="0" rIns="0">
            <a:spAutoFit/>
          </a:bodyPr>
          <a:lstStyle/>
          <a:p>
            <a:pPr>
              <a:lnSpc>
                <a:spcPts val="5520"/>
              </a:lnSpc>
            </a:pPr>
            <a:r>
              <a:rPr lang="en-US" sz="4600">
                <a:solidFill>
                  <a:srgbClr val="271905"/>
                </a:solidFill>
                <a:latin typeface="Alice"/>
              </a:rPr>
              <a:t>ORDER PICKING (Demo image and video)</a:t>
            </a:r>
          </a:p>
          <a:p>
            <a:pPr>
              <a:lnSpc>
                <a:spcPts val="5400"/>
              </a:lnSpc>
            </a:pPr>
          </a:p>
          <a:p>
            <a:pPr>
              <a:lnSpc>
                <a:spcPts val="4920"/>
              </a:lnSpc>
            </a:pPr>
            <a:r>
              <a:rPr lang="en-US" sz="4100">
                <a:solidFill>
                  <a:srgbClr val="271905"/>
                </a:solidFill>
                <a:latin typeface="Alice"/>
              </a:rPr>
              <a:t>           </a:t>
            </a:r>
          </a:p>
        </p:txBody>
      </p:sp>
    </p:spTree>
  </p:cSld>
  <p:clrMapOvr>
    <a:masterClrMapping/>
  </p:clrMapOvr>
  <p:timing>
    <p:tnLst>
      <p:par>
        <p:cTn dur="indefinite" restart="never" nodeType="tmRoot">
          <p:childTnLst>
            <p:video>
              <p:cMediaNode vol="100000">
                <p:cTn fill="hold" display="false">
                  <p:stCondLst>
                    <p:cond delay="indefinite"/>
                  </p:stCondLst>
                </p:cTn>
                <p:tgtEl>
                  <p:spTgt spid="13"/>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DAFhfpzEr_E</dc:identifier>
  <dcterms:modified xsi:type="dcterms:W3CDTF">2011-08-01T06:04:30Z</dcterms:modified>
  <cp:revision>1</cp:revision>
  <dc:title>Eaton Pratibha Presentation</dc:title>
</cp:coreProperties>
</file>