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6" r:id="rId2"/>
    <p:sldId id="256" r:id="rId3"/>
    <p:sldId id="257" r:id="rId4"/>
    <p:sldId id="258" r:id="rId5"/>
    <p:sldId id="261" r:id="rId6"/>
    <p:sldId id="259" r:id="rId7"/>
    <p:sldId id="260" r:id="rId8"/>
    <p:sldId id="262" r:id="rId9"/>
    <p:sldId id="263"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12/12/2024</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12/12/2024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12/12/2024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12/12/2024</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12/12/2024</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12/12/2024</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12/12/2024</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4.tmp"/><Relationship Id="rId1" Type="http://schemas.openxmlformats.org/officeDocument/2006/relationships/slideLayout" Target="../slideLayouts/slideLayout2.xml"/><Relationship Id="rId4" Type="http://schemas.openxmlformats.org/officeDocument/2006/relationships/image" Target="../media/image6.tmp"/></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C9736-B223-46B3-97C8-2A476E5E7333}"/>
              </a:ext>
            </a:extLst>
          </p:cNvPr>
          <p:cNvSpPr>
            <a:spLocks noGrp="1"/>
          </p:cNvSpPr>
          <p:nvPr>
            <p:ph type="title"/>
          </p:nvPr>
        </p:nvSpPr>
        <p:spPr>
          <a:xfrm>
            <a:off x="1407459" y="253385"/>
            <a:ext cx="8610600" cy="1293028"/>
          </a:xfrm>
        </p:spPr>
        <p:txBody>
          <a:bodyPr>
            <a:normAutofit/>
          </a:bodyPr>
          <a:lstStyle/>
          <a:p>
            <a:pPr algn="l"/>
            <a:r>
              <a:rPr lang="en-IN" sz="3600" dirty="0"/>
              <a:t>SQL PROJECT WALMARTSSALES PPT</a:t>
            </a:r>
          </a:p>
        </p:txBody>
      </p:sp>
      <p:sp>
        <p:nvSpPr>
          <p:cNvPr id="3" name="Content Placeholder 2">
            <a:extLst>
              <a:ext uri="{FF2B5EF4-FFF2-40B4-BE49-F238E27FC236}">
                <a16:creationId xmlns:a16="http://schemas.microsoft.com/office/drawing/2014/main" id="{AF251524-FD9F-4FE9-9A2C-33C6F63580DC}"/>
              </a:ext>
            </a:extLst>
          </p:cNvPr>
          <p:cNvSpPr>
            <a:spLocks noGrp="1"/>
          </p:cNvSpPr>
          <p:nvPr>
            <p:ph idx="1"/>
          </p:nvPr>
        </p:nvSpPr>
        <p:spPr/>
        <p:txBody>
          <a:bodyPr/>
          <a:lstStyle/>
          <a:p>
            <a:r>
              <a:rPr lang="en-IN" dirty="0"/>
              <a:t>15 TH AUGUST BATCH</a:t>
            </a:r>
          </a:p>
          <a:p>
            <a:r>
              <a:rPr lang="en-IN" dirty="0"/>
              <a:t>DATA SCIENCE </a:t>
            </a:r>
          </a:p>
          <a:p>
            <a:r>
              <a:rPr lang="en-IN" dirty="0"/>
              <a:t>MADE BY RASIKA KANOJIA</a:t>
            </a:r>
          </a:p>
        </p:txBody>
      </p:sp>
    </p:spTree>
    <p:extLst>
      <p:ext uri="{BB962C8B-B14F-4D97-AF65-F5344CB8AC3E}">
        <p14:creationId xmlns:p14="http://schemas.microsoft.com/office/powerpoint/2010/main" val="1120912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48F59-802D-4B85-97BB-2435A0D47227}"/>
              </a:ext>
            </a:extLst>
          </p:cNvPr>
          <p:cNvSpPr>
            <a:spLocks noGrp="1"/>
          </p:cNvSpPr>
          <p:nvPr>
            <p:ph type="title"/>
          </p:nvPr>
        </p:nvSpPr>
        <p:spPr>
          <a:xfrm>
            <a:off x="1165412" y="343480"/>
            <a:ext cx="8610600" cy="1870802"/>
          </a:xfrm>
        </p:spPr>
        <p:txBody>
          <a:bodyPr>
            <a:normAutofit/>
          </a:bodyPr>
          <a:lstStyle/>
          <a:p>
            <a:pPr algn="l"/>
            <a:r>
              <a:rPr lang="en-US" sz="2400" dirty="0"/>
              <a:t>Task 9: Finding Top 5 Customers by Sales Volume (6 Marks)</a:t>
            </a:r>
            <a:br>
              <a:rPr lang="en-US" sz="2400" dirty="0"/>
            </a:br>
            <a:r>
              <a:rPr lang="en-US" sz="2400" dirty="0"/>
              <a:t>Walmart wants to reward its top 5 customers who have generated the most sales Revenue.</a:t>
            </a:r>
            <a:endParaRPr lang="en-IN" sz="2400" dirty="0"/>
          </a:p>
        </p:txBody>
      </p:sp>
      <p:sp>
        <p:nvSpPr>
          <p:cNvPr id="3" name="Content Placeholder 2">
            <a:extLst>
              <a:ext uri="{FF2B5EF4-FFF2-40B4-BE49-F238E27FC236}">
                <a16:creationId xmlns:a16="http://schemas.microsoft.com/office/drawing/2014/main" id="{792B67D4-098D-4013-8261-EDD0BACA1656}"/>
              </a:ext>
            </a:extLst>
          </p:cNvPr>
          <p:cNvSpPr>
            <a:spLocks noGrp="1"/>
          </p:cNvSpPr>
          <p:nvPr>
            <p:ph idx="1"/>
          </p:nvPr>
        </p:nvSpPr>
        <p:spPr>
          <a:xfrm>
            <a:off x="685800" y="2687620"/>
            <a:ext cx="10820400" cy="3193228"/>
          </a:xfrm>
        </p:spPr>
        <p:txBody>
          <a:bodyPr/>
          <a:lstStyle/>
          <a:p>
            <a:r>
              <a:rPr lang="en-US" dirty="0"/>
              <a:t>select * from </a:t>
            </a:r>
            <a:r>
              <a:rPr lang="en-US" dirty="0" err="1"/>
              <a:t>walmartsales</a:t>
            </a:r>
            <a:r>
              <a:rPr lang="en-US" dirty="0"/>
              <a:t>;</a:t>
            </a:r>
          </a:p>
          <a:p>
            <a:r>
              <a:rPr lang="en-US" dirty="0"/>
              <a:t>SELECT </a:t>
            </a:r>
            <a:r>
              <a:rPr lang="en-US" dirty="0" err="1"/>
              <a:t>Branch,Quantity,Totalfrom</a:t>
            </a:r>
            <a:r>
              <a:rPr lang="en-US" dirty="0"/>
              <a:t> </a:t>
            </a:r>
            <a:r>
              <a:rPr lang="en-US" dirty="0" err="1"/>
              <a:t>walmartsales</a:t>
            </a:r>
            <a:r>
              <a:rPr lang="en-US" dirty="0"/>
              <a:t>;</a:t>
            </a:r>
          </a:p>
          <a:p>
            <a:r>
              <a:rPr lang="en-US" dirty="0"/>
              <a:t>order by total desc;</a:t>
            </a:r>
            <a:endParaRPr lang="en-IN" dirty="0"/>
          </a:p>
        </p:txBody>
      </p:sp>
    </p:spTree>
    <p:extLst>
      <p:ext uri="{BB962C8B-B14F-4D97-AF65-F5344CB8AC3E}">
        <p14:creationId xmlns:p14="http://schemas.microsoft.com/office/powerpoint/2010/main" val="157566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DFBBF-F3D5-4A66-8289-0D9B1077D765}"/>
              </a:ext>
            </a:extLst>
          </p:cNvPr>
          <p:cNvSpPr>
            <a:spLocks noGrp="1"/>
          </p:cNvSpPr>
          <p:nvPr>
            <p:ph type="title"/>
          </p:nvPr>
        </p:nvSpPr>
        <p:spPr>
          <a:xfrm>
            <a:off x="1111624" y="369925"/>
            <a:ext cx="8610600" cy="1934004"/>
          </a:xfrm>
        </p:spPr>
        <p:txBody>
          <a:bodyPr>
            <a:noAutofit/>
          </a:bodyPr>
          <a:lstStyle/>
          <a:p>
            <a:pPr algn="l"/>
            <a:r>
              <a:rPr lang="en-US" sz="2400" dirty="0"/>
              <a:t>Task 10: Analyzing Sales Trends by Day of the Week (6 Marks)</a:t>
            </a:r>
            <a:br>
              <a:rPr lang="en-US" sz="2400" dirty="0"/>
            </a:br>
            <a:r>
              <a:rPr lang="en-US" sz="2400" dirty="0"/>
              <a:t>Walmart wants to analyze the sales patterns to determine which day of the week</a:t>
            </a:r>
            <a:br>
              <a:rPr lang="en-US" sz="2400" dirty="0"/>
            </a:br>
            <a:r>
              <a:rPr lang="en-US" sz="2400" dirty="0"/>
              <a:t>brings the highest sales.</a:t>
            </a:r>
            <a:endParaRPr lang="en-IN" sz="2400" dirty="0"/>
          </a:p>
        </p:txBody>
      </p:sp>
      <p:sp>
        <p:nvSpPr>
          <p:cNvPr id="3" name="Content Placeholder 2">
            <a:extLst>
              <a:ext uri="{FF2B5EF4-FFF2-40B4-BE49-F238E27FC236}">
                <a16:creationId xmlns:a16="http://schemas.microsoft.com/office/drawing/2014/main" id="{A594F7A0-09C6-451F-A4D3-21CC7C2559F9}"/>
              </a:ext>
            </a:extLst>
          </p:cNvPr>
          <p:cNvSpPr>
            <a:spLocks noGrp="1"/>
          </p:cNvSpPr>
          <p:nvPr>
            <p:ph idx="1"/>
          </p:nvPr>
        </p:nvSpPr>
        <p:spPr>
          <a:xfrm>
            <a:off x="685800" y="3290047"/>
            <a:ext cx="10820400" cy="2955532"/>
          </a:xfrm>
        </p:spPr>
        <p:txBody>
          <a:bodyPr/>
          <a:lstStyle/>
          <a:p>
            <a:r>
              <a:rPr lang="en-US" dirty="0"/>
              <a:t>select * from </a:t>
            </a:r>
            <a:r>
              <a:rPr lang="en-US" dirty="0" err="1"/>
              <a:t>walmartsales</a:t>
            </a:r>
            <a:r>
              <a:rPr lang="en-US" dirty="0"/>
              <a:t>;</a:t>
            </a:r>
          </a:p>
          <a:p>
            <a:r>
              <a:rPr lang="en-US" dirty="0"/>
              <a:t>SELECT City, </a:t>
            </a:r>
            <a:r>
              <a:rPr lang="en-US" dirty="0" err="1"/>
              <a:t>Payment,row</a:t>
            </a:r>
            <a:r>
              <a:rPr lang="en-US" dirty="0"/>
              <a:t> number() over(partition by city order by Payment) as </a:t>
            </a:r>
            <a:r>
              <a:rPr lang="en-US" dirty="0" err="1"/>
              <a:t>rnfrom</a:t>
            </a:r>
            <a:r>
              <a:rPr lang="en-US" dirty="0"/>
              <a:t> </a:t>
            </a:r>
            <a:r>
              <a:rPr lang="en-US" dirty="0" err="1"/>
              <a:t>walmartsales</a:t>
            </a:r>
            <a:r>
              <a:rPr lang="en-US" dirty="0"/>
              <a:t>;</a:t>
            </a:r>
            <a:endParaRPr lang="en-IN" dirty="0"/>
          </a:p>
        </p:txBody>
      </p:sp>
    </p:spTree>
    <p:extLst>
      <p:ext uri="{BB962C8B-B14F-4D97-AF65-F5344CB8AC3E}">
        <p14:creationId xmlns:p14="http://schemas.microsoft.com/office/powerpoint/2010/main" val="3668680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D262E-E4FF-43B9-B0F5-B6F8322D6CDD}"/>
              </a:ext>
            </a:extLst>
          </p:cNvPr>
          <p:cNvSpPr>
            <a:spLocks noGrp="1"/>
          </p:cNvSpPr>
          <p:nvPr>
            <p:ph type="ctrTitle"/>
          </p:nvPr>
        </p:nvSpPr>
        <p:spPr>
          <a:xfrm>
            <a:off x="1479177" y="85882"/>
            <a:ext cx="9448800" cy="1825096"/>
          </a:xfrm>
        </p:spPr>
        <p:txBody>
          <a:bodyPr>
            <a:noAutofit/>
          </a:bodyPr>
          <a:lstStyle/>
          <a:p>
            <a:r>
              <a:rPr lang="en-US" sz="2000" dirty="0"/>
              <a:t>Task 1: Identifying the Top Branch by Sales Growth Rate (6 Marks)</a:t>
            </a:r>
            <a:br>
              <a:rPr lang="en-US" sz="2000" dirty="0"/>
            </a:br>
            <a:r>
              <a:rPr lang="en-US" sz="2000" dirty="0"/>
              <a:t>Walmart wants to identify which branch has exhibited the highest sales growth over time. Analyze the total sales</a:t>
            </a:r>
            <a:br>
              <a:rPr lang="en-US" sz="2000" dirty="0"/>
            </a:br>
            <a:r>
              <a:rPr lang="en-US" sz="2000" dirty="0"/>
              <a:t>for each branch and compare the growth rate across months to find the top performer.</a:t>
            </a:r>
            <a:endParaRPr lang="en-IN" sz="2000" dirty="0"/>
          </a:p>
        </p:txBody>
      </p:sp>
      <p:sp>
        <p:nvSpPr>
          <p:cNvPr id="3" name="Subtitle 2">
            <a:extLst>
              <a:ext uri="{FF2B5EF4-FFF2-40B4-BE49-F238E27FC236}">
                <a16:creationId xmlns:a16="http://schemas.microsoft.com/office/drawing/2014/main" id="{089382A2-2C6E-48BB-AA62-9107A4F19EB9}"/>
              </a:ext>
            </a:extLst>
          </p:cNvPr>
          <p:cNvSpPr>
            <a:spLocks noGrp="1"/>
          </p:cNvSpPr>
          <p:nvPr>
            <p:ph type="subTitle" idx="1"/>
          </p:nvPr>
        </p:nvSpPr>
        <p:spPr>
          <a:xfrm>
            <a:off x="1568824" y="2214282"/>
            <a:ext cx="8839199" cy="3774142"/>
          </a:xfrm>
        </p:spPr>
        <p:txBody>
          <a:bodyPr/>
          <a:lstStyle/>
          <a:p>
            <a:r>
              <a:rPr lang="en-US" dirty="0"/>
              <a:t>USE </a:t>
            </a:r>
            <a:r>
              <a:rPr lang="en-US" dirty="0" err="1"/>
              <a:t>intershala</a:t>
            </a:r>
            <a:r>
              <a:rPr lang="en-US" dirty="0"/>
              <a:t>;</a:t>
            </a:r>
          </a:p>
          <a:p>
            <a:r>
              <a:rPr lang="en-US" dirty="0"/>
              <a:t>select * from </a:t>
            </a:r>
            <a:r>
              <a:rPr lang="en-US" dirty="0" err="1"/>
              <a:t>walmartsales</a:t>
            </a:r>
            <a:r>
              <a:rPr lang="en-US" dirty="0"/>
              <a:t>;</a:t>
            </a:r>
          </a:p>
          <a:p>
            <a:r>
              <a:rPr lang="en-US" dirty="0"/>
              <a:t>SELECT </a:t>
            </a:r>
            <a:r>
              <a:rPr lang="en-US" dirty="0" err="1"/>
              <a:t>Branch,Quantity,Totalfrom</a:t>
            </a:r>
            <a:r>
              <a:rPr lang="en-US" dirty="0"/>
              <a:t> </a:t>
            </a:r>
            <a:r>
              <a:rPr lang="en-US" dirty="0" err="1"/>
              <a:t>walmartsales;order</a:t>
            </a:r>
            <a:r>
              <a:rPr lang="en-US" dirty="0"/>
              <a:t> by total desc;</a:t>
            </a:r>
          </a:p>
          <a:p>
            <a:endParaRPr lang="en-IN" dirty="0"/>
          </a:p>
        </p:txBody>
      </p:sp>
      <p:pic>
        <p:nvPicPr>
          <p:cNvPr id="10" name="Picture 9" descr="MySQL Workbench">
            <a:extLst>
              <a:ext uri="{FF2B5EF4-FFF2-40B4-BE49-F238E27FC236}">
                <a16:creationId xmlns:a16="http://schemas.microsoft.com/office/drawing/2014/main" id="{78D37FE6-4D9B-4172-947C-3DBB698F2F8A}"/>
              </a:ext>
            </a:extLst>
          </p:cNvPr>
          <p:cNvPicPr>
            <a:picLocks noChangeAspect="1"/>
          </p:cNvPicPr>
          <p:nvPr/>
        </p:nvPicPr>
        <p:blipFill>
          <a:blip r:embed="rId2"/>
          <a:stretch>
            <a:fillRect/>
          </a:stretch>
        </p:blipFill>
        <p:spPr>
          <a:xfrm>
            <a:off x="1783977" y="3496235"/>
            <a:ext cx="8543365" cy="3129005"/>
          </a:xfrm>
          <a:prstGeom prst="rect">
            <a:avLst/>
          </a:prstGeom>
        </p:spPr>
      </p:pic>
    </p:spTree>
    <p:extLst>
      <p:ext uri="{BB962C8B-B14F-4D97-AF65-F5344CB8AC3E}">
        <p14:creationId xmlns:p14="http://schemas.microsoft.com/office/powerpoint/2010/main" val="1717915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FD7E7-1139-49DA-8499-9EF418DE91BB}"/>
              </a:ext>
            </a:extLst>
          </p:cNvPr>
          <p:cNvSpPr>
            <a:spLocks noGrp="1"/>
          </p:cNvSpPr>
          <p:nvPr>
            <p:ph type="ctrTitle"/>
          </p:nvPr>
        </p:nvSpPr>
        <p:spPr>
          <a:xfrm>
            <a:off x="1371600" y="448235"/>
            <a:ext cx="9448800" cy="1882589"/>
          </a:xfrm>
        </p:spPr>
        <p:txBody>
          <a:bodyPr>
            <a:noAutofit/>
          </a:bodyPr>
          <a:lstStyle/>
          <a:p>
            <a:r>
              <a:rPr lang="en-US" sz="2000" dirty="0"/>
              <a:t>Task 2: Finding the Most Profitable Product Line for Each Branch (6 Marks)</a:t>
            </a:r>
            <a:br>
              <a:rPr lang="en-US" sz="2000" dirty="0"/>
            </a:br>
            <a:r>
              <a:rPr lang="en-US" sz="2000" dirty="0"/>
              <a:t>Walmart needs to determine which product line contributes the highest profit to each </a:t>
            </a:r>
            <a:r>
              <a:rPr lang="en-US" sz="2000" dirty="0" err="1"/>
              <a:t>branch.The</a:t>
            </a:r>
            <a:r>
              <a:rPr lang="en-US" sz="2000" dirty="0"/>
              <a:t> profit margin</a:t>
            </a:r>
            <a:br>
              <a:rPr lang="en-US" sz="2000" dirty="0"/>
            </a:br>
            <a:r>
              <a:rPr lang="en-US" sz="2000" dirty="0"/>
              <a:t>should be calculated based on the difference between the gross income and cost of goods sold.</a:t>
            </a:r>
            <a:endParaRPr lang="en-IN" sz="2000" dirty="0"/>
          </a:p>
        </p:txBody>
      </p:sp>
      <p:sp>
        <p:nvSpPr>
          <p:cNvPr id="3" name="Subtitle 2">
            <a:extLst>
              <a:ext uri="{FF2B5EF4-FFF2-40B4-BE49-F238E27FC236}">
                <a16:creationId xmlns:a16="http://schemas.microsoft.com/office/drawing/2014/main" id="{F513F835-F49A-47C1-9707-9B64CE1EA979}"/>
              </a:ext>
            </a:extLst>
          </p:cNvPr>
          <p:cNvSpPr>
            <a:spLocks noGrp="1"/>
          </p:cNvSpPr>
          <p:nvPr>
            <p:ph type="subTitle" idx="1"/>
          </p:nvPr>
        </p:nvSpPr>
        <p:spPr>
          <a:xfrm>
            <a:off x="1371600" y="2967318"/>
            <a:ext cx="9448800" cy="3263152"/>
          </a:xfrm>
        </p:spPr>
        <p:txBody>
          <a:bodyPr/>
          <a:lstStyle/>
          <a:p>
            <a:r>
              <a:rPr lang="en-US" dirty="0"/>
              <a:t>select </a:t>
            </a:r>
            <a:r>
              <a:rPr lang="en-US" dirty="0" err="1"/>
              <a:t>with_high_profit_branch</a:t>
            </a:r>
            <a:r>
              <a:rPr lang="en-US" dirty="0"/>
              <a:t> as</a:t>
            </a:r>
          </a:p>
          <a:p>
            <a:r>
              <a:rPr lang="en-US" dirty="0"/>
              <a:t>(select Branch, </a:t>
            </a:r>
            <a:r>
              <a:rPr lang="en-US" dirty="0" err="1"/>
              <a:t>Product_line</a:t>
            </a:r>
            <a:r>
              <a:rPr lang="en-US" dirty="0"/>
              <a:t>, </a:t>
            </a:r>
            <a:r>
              <a:rPr lang="en-US" dirty="0" err="1"/>
              <a:t>quantityfrom</a:t>
            </a:r>
            <a:r>
              <a:rPr lang="en-US" dirty="0"/>
              <a:t> </a:t>
            </a:r>
            <a:r>
              <a:rPr lang="en-US" dirty="0" err="1"/>
              <a:t>walmartsales</a:t>
            </a:r>
            <a:endParaRPr lang="en-US" dirty="0"/>
          </a:p>
          <a:p>
            <a:r>
              <a:rPr lang="en-US" dirty="0"/>
              <a:t>where PRODUCT_LINE&gt;51.00)</a:t>
            </a:r>
          </a:p>
          <a:p>
            <a:r>
              <a:rPr lang="en-US" dirty="0"/>
              <a:t>SELECT * FROM </a:t>
            </a:r>
            <a:r>
              <a:rPr lang="en-US" dirty="0" err="1"/>
              <a:t>with_high_profit_branch</a:t>
            </a:r>
            <a:r>
              <a:rPr lang="en-US" dirty="0"/>
              <a:t>;</a:t>
            </a:r>
            <a:endParaRPr lang="en-IN" dirty="0"/>
          </a:p>
        </p:txBody>
      </p:sp>
    </p:spTree>
    <p:extLst>
      <p:ext uri="{BB962C8B-B14F-4D97-AF65-F5344CB8AC3E}">
        <p14:creationId xmlns:p14="http://schemas.microsoft.com/office/powerpoint/2010/main" val="1528614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D6BBA-A5A9-4863-9F32-CB81F64AA41C}"/>
              </a:ext>
            </a:extLst>
          </p:cNvPr>
          <p:cNvSpPr>
            <a:spLocks noGrp="1"/>
          </p:cNvSpPr>
          <p:nvPr>
            <p:ph type="title"/>
          </p:nvPr>
        </p:nvSpPr>
        <p:spPr>
          <a:xfrm>
            <a:off x="1927412" y="441644"/>
            <a:ext cx="8610600" cy="1293028"/>
          </a:xfrm>
        </p:spPr>
        <p:txBody>
          <a:bodyPr>
            <a:noAutofit/>
          </a:bodyPr>
          <a:lstStyle/>
          <a:p>
            <a:r>
              <a:rPr lang="en-US" sz="2000" dirty="0"/>
              <a:t>Task 3: Analyzing Customer Segmentation Based on Spending (6 Marks)</a:t>
            </a:r>
            <a:br>
              <a:rPr lang="en-US" sz="2000" dirty="0"/>
            </a:br>
            <a:r>
              <a:rPr lang="en-US" sz="2000" dirty="0"/>
              <a:t>Walmart wants to segment customers based on their average spending behavior. Classify customers into three</a:t>
            </a:r>
            <a:br>
              <a:rPr lang="en-US" sz="2000" dirty="0"/>
            </a:br>
            <a:r>
              <a:rPr lang="en-US" sz="2000" dirty="0"/>
              <a:t>tiers: High, Medium, and Low spenders based on their total purchase amounts.</a:t>
            </a:r>
            <a:endParaRPr lang="en-IN" sz="2000" dirty="0"/>
          </a:p>
        </p:txBody>
      </p:sp>
      <p:sp>
        <p:nvSpPr>
          <p:cNvPr id="3" name="Content Placeholder 2">
            <a:extLst>
              <a:ext uri="{FF2B5EF4-FFF2-40B4-BE49-F238E27FC236}">
                <a16:creationId xmlns:a16="http://schemas.microsoft.com/office/drawing/2014/main" id="{9C864583-B68C-4CDC-B358-224439B46C90}"/>
              </a:ext>
            </a:extLst>
          </p:cNvPr>
          <p:cNvSpPr>
            <a:spLocks noGrp="1"/>
          </p:cNvSpPr>
          <p:nvPr>
            <p:ph idx="1"/>
          </p:nvPr>
        </p:nvSpPr>
        <p:spPr>
          <a:xfrm>
            <a:off x="685800" y="2608729"/>
            <a:ext cx="10820400" cy="3609956"/>
          </a:xfrm>
        </p:spPr>
        <p:txBody>
          <a:bodyPr/>
          <a:lstStyle/>
          <a:p>
            <a:pPr marL="0" indent="0">
              <a:buNone/>
            </a:pPr>
            <a:r>
              <a:rPr lang="en-US" dirty="0"/>
              <a:t>SELECT * FROM </a:t>
            </a:r>
            <a:r>
              <a:rPr lang="en-US" dirty="0" err="1"/>
              <a:t>walmartsales</a:t>
            </a:r>
            <a:r>
              <a:rPr lang="en-US" dirty="0"/>
              <a:t>; </a:t>
            </a:r>
          </a:p>
          <a:p>
            <a:pPr marL="0" indent="0">
              <a:buNone/>
            </a:pPr>
            <a:r>
              <a:rPr lang="en-US" dirty="0"/>
              <a:t>select max(total) from </a:t>
            </a:r>
            <a:r>
              <a:rPr lang="en-US" dirty="0" err="1"/>
              <a:t>walmartsales</a:t>
            </a:r>
            <a:r>
              <a:rPr lang="en-US" dirty="0"/>
              <a:t>;                </a:t>
            </a:r>
          </a:p>
          <a:p>
            <a:pPr marL="0" indent="0">
              <a:buNone/>
            </a:pPr>
            <a:endParaRPr lang="en-US" dirty="0"/>
          </a:p>
          <a:p>
            <a:pPr marL="0" indent="0">
              <a:buNone/>
            </a:pPr>
            <a:r>
              <a:rPr lang="en-US" dirty="0"/>
              <a:t>select * from </a:t>
            </a:r>
            <a:r>
              <a:rPr lang="en-US" dirty="0" err="1"/>
              <a:t>walmartsales</a:t>
            </a:r>
            <a:r>
              <a:rPr lang="en-US" dirty="0"/>
              <a:t>;</a:t>
            </a:r>
          </a:p>
          <a:p>
            <a:pPr marL="0" indent="0">
              <a:buNone/>
            </a:pPr>
            <a:r>
              <a:rPr lang="en-US" dirty="0"/>
              <a:t>select min(total) from </a:t>
            </a:r>
            <a:r>
              <a:rPr lang="en-US" dirty="0" err="1"/>
              <a:t>walmartsales</a:t>
            </a:r>
            <a:r>
              <a:rPr lang="en-US" dirty="0"/>
              <a:t>;</a:t>
            </a:r>
          </a:p>
          <a:p>
            <a:pPr marL="0" indent="0">
              <a:buNone/>
            </a:pPr>
            <a:endParaRPr lang="en-US" dirty="0"/>
          </a:p>
          <a:p>
            <a:pPr marL="0" indent="0">
              <a:buNone/>
            </a:pPr>
            <a:r>
              <a:rPr lang="en-US" dirty="0"/>
              <a:t>select * from </a:t>
            </a:r>
            <a:r>
              <a:rPr lang="en-US" dirty="0" err="1"/>
              <a:t>walmartsales</a:t>
            </a:r>
            <a:r>
              <a:rPr lang="en-US" dirty="0"/>
              <a:t>;</a:t>
            </a:r>
          </a:p>
          <a:p>
            <a:pPr marL="0" indent="0">
              <a:buNone/>
            </a:pPr>
            <a:r>
              <a:rPr lang="en-US" dirty="0"/>
              <a:t>select avg(total) from </a:t>
            </a:r>
            <a:r>
              <a:rPr lang="en-US" dirty="0" err="1"/>
              <a:t>walmartsales</a:t>
            </a:r>
            <a:r>
              <a:rPr lang="en-US" dirty="0"/>
              <a:t>;</a:t>
            </a:r>
            <a:endParaRPr lang="en-IN" dirty="0"/>
          </a:p>
        </p:txBody>
      </p:sp>
      <p:pic>
        <p:nvPicPr>
          <p:cNvPr id="7" name="Picture 6" descr="MySQL Workbench">
            <a:extLst>
              <a:ext uri="{FF2B5EF4-FFF2-40B4-BE49-F238E27FC236}">
                <a16:creationId xmlns:a16="http://schemas.microsoft.com/office/drawing/2014/main" id="{4A0E4DE9-FA68-4944-8047-17F0F4B675A2}"/>
              </a:ext>
            </a:extLst>
          </p:cNvPr>
          <p:cNvPicPr>
            <a:picLocks noChangeAspect="1"/>
          </p:cNvPicPr>
          <p:nvPr/>
        </p:nvPicPr>
        <p:blipFill rotWithShape="1">
          <a:blip r:embed="rId2"/>
          <a:srcRect l="10275" t="33154" r="81122" b="55874"/>
          <a:stretch/>
        </p:blipFill>
        <p:spPr>
          <a:xfrm>
            <a:off x="8113058" y="2689411"/>
            <a:ext cx="1048871" cy="717177"/>
          </a:xfrm>
          <a:prstGeom prst="rect">
            <a:avLst/>
          </a:prstGeom>
        </p:spPr>
      </p:pic>
      <p:pic>
        <p:nvPicPr>
          <p:cNvPr id="9" name="Picture 8" descr="MySQL Workbench">
            <a:extLst>
              <a:ext uri="{FF2B5EF4-FFF2-40B4-BE49-F238E27FC236}">
                <a16:creationId xmlns:a16="http://schemas.microsoft.com/office/drawing/2014/main" id="{BD370679-C279-4184-AA84-3910F82ECFC6}"/>
              </a:ext>
            </a:extLst>
          </p:cNvPr>
          <p:cNvPicPr>
            <a:picLocks noChangeAspect="1"/>
          </p:cNvPicPr>
          <p:nvPr/>
        </p:nvPicPr>
        <p:blipFill rotWithShape="1">
          <a:blip r:embed="rId3"/>
          <a:srcRect l="11250" t="37449" r="80147" b="55007"/>
          <a:stretch/>
        </p:blipFill>
        <p:spPr>
          <a:xfrm>
            <a:off x="8104094" y="4099942"/>
            <a:ext cx="1048872" cy="627529"/>
          </a:xfrm>
          <a:prstGeom prst="rect">
            <a:avLst/>
          </a:prstGeom>
        </p:spPr>
      </p:pic>
      <p:pic>
        <p:nvPicPr>
          <p:cNvPr id="11" name="Picture 10" descr="MySQL Workbench">
            <a:extLst>
              <a:ext uri="{FF2B5EF4-FFF2-40B4-BE49-F238E27FC236}">
                <a16:creationId xmlns:a16="http://schemas.microsoft.com/office/drawing/2014/main" id="{B88B542E-D28A-47D3-B00F-9444FCDE1C77}"/>
              </a:ext>
            </a:extLst>
          </p:cNvPr>
          <p:cNvPicPr>
            <a:picLocks noChangeAspect="1"/>
          </p:cNvPicPr>
          <p:nvPr/>
        </p:nvPicPr>
        <p:blipFill rotWithShape="1">
          <a:blip r:embed="rId4"/>
          <a:srcRect l="10221" t="34432" r="76838" b="54595"/>
          <a:stretch/>
        </p:blipFill>
        <p:spPr>
          <a:xfrm>
            <a:off x="7933764" y="5325035"/>
            <a:ext cx="1577788" cy="717177"/>
          </a:xfrm>
          <a:prstGeom prst="rect">
            <a:avLst/>
          </a:prstGeom>
        </p:spPr>
      </p:pic>
    </p:spTree>
    <p:extLst>
      <p:ext uri="{BB962C8B-B14F-4D97-AF65-F5344CB8AC3E}">
        <p14:creationId xmlns:p14="http://schemas.microsoft.com/office/powerpoint/2010/main" val="2519309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106F4-B532-4E63-8D60-482FE3C722D7}"/>
              </a:ext>
            </a:extLst>
          </p:cNvPr>
          <p:cNvSpPr>
            <a:spLocks noGrp="1"/>
          </p:cNvSpPr>
          <p:nvPr>
            <p:ph type="ctrTitle"/>
          </p:nvPr>
        </p:nvSpPr>
        <p:spPr>
          <a:xfrm>
            <a:off x="1371600" y="575235"/>
            <a:ext cx="9448800" cy="1909481"/>
          </a:xfrm>
        </p:spPr>
        <p:txBody>
          <a:bodyPr>
            <a:normAutofit fontScale="90000"/>
          </a:bodyPr>
          <a:lstStyle/>
          <a:p>
            <a:r>
              <a:rPr lang="en-US" sz="2800" dirty="0"/>
              <a:t>Task 4: Detecting Anomalies in Sales Transactions </a:t>
            </a:r>
            <a:br>
              <a:rPr lang="en-US" sz="2800" dirty="0"/>
            </a:br>
            <a:r>
              <a:rPr lang="en-US" sz="2800" dirty="0"/>
              <a:t>Walmart suspects that some transactions have unusually high or low sales compared to the average for the</a:t>
            </a:r>
            <a:br>
              <a:rPr lang="en-US" sz="2800" dirty="0"/>
            </a:br>
            <a:r>
              <a:rPr lang="en-US" sz="2800" dirty="0"/>
              <a:t>product line. Identify these anomalies.</a:t>
            </a:r>
            <a:endParaRPr lang="en-IN" sz="2800" dirty="0"/>
          </a:p>
        </p:txBody>
      </p:sp>
      <p:sp>
        <p:nvSpPr>
          <p:cNvPr id="3" name="Subtitle 2">
            <a:extLst>
              <a:ext uri="{FF2B5EF4-FFF2-40B4-BE49-F238E27FC236}">
                <a16:creationId xmlns:a16="http://schemas.microsoft.com/office/drawing/2014/main" id="{20DD70A7-D37B-41BF-AD6C-70C6DE9F2C9C}"/>
              </a:ext>
            </a:extLst>
          </p:cNvPr>
          <p:cNvSpPr>
            <a:spLocks noGrp="1"/>
          </p:cNvSpPr>
          <p:nvPr>
            <p:ph type="subTitle" idx="1"/>
          </p:nvPr>
        </p:nvSpPr>
        <p:spPr>
          <a:xfrm>
            <a:off x="1371600" y="3632201"/>
            <a:ext cx="9448800" cy="2553446"/>
          </a:xfrm>
        </p:spPr>
        <p:txBody>
          <a:bodyPr>
            <a:normAutofit lnSpcReduction="10000"/>
          </a:bodyPr>
          <a:lstStyle/>
          <a:p>
            <a:r>
              <a:rPr lang="en-IN" sz="2800" b="1" dirty="0"/>
              <a:t>Insert:  This command is used to insert data into tables.</a:t>
            </a:r>
            <a:endParaRPr lang="en-IN" sz="2800" dirty="0"/>
          </a:p>
          <a:p>
            <a:r>
              <a:rPr lang="en-IN" sz="2800" b="1" dirty="0"/>
              <a:t>Update: This command is used to renew existing data of the tables.</a:t>
            </a:r>
            <a:endParaRPr lang="en-IN" sz="2800" dirty="0"/>
          </a:p>
          <a:p>
            <a:r>
              <a:rPr lang="en-IN" sz="2800" b="1" dirty="0"/>
              <a:t>Delete: This command is used to delete certain data from table based on conditions.</a:t>
            </a:r>
            <a:endParaRPr lang="en-IN" sz="2800" dirty="0"/>
          </a:p>
          <a:p>
            <a:endParaRPr lang="en-IN" dirty="0"/>
          </a:p>
        </p:txBody>
      </p:sp>
    </p:spTree>
    <p:extLst>
      <p:ext uri="{BB962C8B-B14F-4D97-AF65-F5344CB8AC3E}">
        <p14:creationId xmlns:p14="http://schemas.microsoft.com/office/powerpoint/2010/main" val="74853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80E51-44E4-420C-832C-C418C8634C60}"/>
              </a:ext>
            </a:extLst>
          </p:cNvPr>
          <p:cNvSpPr>
            <a:spLocks noGrp="1"/>
          </p:cNvSpPr>
          <p:nvPr>
            <p:ph type="title"/>
          </p:nvPr>
        </p:nvSpPr>
        <p:spPr>
          <a:xfrm>
            <a:off x="1568824" y="639315"/>
            <a:ext cx="8807824" cy="1293028"/>
          </a:xfrm>
        </p:spPr>
        <p:txBody>
          <a:bodyPr>
            <a:normAutofit fontScale="90000"/>
          </a:bodyPr>
          <a:lstStyle/>
          <a:p>
            <a:r>
              <a:rPr lang="en-US" sz="2400" dirty="0"/>
              <a:t>Task 5: Most Popular Payment Method by City (6 Marks)</a:t>
            </a:r>
            <a:br>
              <a:rPr lang="en-US" sz="2400" dirty="0"/>
            </a:br>
            <a:r>
              <a:rPr lang="en-US" sz="2400" dirty="0"/>
              <a:t>Walmart needs to determine the most popular payment method in each city to tailor marketing strategies.</a:t>
            </a:r>
            <a:endParaRPr lang="en-IN" sz="2400" dirty="0"/>
          </a:p>
        </p:txBody>
      </p:sp>
      <p:sp>
        <p:nvSpPr>
          <p:cNvPr id="3" name="Content Placeholder 2">
            <a:extLst>
              <a:ext uri="{FF2B5EF4-FFF2-40B4-BE49-F238E27FC236}">
                <a16:creationId xmlns:a16="http://schemas.microsoft.com/office/drawing/2014/main" id="{283FFC38-48D6-4B59-9A2D-5590F786ECB6}"/>
              </a:ext>
            </a:extLst>
          </p:cNvPr>
          <p:cNvSpPr>
            <a:spLocks noGrp="1"/>
          </p:cNvSpPr>
          <p:nvPr>
            <p:ph idx="1"/>
          </p:nvPr>
        </p:nvSpPr>
        <p:spPr>
          <a:xfrm>
            <a:off x="685800" y="2931459"/>
            <a:ext cx="10820400" cy="3287226"/>
          </a:xfrm>
        </p:spPr>
        <p:txBody>
          <a:bodyPr/>
          <a:lstStyle/>
          <a:p>
            <a:r>
              <a:rPr lang="en-US" dirty="0"/>
              <a:t>select * from </a:t>
            </a:r>
            <a:r>
              <a:rPr lang="en-US" dirty="0" err="1"/>
              <a:t>walmartsales</a:t>
            </a:r>
            <a:r>
              <a:rPr lang="en-US" dirty="0"/>
              <a:t>;</a:t>
            </a:r>
          </a:p>
          <a:p>
            <a:r>
              <a:rPr lang="en-US" dirty="0"/>
              <a:t>SELECT City, Payment,</a:t>
            </a:r>
          </a:p>
          <a:p>
            <a:r>
              <a:rPr lang="en-US" dirty="0"/>
              <a:t>row number() over(partition by city order by Payment) as </a:t>
            </a:r>
            <a:r>
              <a:rPr lang="en-US" dirty="0" err="1"/>
              <a:t>rn</a:t>
            </a:r>
            <a:endParaRPr lang="en-US" dirty="0"/>
          </a:p>
          <a:p>
            <a:pPr marL="0" indent="0">
              <a:buNone/>
            </a:pPr>
            <a:r>
              <a:rPr lang="en-US" dirty="0"/>
              <a:t>from </a:t>
            </a:r>
            <a:r>
              <a:rPr lang="en-US" dirty="0" err="1"/>
              <a:t>walmartsales</a:t>
            </a:r>
            <a:r>
              <a:rPr lang="en-US" dirty="0"/>
              <a:t>;</a:t>
            </a:r>
            <a:endParaRPr lang="en-IN" dirty="0"/>
          </a:p>
        </p:txBody>
      </p:sp>
    </p:spTree>
    <p:extLst>
      <p:ext uri="{BB962C8B-B14F-4D97-AF65-F5344CB8AC3E}">
        <p14:creationId xmlns:p14="http://schemas.microsoft.com/office/powerpoint/2010/main" val="956663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4C306-154E-491C-850E-390E475D9C84}"/>
              </a:ext>
            </a:extLst>
          </p:cNvPr>
          <p:cNvSpPr>
            <a:spLocks noGrp="1"/>
          </p:cNvSpPr>
          <p:nvPr>
            <p:ph type="ctrTitle"/>
          </p:nvPr>
        </p:nvSpPr>
        <p:spPr>
          <a:xfrm>
            <a:off x="1371600" y="753035"/>
            <a:ext cx="9448800" cy="1810871"/>
          </a:xfrm>
        </p:spPr>
        <p:txBody>
          <a:bodyPr>
            <a:normAutofit fontScale="90000"/>
          </a:bodyPr>
          <a:lstStyle/>
          <a:p>
            <a:r>
              <a:rPr lang="en-US" sz="2800" dirty="0"/>
              <a:t>Task 6: Monthly Sales Distribution by Gender (6 Marks)</a:t>
            </a:r>
            <a:br>
              <a:rPr lang="en-US" sz="2800" dirty="0"/>
            </a:br>
            <a:r>
              <a:rPr lang="en-US" sz="2800" dirty="0"/>
              <a:t>Walmart wants to understand the sales distribution between male and female customers on a monthly basis.</a:t>
            </a:r>
            <a:endParaRPr lang="en-IN" sz="2800" dirty="0"/>
          </a:p>
        </p:txBody>
      </p:sp>
      <p:sp>
        <p:nvSpPr>
          <p:cNvPr id="3" name="Subtitle 2">
            <a:extLst>
              <a:ext uri="{FF2B5EF4-FFF2-40B4-BE49-F238E27FC236}">
                <a16:creationId xmlns:a16="http://schemas.microsoft.com/office/drawing/2014/main" id="{30F2B6E5-E1B6-4F5B-91D1-CD6A1DFD9C00}"/>
              </a:ext>
            </a:extLst>
          </p:cNvPr>
          <p:cNvSpPr>
            <a:spLocks noGrp="1"/>
          </p:cNvSpPr>
          <p:nvPr>
            <p:ph type="subTitle" idx="1"/>
          </p:nvPr>
        </p:nvSpPr>
        <p:spPr>
          <a:xfrm>
            <a:off x="1506071" y="3290045"/>
            <a:ext cx="9448800" cy="2142567"/>
          </a:xfrm>
        </p:spPr>
        <p:txBody>
          <a:bodyPr/>
          <a:lstStyle/>
          <a:p>
            <a:r>
              <a:rPr lang="en-US" dirty="0"/>
              <a:t>select * from </a:t>
            </a:r>
            <a:r>
              <a:rPr lang="en-US" dirty="0" err="1"/>
              <a:t>walmartsales</a:t>
            </a:r>
            <a:r>
              <a:rPr lang="en-US" dirty="0"/>
              <a:t>;</a:t>
            </a:r>
          </a:p>
          <a:p>
            <a:r>
              <a:rPr lang="en-US" dirty="0"/>
              <a:t>select count(*) from </a:t>
            </a:r>
            <a:r>
              <a:rPr lang="en-US" dirty="0" err="1"/>
              <a:t>walmartsales</a:t>
            </a:r>
            <a:r>
              <a:rPr lang="en-US" dirty="0"/>
              <a:t>;</a:t>
            </a:r>
          </a:p>
          <a:p>
            <a:r>
              <a:rPr lang="en-US" dirty="0"/>
              <a:t>select count(male) from </a:t>
            </a:r>
            <a:r>
              <a:rPr lang="en-US" dirty="0" err="1"/>
              <a:t>walmartsales</a:t>
            </a:r>
            <a:r>
              <a:rPr lang="en-US" dirty="0"/>
              <a:t>;</a:t>
            </a:r>
          </a:p>
          <a:p>
            <a:r>
              <a:rPr lang="en-US" dirty="0"/>
              <a:t>select count(female) from </a:t>
            </a:r>
            <a:r>
              <a:rPr lang="en-US" dirty="0" err="1"/>
              <a:t>walmartsales</a:t>
            </a:r>
            <a:r>
              <a:rPr lang="en-US" dirty="0"/>
              <a:t>;</a:t>
            </a:r>
            <a:endParaRPr lang="en-IN" dirty="0"/>
          </a:p>
        </p:txBody>
      </p:sp>
    </p:spTree>
    <p:extLst>
      <p:ext uri="{BB962C8B-B14F-4D97-AF65-F5344CB8AC3E}">
        <p14:creationId xmlns:p14="http://schemas.microsoft.com/office/powerpoint/2010/main" val="292820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1983D-89BC-47F6-9D86-A32AE97E36B6}"/>
              </a:ext>
            </a:extLst>
          </p:cNvPr>
          <p:cNvSpPr>
            <a:spLocks noGrp="1"/>
          </p:cNvSpPr>
          <p:nvPr>
            <p:ph type="ctrTitle"/>
          </p:nvPr>
        </p:nvSpPr>
        <p:spPr>
          <a:xfrm>
            <a:off x="1604683" y="700745"/>
            <a:ext cx="9448800" cy="1825096"/>
          </a:xfrm>
        </p:spPr>
        <p:txBody>
          <a:bodyPr>
            <a:noAutofit/>
          </a:bodyPr>
          <a:lstStyle/>
          <a:p>
            <a:r>
              <a:rPr lang="en-US" sz="2800" dirty="0"/>
              <a:t>Task 7: Best Product Line by Customer Type (6 Marks)</a:t>
            </a:r>
            <a:br>
              <a:rPr lang="en-US" sz="2800" dirty="0"/>
            </a:br>
            <a:r>
              <a:rPr lang="en-US" sz="2800" dirty="0"/>
              <a:t>Walmart wants to know which product lines are preferred by different customer types(Member vs. Normal).</a:t>
            </a:r>
            <a:endParaRPr lang="en-IN" sz="2800" dirty="0"/>
          </a:p>
        </p:txBody>
      </p:sp>
      <p:sp>
        <p:nvSpPr>
          <p:cNvPr id="3" name="Subtitle 2">
            <a:extLst>
              <a:ext uri="{FF2B5EF4-FFF2-40B4-BE49-F238E27FC236}">
                <a16:creationId xmlns:a16="http://schemas.microsoft.com/office/drawing/2014/main" id="{97DDC5BC-4369-4807-9CE9-6A1100DF98D9}"/>
              </a:ext>
            </a:extLst>
          </p:cNvPr>
          <p:cNvSpPr>
            <a:spLocks noGrp="1"/>
          </p:cNvSpPr>
          <p:nvPr>
            <p:ph type="subTitle" idx="1"/>
          </p:nvPr>
        </p:nvSpPr>
        <p:spPr>
          <a:xfrm>
            <a:off x="1604683" y="2931458"/>
            <a:ext cx="9448800" cy="2931459"/>
          </a:xfrm>
        </p:spPr>
        <p:txBody>
          <a:bodyPr/>
          <a:lstStyle/>
          <a:p>
            <a:r>
              <a:rPr lang="en-US" dirty="0"/>
              <a:t>use </a:t>
            </a:r>
            <a:r>
              <a:rPr lang="en-US" dirty="0" err="1"/>
              <a:t>walmartsales</a:t>
            </a:r>
            <a:r>
              <a:rPr lang="en-US" dirty="0"/>
              <a:t>; </a:t>
            </a:r>
          </a:p>
          <a:p>
            <a:r>
              <a:rPr lang="en-US" dirty="0"/>
              <a:t>select * from </a:t>
            </a:r>
            <a:r>
              <a:rPr lang="en-US" dirty="0" err="1"/>
              <a:t>walmartsales</a:t>
            </a:r>
            <a:r>
              <a:rPr lang="en-US" dirty="0"/>
              <a:t>;</a:t>
            </a:r>
          </a:p>
          <a:p>
            <a:r>
              <a:rPr lang="en-US" dirty="0"/>
              <a:t>select </a:t>
            </a:r>
            <a:r>
              <a:rPr lang="en-US" dirty="0" err="1"/>
              <a:t>Product_line</a:t>
            </a:r>
            <a:r>
              <a:rPr lang="en-US" dirty="0"/>
              <a:t> from </a:t>
            </a:r>
            <a:r>
              <a:rPr lang="en-US" dirty="0" err="1"/>
              <a:t>walmartsales</a:t>
            </a:r>
            <a:r>
              <a:rPr lang="en-US" dirty="0"/>
              <a:t> </a:t>
            </a:r>
          </a:p>
          <a:p>
            <a:r>
              <a:rPr lang="en-US" dirty="0"/>
              <a:t>where </a:t>
            </a:r>
            <a:r>
              <a:rPr lang="en-US" dirty="0" err="1"/>
              <a:t>customer_type</a:t>
            </a:r>
            <a:r>
              <a:rPr lang="en-US" dirty="0"/>
              <a:t>(select member(normal) from </a:t>
            </a:r>
            <a:r>
              <a:rPr lang="en-US" dirty="0" err="1"/>
              <a:t>walmartsales</a:t>
            </a:r>
            <a:r>
              <a:rPr lang="en-US" dirty="0"/>
              <a:t>);</a:t>
            </a:r>
            <a:endParaRPr lang="en-IN" dirty="0"/>
          </a:p>
        </p:txBody>
      </p:sp>
    </p:spTree>
    <p:extLst>
      <p:ext uri="{BB962C8B-B14F-4D97-AF65-F5344CB8AC3E}">
        <p14:creationId xmlns:p14="http://schemas.microsoft.com/office/powerpoint/2010/main" val="3496395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CED6A-A4D7-4D6D-BDBD-9F894E9E81D8}"/>
              </a:ext>
            </a:extLst>
          </p:cNvPr>
          <p:cNvSpPr>
            <a:spLocks noGrp="1"/>
          </p:cNvSpPr>
          <p:nvPr>
            <p:ph type="ctrTitle"/>
          </p:nvPr>
        </p:nvSpPr>
        <p:spPr>
          <a:xfrm>
            <a:off x="1568824" y="143435"/>
            <a:ext cx="9448800" cy="2283795"/>
          </a:xfrm>
        </p:spPr>
        <p:txBody>
          <a:bodyPr>
            <a:noAutofit/>
          </a:bodyPr>
          <a:lstStyle/>
          <a:p>
            <a:r>
              <a:rPr lang="en-US" sz="2800" dirty="0"/>
              <a:t>Task 8: Identifying Repeat Customers (6 Marks)</a:t>
            </a:r>
            <a:br>
              <a:rPr lang="en-US" sz="2800" dirty="0"/>
            </a:br>
            <a:r>
              <a:rPr lang="en-US" sz="2800" dirty="0"/>
              <a:t>Walmart needs to identify customers who made repeat purchases within a specific time frame (e.g., within 30</a:t>
            </a:r>
            <a:br>
              <a:rPr lang="en-US" sz="2800" dirty="0"/>
            </a:br>
            <a:r>
              <a:rPr lang="en-US" sz="2800" dirty="0"/>
              <a:t>days).</a:t>
            </a:r>
            <a:endParaRPr lang="en-IN" sz="2800" dirty="0"/>
          </a:p>
        </p:txBody>
      </p:sp>
      <p:sp>
        <p:nvSpPr>
          <p:cNvPr id="3" name="Subtitle 2">
            <a:extLst>
              <a:ext uri="{FF2B5EF4-FFF2-40B4-BE49-F238E27FC236}">
                <a16:creationId xmlns:a16="http://schemas.microsoft.com/office/drawing/2014/main" id="{37F84C61-361B-4293-8C30-15F7061156C0}"/>
              </a:ext>
            </a:extLst>
          </p:cNvPr>
          <p:cNvSpPr>
            <a:spLocks noGrp="1"/>
          </p:cNvSpPr>
          <p:nvPr>
            <p:ph type="subTitle" idx="1"/>
          </p:nvPr>
        </p:nvSpPr>
        <p:spPr>
          <a:xfrm>
            <a:off x="1299882" y="2698376"/>
            <a:ext cx="9448800" cy="3433483"/>
          </a:xfrm>
        </p:spPr>
        <p:txBody>
          <a:bodyPr/>
          <a:lstStyle/>
          <a:p>
            <a:r>
              <a:rPr lang="en-US" dirty="0"/>
              <a:t>use </a:t>
            </a:r>
            <a:r>
              <a:rPr lang="en-US" dirty="0" err="1"/>
              <a:t>walmartsales</a:t>
            </a:r>
            <a:r>
              <a:rPr lang="en-US" dirty="0"/>
              <a:t>;</a:t>
            </a:r>
          </a:p>
          <a:p>
            <a:r>
              <a:rPr lang="en-US" dirty="0"/>
              <a:t>select * from </a:t>
            </a:r>
            <a:r>
              <a:rPr lang="en-US" dirty="0" err="1"/>
              <a:t>walmartsales</a:t>
            </a:r>
            <a:r>
              <a:rPr lang="en-US" dirty="0"/>
              <a:t>;</a:t>
            </a:r>
          </a:p>
          <a:p>
            <a:r>
              <a:rPr lang="en-US" dirty="0"/>
              <a:t>SELECT CUSTOMER_TYPE,</a:t>
            </a:r>
          </a:p>
          <a:p>
            <a:r>
              <a:rPr lang="en-US" dirty="0"/>
              <a:t> Count(</a:t>
            </a:r>
            <a:r>
              <a:rPr lang="en-US" dirty="0" err="1"/>
              <a:t>customer_type</a:t>
            </a:r>
            <a:r>
              <a:rPr lang="en-US" dirty="0"/>
              <a:t>) as time from </a:t>
            </a:r>
            <a:r>
              <a:rPr lang="en-US" dirty="0" err="1"/>
              <a:t>walmsrtsales</a:t>
            </a:r>
            <a:r>
              <a:rPr lang="en-US" dirty="0"/>
              <a:t> group by </a:t>
            </a:r>
            <a:r>
              <a:rPr lang="en-US" dirty="0" err="1"/>
              <a:t>customer_type</a:t>
            </a:r>
            <a:r>
              <a:rPr lang="en-US" dirty="0"/>
              <a:t> having count(</a:t>
            </a:r>
            <a:r>
              <a:rPr lang="en-US" dirty="0" err="1"/>
              <a:t>customer_type</a:t>
            </a:r>
            <a:r>
              <a:rPr lang="en-US" dirty="0"/>
              <a:t>)</a:t>
            </a:r>
            <a:endParaRPr lang="en-IN" dirty="0"/>
          </a:p>
        </p:txBody>
      </p:sp>
    </p:spTree>
    <p:extLst>
      <p:ext uri="{BB962C8B-B14F-4D97-AF65-F5344CB8AC3E}">
        <p14:creationId xmlns:p14="http://schemas.microsoft.com/office/powerpoint/2010/main" val="1737526249"/>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290</TotalTime>
  <Words>443</Words>
  <Application>Microsoft Office PowerPoint</Application>
  <PresentationFormat>Widescreen</PresentationFormat>
  <Paragraphs>53</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Century Gothic</vt:lpstr>
      <vt:lpstr>Vapor Trail</vt:lpstr>
      <vt:lpstr>SQL PROJECT WALMARTSSALES PPT</vt:lpstr>
      <vt:lpstr>Task 1: Identifying the Top Branch by Sales Growth Rate (6 Marks) Walmart wants to identify which branch has exhibited the highest sales growth over time. Analyze the total sales for each branch and compare the growth rate across months to find the top performer.</vt:lpstr>
      <vt:lpstr>Task 2: Finding the Most Profitable Product Line for Each Branch (6 Marks) Walmart needs to determine which product line contributes the highest profit to each branch.The profit margin should be calculated based on the difference between the gross income and cost of goods sold.</vt:lpstr>
      <vt:lpstr>Task 3: Analyzing Customer Segmentation Based on Spending (6 Marks) Walmart wants to segment customers based on their average spending behavior. Classify customers into three tiers: High, Medium, and Low spenders based on their total purchase amounts.</vt:lpstr>
      <vt:lpstr>Task 4: Detecting Anomalies in Sales Transactions  Walmart suspects that some transactions have unusually high or low sales compared to the average for the product line. Identify these anomalies.</vt:lpstr>
      <vt:lpstr>Task 5: Most Popular Payment Method by City (6 Marks) Walmart needs to determine the most popular payment method in each city to tailor marketing strategies.</vt:lpstr>
      <vt:lpstr>Task 6: Monthly Sales Distribution by Gender (6 Marks) Walmart wants to understand the sales distribution between male and female customers on a monthly basis.</vt:lpstr>
      <vt:lpstr>Task 7: Best Product Line by Customer Type (6 Marks) Walmart wants to know which product lines are preferred by different customer types(Member vs. Normal).</vt:lpstr>
      <vt:lpstr>Task 8: Identifying Repeat Customers (6 Marks) Walmart needs to identify customers who made repeat purchases within a specific time frame (e.g., within 30 days).</vt:lpstr>
      <vt:lpstr>Task 9: Finding Top 5 Customers by Sales Volume (6 Marks) Walmart wants to reward its top 5 customers who have generated the most sales Revenue.</vt:lpstr>
      <vt:lpstr>Task 10: Analyzing Sales Trends by Day of the Week (6 Marks) Walmart wants to analyze the sales patterns to determine which day of the week brings the highest sales.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1: Identifying the Top Branch by Sales Growth Rate (6 Marks) Walmart wants to identify which branch has exhibited the highest sales growth over time. Analyze the total sales for each branch and compare the growth rate across months to find the top performer.</dc:title>
  <dc:creator>HP</dc:creator>
  <cp:lastModifiedBy>HP</cp:lastModifiedBy>
  <cp:revision>16</cp:revision>
  <dcterms:created xsi:type="dcterms:W3CDTF">2024-12-10T14:35:48Z</dcterms:created>
  <dcterms:modified xsi:type="dcterms:W3CDTF">2024-12-12T17:20:46Z</dcterms:modified>
</cp:coreProperties>
</file>