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6" r:id="rId3"/>
    <p:sldId id="298" r:id="rId4"/>
    <p:sldId id="299" r:id="rId5"/>
    <p:sldId id="296" r:id="rId6"/>
    <p:sldId id="297" r:id="rId7"/>
    <p:sldId id="300" r:id="rId8"/>
    <p:sldId id="301" r:id="rId9"/>
    <p:sldId id="302" r:id="rId10"/>
    <p:sldId id="29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3CD"/>
    <a:srgbClr val="33CC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84810" autoAdjust="0"/>
  </p:normalViewPr>
  <p:slideViewPr>
    <p:cSldViewPr snapToGrid="0" snapToObjects="1">
      <p:cViewPr varScale="1">
        <p:scale>
          <a:sx n="76" d="100"/>
          <a:sy n="76" d="100"/>
        </p:scale>
        <p:origin x="15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0" d="100"/>
          <a:sy n="90" d="100"/>
        </p:scale>
        <p:origin x="384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7D756-9FDA-4946-BA19-0C2D26142FE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394D6-3506-1F48-9B29-CB882B7BE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20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4FE95-E122-4A88-B151-273C2CC668C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24397-966D-4BCD-8961-BD6D81FA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00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4397-966D-4BCD-8961-BD6D81FA9E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70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Sku</a:t>
            </a:r>
            <a:r>
              <a:rPr lang="en-US" dirty="0" smtClean="0"/>
              <a:t>- store keeping unit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4397-966D-4BCD-8961-BD6D81FA9E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11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4397-966D-4BCD-8961-BD6D81FA9E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65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Supervised – Patten recognizing</a:t>
            </a:r>
          </a:p>
          <a:p>
            <a:r>
              <a:rPr lang="en-US" dirty="0" smtClean="0"/>
              <a:t>Unsupervised </a:t>
            </a:r>
            <a:r>
              <a:rPr lang="en-US" smtClean="0"/>
              <a:t>– schedule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4397-966D-4BCD-8961-BD6D81FA9E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28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4397-966D-4BCD-8961-BD6D81FA9E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92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37086"/>
            <a:ext cx="7886700" cy="132556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4962371"/>
            <a:ext cx="6858000" cy="401250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chemeClr val="accent1"/>
                </a:solidFill>
                <a:latin typeface="Myriad Pro Semibold" charset="0"/>
                <a:ea typeface="Myriad Pro Semibold" charset="0"/>
                <a:cs typeface="Myriad Pro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 of the Presentation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" y="5363621"/>
            <a:ext cx="6858000" cy="334651"/>
          </a:xfrm>
        </p:spPr>
        <p:txBody>
          <a:bodyPr>
            <a:noAutofit/>
          </a:bodyPr>
          <a:lstStyle>
            <a:lvl1pPr algn="ctr">
              <a:defRPr lang="en-US" sz="2400" b="1" i="0" kern="1200" dirty="0">
                <a:solidFill>
                  <a:schemeClr val="tx2"/>
                </a:solidFill>
                <a:latin typeface="Myriad Pro Semibold" charset="0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  <a:r>
              <a:rPr lang="en-US" sz="160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 Day Month Year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18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C498-B2A6-DE46-866C-C9C909AE594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0" y="6590372"/>
            <a:ext cx="4572000" cy="1868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0095-2711-5943-AE54-47AFA26A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C498-B2A6-DE46-866C-C9C909AE594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590372"/>
            <a:ext cx="4572000" cy="1868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0095-2711-5943-AE54-47AFA26A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77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C498-B2A6-DE46-866C-C9C909AE594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590372"/>
            <a:ext cx="4572000" cy="1868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0095-2711-5943-AE54-47AFA26A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79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40"/>
            <a:ext cx="7886700" cy="148422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C498-B2A6-DE46-866C-C9C909AE594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590372"/>
            <a:ext cx="4572000" cy="1868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0095-2711-5943-AE54-47AFA26A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1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8830" y="1144666"/>
            <a:ext cx="7772400" cy="2055735"/>
          </a:xfrm>
        </p:spPr>
        <p:txBody>
          <a:bodyPr anchor="b"/>
          <a:lstStyle>
            <a:lvl1pPr algn="ctr">
              <a:defRPr sz="6000" b="1" i="1" baseline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Presentation Statement/ Catchphrase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289804"/>
            <a:ext cx="6858000" cy="401250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chemeClr val="accent1"/>
                </a:solidFill>
                <a:latin typeface="Myriad Pro Semibold" charset="0"/>
                <a:ea typeface="Myriad Pro Semibold" charset="0"/>
                <a:cs typeface="Myriad Pro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 of the Presentation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C498-B2A6-DE46-866C-C9C909AE594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590372"/>
            <a:ext cx="4572000" cy="1868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0095-2711-5943-AE54-47AFA26A3FE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4237039"/>
            <a:ext cx="7829550" cy="312660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1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rPr>
              <a:t>Name of the Presenter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" y="3690938"/>
            <a:ext cx="6858000" cy="334651"/>
          </a:xfrm>
        </p:spPr>
        <p:txBody>
          <a:bodyPr>
            <a:noAutofit/>
          </a:bodyPr>
          <a:lstStyle>
            <a:lvl1pPr algn="ctr">
              <a:defRPr lang="en-US" sz="2400" b="1" i="0" kern="1200" dirty="0">
                <a:solidFill>
                  <a:schemeClr val="tx2"/>
                </a:solidFill>
                <a:latin typeface="Myriad Pro Semibold" charset="0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  <a:r>
              <a:rPr lang="en-US" sz="160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 Day Month Year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4549775"/>
            <a:ext cx="7829550" cy="290513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 dirty="0"/>
              <a:t>Designation</a:t>
            </a:r>
          </a:p>
        </p:txBody>
      </p:sp>
    </p:spTree>
    <p:extLst>
      <p:ext uri="{BB962C8B-B14F-4D97-AF65-F5344CB8AC3E}">
        <p14:creationId xmlns:p14="http://schemas.microsoft.com/office/powerpoint/2010/main" val="60816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C498-B2A6-DE46-866C-C9C909AE594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590372"/>
            <a:ext cx="4572000" cy="1868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0095-2711-5943-AE54-47AFA26A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2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C498-B2A6-DE46-866C-C9C909AE594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590372"/>
            <a:ext cx="4572000" cy="1868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0095-2711-5943-AE54-47AFA26A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2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C498-B2A6-DE46-866C-C9C909AE594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0" y="6590372"/>
            <a:ext cx="4572000" cy="1868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0095-2711-5943-AE54-47AFA26A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3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C498-B2A6-DE46-866C-C9C909AE594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86000" y="6590372"/>
            <a:ext cx="4572000" cy="1868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0095-2711-5943-AE54-47AFA26A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9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C498-B2A6-DE46-866C-C9C909AE594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0" y="6590372"/>
            <a:ext cx="4572000" cy="1868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0095-2711-5943-AE54-47AFA26A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4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C498-B2A6-DE46-866C-C9C909AE594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86000" y="6590372"/>
            <a:ext cx="4572000" cy="1868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0095-2711-5943-AE54-47AFA26A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0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C498-B2A6-DE46-866C-C9C909AE594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0" y="6590372"/>
            <a:ext cx="4572000" cy="1868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0095-2711-5943-AE54-47AFA26A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7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92" y="6590372"/>
            <a:ext cx="2057400" cy="1868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0C498-B2A6-DE46-866C-C9C909AE5945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3208" y="6590372"/>
            <a:ext cx="1091426" cy="18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2286000" y="6590372"/>
            <a:ext cx="4572000" cy="18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873" y="6590372"/>
            <a:ext cx="869796" cy="18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7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1" kern="1200">
          <a:solidFill>
            <a:schemeClr val="tx2"/>
          </a:solidFill>
          <a:latin typeface="Georgia" charset="0"/>
          <a:ea typeface="Georgia" charset="0"/>
          <a:cs typeface="Georgia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1" i="0" kern="1200">
          <a:solidFill>
            <a:schemeClr val="accent1"/>
          </a:solidFill>
          <a:latin typeface="Myriad Pro Semibold" charset="0"/>
          <a:ea typeface="Myriad Pro Semibold" charset="0"/>
          <a:cs typeface="Myriad Pro Semibold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b="1" i="0" kern="1200">
          <a:solidFill>
            <a:schemeClr val="tx1">
              <a:lumMod val="75000"/>
              <a:lumOff val="25000"/>
            </a:schemeClr>
          </a:solidFill>
          <a:latin typeface="Myriad Pro Semibold" charset="0"/>
          <a:ea typeface="Myriad Pro Semibold" charset="0"/>
          <a:cs typeface="Myriad Pro Semibold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b="0" i="0" kern="1200">
          <a:solidFill>
            <a:schemeClr val="tx1">
              <a:lumMod val="75000"/>
              <a:lumOff val="25000"/>
            </a:schemeClr>
          </a:solidFill>
          <a:latin typeface="Myriad Pro" charset="0"/>
          <a:ea typeface="Myriad Pro" charset="0"/>
          <a:cs typeface="Myriad Pro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i="0" kern="1200">
          <a:solidFill>
            <a:schemeClr val="tx1">
              <a:lumMod val="75000"/>
              <a:lumOff val="25000"/>
            </a:schemeClr>
          </a:solidFill>
          <a:latin typeface="Myriad Pro" charset="0"/>
          <a:ea typeface="Myriad Pro" charset="0"/>
          <a:cs typeface="Myriad Pro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i="0" kern="1200">
          <a:solidFill>
            <a:schemeClr val="tx1">
              <a:lumMod val="75000"/>
              <a:lumOff val="25000"/>
            </a:schemeClr>
          </a:solidFill>
          <a:latin typeface="Myriad Pro" charset="0"/>
          <a:ea typeface="Myriad Pro" charset="0"/>
          <a:cs typeface="Myriad Pr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222575" y="560818"/>
            <a:ext cx="8698850" cy="2143761"/>
          </a:xfrm>
        </p:spPr>
        <p:txBody>
          <a:bodyPr/>
          <a:lstStyle/>
          <a:p>
            <a:r>
              <a:rPr lang="en-US" dirty="0" smtClean="0"/>
              <a:t>Demand Predictions with Machine Learning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FMCG – Demand Predictions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Gaya </a:t>
            </a:r>
            <a:r>
              <a:rPr lang="en-US" dirty="0" err="1" smtClean="0"/>
              <a:t>Premachandra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143000" y="3690938"/>
            <a:ext cx="6858000" cy="33465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Georgia" panose="02040502050405020303" pitchFamily="18" charset="0"/>
              </a:rPr>
              <a:t>26th 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June 2018</a:t>
            </a:r>
          </a:p>
        </p:txBody>
      </p:sp>
    </p:spTree>
    <p:extLst>
      <p:ext uri="{BB962C8B-B14F-4D97-AF65-F5344CB8AC3E}">
        <p14:creationId xmlns:p14="http://schemas.microsoft.com/office/powerpoint/2010/main" val="184237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935" y="2465897"/>
            <a:ext cx="7886700" cy="1325563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7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249" y="-53023"/>
            <a:ext cx="7886700" cy="1325563"/>
          </a:xfrm>
        </p:spPr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57" y="1981517"/>
            <a:ext cx="1442403" cy="1442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280" y="2131060"/>
            <a:ext cx="1292860" cy="12928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4700" y="2131060"/>
            <a:ext cx="1059180" cy="105918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2794000" y="2651760"/>
            <a:ext cx="609600" cy="34544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024120" y="2631440"/>
            <a:ext cx="609600" cy="34544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094220" y="2529998"/>
            <a:ext cx="609600" cy="34544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3820" y="2201068"/>
            <a:ext cx="1003300" cy="10033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11200" y="1635760"/>
            <a:ext cx="6383020" cy="20828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080770" y="403534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SKU Level Demand (Sales ) for next 90 days?</a:t>
            </a:r>
            <a:endParaRPr lang="en-US" sz="3200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080770" y="523937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Retailer Level  Sales  for next 90 days?</a:t>
            </a:r>
            <a:endParaRPr lang="en-US" sz="3200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235219" y="805497"/>
            <a:ext cx="8458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z="1800" dirty="0" smtClean="0"/>
              <a:t>Fast Moving Consumer Goods (FMCG)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7121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249" y="204706"/>
            <a:ext cx="7886700" cy="1325563"/>
          </a:xfrm>
        </p:spPr>
        <p:txBody>
          <a:bodyPr/>
          <a:lstStyle/>
          <a:p>
            <a:r>
              <a:rPr lang="en-US" dirty="0" smtClean="0"/>
              <a:t>Challenges </a:t>
            </a:r>
            <a:endParaRPr lang="en-US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79170" y="157784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470 + Stock Keeping Units (SKUs)  </a:t>
            </a:r>
            <a:endParaRPr lang="en-US" sz="3200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084580" y="281008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3700+ Retailers</a:t>
            </a:r>
            <a:endParaRPr lang="en-US" sz="3200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189990" y="403676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Data ?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758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95" y="2087245"/>
            <a:ext cx="57340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7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920" y="5659917"/>
            <a:ext cx="8463280" cy="758350"/>
          </a:xfrm>
        </p:spPr>
        <p:txBody>
          <a:bodyPr/>
          <a:lstStyle/>
          <a:p>
            <a:pPr algn="ctr"/>
            <a:r>
              <a:rPr lang="en-US" dirty="0" smtClean="0"/>
              <a:t>Cross Industry Standard Process</a:t>
            </a:r>
            <a:endParaRPr lang="en-US" dirty="0"/>
          </a:p>
        </p:txBody>
      </p:sp>
      <p:pic>
        <p:nvPicPr>
          <p:cNvPr id="1026" name="Picture 2" descr="Image result for CRISP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0" y="1449230"/>
            <a:ext cx="3921759" cy="392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69290" y="33464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2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94" y="2228535"/>
            <a:ext cx="7002459" cy="428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6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114" y="198071"/>
            <a:ext cx="7886700" cy="1325563"/>
          </a:xfrm>
        </p:spPr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0" y="1523634"/>
            <a:ext cx="6799248" cy="513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8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114" y="198071"/>
            <a:ext cx="7886700" cy="1325563"/>
          </a:xfrm>
        </p:spPr>
        <p:txBody>
          <a:bodyPr/>
          <a:lstStyle/>
          <a:p>
            <a:r>
              <a:rPr lang="en-US" dirty="0" smtClean="0"/>
              <a:t>Complex Models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4720" y="1523634"/>
            <a:ext cx="786384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tx2"/>
                </a:solidFill>
                <a:latin typeface="Georgia" panose="02040502050405020303" pitchFamily="18" charset="0"/>
                <a:ea typeface="Georgia" charset="0"/>
                <a:cs typeface="Georgia" charset="0"/>
              </a:rPr>
              <a:t>Generalized Autoregressive Conditional </a:t>
            </a:r>
            <a:r>
              <a:rPr lang="en-US" sz="2800" b="1" i="1" dirty="0" err="1">
                <a:solidFill>
                  <a:schemeClr val="tx2"/>
                </a:solidFill>
                <a:latin typeface="Georgia" panose="02040502050405020303" pitchFamily="18" charset="0"/>
                <a:ea typeface="Georgia" charset="0"/>
                <a:cs typeface="Georgia" charset="0"/>
              </a:rPr>
              <a:t>Heteroskedasticity</a:t>
            </a:r>
            <a:r>
              <a:rPr lang="en-US" sz="2800" b="1" i="1" dirty="0">
                <a:solidFill>
                  <a:schemeClr val="tx2"/>
                </a:solidFill>
                <a:latin typeface="Georgia" panose="02040502050405020303" pitchFamily="18" charset="0"/>
                <a:ea typeface="Georgia" charset="0"/>
                <a:cs typeface="Georgia" charset="0"/>
              </a:rPr>
              <a:t> (GARCH)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tx2"/>
                </a:solidFill>
                <a:latin typeface="Georgia" panose="02040502050405020303" pitchFamily="18" charset="0"/>
                <a:ea typeface="Georgia" charset="0"/>
                <a:cs typeface="Georgia" charset="0"/>
              </a:rPr>
              <a:t>Bayesian-based models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tx2"/>
                </a:solidFill>
                <a:latin typeface="Georgia" panose="02040502050405020303" pitchFamily="18" charset="0"/>
                <a:ea typeface="Georgia" charset="0"/>
                <a:cs typeface="Georgia" charset="0"/>
              </a:rPr>
              <a:t>VAR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i="1" dirty="0" smtClean="0">
                <a:solidFill>
                  <a:schemeClr val="tx2"/>
                </a:solidFill>
                <a:latin typeface="Georgia" panose="02040502050405020303" pitchFamily="18" charset="0"/>
                <a:ea typeface="Georgia" charset="0"/>
                <a:cs typeface="Georgia" charset="0"/>
              </a:rPr>
              <a:t>Neural </a:t>
            </a:r>
            <a:r>
              <a:rPr lang="en-US" sz="2800" b="1" i="1" dirty="0">
                <a:solidFill>
                  <a:schemeClr val="tx2"/>
                </a:solidFill>
                <a:latin typeface="Georgia" panose="02040502050405020303" pitchFamily="18" charset="0"/>
                <a:ea typeface="Georgia" charset="0"/>
                <a:cs typeface="Georgia" charset="0"/>
              </a:rPr>
              <a:t>network models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tx2"/>
                </a:solidFill>
                <a:latin typeface="Georgia" panose="02040502050405020303" pitchFamily="18" charset="0"/>
                <a:ea typeface="Georgia" charset="0"/>
                <a:cs typeface="Georgia" charset="0"/>
              </a:rPr>
              <a:t>Neural Networks </a:t>
            </a:r>
            <a:r>
              <a:rPr lang="en-US" sz="2800" b="1" i="1" dirty="0" err="1">
                <a:solidFill>
                  <a:schemeClr val="tx2"/>
                </a:solidFill>
                <a:latin typeface="Georgia" panose="02040502050405020303" pitchFamily="18" charset="0"/>
                <a:ea typeface="Georgia" charset="0"/>
                <a:cs typeface="Georgia" charset="0"/>
              </a:rPr>
              <a:t>Autoregression</a:t>
            </a:r>
            <a:r>
              <a:rPr lang="en-US" sz="2800" b="1" i="1" dirty="0">
                <a:solidFill>
                  <a:schemeClr val="tx2"/>
                </a:solidFill>
                <a:latin typeface="Georgia" panose="02040502050405020303" pitchFamily="18" charset="0"/>
                <a:ea typeface="Georgia" charset="0"/>
                <a:cs typeface="Georgia" charset="0"/>
              </a:rPr>
              <a:t> (NNAR)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tx2"/>
                </a:solidFill>
                <a:latin typeface="Georgia" panose="02040502050405020303" pitchFamily="18" charset="0"/>
                <a:ea typeface="Georgia" charset="0"/>
                <a:cs typeface="Georgia" charset="0"/>
              </a:rPr>
              <a:t>RNN (Recurrent Neural Network)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tx2"/>
                </a:solidFill>
                <a:latin typeface="Georgia" panose="02040502050405020303" pitchFamily="18" charset="0"/>
                <a:ea typeface="Georgia" charset="0"/>
                <a:cs typeface="Georgia" charset="0"/>
              </a:rPr>
              <a:t>LSTM (Long Short-Term Memory)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tx2"/>
                </a:solidFill>
                <a:latin typeface="Georgia" panose="02040502050405020303" pitchFamily="18" charset="0"/>
                <a:ea typeface="Georgia" charset="0"/>
                <a:cs typeface="Georgia" charset="0"/>
              </a:rPr>
              <a:t>GRU (Gated Recurrent Unit) networks</a:t>
            </a:r>
            <a:r>
              <a:rPr lang="en-US" sz="2400" dirty="0"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898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114" y="198071"/>
            <a:ext cx="7886700" cy="1325563"/>
          </a:xfrm>
        </p:spPr>
        <p:txBody>
          <a:bodyPr/>
          <a:lstStyle/>
          <a:p>
            <a:r>
              <a:rPr lang="en-US" dirty="0" smtClean="0"/>
              <a:t>Evaluation Matrix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58" y="2367279"/>
            <a:ext cx="8653612" cy="225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04838"/>
      </p:ext>
    </p:extLst>
  </p:cSld>
  <p:clrMapOvr>
    <a:masterClrMapping/>
  </p:clrMapOvr>
</p:sld>
</file>

<file path=ppt/theme/theme1.xml><?xml version="1.0" encoding="utf-8"?>
<a:theme xmlns:a="http://schemas.openxmlformats.org/drawingml/2006/main" name="nAble_Standard_theme">
  <a:themeElements>
    <a:clrScheme name="n able colors">
      <a:dk1>
        <a:srgbClr val="424242"/>
      </a:dk1>
      <a:lt1>
        <a:srgbClr val="FEFFFF"/>
      </a:lt1>
      <a:dk2>
        <a:srgbClr val="424242"/>
      </a:dk2>
      <a:lt2>
        <a:srgbClr val="FEFFFF"/>
      </a:lt2>
      <a:accent1>
        <a:srgbClr val="E6792B"/>
      </a:accent1>
      <a:accent2>
        <a:srgbClr val="D5D5D5"/>
      </a:accent2>
      <a:accent3>
        <a:srgbClr val="A9A9A9"/>
      </a:accent3>
      <a:accent4>
        <a:srgbClr val="5ABDC0"/>
      </a:accent4>
      <a:accent5>
        <a:srgbClr val="CA5355"/>
      </a:accent5>
      <a:accent6>
        <a:srgbClr val="705292"/>
      </a:accent6>
      <a:hlink>
        <a:srgbClr val="767776"/>
      </a:hlink>
      <a:folHlink>
        <a:srgbClr val="8DF90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26DA90F-958A-2A40-9AD8-54A8833775F7}" vid="{2861FF60-3259-4644-9905-E12C9E7C2A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Master_template_v1.2</Template>
  <TotalTime>3549</TotalTime>
  <Words>129</Words>
  <Application>Microsoft Office PowerPoint</Application>
  <PresentationFormat>On-screen Show (4:3)</PresentationFormat>
  <Paragraphs>36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Georgia</vt:lpstr>
      <vt:lpstr>Myriad Pro</vt:lpstr>
      <vt:lpstr>Myriad Pro Semibold</vt:lpstr>
      <vt:lpstr>nAble_Standard_theme</vt:lpstr>
      <vt:lpstr>Demand Predictions with Machine Learning</vt:lpstr>
      <vt:lpstr>Problem</vt:lpstr>
      <vt:lpstr>Challenges </vt:lpstr>
      <vt:lpstr>Types Of Machine Learning</vt:lpstr>
      <vt:lpstr>Cross Industry Standard Process</vt:lpstr>
      <vt:lpstr>Methodology..</vt:lpstr>
      <vt:lpstr>Models</vt:lpstr>
      <vt:lpstr>Complex Models</vt:lpstr>
      <vt:lpstr>Evaluation Matrix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Planning 2018/2019</dc:title>
  <dc:creator>Samadhi Perera</dc:creator>
  <cp:lastModifiedBy>rasika weragoda</cp:lastModifiedBy>
  <cp:revision>160</cp:revision>
  <dcterms:created xsi:type="dcterms:W3CDTF">2018-02-28T06:04:02Z</dcterms:created>
  <dcterms:modified xsi:type="dcterms:W3CDTF">2018-06-26T07:59:41Z</dcterms:modified>
</cp:coreProperties>
</file>