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0" r:id="rId7"/>
    <p:sldId id="335" r:id="rId8"/>
    <p:sldId id="336" r:id="rId9"/>
    <p:sldId id="315" r:id="rId10"/>
    <p:sldId id="334" r:id="rId11"/>
    <p:sldId id="327" r:id="rId12"/>
    <p:sldId id="329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963" y="2576760"/>
            <a:ext cx="4795595" cy="1695637"/>
          </a:xfrm>
        </p:spPr>
        <p:txBody>
          <a:bodyPr/>
          <a:lstStyle/>
          <a:p>
            <a:pPr algn="ctr"/>
            <a:r>
              <a:rPr lang="en-US" sz="4000" dirty="0"/>
              <a:t>Network Intrusion Detection System using Deep Learning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Information Security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3B5866-36E3-A037-54BC-0C02889BD8EC}"/>
              </a:ext>
            </a:extLst>
          </p:cNvPr>
          <p:cNvSpPr txBox="1">
            <a:spLocks/>
          </p:cNvSpPr>
          <p:nvPr/>
        </p:nvSpPr>
        <p:spPr>
          <a:xfrm>
            <a:off x="660400" y="5027337"/>
            <a:ext cx="5227638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Reference Paper:</a:t>
            </a:r>
          </a:p>
          <a:p>
            <a:r>
              <a:rPr lang="en-US" sz="2000" b="0" i="1" dirty="0">
                <a:solidFill>
                  <a:srgbClr val="0070C0"/>
                </a:solidFill>
              </a:rPr>
              <a:t>https://doi.org/10.1016/j.procs.2021.05.025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5650248" cy="3560763"/>
          </a:xfrm>
        </p:spPr>
        <p:txBody>
          <a:bodyPr/>
          <a:lstStyle/>
          <a:p>
            <a:r>
              <a:rPr lang="en-US" sz="2800" dirty="0"/>
              <a:t>Importance of ICT Interconnectivity</a:t>
            </a:r>
          </a:p>
          <a:p>
            <a:r>
              <a:rPr lang="en-US" sz="2800" dirty="0"/>
              <a:t>Security Concerns</a:t>
            </a:r>
          </a:p>
          <a:p>
            <a:r>
              <a:rPr lang="en-US" sz="2800" dirty="0"/>
              <a:t>Role of Intrusion Detection Systems</a:t>
            </a:r>
          </a:p>
          <a:p>
            <a:r>
              <a:rPr lang="en-US" sz="2800" dirty="0"/>
              <a:t>Integration of Machine Learning</a:t>
            </a:r>
          </a:p>
          <a:p>
            <a:r>
              <a:rPr lang="en-US" sz="2800" dirty="0"/>
              <a:t>Advancement to Deep Learning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5997977" cy="830997"/>
          </a:xfrm>
        </p:spPr>
        <p:txBody>
          <a:bodyPr/>
          <a:lstStyle/>
          <a:p>
            <a:r>
              <a:rPr lang="en-US" dirty="0"/>
              <a:t>UNSW-NB15 Dataset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 rot="5400000">
            <a:off x="8515276" y="3181276"/>
            <a:ext cx="4798324" cy="255512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961356"/>
            <a:ext cx="10673008" cy="3817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500" dirty="0"/>
              <a:t>IXIA PerfectStorm tool in the Cyber Range Lab of the 			 Australian Centre for Cyber Security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9 Type of Attacks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Over 2.5 million records</a:t>
            </a:r>
          </a:p>
          <a:p>
            <a:pPr>
              <a:lnSpc>
                <a:spcPct val="150000"/>
              </a:lnSpc>
            </a:pPr>
            <a:r>
              <a:rPr lang="en-US" sz="2500" dirty="0"/>
              <a:t>40 features per network flow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1139B-A8A6-6E2D-3765-6BCEEF17418F}"/>
              </a:ext>
            </a:extLst>
          </p:cNvPr>
          <p:cNvSpPr txBox="1"/>
          <p:nvPr/>
        </p:nvSpPr>
        <p:spPr>
          <a:xfrm>
            <a:off x="660400" y="197911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  <a:latin typeface="Salesforce Sans"/>
              </a:rPr>
              <a:t>id</a:t>
            </a:r>
            <a:r>
              <a:rPr lang="en-US" sz="1800" b="0" i="0" dirty="0">
                <a:effectLst/>
                <a:latin typeface="Salesforce Sans"/>
              </a:rPr>
              <a:t>: An identifier for each record.</a:t>
            </a:r>
          </a:p>
          <a:p>
            <a:pPr algn="l"/>
            <a:r>
              <a:rPr lang="en-US" sz="1800" b="1" i="0" dirty="0">
                <a:effectLst/>
                <a:latin typeface="Salesforce Sans"/>
              </a:rPr>
              <a:t>dur</a:t>
            </a:r>
            <a:r>
              <a:rPr lang="en-US" sz="1800" b="0" i="0" dirty="0">
                <a:effectLst/>
                <a:latin typeface="Salesforce Sans"/>
              </a:rPr>
              <a:t>: Duration of the connection in seconds.</a:t>
            </a:r>
          </a:p>
          <a:p>
            <a:pPr algn="l"/>
            <a:r>
              <a:rPr lang="en-US" sz="1800" b="1" i="0" dirty="0">
                <a:effectLst/>
                <a:latin typeface="Salesforce Sans"/>
              </a:rPr>
              <a:t>proto</a:t>
            </a:r>
            <a:r>
              <a:rPr lang="en-US" sz="1800" b="0" i="0" dirty="0">
                <a:effectLst/>
                <a:latin typeface="Salesforce Sans"/>
              </a:rPr>
              <a:t>: The transport protocol (e.g., TCP, UDP).</a:t>
            </a:r>
          </a:p>
          <a:p>
            <a:pPr algn="l"/>
            <a:r>
              <a:rPr lang="en-US" sz="1800" b="1" i="0" dirty="0">
                <a:effectLst/>
                <a:latin typeface="Salesforce Sans"/>
              </a:rPr>
              <a:t>service</a:t>
            </a:r>
            <a:r>
              <a:rPr lang="en-US" sz="1800" b="0" i="0" dirty="0">
                <a:effectLst/>
                <a:latin typeface="Salesforce Sans"/>
              </a:rPr>
              <a:t>: The network service (e.g., http, ftp).</a:t>
            </a:r>
          </a:p>
          <a:p>
            <a:pPr algn="l"/>
            <a:r>
              <a:rPr lang="en-US" sz="1800" b="1" i="0" dirty="0">
                <a:effectLst/>
                <a:latin typeface="Salesforce Sans"/>
              </a:rPr>
              <a:t>state</a:t>
            </a:r>
            <a:r>
              <a:rPr lang="en-US" sz="1800" b="0" i="0" dirty="0">
                <a:effectLst/>
                <a:latin typeface="Salesforce Sans"/>
              </a:rPr>
              <a:t>: The state of the connection (e.g., FIN, INT).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spkts</a:t>
            </a:r>
            <a:r>
              <a:rPr lang="en-US" sz="1800" b="0" i="0" dirty="0">
                <a:effectLst/>
                <a:latin typeface="Salesforce Sans"/>
              </a:rPr>
              <a:t>: Source-to-destination packet count.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dpkts</a:t>
            </a:r>
            <a:r>
              <a:rPr lang="en-US" sz="1800" b="0" i="0" dirty="0">
                <a:effectLst/>
                <a:latin typeface="Salesforce Sans"/>
              </a:rPr>
              <a:t>: Destination-to-source packet count.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sbytes</a:t>
            </a:r>
            <a:r>
              <a:rPr lang="en-US" sz="1800" b="0" i="0" dirty="0">
                <a:effectLst/>
                <a:latin typeface="Salesforce Sans"/>
              </a:rPr>
              <a:t>: Source-to-destination bytes count.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dbytes</a:t>
            </a:r>
            <a:r>
              <a:rPr lang="en-US" sz="1800" b="0" i="0" dirty="0">
                <a:effectLst/>
                <a:latin typeface="Salesforce Sans"/>
              </a:rPr>
              <a:t>: Destination-to-source bytes count.</a:t>
            </a:r>
          </a:p>
          <a:p>
            <a:pPr algn="l"/>
            <a:r>
              <a:rPr lang="en-US" sz="1800" b="1" i="0" dirty="0">
                <a:effectLst/>
                <a:latin typeface="Salesforce Sans"/>
              </a:rPr>
              <a:t>rate</a:t>
            </a:r>
            <a:r>
              <a:rPr lang="en-US" sz="1800" b="0" i="0" dirty="0">
                <a:effectLst/>
                <a:latin typeface="Salesforce Sans"/>
              </a:rPr>
              <a:t>: Data transfer rate in bytes per second.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sttl</a:t>
            </a:r>
            <a:r>
              <a:rPr lang="en-US" sz="1800" b="0" i="0" dirty="0">
                <a:effectLst/>
                <a:latin typeface="Salesforce Sans"/>
              </a:rPr>
              <a:t>: Source TTL (Time To Live).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dttl</a:t>
            </a:r>
            <a:r>
              <a:rPr lang="en-US" sz="1800" b="0" i="0" dirty="0">
                <a:effectLst/>
                <a:latin typeface="Salesforce Sans"/>
              </a:rPr>
              <a:t>: Destination TTL (Time To Live).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0593C-72B4-75D3-400E-A8FDF5F3D314}"/>
              </a:ext>
            </a:extLst>
          </p:cNvPr>
          <p:cNvSpPr txBox="1"/>
          <p:nvPr/>
        </p:nvSpPr>
        <p:spPr>
          <a:xfrm>
            <a:off x="5867400" y="197911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 err="1">
                <a:effectLst/>
                <a:latin typeface="Salesforce Sans"/>
              </a:rPr>
              <a:t>sload</a:t>
            </a:r>
            <a:r>
              <a:rPr lang="en-US" sz="1800" b="0" i="0" dirty="0">
                <a:effectLst/>
                <a:latin typeface="Salesforce Sans"/>
              </a:rPr>
              <a:t>: Source bits per second.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dload</a:t>
            </a:r>
            <a:r>
              <a:rPr lang="en-US" sz="1800" b="0" i="0" dirty="0">
                <a:effectLst/>
                <a:latin typeface="Salesforce Sans"/>
              </a:rPr>
              <a:t>: Destination bits per second.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sloss</a:t>
            </a:r>
            <a:r>
              <a:rPr lang="en-US" sz="1800" b="0" i="0" dirty="0">
                <a:effectLst/>
                <a:latin typeface="Salesforce Sans"/>
              </a:rPr>
              <a:t>: Source packet loss count.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dloss</a:t>
            </a:r>
            <a:r>
              <a:rPr lang="en-US" sz="1800" b="0" i="0" dirty="0">
                <a:effectLst/>
                <a:latin typeface="Salesforce Sans"/>
              </a:rPr>
              <a:t>: Destination packet loss count.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sinpkt</a:t>
            </a:r>
            <a:r>
              <a:rPr lang="en-US" sz="1800" b="0" i="0" dirty="0">
                <a:effectLst/>
                <a:latin typeface="Salesforce Sans"/>
              </a:rPr>
              <a:t>: Source inter-packet arrival time (in milliseconds).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dinpkt</a:t>
            </a:r>
            <a:r>
              <a:rPr lang="en-US" sz="1800" b="0" i="0" dirty="0">
                <a:effectLst/>
                <a:latin typeface="Salesforce Sans"/>
              </a:rPr>
              <a:t>: Destination inter-packet arrival time (in milliseconds).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sjit</a:t>
            </a:r>
            <a:r>
              <a:rPr lang="en-US" sz="1800" b="0" i="0" dirty="0">
                <a:effectLst/>
                <a:latin typeface="Salesforce Sans"/>
              </a:rPr>
              <a:t>: Source jitter (in milliseconds).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djit</a:t>
            </a:r>
            <a:r>
              <a:rPr lang="en-US" sz="1800" b="0" i="0" dirty="0">
                <a:effectLst/>
                <a:latin typeface="Salesforce Sans"/>
              </a:rPr>
              <a:t>: Destination jitter (in milliseconds).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swin</a:t>
            </a:r>
            <a:r>
              <a:rPr lang="en-US" sz="1800" b="0" i="0" dirty="0">
                <a:effectLst/>
                <a:latin typeface="Salesforce Sans"/>
              </a:rPr>
              <a:t>: Source TCP window size.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stcpb</a:t>
            </a:r>
            <a:r>
              <a:rPr lang="en-US" sz="1800" b="0" i="0" dirty="0">
                <a:effectLst/>
                <a:latin typeface="Salesforce Sans"/>
              </a:rPr>
              <a:t>: Source TCP base sequence number.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dtcpb</a:t>
            </a:r>
            <a:r>
              <a:rPr lang="en-US" sz="1800" b="0" i="0" dirty="0">
                <a:effectLst/>
                <a:latin typeface="Salesforce Sans"/>
              </a:rPr>
              <a:t>: Destination TCP base sequence number.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dwin</a:t>
            </a:r>
            <a:r>
              <a:rPr lang="en-US" sz="1800" b="0" i="0" dirty="0">
                <a:effectLst/>
                <a:latin typeface="Salesforce Sans"/>
              </a:rPr>
              <a:t>: Destination TCP window size.</a:t>
            </a:r>
          </a:p>
        </p:txBody>
      </p:sp>
    </p:spTree>
    <p:extLst>
      <p:ext uri="{BB962C8B-B14F-4D97-AF65-F5344CB8AC3E}">
        <p14:creationId xmlns:p14="http://schemas.microsoft.com/office/powerpoint/2010/main" val="189132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ECDF4-76FB-6F7B-3991-1AF13AAE121B}"/>
              </a:ext>
            </a:extLst>
          </p:cNvPr>
          <p:cNvSpPr txBox="1"/>
          <p:nvPr/>
        </p:nvSpPr>
        <p:spPr>
          <a:xfrm>
            <a:off x="6235700" y="200434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 err="1">
                <a:effectLst/>
                <a:latin typeface="Salesforce Sans"/>
              </a:rPr>
              <a:t>ct_dst_src_ltm</a:t>
            </a:r>
            <a:r>
              <a:rPr lang="en-US" sz="1800" b="0" i="0" dirty="0">
                <a:effectLst/>
                <a:latin typeface="Salesforce Sans"/>
              </a:rPr>
              <a:t>: Count of destination-to-source IP address connections.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is_ftp_login</a:t>
            </a:r>
            <a:r>
              <a:rPr lang="en-US" sz="1800" b="0" i="0" dirty="0">
                <a:effectLst/>
                <a:latin typeface="Salesforce Sans"/>
              </a:rPr>
              <a:t>: Indicates if the login attempt was via FTP.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ct_ftp_cmd</a:t>
            </a:r>
            <a:r>
              <a:rPr lang="en-US" sz="1800" b="0" i="0" dirty="0">
                <a:effectLst/>
                <a:latin typeface="Salesforce Sans"/>
              </a:rPr>
              <a:t>: Count of FTP commands.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ct_flw_http_mthd</a:t>
            </a:r>
            <a:r>
              <a:rPr lang="en-US" sz="1800" b="0" i="0" dirty="0">
                <a:effectLst/>
                <a:latin typeface="Salesforce Sans"/>
              </a:rPr>
              <a:t>: Count of HTTP methods in the flow.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ct_src_ltm</a:t>
            </a:r>
            <a:r>
              <a:rPr lang="en-US" sz="1800" b="0" i="0" dirty="0">
                <a:effectLst/>
                <a:latin typeface="Salesforce Sans"/>
              </a:rPr>
              <a:t>: Count of source-to-destination state transitions.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ct_srv_dst</a:t>
            </a:r>
            <a:r>
              <a:rPr lang="en-US" sz="1800" b="0" i="0" dirty="0">
                <a:effectLst/>
                <a:latin typeface="Salesforce Sans"/>
              </a:rPr>
              <a:t>: Count of service connections.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is_sm_ips_ports</a:t>
            </a:r>
            <a:r>
              <a:rPr lang="en-US" sz="1800" b="0" i="0" dirty="0">
                <a:effectLst/>
                <a:latin typeface="Salesforce Sans"/>
              </a:rPr>
              <a:t>: Indicates if source and destination IP addresses are the same (1 if true, 0 if false).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attack_cat</a:t>
            </a:r>
            <a:r>
              <a:rPr lang="en-US" sz="1800" b="0" i="0" dirty="0">
                <a:effectLst/>
                <a:latin typeface="Salesforce Sans"/>
              </a:rPr>
              <a:t>: The attack category (e.g., Normal, DoS, Probe, R2L, U2R).</a:t>
            </a:r>
          </a:p>
          <a:p>
            <a:pPr algn="l"/>
            <a:r>
              <a:rPr lang="en-US" sz="1800" b="1" i="0" dirty="0">
                <a:effectLst/>
                <a:latin typeface="Salesforce Sans"/>
              </a:rPr>
              <a:t>label</a:t>
            </a:r>
            <a:r>
              <a:rPr lang="en-US" sz="1800" b="0" i="0" dirty="0">
                <a:effectLst/>
                <a:latin typeface="Salesforce Sans"/>
              </a:rPr>
              <a:t>: Binary label indicating normal (0) or malicious (1) activity.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C20B2-FB21-D56B-B7E0-577DFA6BD430}"/>
              </a:ext>
            </a:extLst>
          </p:cNvPr>
          <p:cNvSpPr txBox="1"/>
          <p:nvPr/>
        </p:nvSpPr>
        <p:spPr>
          <a:xfrm>
            <a:off x="571500" y="180547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 err="1">
                <a:effectLst/>
                <a:latin typeface="Salesforce Sans"/>
              </a:rPr>
              <a:t>tcprtt</a:t>
            </a:r>
            <a:r>
              <a:rPr lang="en-US" sz="1800" b="0" i="0" dirty="0">
                <a:effectLst/>
                <a:latin typeface="Salesforce Sans"/>
              </a:rPr>
              <a:t>: TCP round-trip time.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synack</a:t>
            </a:r>
            <a:r>
              <a:rPr lang="en-US" sz="1800" b="0" i="0" dirty="0">
                <a:effectLst/>
                <a:latin typeface="Salesforce Sans"/>
              </a:rPr>
              <a:t>: SYN-ACK round-trip time.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ackdat</a:t>
            </a:r>
            <a:r>
              <a:rPr lang="en-US" sz="1800" b="0" i="0" dirty="0">
                <a:effectLst/>
                <a:latin typeface="Salesforce Sans"/>
              </a:rPr>
              <a:t>: ACK data packet size.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smean</a:t>
            </a:r>
            <a:r>
              <a:rPr lang="en-US" sz="1800" b="0" i="0" dirty="0">
                <a:effectLst/>
                <a:latin typeface="Salesforce Sans"/>
              </a:rPr>
              <a:t>: Source mean packet size.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dmean</a:t>
            </a:r>
            <a:r>
              <a:rPr lang="en-US" sz="1800" b="0" i="0" dirty="0">
                <a:effectLst/>
                <a:latin typeface="Salesforce Sans"/>
              </a:rPr>
              <a:t>: Destination mean packet size.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trans_depth</a:t>
            </a:r>
            <a:r>
              <a:rPr lang="en-US" sz="1800" b="0" i="0" dirty="0">
                <a:effectLst/>
                <a:latin typeface="Salesforce Sans"/>
              </a:rPr>
              <a:t>: Transaction depth (if applicable).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response_body_len</a:t>
            </a:r>
            <a:r>
              <a:rPr lang="en-US" sz="1800" b="0" i="0" dirty="0">
                <a:effectLst/>
                <a:latin typeface="Salesforce Sans"/>
              </a:rPr>
              <a:t>: Length of the response body.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ct_srv_src</a:t>
            </a:r>
            <a:r>
              <a:rPr lang="en-US" sz="1800" b="0" i="0" dirty="0">
                <a:effectLst/>
                <a:latin typeface="Salesforce Sans"/>
              </a:rPr>
              <a:t>: Count of source-to-destination service </a:t>
            </a:r>
          </a:p>
          <a:p>
            <a:pPr algn="l"/>
            <a:r>
              <a:rPr lang="en-US" sz="1800" b="0" i="0" dirty="0">
                <a:effectLst/>
                <a:latin typeface="Salesforce Sans"/>
              </a:rPr>
              <a:t>connections.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ct_state_ttl</a:t>
            </a:r>
            <a:r>
              <a:rPr lang="en-US" sz="1800" b="0" i="0" dirty="0">
                <a:effectLst/>
                <a:latin typeface="Salesforce Sans"/>
              </a:rPr>
              <a:t>: Count of states of the connection.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ct_dst_ltm</a:t>
            </a:r>
            <a:r>
              <a:rPr lang="en-US" sz="1800" b="0" i="0" dirty="0">
                <a:effectLst/>
                <a:latin typeface="Salesforce Sans"/>
              </a:rPr>
              <a:t>: Count of destination-to-source state transitions.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ct_src_dport_ltm</a:t>
            </a:r>
            <a:r>
              <a:rPr lang="en-US" sz="1800" b="0" i="0" dirty="0">
                <a:effectLst/>
                <a:latin typeface="Salesforce Sans"/>
              </a:rPr>
              <a:t>: Count of source-to-destination port connections.</a:t>
            </a:r>
          </a:p>
          <a:p>
            <a:pPr algn="l"/>
            <a:r>
              <a:rPr lang="en-US" sz="1800" b="1" i="0" dirty="0" err="1">
                <a:effectLst/>
                <a:latin typeface="Salesforce Sans"/>
              </a:rPr>
              <a:t>ct_dst_sport_ltm</a:t>
            </a:r>
            <a:r>
              <a:rPr lang="en-US" sz="1800" b="0" i="0" dirty="0">
                <a:effectLst/>
                <a:latin typeface="Salesforce Sans"/>
              </a:rPr>
              <a:t>: Count of destination-to-source port connections.</a:t>
            </a:r>
          </a:p>
        </p:txBody>
      </p:sp>
    </p:spTree>
    <p:extLst>
      <p:ext uri="{BB962C8B-B14F-4D97-AF65-F5344CB8AC3E}">
        <p14:creationId xmlns:p14="http://schemas.microsoft.com/office/powerpoint/2010/main" val="115390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6E61F-E147-A492-316D-61A87134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49" y="896404"/>
            <a:ext cx="5369102" cy="50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888EF-7369-3CB9-82BF-98EA3AC3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566862"/>
            <a:ext cx="7915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6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229832"/>
            <a:ext cx="11162406" cy="35607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Understanding the intrusions.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Analyze the characteristics and nuances of the UNSW-NB15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Develop and optimize a deep learning model tailored for intrusion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Perform a systematic evaluation of the deep learning models and machine learning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Compare the performance of these models to determine which approach, deep learning or machine learning, offers superior accuracy, precision, and recall in identifying network intrusions.</a:t>
            </a:r>
          </a:p>
        </p:txBody>
      </p:sp>
    </p:spTree>
    <p:extLst>
      <p:ext uri="{BB962C8B-B14F-4D97-AF65-F5344CB8AC3E}">
        <p14:creationId xmlns:p14="http://schemas.microsoft.com/office/powerpoint/2010/main" val="296938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8045718" cy="830997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1862267"/>
            <a:ext cx="3474720" cy="438150"/>
          </a:xfrm>
        </p:spPr>
        <p:txBody>
          <a:bodyPr/>
          <a:lstStyle/>
          <a:p>
            <a:r>
              <a:rPr lang="en-US" dirty="0"/>
              <a:t>ANN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526474"/>
            <a:ext cx="4610100" cy="3836225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Salesforce Sans"/>
              </a:rPr>
              <a:t>Input and Output Layers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alesforce Sans"/>
              </a:rPr>
              <a:t>Hidden Layers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alesforce Sans"/>
              </a:rPr>
              <a:t>Transformations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alesforce Sans"/>
              </a:rPr>
              <a:t>Weighted Connections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alesforce Sans"/>
              </a:rPr>
              <a:t>Backpropagation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alesforce Sans"/>
              </a:rPr>
              <a:t>Learning</a:t>
            </a:r>
            <a:endParaRPr lang="en-US" dirty="0">
              <a:latin typeface="Salesforce Sans"/>
            </a:endParaRPr>
          </a:p>
        </p:txBody>
      </p:sp>
      <p:pic>
        <p:nvPicPr>
          <p:cNvPr id="1026" name="Picture 2" descr="Artificial Neural Network Tutorial - Javatpoint">
            <a:extLst>
              <a:ext uri="{FF2B5EF4-FFF2-40B4-BE49-F238E27FC236}">
                <a16:creationId xmlns:a16="http://schemas.microsoft.com/office/drawing/2014/main" id="{CD0168CA-1BB8-8B4F-DEBB-EFFAF7016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8" r="2995" b="10799"/>
          <a:stretch/>
        </p:blipFill>
        <p:spPr bwMode="auto">
          <a:xfrm>
            <a:off x="6020269" y="2300417"/>
            <a:ext cx="5371698" cy="335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78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151</TotalTime>
  <Words>640</Words>
  <Application>Microsoft Office PowerPoint</Application>
  <PresentationFormat>Widescreen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Salesforce Sans</vt:lpstr>
      <vt:lpstr>Wingdings</vt:lpstr>
      <vt:lpstr>Office Theme</vt:lpstr>
      <vt:lpstr>Network Intrusion Detection System using Deep Learning</vt:lpstr>
      <vt:lpstr>Introduction</vt:lpstr>
      <vt:lpstr>UNSW-NB15 Dataset</vt:lpstr>
      <vt:lpstr>Insights</vt:lpstr>
      <vt:lpstr>Insights</vt:lpstr>
      <vt:lpstr>Insights</vt:lpstr>
      <vt:lpstr>Insights</vt:lpstr>
      <vt:lpstr>Objectives</vt:lpstr>
      <vt:lpstr>Model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UK Census Data</dc:title>
  <dc:creator>Rasikh Natiq</dc:creator>
  <cp:lastModifiedBy>Rasikh Natiq</cp:lastModifiedBy>
  <cp:revision>3</cp:revision>
  <dcterms:created xsi:type="dcterms:W3CDTF">2023-09-09T09:52:39Z</dcterms:created>
  <dcterms:modified xsi:type="dcterms:W3CDTF">2024-06-19T11:53:31Z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