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4">
  <p:sldMasterIdLst>
    <p:sldMasterId id="2147483672" r:id="rId1"/>
  </p:sldMasterIdLst>
  <p:notesMasterIdLst>
    <p:notesMasterId r:id="rId23"/>
  </p:notesMasterIdLst>
  <p:sldIdLst>
    <p:sldId id="285" r:id="rId2"/>
    <p:sldId id="288" r:id="rId3"/>
    <p:sldId id="647" r:id="rId4"/>
    <p:sldId id="302" r:id="rId5"/>
    <p:sldId id="539" r:id="rId6"/>
    <p:sldId id="666" r:id="rId7"/>
    <p:sldId id="668" r:id="rId8"/>
    <p:sldId id="657" r:id="rId9"/>
    <p:sldId id="658" r:id="rId10"/>
    <p:sldId id="659" r:id="rId11"/>
    <p:sldId id="669" r:id="rId12"/>
    <p:sldId id="670" r:id="rId13"/>
    <p:sldId id="362" r:id="rId14"/>
    <p:sldId id="664" r:id="rId15"/>
    <p:sldId id="649" r:id="rId16"/>
    <p:sldId id="662" r:id="rId17"/>
    <p:sldId id="651" r:id="rId18"/>
    <p:sldId id="630" r:id="rId19"/>
    <p:sldId id="419" r:id="rId20"/>
    <p:sldId id="552" r:id="rId21"/>
    <p:sldId id="55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E5"/>
    <a:srgbClr val="339FE1"/>
    <a:srgbClr val="00B0F0"/>
    <a:srgbClr val="EFF2F3"/>
    <a:srgbClr val="C3CFD3"/>
    <a:srgbClr val="2828EC"/>
    <a:srgbClr val="083F58"/>
    <a:srgbClr val="073259"/>
    <a:srgbClr val="052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3792" autoAdjust="0"/>
  </p:normalViewPr>
  <p:slideViewPr>
    <p:cSldViewPr snapToGrid="0">
      <p:cViewPr varScale="1">
        <p:scale>
          <a:sx n="74" d="100"/>
          <a:sy n="74" d="100"/>
        </p:scale>
        <p:origin x="540" y="42"/>
      </p:cViewPr>
      <p:guideLst>
        <p:guide orient="horz" pos="2160"/>
        <p:guide pos="3840"/>
      </p:guideLst>
    </p:cSldViewPr>
  </p:slideViewPr>
  <p:notesTextViewPr>
    <p:cViewPr>
      <p:scale>
        <a:sx n="1" d="1"/>
        <a:sy n="1" d="1"/>
      </p:scale>
      <p:origin x="0" y="0"/>
    </p:cViewPr>
  </p:notesTextViewPr>
  <p:sorterViewPr>
    <p:cViewPr>
      <p:scale>
        <a:sx n="100" d="100"/>
        <a:sy n="100" d="100"/>
      </p:scale>
      <p:origin x="0" y="-122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96B31-8E1B-4AE5-AEE9-587E4CFD37E5}" type="datetimeFigureOut">
              <a:rPr lang="en-US" smtClean="0"/>
              <a:pPr/>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001D4-5429-40C6-A015-786B0AE711A7}" type="slidenum">
              <a:rPr lang="en-US" smtClean="0"/>
              <a:pPr/>
              <a:t>‹#›</a:t>
            </a:fld>
            <a:endParaRPr lang="en-US"/>
          </a:p>
        </p:txBody>
      </p:sp>
    </p:spTree>
    <p:extLst>
      <p:ext uri="{BB962C8B-B14F-4D97-AF65-F5344CB8AC3E}">
        <p14:creationId xmlns:p14="http://schemas.microsoft.com/office/powerpoint/2010/main" val="275241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Electronic health records (EHRs) are highly sensitive and private information related to the diagnosis and treatment of patient.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These information needs to be securely stored and frequently shared among different healthcare participants.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Improving the security and privacy of EHR systems and developing a scalable blockchain-based EHR solution is the main focus of my work described in this thesis.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In healthcare EHRs are the information related to the diagnosis and treatment of patient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Considered as highly sensitive and private information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Cancer, HIV patient long history (radiation dose)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soon as this healthcare data become available over a network it becomes susceptible to eavesdropping and remote attacks.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EHRs are regular targets of both malicious attacks and misuse.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sensitive and private - need to be securely store and frequently shared among participants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For EHRs the system must have good security and privacy of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a:t>
            </a:fld>
            <a:endParaRPr lang="en-US"/>
          </a:p>
        </p:txBody>
      </p:sp>
    </p:spTree>
    <p:extLst>
      <p:ext uri="{BB962C8B-B14F-4D97-AF65-F5344CB8AC3E}">
        <p14:creationId xmlns:p14="http://schemas.microsoft.com/office/powerpoint/2010/main" val="26178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15</a:t>
            </a:fld>
            <a:endParaRPr lang="en-US"/>
          </a:p>
        </p:txBody>
      </p:sp>
    </p:spTree>
    <p:extLst>
      <p:ext uri="{BB962C8B-B14F-4D97-AF65-F5344CB8AC3E}">
        <p14:creationId xmlns:p14="http://schemas.microsoft.com/office/powerpoint/2010/main" val="1195959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16</a:t>
            </a:fld>
            <a:endParaRPr lang="en-US"/>
          </a:p>
        </p:txBody>
      </p:sp>
    </p:spTree>
    <p:extLst>
      <p:ext uri="{BB962C8B-B14F-4D97-AF65-F5344CB8AC3E}">
        <p14:creationId xmlns:p14="http://schemas.microsoft.com/office/powerpoint/2010/main" val="2957121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17</a:t>
            </a:fld>
            <a:endParaRPr lang="en-US"/>
          </a:p>
        </p:txBody>
      </p:sp>
    </p:spTree>
    <p:extLst>
      <p:ext uri="{BB962C8B-B14F-4D97-AF65-F5344CB8AC3E}">
        <p14:creationId xmlns:p14="http://schemas.microsoft.com/office/powerpoint/2010/main" val="67706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18</a:t>
            </a:fld>
            <a:endParaRPr lang="en-US"/>
          </a:p>
        </p:txBody>
      </p:sp>
    </p:spTree>
    <p:extLst>
      <p:ext uri="{BB962C8B-B14F-4D97-AF65-F5344CB8AC3E}">
        <p14:creationId xmlns:p14="http://schemas.microsoft.com/office/powerpoint/2010/main" val="3374070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800" dirty="0">
                <a:solidFill>
                  <a:srgbClr val="000000"/>
                </a:solidFill>
                <a:latin typeface="Times New Roman" panose="02020603050405020304" pitchFamily="18" charset="0"/>
                <a:cs typeface="Times New Roman" panose="02020603050405020304" pitchFamily="18" charset="0"/>
              </a:rPr>
              <a:t>The thesis presents a cost effective and adaptable blockchain solution for improving security, privacy and scalability of EHR systems.</a:t>
            </a: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800" dirty="0">
                <a:solidFill>
                  <a:srgbClr val="000000"/>
                </a:solidFill>
                <a:latin typeface="Times New Roman" panose="02020603050405020304" pitchFamily="18" charset="0"/>
                <a:cs typeface="Times New Roman" panose="02020603050405020304" pitchFamily="18" charset="0"/>
              </a:rPr>
              <a:t>The proposed blockchain-based EHR framework has been successfully implemented in Hyperledger Fabric.</a:t>
            </a: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800" dirty="0">
                <a:solidFill>
                  <a:srgbClr val="000000"/>
                </a:solidFill>
                <a:latin typeface="Times New Roman" panose="02020603050405020304" pitchFamily="18" charset="0"/>
                <a:cs typeface="Times New Roman" panose="02020603050405020304" pitchFamily="18" charset="0"/>
              </a:rPr>
              <a:t>The implementation is verified to work according to the description provided in this thesis and it can be concluded that the framework can draw benefits from an implementation in Hyperledger Fabric.</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20</a:t>
            </a:fld>
            <a:endParaRPr lang="en-US"/>
          </a:p>
        </p:txBody>
      </p:sp>
    </p:spTree>
    <p:extLst>
      <p:ext uri="{BB962C8B-B14F-4D97-AF65-F5344CB8AC3E}">
        <p14:creationId xmlns:p14="http://schemas.microsoft.com/office/powerpoint/2010/main" val="254582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Improved security of electronic health records of patients</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Protecting privacy of sensitive information</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Enabling citizens to own and protect their data</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More scalable solution compared to previously proposed blockchain-based EHR solutions.</a:t>
            </a:r>
          </a:p>
          <a:p>
            <a:pPr marL="313373" indent="0" algn="just">
              <a:lnSpc>
                <a:spcPct val="150000"/>
              </a:lnSpc>
              <a:buClr>
                <a:srgbClr val="599CE5"/>
              </a:buClr>
              <a:buFont typeface="Wingdings" panose="05000000000000000000" pitchFamily="2" charset="2"/>
              <a:buNone/>
            </a:pPr>
            <a:endParaRPr lang="en-US" sz="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5001D4-5429-40C6-A015-786B0AE711A7}" type="slidenum">
              <a:rPr lang="en-US" smtClean="0"/>
              <a:pPr/>
              <a:t>5</a:t>
            </a:fld>
            <a:endParaRPr lang="en-US"/>
          </a:p>
        </p:txBody>
      </p:sp>
    </p:spTree>
    <p:extLst>
      <p:ext uri="{BB962C8B-B14F-4D97-AF65-F5344CB8AC3E}">
        <p14:creationId xmlns:p14="http://schemas.microsoft.com/office/powerpoint/2010/main" val="2169886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Improved security of electronic health records of patients</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Protecting privacy of sensitive information</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Enabling citizens to own and protect their data</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More scalable solution compared to previously proposed blockchain-based EHR solutions.</a:t>
            </a:r>
          </a:p>
          <a:p>
            <a:pPr marL="313373" indent="0" algn="just">
              <a:lnSpc>
                <a:spcPct val="150000"/>
              </a:lnSpc>
              <a:buClr>
                <a:srgbClr val="599CE5"/>
              </a:buClr>
              <a:buFont typeface="Wingdings" panose="05000000000000000000" pitchFamily="2" charset="2"/>
              <a:buNone/>
            </a:pPr>
            <a:endParaRPr lang="en-US" sz="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5001D4-5429-40C6-A015-786B0AE711A7}" type="slidenum">
              <a:rPr lang="en-US" smtClean="0"/>
              <a:pPr/>
              <a:t>6</a:t>
            </a:fld>
            <a:endParaRPr lang="en-US"/>
          </a:p>
        </p:txBody>
      </p:sp>
    </p:spTree>
    <p:extLst>
      <p:ext uri="{BB962C8B-B14F-4D97-AF65-F5344CB8AC3E}">
        <p14:creationId xmlns:p14="http://schemas.microsoft.com/office/powerpoint/2010/main" val="380773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Improved security of electronic health records of patients</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Protecting privacy of sensitive information</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Enabling citizens to own and protect their data</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More scalable solution compared to previously proposed blockchain-based EHR solutions.</a:t>
            </a:r>
          </a:p>
          <a:p>
            <a:pPr marL="313373" indent="0" algn="just">
              <a:lnSpc>
                <a:spcPct val="150000"/>
              </a:lnSpc>
              <a:buClr>
                <a:srgbClr val="599CE5"/>
              </a:buClr>
              <a:buFont typeface="Wingdings" panose="05000000000000000000" pitchFamily="2" charset="2"/>
              <a:buNone/>
            </a:pPr>
            <a:endParaRPr lang="en-US" sz="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5001D4-5429-40C6-A015-786B0AE711A7}" type="slidenum">
              <a:rPr lang="en-US" smtClean="0"/>
              <a:pPr/>
              <a:t>7</a:t>
            </a:fld>
            <a:endParaRPr lang="en-US"/>
          </a:p>
        </p:txBody>
      </p:sp>
    </p:spTree>
    <p:extLst>
      <p:ext uri="{BB962C8B-B14F-4D97-AF65-F5344CB8AC3E}">
        <p14:creationId xmlns:p14="http://schemas.microsoft.com/office/powerpoint/2010/main" val="2192730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9</a:t>
            </a:fld>
            <a:endParaRPr lang="en-US"/>
          </a:p>
        </p:txBody>
      </p:sp>
    </p:spTree>
    <p:extLst>
      <p:ext uri="{BB962C8B-B14F-4D97-AF65-F5344CB8AC3E}">
        <p14:creationId xmlns:p14="http://schemas.microsoft.com/office/powerpoint/2010/main" val="83047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10</a:t>
            </a:fld>
            <a:endParaRPr lang="en-US"/>
          </a:p>
        </p:txBody>
      </p:sp>
    </p:spTree>
    <p:extLst>
      <p:ext uri="{BB962C8B-B14F-4D97-AF65-F5344CB8AC3E}">
        <p14:creationId xmlns:p14="http://schemas.microsoft.com/office/powerpoint/2010/main" val="235327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11</a:t>
            </a:fld>
            <a:endParaRPr lang="en-US"/>
          </a:p>
        </p:txBody>
      </p:sp>
    </p:spTree>
    <p:extLst>
      <p:ext uri="{BB962C8B-B14F-4D97-AF65-F5344CB8AC3E}">
        <p14:creationId xmlns:p14="http://schemas.microsoft.com/office/powerpoint/2010/main" val="2764975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12</a:t>
            </a:fld>
            <a:endParaRPr lang="en-US"/>
          </a:p>
        </p:txBody>
      </p:sp>
    </p:spTree>
    <p:extLst>
      <p:ext uri="{BB962C8B-B14F-4D97-AF65-F5344CB8AC3E}">
        <p14:creationId xmlns:p14="http://schemas.microsoft.com/office/powerpoint/2010/main" val="403002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14</a:t>
            </a:fld>
            <a:endParaRPr lang="en-US"/>
          </a:p>
        </p:txBody>
      </p:sp>
    </p:spTree>
    <p:extLst>
      <p:ext uri="{BB962C8B-B14F-4D97-AF65-F5344CB8AC3E}">
        <p14:creationId xmlns:p14="http://schemas.microsoft.com/office/powerpoint/2010/main" val="2795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3441615-5A44-410C-89F4-7540CC2153E9}" type="datetime1">
              <a:rPr lang="en-US" smtClean="0"/>
              <a:pPr/>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6080870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C275-A2B6-4458-8506-3A566F6F2D09}" type="datetime1">
              <a:rPr lang="en-US" smtClean="0"/>
              <a:pPr/>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50770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F9B4A-C263-434F-8630-F35A9FDD4542}" type="datetime1">
              <a:rPr lang="en-US" smtClean="0"/>
              <a:pPr/>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277340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EEEDD-194D-4DD5-937E-553FA254329C}" type="datetime1">
              <a:rPr lang="en-US" smtClean="0"/>
              <a:pPr/>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30126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8E9082E-3C0F-48C1-AF91-E8B1B0DF5DF5}" type="datetime1">
              <a:rPr lang="en-US" smtClean="0"/>
              <a:pPr/>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22732841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787EBE2-120C-4AA5-8863-7091BC941AC6}" type="datetime1">
              <a:rPr lang="en-US" smtClean="0"/>
              <a:pPr/>
              <a:t>11/26/2022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82402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641925D-18D4-4F2E-8E4E-BFF18070A18A}" type="datetime1">
              <a:rPr lang="en-US" smtClean="0"/>
              <a:pPr/>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1025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AE92D-E9CF-4182-918D-E2DF720104D4}" type="datetime1">
              <a:rPr lang="en-US" smtClean="0"/>
              <a:pPr/>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34936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2CF68-0C7E-4B18-A5B7-19E18E8ADD69}" type="datetime1">
              <a:rPr lang="en-US" smtClean="0"/>
              <a:pPr/>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42028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7C7A25D3-A3D3-45E1-A26B-27F22D2ABE79}" type="datetime1">
              <a:rPr lang="en-US" smtClean="0"/>
              <a:pPr/>
              <a:t>11/26/2022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252283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9F79975-D461-46C0-9BA3-FEABCE9F60C5}" type="datetime1">
              <a:rPr lang="en-US" smtClean="0"/>
              <a:pPr/>
              <a:t>11/26/2022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37743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7E9F8A-BBC2-4445-9A74-6C4C59800389}" type="datetime1">
              <a:rPr lang="en-US" smtClean="0"/>
              <a:pPr/>
              <a:t>11/26/2022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01A7195-1293-4DF7-B135-6C833F8535D7}" type="slidenum">
              <a:rPr lang="en-US" smtClean="0"/>
              <a:pPr/>
              <a:t>‹#›</a:t>
            </a:fld>
            <a:endParaRPr lang="en-US"/>
          </a:p>
        </p:txBody>
      </p:sp>
    </p:spTree>
    <p:extLst>
      <p:ext uri="{BB962C8B-B14F-4D97-AF65-F5344CB8AC3E}">
        <p14:creationId xmlns:p14="http://schemas.microsoft.com/office/powerpoint/2010/main" val="3892553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974" y="753850"/>
            <a:ext cx="10958052" cy="5370285"/>
          </a:xfrm>
        </p:spPr>
        <p:txBody>
          <a:bodyPr anchor="t">
            <a:noAutofit/>
          </a:bodyPr>
          <a:lstStyle/>
          <a:p>
            <a:pPr>
              <a:lnSpc>
                <a:spcPct val="100000"/>
              </a:lnSpc>
            </a:pP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SUPERVISED BY:</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EA5E24E-C066-4EA8-9C98-488FB5D6593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76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Bar Chart Representation</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130492" y="598597"/>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10</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DF70BA-17E9-D19E-CC23-DD2DE795B5D2}"/>
              </a:ext>
            </a:extLst>
          </p:cNvPr>
          <p:cNvSpPr txBox="1"/>
          <p:nvPr/>
        </p:nvSpPr>
        <p:spPr>
          <a:xfrm>
            <a:off x="540913" y="4110736"/>
            <a:ext cx="11154835" cy="2227626"/>
          </a:xfrm>
          <a:prstGeom prst="rect">
            <a:avLst/>
          </a:prstGeom>
          <a:solidFill>
            <a:schemeClr val="tx1"/>
          </a:solidFill>
          <a:ln w="38100">
            <a:solidFill>
              <a:schemeClr val="bg1"/>
            </a:solidFill>
          </a:ln>
        </p:spPr>
        <p:txBody>
          <a:bodyPr vert="horz" wrap="square" lIns="0" tIns="0" rIns="365760" bIns="0" rtlCol="0">
            <a:noAutofit/>
          </a:bodyPr>
          <a:lstStyle/>
          <a:p>
            <a:pPr algn="l">
              <a:lnSpc>
                <a:spcPct val="150000"/>
              </a:lnSpc>
            </a:pPr>
            <a:r>
              <a:rPr lang="en-US" sz="1800">
                <a:solidFill>
                  <a:schemeClr val="bg1"/>
                </a:solidFill>
                <a:effectLst/>
                <a:latin typeface="Times New Roman" panose="02020603050405020304" pitchFamily="18" charset="0"/>
                <a:ea typeface="Calibri" panose="020F0502020204030204" pitchFamily="34" charset="0"/>
              </a:rPr>
              <a:t>Above figure shows the relationship between pregnancies column and the outcome. For example, the first columns show that women who have 0 pregnancies, among them 40 are diabetic and almost 78 are non-diabetic. We can also see that with the increase in the number of pregnancies women become more vulnerable to the diabetes. After the 6 pregnancy a major difference can be seen in the dataset. </a:t>
            </a:r>
            <a:endParaRPr lang="en-PK" sz="1800">
              <a:solidFill>
                <a:schemeClr val="bg1"/>
              </a:solidFill>
              <a:effectLst/>
              <a:latin typeface="Times New Roman" panose="02020603050405020304" pitchFamily="18" charset="0"/>
              <a:ea typeface="Calibri" panose="020F0502020204030204" pitchFamily="34" charset="0"/>
            </a:endParaRPr>
          </a:p>
        </p:txBody>
      </p:sp>
      <p:pic>
        <p:nvPicPr>
          <p:cNvPr id="3" name="Picture 2">
            <a:extLst>
              <a:ext uri="{FF2B5EF4-FFF2-40B4-BE49-F238E27FC236}">
                <a16:creationId xmlns:a16="http://schemas.microsoft.com/office/drawing/2014/main" id="{E7AA245D-E646-49DC-6C51-949E8F7C9192}"/>
              </a:ext>
            </a:extLst>
          </p:cNvPr>
          <p:cNvPicPr>
            <a:picLocks noChangeAspect="1"/>
          </p:cNvPicPr>
          <p:nvPr/>
        </p:nvPicPr>
        <p:blipFill>
          <a:blip r:embed="rId3"/>
          <a:stretch>
            <a:fillRect/>
          </a:stretch>
        </p:blipFill>
        <p:spPr>
          <a:xfrm>
            <a:off x="273884" y="1004150"/>
            <a:ext cx="11402961" cy="2701033"/>
          </a:xfrm>
          <a:prstGeom prst="rect">
            <a:avLst/>
          </a:prstGeom>
        </p:spPr>
      </p:pic>
    </p:spTree>
    <p:extLst>
      <p:ext uri="{BB962C8B-B14F-4D97-AF65-F5344CB8AC3E}">
        <p14:creationId xmlns:p14="http://schemas.microsoft.com/office/powerpoint/2010/main" val="591043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Bar Chart Representation</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130492" y="598597"/>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11</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DF70BA-17E9-D19E-CC23-DD2DE795B5D2}"/>
              </a:ext>
            </a:extLst>
          </p:cNvPr>
          <p:cNvSpPr txBox="1"/>
          <p:nvPr/>
        </p:nvSpPr>
        <p:spPr>
          <a:xfrm>
            <a:off x="540913" y="4211392"/>
            <a:ext cx="11154835" cy="2126970"/>
          </a:xfrm>
          <a:prstGeom prst="rect">
            <a:avLst/>
          </a:prstGeom>
          <a:solidFill>
            <a:schemeClr val="tx1"/>
          </a:solidFill>
          <a:ln w="38100">
            <a:solidFill>
              <a:schemeClr val="bg1"/>
            </a:solidFill>
          </a:ln>
        </p:spPr>
        <p:txBody>
          <a:bodyPr vert="horz" wrap="square" lIns="0" tIns="0" rIns="365760" bIns="0" rtlCol="0">
            <a:noAutofit/>
          </a:bodyPr>
          <a:lstStyle/>
          <a:p>
            <a:pPr algn="l">
              <a:lnSpc>
                <a:spcPct val="150000"/>
              </a:lnSpc>
            </a:pPr>
            <a:r>
              <a:rPr lang="en-US" sz="1800">
                <a:solidFill>
                  <a:schemeClr val="bg1"/>
                </a:solidFill>
                <a:effectLst/>
                <a:latin typeface="Times New Roman" panose="02020603050405020304" pitchFamily="18" charset="0"/>
                <a:ea typeface="Calibri" panose="020F0502020204030204" pitchFamily="34" charset="0"/>
              </a:rPr>
              <a:t>Above figure shows the relation between ‘Glucose’ and the ‘Outcome’ column. People who have the glucose level less than 125 are mostly non-diabetic and above 125 most of the people are diabetic. This means that the people who have higher value of glucose is vulnerable to diabetes and that the outcome is directly proportional to the glucose. Means these two columns are highly correlated to each other. </a:t>
            </a:r>
            <a:endParaRPr lang="en-PK" sz="1800">
              <a:solidFill>
                <a:schemeClr val="bg1"/>
              </a:solidFill>
              <a:effectLst/>
              <a:latin typeface="Times New Roman" panose="02020603050405020304" pitchFamily="18" charset="0"/>
              <a:ea typeface="Calibri" panose="020F0502020204030204" pitchFamily="34" charset="0"/>
            </a:endParaRPr>
          </a:p>
        </p:txBody>
      </p:sp>
      <p:pic>
        <p:nvPicPr>
          <p:cNvPr id="2" name="Picture 1">
            <a:extLst>
              <a:ext uri="{FF2B5EF4-FFF2-40B4-BE49-F238E27FC236}">
                <a16:creationId xmlns:a16="http://schemas.microsoft.com/office/drawing/2014/main" id="{E83AB55B-013F-9858-4143-82C4A03C9711}"/>
              </a:ext>
            </a:extLst>
          </p:cNvPr>
          <p:cNvPicPr>
            <a:picLocks noChangeAspect="1"/>
          </p:cNvPicPr>
          <p:nvPr/>
        </p:nvPicPr>
        <p:blipFill rotWithShape="1">
          <a:blip r:embed="rId3"/>
          <a:srcRect b="34690"/>
          <a:stretch/>
        </p:blipFill>
        <p:spPr bwMode="auto">
          <a:xfrm>
            <a:off x="328825" y="918579"/>
            <a:ext cx="11426683" cy="306872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0549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Bar Chart Representation</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130492" y="598597"/>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12</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DF70BA-17E9-D19E-CC23-DD2DE795B5D2}"/>
              </a:ext>
            </a:extLst>
          </p:cNvPr>
          <p:cNvSpPr txBox="1"/>
          <p:nvPr/>
        </p:nvSpPr>
        <p:spPr>
          <a:xfrm>
            <a:off x="540913" y="4185634"/>
            <a:ext cx="11154835" cy="2152728"/>
          </a:xfrm>
          <a:prstGeom prst="rect">
            <a:avLst/>
          </a:prstGeom>
          <a:solidFill>
            <a:schemeClr val="tx1"/>
          </a:solidFill>
          <a:ln w="38100">
            <a:solidFill>
              <a:schemeClr val="bg1"/>
            </a:solidFill>
          </a:ln>
        </p:spPr>
        <p:txBody>
          <a:bodyPr vert="horz" wrap="square" lIns="0" tIns="0" rIns="365760" bIns="0" rtlCol="0">
            <a:noAutofit/>
          </a:bodyPr>
          <a:lstStyle/>
          <a:p>
            <a:pPr algn="l">
              <a:lnSpc>
                <a:spcPct val="150000"/>
              </a:lnSpc>
            </a:pPr>
            <a:r>
              <a:rPr lang="en-US" sz="1800" dirty="0">
                <a:solidFill>
                  <a:schemeClr val="bg1"/>
                </a:solidFill>
                <a:effectLst/>
                <a:latin typeface="Times New Roman" panose="02020603050405020304" pitchFamily="18" charset="0"/>
                <a:ea typeface="Calibri" panose="020F0502020204030204" pitchFamily="34" charset="0"/>
              </a:rPr>
              <a:t>In the above diagram we can see that the blood pressure does not affect the diabetes much. The ratio of the overall patients is 65.1% and 34.9% same ratio can be seen in the above figure as the people who are diabetic in a range has almost similar ratio to the people who are non-diabetic. Which means that these two columns are not much correlated and doesn’t not affect much to each other.</a:t>
            </a:r>
            <a:endParaRPr lang="en-PK" sz="1800" dirty="0">
              <a:solidFill>
                <a:schemeClr val="bg1"/>
              </a:solidFill>
              <a:effectLst/>
              <a:latin typeface="Times New Roman" panose="02020603050405020304" pitchFamily="18" charset="0"/>
              <a:ea typeface="Calibri" panose="020F0502020204030204" pitchFamily="34" charset="0"/>
            </a:endParaRPr>
          </a:p>
        </p:txBody>
      </p:sp>
      <p:pic>
        <p:nvPicPr>
          <p:cNvPr id="2" name="Picture 1">
            <a:extLst>
              <a:ext uri="{FF2B5EF4-FFF2-40B4-BE49-F238E27FC236}">
                <a16:creationId xmlns:a16="http://schemas.microsoft.com/office/drawing/2014/main" id="{1FF87C7E-DE86-0744-F9F0-371EC05C360D}"/>
              </a:ext>
            </a:extLst>
          </p:cNvPr>
          <p:cNvPicPr>
            <a:picLocks noChangeAspect="1"/>
          </p:cNvPicPr>
          <p:nvPr/>
        </p:nvPicPr>
        <p:blipFill>
          <a:blip r:embed="rId3"/>
          <a:stretch>
            <a:fillRect/>
          </a:stretch>
        </p:blipFill>
        <p:spPr>
          <a:xfrm>
            <a:off x="412123" y="1135691"/>
            <a:ext cx="11305984" cy="2689336"/>
          </a:xfrm>
          <a:prstGeom prst="rect">
            <a:avLst/>
          </a:prstGeom>
        </p:spPr>
      </p:pic>
    </p:spTree>
    <p:extLst>
      <p:ext uri="{BB962C8B-B14F-4D97-AF65-F5344CB8AC3E}">
        <p14:creationId xmlns:p14="http://schemas.microsoft.com/office/powerpoint/2010/main" val="183476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anchor="ctr">
            <a:noAutofit/>
          </a:bodyPr>
          <a:lstStyle/>
          <a:p>
            <a:r>
              <a:rPr lang="en-US" sz="2800" b="1" dirty="0">
                <a:latin typeface="Times New Roman" panose="02020603050405020304" pitchFamily="18" charset="0"/>
                <a:cs typeface="Times New Roman" panose="02020603050405020304" pitchFamily="18" charset="0"/>
              </a:rPr>
              <a:t>6. Results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Picture 18" descr="Image result for validation icon image"/>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402" y="3758069"/>
            <a:ext cx="2106856" cy="2106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351C375-65A2-455A-B349-F17D19D8525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8" name="Slide Number Placeholder 3">
            <a:extLst>
              <a:ext uri="{FF2B5EF4-FFF2-40B4-BE49-F238E27FC236}">
                <a16:creationId xmlns:a16="http://schemas.microsoft.com/office/drawing/2014/main" id="{0A536241-B3DB-4961-B555-F05797F2C27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13</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7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NB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14</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534443" y="1009650"/>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8092415" y="1117510"/>
            <a:ext cx="3202357" cy="501283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rPr>
              <a:t>It is shown that among all the patients who were non-diabetic trained model has predicted 74% as non-diabetic and other 26% are predicted as diabetic. Similarly, among those who were diabetic 67% of them are predicted as diabetic and the rest is predicted as non-diabetic. </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ECFB28-599E-CB7B-3734-FDD3C6F9A3F3}"/>
              </a:ext>
            </a:extLst>
          </p:cNvPr>
          <p:cNvPicPr>
            <a:picLocks noChangeAspect="1"/>
          </p:cNvPicPr>
          <p:nvPr/>
        </p:nvPicPr>
        <p:blipFill rotWithShape="1">
          <a:blip r:embed="rId3"/>
          <a:srcRect r="56957"/>
          <a:stretch/>
        </p:blipFill>
        <p:spPr>
          <a:xfrm>
            <a:off x="989321" y="1623282"/>
            <a:ext cx="6630726" cy="3611435"/>
          </a:xfrm>
          <a:prstGeom prst="rect">
            <a:avLst/>
          </a:prstGeom>
        </p:spPr>
      </p:pic>
    </p:spTree>
    <p:extLst>
      <p:ext uri="{BB962C8B-B14F-4D97-AF65-F5344CB8AC3E}">
        <p14:creationId xmlns:p14="http://schemas.microsoft.com/office/powerpoint/2010/main" val="283334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NB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15</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947163" y="1468192"/>
            <a:ext cx="3283214" cy="4082602"/>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We can see that among 231 observations 122 are those that were non-diabetic and is predicted as non-diabetic and 45 are those who had diabetes and is predicted as diabetic. And 64 observations are predicted wrong. </a:t>
            </a:r>
            <a:endParaRPr lang="en-PK"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5385FCA-7CE9-5B40-303A-9A868A5D0D51}"/>
              </a:ext>
            </a:extLst>
          </p:cNvPr>
          <p:cNvPicPr>
            <a:picLocks noChangeAspect="1"/>
          </p:cNvPicPr>
          <p:nvPr/>
        </p:nvPicPr>
        <p:blipFill rotWithShape="1">
          <a:blip r:embed="rId3"/>
          <a:srcRect l="-1" t="21272" r="4587" b="-1021"/>
          <a:stretch/>
        </p:blipFill>
        <p:spPr>
          <a:xfrm>
            <a:off x="1473697" y="1369556"/>
            <a:ext cx="5542282" cy="4374421"/>
          </a:xfrm>
          <a:prstGeom prst="rect">
            <a:avLst/>
          </a:prstGeom>
        </p:spPr>
      </p:pic>
    </p:spTree>
    <p:extLst>
      <p:ext uri="{BB962C8B-B14F-4D97-AF65-F5344CB8AC3E}">
        <p14:creationId xmlns:p14="http://schemas.microsoft.com/office/powerpoint/2010/main" val="267213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NB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16</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8113690" y="1275008"/>
            <a:ext cx="3296991" cy="4739426"/>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Among all the patients who were non-diabetic trained model has predicted 80% as non-diabetic and other 20% are predicted as diabetic. Similarly, among those who were diabetic 61% of them are predicted as diabetic and the rest is predicted as non-diabetic</a:t>
            </a:r>
          </a:p>
        </p:txBody>
      </p:sp>
      <p:pic>
        <p:nvPicPr>
          <p:cNvPr id="4" name="Picture 3">
            <a:extLst>
              <a:ext uri="{FF2B5EF4-FFF2-40B4-BE49-F238E27FC236}">
                <a16:creationId xmlns:a16="http://schemas.microsoft.com/office/drawing/2014/main" id="{7273E2B4-A8C5-4A38-B2CD-0CF52AAC0369}"/>
              </a:ext>
            </a:extLst>
          </p:cNvPr>
          <p:cNvPicPr>
            <a:picLocks noChangeAspect="1"/>
          </p:cNvPicPr>
          <p:nvPr/>
        </p:nvPicPr>
        <p:blipFill rotWithShape="1">
          <a:blip r:embed="rId3"/>
          <a:srcRect r="57591"/>
          <a:stretch/>
        </p:blipFill>
        <p:spPr>
          <a:xfrm>
            <a:off x="1105231" y="1609407"/>
            <a:ext cx="6627114" cy="3639185"/>
          </a:xfrm>
          <a:prstGeom prst="rect">
            <a:avLst/>
          </a:prstGeom>
        </p:spPr>
      </p:pic>
    </p:spTree>
    <p:extLst>
      <p:ext uri="{BB962C8B-B14F-4D97-AF65-F5344CB8AC3E}">
        <p14:creationId xmlns:p14="http://schemas.microsoft.com/office/powerpoint/2010/main" val="12653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NB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17</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8070574" y="1385435"/>
            <a:ext cx="3355615" cy="4449266"/>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Among 206 observations 112 are those that were non-diabetic and is predicted as non-diabetic and 40 are those who had diabetes and is predicted as diabetic. And 54 observations are predicted wrong</a:t>
            </a:r>
          </a:p>
        </p:txBody>
      </p:sp>
      <p:pic>
        <p:nvPicPr>
          <p:cNvPr id="4" name="Picture 3">
            <a:extLst>
              <a:ext uri="{FF2B5EF4-FFF2-40B4-BE49-F238E27FC236}">
                <a16:creationId xmlns:a16="http://schemas.microsoft.com/office/drawing/2014/main" id="{1A769FDC-F4C5-51FC-6E71-FB7E19F95CBA}"/>
              </a:ext>
            </a:extLst>
          </p:cNvPr>
          <p:cNvPicPr>
            <a:picLocks noChangeAspect="1"/>
          </p:cNvPicPr>
          <p:nvPr/>
        </p:nvPicPr>
        <p:blipFill rotWithShape="1">
          <a:blip r:embed="rId3"/>
          <a:srcRect t="21694" r="7529"/>
          <a:stretch/>
        </p:blipFill>
        <p:spPr>
          <a:xfrm>
            <a:off x="1273226" y="1385435"/>
            <a:ext cx="6152774" cy="4621673"/>
          </a:xfrm>
          <a:prstGeom prst="rect">
            <a:avLst/>
          </a:prstGeom>
        </p:spPr>
      </p:pic>
    </p:spTree>
    <p:extLst>
      <p:ext uri="{BB962C8B-B14F-4D97-AF65-F5344CB8AC3E}">
        <p14:creationId xmlns:p14="http://schemas.microsoft.com/office/powerpoint/2010/main" val="267510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26504" y="-14514"/>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COMPARISON RESULTS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18</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868992" y="1069997"/>
            <a:ext cx="3501373"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indent="0" defTabSz="457200">
              <a:lnSpc>
                <a:spcPct val="150000"/>
              </a:lnSpc>
              <a:spcBef>
                <a:spcPts val="0"/>
              </a:spcBef>
              <a:spcAft>
                <a:spcPts val="0"/>
              </a:spcAft>
              <a:buClr>
                <a:srgbClr val="00B0F0"/>
              </a:buClr>
              <a:buNone/>
            </a:pPr>
            <a:r>
              <a:rPr lang="en-US" dirty="0">
                <a:solidFill>
                  <a:schemeClr val="bg1"/>
                </a:solidFill>
                <a:latin typeface="Times New Roman" panose="02020603050405020304" pitchFamily="18" charset="0"/>
                <a:cs typeface="Times New Roman" panose="02020603050405020304" pitchFamily="18" charset="0"/>
              </a:rPr>
              <a:t>Original dataset has the accuracy of 72% and after removing the outliers from the dataset we have achieved more accuracy of 74%. This means that the data collected is not much authentic, performing parameters tuning on the data may also help in getting more accuracy</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1525D7E-7B26-D5B6-6307-5235C40B8883}"/>
              </a:ext>
            </a:extLst>
          </p:cNvPr>
          <p:cNvPicPr>
            <a:picLocks noChangeAspect="1"/>
          </p:cNvPicPr>
          <p:nvPr/>
        </p:nvPicPr>
        <p:blipFill rotWithShape="1">
          <a:blip r:embed="rId3"/>
          <a:srcRect r="36368"/>
          <a:stretch/>
        </p:blipFill>
        <p:spPr>
          <a:xfrm>
            <a:off x="1246898" y="1243688"/>
            <a:ext cx="6454668" cy="5071873"/>
          </a:xfrm>
          <a:prstGeom prst="rect">
            <a:avLst/>
          </a:prstGeom>
        </p:spPr>
      </p:pic>
    </p:spTree>
    <p:extLst>
      <p:ext uri="{BB962C8B-B14F-4D97-AF65-F5344CB8AC3E}">
        <p14:creationId xmlns:p14="http://schemas.microsoft.com/office/powerpoint/2010/main" val="146039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tIns="0" bIns="1188720" anchor="ctr">
            <a:noAutofit/>
          </a:bodyPr>
          <a:lstStyle/>
          <a:p>
            <a:r>
              <a:rPr lang="en-US" sz="2800" b="1" dirty="0">
                <a:latin typeface="Times New Roman" panose="02020603050405020304" pitchFamily="18" charset="0"/>
                <a:cs typeface="Times New Roman" panose="02020603050405020304" pitchFamily="18" charset="0"/>
              </a:rPr>
              <a:t>8. CONCLUSION &amp; FUTURE WORK</a:t>
            </a:r>
            <a:endParaRPr lang="en-US" sz="2800" dirty="0">
              <a:latin typeface="Times New Roman" panose="02020603050405020304" pitchFamily="18" charset="0"/>
              <a:cs typeface="Times New Roman" panose="02020603050405020304" pitchFamily="18" charset="0"/>
            </a:endParaRPr>
          </a:p>
        </p:txBody>
      </p:sp>
      <p:pic>
        <p:nvPicPr>
          <p:cNvPr id="5" name="Picture 22" descr="Image result for conclusion icon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7927" y="3041114"/>
            <a:ext cx="2340055" cy="23400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60A5B5-463C-44C1-BE09-77BD5DF7ADBF}"/>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7" name="Slide Number Placeholder 3">
            <a:extLst>
              <a:ext uri="{FF2B5EF4-FFF2-40B4-BE49-F238E27FC236}">
                <a16:creationId xmlns:a16="http://schemas.microsoft.com/office/drawing/2014/main" id="{A1CE01C3-FD7B-423C-8911-943287D6D841}"/>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19</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70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885371"/>
            <a:ext cx="10958052" cy="4905829"/>
          </a:xfrm>
        </p:spPr>
        <p:txBody>
          <a:bodyPr tIns="0" anchor="t" anchorCtr="0">
            <a:noAutofit/>
          </a:bodyPr>
          <a:lstStyle/>
          <a:p>
            <a:br>
              <a:rPr lang="en-US" sz="3000" b="1" dirty="0">
                <a:solidFill>
                  <a:schemeClr val="accent1"/>
                </a:solidFill>
                <a:latin typeface="Times New Roman" panose="02020603050405020304" pitchFamily="18" charset="0"/>
                <a:cs typeface="Times New Roman" panose="02020603050405020304" pitchFamily="18" charset="0"/>
              </a:rPr>
            </a:br>
            <a:br>
              <a:rPr lang="en-US" sz="3000" b="1" dirty="0">
                <a:solidFill>
                  <a:schemeClr val="accent1"/>
                </a:solidFill>
                <a:latin typeface="Times New Roman" panose="02020603050405020304" pitchFamily="18" charset="0"/>
                <a:cs typeface="Times New Roman" panose="02020603050405020304" pitchFamily="18" charset="0"/>
              </a:rPr>
            </a:br>
            <a:br>
              <a:rPr lang="en-US" sz="3000" b="1" dirty="0">
                <a:solidFill>
                  <a:schemeClr val="accent1"/>
                </a:solidFill>
                <a:latin typeface="Times New Roman" panose="02020603050405020304" pitchFamily="18" charset="0"/>
                <a:cs typeface="Times New Roman" panose="02020603050405020304" pitchFamily="18" charset="0"/>
              </a:rPr>
            </a:b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chemeClr val="bg1"/>
                </a:solidFill>
                <a:latin typeface="Times New Roman" panose="02020603050405020304" pitchFamily="18" charset="0"/>
                <a:cs typeface="Times New Roman" panose="02020603050405020304" pitchFamily="18" charset="0"/>
              </a:rPr>
              <a:t>1. Introduction</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5" name="Picture 8" descr="Image result for introduction ic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417" y="2939379"/>
            <a:ext cx="2103166" cy="2103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A97E66E-9287-4595-BABD-D84F8DE10F7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6" name="Slide Number Placeholder 3">
            <a:extLst>
              <a:ext uri="{FF2B5EF4-FFF2-40B4-BE49-F238E27FC236}">
                <a16:creationId xmlns:a16="http://schemas.microsoft.com/office/drawing/2014/main" id="{11027046-A510-4738-AC89-AB2F2877509B}"/>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89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defTabSz="914400">
              <a:defRPr/>
            </a:pPr>
            <a:r>
              <a:rPr lang="en-US" sz="2800" b="1" kern="0" dirty="0">
                <a:solidFill>
                  <a:prstClr val="white"/>
                </a:solidFill>
                <a:latin typeface="Times New Roman" panose="02020603050405020304" pitchFamily="18" charset="0"/>
                <a:cs typeface="Times New Roman" panose="02020603050405020304" pitchFamily="18" charset="0"/>
              </a:rPr>
              <a:t>CONCLUDING STATEMENT</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20</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308597" y="841829"/>
            <a:ext cx="11622848" cy="5704745"/>
          </a:xfrm>
          <a:prstGeom prst="rect">
            <a:avLst/>
          </a:prstGeom>
          <a:solidFill>
            <a:schemeClr val="tx1"/>
          </a:solidFill>
          <a:ln w="38100">
            <a:solidFill>
              <a:schemeClr val="bg1"/>
            </a:solidFill>
          </a:ln>
        </p:spPr>
        <p:txBody>
          <a:bodyPr vert="horz" lIns="0" tIns="182880" rIns="36576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lvl="0" indent="-342900" algn="just" defTabSz="457200">
              <a:lnSpc>
                <a:spcPct val="160000"/>
              </a:lnSpc>
              <a:spcBef>
                <a:spcPts val="0"/>
              </a:spcBef>
              <a:spcAft>
                <a:spcPts val="0"/>
              </a:spcAft>
              <a:buClr>
                <a:srgbClr val="599CE5"/>
              </a:buClr>
              <a:buSzTx/>
              <a:buFont typeface="Wingdings" panose="05000000000000000000" pitchFamily="2" charset="2"/>
              <a:buChar char="§"/>
            </a:pPr>
            <a:r>
              <a:rPr lang="en-US" sz="2800" dirty="0">
                <a:solidFill>
                  <a:schemeClr val="bg1"/>
                </a:solidFill>
                <a:latin typeface="Times New Roman" pitchFamily="18" charset="0"/>
                <a:cs typeface="Times New Roman" pitchFamily="18" charset="0"/>
              </a:rPr>
              <a:t>It is possible to enhance the accuracy, precision, and recall, as well as the f1 Score, by removing the outliers.</a:t>
            </a:r>
            <a:r>
              <a:rPr lang="en-GB" sz="2800" dirty="0">
                <a:solidFill>
                  <a:schemeClr val="bg1"/>
                </a:solidFill>
                <a:effectLst/>
                <a:latin typeface="Times New Roman" pitchFamily="18" charset="0"/>
                <a:ea typeface="Book Antiqua" panose="02040602050305030304" pitchFamily="18" charset="0"/>
                <a:cs typeface="Times New Roman" pitchFamily="18" charset="0"/>
              </a:rPr>
              <a:t> </a:t>
            </a:r>
          </a:p>
          <a:p>
            <a:pPr marL="656273" indent="-342900" algn="just" defTabSz="457200">
              <a:lnSpc>
                <a:spcPct val="160000"/>
              </a:lnSpc>
              <a:spcBef>
                <a:spcPts val="0"/>
              </a:spcBef>
              <a:spcAft>
                <a:spcPts val="0"/>
              </a:spcAft>
              <a:buClr>
                <a:srgbClr val="599CE5"/>
              </a:buClr>
              <a:buSzTx/>
              <a:buFont typeface="Wingdings" panose="05000000000000000000" pitchFamily="2" charset="2"/>
              <a:buChar char="§"/>
            </a:pPr>
            <a:r>
              <a:rPr lang="en-US" sz="2800" dirty="0">
                <a:solidFill>
                  <a:schemeClr val="bg1"/>
                </a:solidFill>
                <a:latin typeface="Times New Roman" pitchFamily="18" charset="0"/>
                <a:cs typeface="Times New Roman" pitchFamily="18" charset="0"/>
              </a:rPr>
              <a:t>The results achieved with Naïve Bayes is 72% accuracy on the original dataset.</a:t>
            </a:r>
          </a:p>
          <a:p>
            <a:pPr marL="656273" indent="-342900" algn="just" defTabSz="457200">
              <a:lnSpc>
                <a:spcPct val="160000"/>
              </a:lnSpc>
              <a:spcBef>
                <a:spcPts val="0"/>
              </a:spcBef>
              <a:spcAft>
                <a:spcPts val="0"/>
              </a:spcAft>
              <a:buClr>
                <a:srgbClr val="599CE5"/>
              </a:buClr>
              <a:buSzTx/>
              <a:buFont typeface="Wingdings" panose="05000000000000000000" pitchFamily="2" charset="2"/>
              <a:buChar char="§"/>
            </a:pPr>
            <a:r>
              <a:rPr lang="en-US" sz="2800" dirty="0">
                <a:solidFill>
                  <a:schemeClr val="bg1"/>
                </a:solidFill>
                <a:latin typeface="Times New Roman" pitchFamily="18" charset="0"/>
                <a:cs typeface="Times New Roman" pitchFamily="18" charset="0"/>
              </a:rPr>
              <a:t>The results achieved with Naïve Bayes is 74% accuracy on the processed dataset.</a:t>
            </a:r>
          </a:p>
        </p:txBody>
      </p:sp>
    </p:spTree>
    <p:extLst>
      <p:ext uri="{BB962C8B-B14F-4D97-AF65-F5344CB8AC3E}">
        <p14:creationId xmlns:p14="http://schemas.microsoft.com/office/powerpoint/2010/main" val="192321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tIns="0" bIns="365760" anchor="ctr">
            <a:noAutofit/>
          </a:bodyPr>
          <a:lstStyle/>
          <a:p>
            <a:r>
              <a:rPr lang="en-US" sz="6600" b="1" i="1" cap="none" dirty="0">
                <a:solidFill>
                  <a:srgbClr val="599CE5"/>
                </a:solidFill>
                <a:latin typeface="Times New Roman" panose="02020603050405020304" pitchFamily="18" charset="0"/>
                <a:cs typeface="Times New Roman" panose="02020603050405020304" pitchFamily="18" charset="0"/>
              </a:rPr>
              <a:t>Thank You</a:t>
            </a:r>
          </a:p>
        </p:txBody>
      </p:sp>
      <p:sp>
        <p:nvSpPr>
          <p:cNvPr id="6" name="Rectangle 5">
            <a:extLst>
              <a:ext uri="{FF2B5EF4-FFF2-40B4-BE49-F238E27FC236}">
                <a16:creationId xmlns:a16="http://schemas.microsoft.com/office/drawing/2014/main" id="{3960A5B5-463C-44C1-BE09-77BD5DF7ADBF}"/>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7" name="Slide Number Placeholder 3">
            <a:extLst>
              <a:ext uri="{FF2B5EF4-FFF2-40B4-BE49-F238E27FC236}">
                <a16:creationId xmlns:a16="http://schemas.microsoft.com/office/drawing/2014/main" id="{A1CE01C3-FD7B-423C-8911-943287D6D841}"/>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21</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07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
            <a:extLst>
              <a:ext uri="{FF2B5EF4-FFF2-40B4-BE49-F238E27FC236}">
                <a16:creationId xmlns:a16="http://schemas.microsoft.com/office/drawing/2014/main" id="{A504147C-151F-4141-BF20-04DECB739ADE}"/>
              </a:ext>
            </a:extLst>
          </p:cNvPr>
          <p:cNvSpPr txBox="1">
            <a:spLocks/>
          </p:cNvSpPr>
          <p:nvPr/>
        </p:nvSpPr>
        <p:spPr>
          <a:xfrm>
            <a:off x="284576" y="827320"/>
            <a:ext cx="11622848" cy="5457366"/>
          </a:xfrm>
          <a:prstGeom prst="rect">
            <a:avLst/>
          </a:prstGeom>
          <a:solidFill>
            <a:schemeClr val="tx1"/>
          </a:solidFill>
          <a:ln w="38100">
            <a:solidFill>
              <a:schemeClr val="bg1"/>
            </a:solidFill>
          </a:ln>
        </p:spPr>
        <p:txBody>
          <a:bodyPr vert="horz" lIns="0" tIns="182880" rIns="274320" bIns="18288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indent="-342900" algn="just">
              <a:lnSpc>
                <a:spcPct val="150000"/>
              </a:lnSpc>
              <a:spcAft>
                <a:spcPts val="1200"/>
              </a:spcAft>
              <a:buClr>
                <a:srgbClr val="599CE5"/>
              </a:buClr>
              <a:buFont typeface="Wingdings" panose="05000000000000000000" pitchFamily="2" charset="2"/>
              <a:buChar char="§"/>
            </a:pPr>
            <a:r>
              <a:rPr lang="en-US" dirty="0">
                <a:solidFill>
                  <a:schemeClr val="bg1"/>
                </a:solidFill>
                <a:latin typeface="Times New Roman" pitchFamily="18" charset="0"/>
                <a:cs typeface="Times New Roman" pitchFamily="18" charset="0"/>
              </a:rPr>
              <a:t>Diagnosis of diabetes in a patient is the latest research domain and there is a need to implement a computer-based solution that can diagnose diabetes based on certain measurements. Diabetes diagnosis in a patient takes time when performing tests in the healthcare laboratory.</a:t>
            </a:r>
          </a:p>
          <a:p>
            <a:pPr marL="656273" indent="-342900" algn="just">
              <a:lnSpc>
                <a:spcPct val="150000"/>
              </a:lnSpc>
              <a:spcAft>
                <a:spcPts val="1200"/>
              </a:spcAft>
              <a:buClr>
                <a:srgbClr val="599CE5"/>
              </a:buClr>
              <a:buFont typeface="Wingdings" panose="05000000000000000000" pitchFamily="2" charset="2"/>
              <a:buChar char="§"/>
            </a:pPr>
            <a:r>
              <a:rPr lang="en-US" dirty="0">
                <a:solidFill>
                  <a:schemeClr val="bg1"/>
                </a:solidFill>
                <a:latin typeface="Times New Roman" pitchFamily="18" charset="0"/>
                <a:cs typeface="Times New Roman" pitchFamily="18" charset="0"/>
              </a:rPr>
              <a:t>A data science model can be implemented that can diagnose diabetes in patients without any physical test. it will require different symptoms (measurements) from the patient and will diagnose whether a patient has diabetes or not.</a:t>
            </a:r>
          </a:p>
          <a:p>
            <a:pPr marL="656273" indent="-342900" algn="just">
              <a:lnSpc>
                <a:spcPct val="150000"/>
              </a:lnSpc>
              <a:spcAft>
                <a:spcPts val="1200"/>
              </a:spcAft>
              <a:buClr>
                <a:srgbClr val="599CE5"/>
              </a:buClr>
              <a:buFont typeface="Wingdings" panose="05000000000000000000" pitchFamily="2" charset="2"/>
              <a:buChar char="§"/>
            </a:pPr>
            <a:endParaRPr lang="en-US" dirty="0">
              <a:solidFill>
                <a:schemeClr val="bg1"/>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AE7F140A-9A9D-431B-B53D-332C4CA8E49A}"/>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E475183-CA4A-4688-8282-CD64AF2DE5D5}"/>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BACKGROUND</a:t>
            </a:r>
          </a:p>
        </p:txBody>
      </p:sp>
      <p:sp>
        <p:nvSpPr>
          <p:cNvPr id="6" name="Slide Number Placeholder 3">
            <a:extLst>
              <a:ext uri="{FF2B5EF4-FFF2-40B4-BE49-F238E27FC236}">
                <a16:creationId xmlns:a16="http://schemas.microsoft.com/office/drawing/2014/main" id="{FCE372EA-E61E-4F21-8955-02E82DBB2BD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55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682170"/>
            <a:ext cx="10958052" cy="5413829"/>
          </a:xfrm>
        </p:spPr>
        <p:txBody>
          <a:bodyPr tIns="0" bIns="731520" anchor="ctr">
            <a:noAutofit/>
          </a:bodyPr>
          <a:lstStyle/>
          <a:p>
            <a:r>
              <a:rPr lang="en-US" sz="2800" b="1" dirty="0">
                <a:solidFill>
                  <a:schemeClr val="bg1"/>
                </a:solidFill>
                <a:latin typeface="Times New Roman" panose="02020603050405020304" pitchFamily="18" charset="0"/>
                <a:cs typeface="Times New Roman" panose="02020603050405020304" pitchFamily="18" charset="0"/>
              </a:rPr>
              <a:t>3. Methodology</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5" name="Picture 14" descr="Image result for solution icon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6896" y="3306695"/>
            <a:ext cx="2242117" cy="2242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8600848-CDC0-42F5-8778-63EAEEE2A601}"/>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9" name="Slide Number Placeholder 3">
            <a:extLst>
              <a:ext uri="{FF2B5EF4-FFF2-40B4-BE49-F238E27FC236}">
                <a16:creationId xmlns:a16="http://schemas.microsoft.com/office/drawing/2014/main" id="{14EE3193-7E61-4567-A7FE-8E74D123F9C2}"/>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4</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55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a:r>
              <a:rPr lang="en-US" sz="2800" b="1" kern="0" dirty="0">
                <a:solidFill>
                  <a:prstClr val="white"/>
                </a:solidFill>
                <a:latin typeface="Times New Roman" panose="02020603050405020304" pitchFamily="18" charset="0"/>
                <a:cs typeface="Times New Roman" panose="02020603050405020304" pitchFamily="18" charset="0"/>
              </a:rPr>
              <a:t>MODULES</a:t>
            </a:r>
            <a:r>
              <a:rPr lang="en-US" sz="2800" b="1" dirty="0">
                <a:solidFill>
                  <a:srgbClr val="FFFFFF"/>
                </a:solidFill>
                <a:latin typeface="Times New Roman" panose="02020603050405020304" pitchFamily="18" charset="0"/>
                <a:cs typeface="Times New Roman" panose="02020603050405020304" pitchFamily="18" charset="0"/>
              </a:rPr>
              <a:t> OF METHODOLOGY</a:t>
            </a: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5</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691625DD-E102-4A87-B67F-EE2D71F2E061}"/>
              </a:ext>
            </a:extLst>
          </p:cNvPr>
          <p:cNvSpPr txBox="1">
            <a:spLocks/>
          </p:cNvSpPr>
          <p:nvPr/>
        </p:nvSpPr>
        <p:spPr>
          <a:xfrm>
            <a:off x="308597" y="841829"/>
            <a:ext cx="11622848" cy="5392079"/>
          </a:xfrm>
          <a:prstGeom prst="rect">
            <a:avLst/>
          </a:prstGeom>
          <a:solidFill>
            <a:schemeClr val="tx1"/>
          </a:solidFill>
          <a:ln w="38100">
            <a:solidFill>
              <a:schemeClr val="bg1"/>
            </a:solidFill>
          </a:ln>
        </p:spPr>
        <p:txBody>
          <a:bodyPr vert="horz" lIns="0" tIns="182880" rIns="36576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200000"/>
              </a:lnSpc>
              <a:spcBef>
                <a:spcPts val="0"/>
              </a:spcBef>
              <a:spcAft>
                <a:spcPts val="0"/>
              </a:spcAft>
              <a:buClr>
                <a:srgbClr val="BD582C"/>
              </a:buClr>
              <a:buSzTx/>
              <a:buNone/>
            </a:pPr>
            <a:r>
              <a:rPr lang="en-US" sz="2400" dirty="0">
                <a:solidFill>
                  <a:schemeClr val="bg1"/>
                </a:solidFill>
                <a:latin typeface="Times New Roman" panose="02020603050405020304" pitchFamily="18" charset="0"/>
                <a:cs typeface="Times New Roman" panose="02020603050405020304" pitchFamily="18" charset="0"/>
              </a:rPr>
              <a:t>Major steps &amp; modules in the Research Methodology:</a:t>
            </a:r>
          </a:p>
          <a:p>
            <a:pPr marL="656273" indent="-342900" algn="just">
              <a:lnSpc>
                <a:spcPct val="150000"/>
              </a:lnSpc>
              <a:buClr>
                <a:srgbClr val="599CE5"/>
              </a:buClr>
              <a:buFont typeface="Wingdings" panose="05000000000000000000" pitchFamily="2" charset="2"/>
              <a:buChar char="§"/>
            </a:pPr>
            <a:r>
              <a:rPr lang="en-US"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Dataset Description</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GB"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Data Pre-Processing</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GB"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Feature Engineering and Extraction Techniques </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US"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Data Splitting </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GB"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Classification Models</a:t>
            </a:r>
          </a:p>
          <a:p>
            <a:pPr marL="656273" indent="-342900" algn="just">
              <a:lnSpc>
                <a:spcPct val="150000"/>
              </a:lnSpc>
              <a:buClr>
                <a:srgbClr val="599CE5"/>
              </a:buClr>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Performance parameters </a:t>
            </a:r>
          </a:p>
          <a:p>
            <a:pPr marL="656273" indent="-342900" algn="just">
              <a:lnSpc>
                <a:spcPct val="150000"/>
              </a:lnSpc>
              <a:buClr>
                <a:srgbClr val="599CE5"/>
              </a:buClr>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41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a:r>
              <a:rPr lang="en-US" sz="2800" b="1" kern="0" dirty="0">
                <a:solidFill>
                  <a:prstClr val="white"/>
                </a:solidFill>
                <a:latin typeface="Times New Roman" panose="02020603050405020304" pitchFamily="18" charset="0"/>
                <a:cs typeface="Times New Roman" panose="02020603050405020304" pitchFamily="18" charset="0"/>
              </a:rPr>
              <a:t>Dataset Description </a:t>
            </a:r>
            <a:endParaRPr lang="en-US" sz="2800" b="1" dirty="0">
              <a:solidFill>
                <a:srgbClr val="FFFFFF"/>
              </a:solidFill>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6</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4F9DFE4-26C0-B977-C859-D479D051D63E}"/>
              </a:ext>
            </a:extLst>
          </p:cNvPr>
          <p:cNvSpPr txBox="1"/>
          <p:nvPr/>
        </p:nvSpPr>
        <p:spPr>
          <a:xfrm>
            <a:off x="927653" y="970722"/>
            <a:ext cx="10045147" cy="4916556"/>
          </a:xfrm>
          <a:prstGeom prst="rect">
            <a:avLst/>
          </a:prstGeom>
          <a:solidFill>
            <a:schemeClr val="tx1"/>
          </a:solidFill>
          <a:ln w="38100">
            <a:solidFill>
              <a:schemeClr val="bg1"/>
            </a:solidFill>
          </a:ln>
        </p:spPr>
        <p:txBody>
          <a:bodyPr vert="horz" wrap="square" lIns="0" tIns="0" rIns="365760" bIns="0" rtlCol="0">
            <a:noAutofit/>
          </a:bodyPr>
          <a:lstStyle/>
          <a:p>
            <a:pPr marL="788861" algn="just">
              <a:lnSpc>
                <a:spcPct val="130000"/>
              </a:lnSpc>
              <a:buClr>
                <a:srgbClr val="00B0F0"/>
              </a:buClr>
            </a:pPr>
            <a:endPar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88861" algn="just">
              <a:lnSpc>
                <a:spcPct val="130000"/>
              </a:lnSpc>
              <a:buClr>
                <a:srgbClr val="00B0F0"/>
              </a:buClr>
            </a:pP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 diabetes dataset has been taken to develop the prediction model. In the dataset there are total 9 column. Among them 8 columns are ‘'Pregnancies', 'Glucose', '</a:t>
            </a:r>
            <a:r>
              <a:rPr lang="en-US"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BloodPressure</a:t>
            </a: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SkinThickness</a:t>
            </a: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'Insulin', 'BMI', '</a:t>
            </a:r>
            <a:r>
              <a:rPr lang="en-US" sz="2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DiabetesPedigreeFunction</a:t>
            </a: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'Age'. Which are used to predict the ‘Outcome’. ‘outcome’ column is the label column, which can be wither ‘0’ or ‘1’. ‘0’ means that the patient is not diabetic and ‘1’ means that the patient is diabetic. As the label has already been given this mean that a supervised learning model can be trained on this dataset. </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01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a:r>
              <a:rPr lang="en-US" sz="2800" b="1" kern="0" dirty="0">
                <a:solidFill>
                  <a:prstClr val="white"/>
                </a:solidFill>
                <a:latin typeface="Times New Roman" panose="02020603050405020304" pitchFamily="18" charset="0"/>
                <a:cs typeface="Times New Roman" panose="02020603050405020304" pitchFamily="18" charset="0"/>
              </a:rPr>
              <a:t>Dataset Description </a:t>
            </a:r>
            <a:endParaRPr lang="en-US" sz="2800" b="1" dirty="0">
              <a:solidFill>
                <a:srgbClr val="FFFFFF"/>
              </a:solidFill>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7</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4F9DFE4-26C0-B977-C859-D479D051D63E}"/>
              </a:ext>
            </a:extLst>
          </p:cNvPr>
          <p:cNvSpPr txBox="1"/>
          <p:nvPr/>
        </p:nvSpPr>
        <p:spPr>
          <a:xfrm>
            <a:off x="715618" y="970722"/>
            <a:ext cx="10243930" cy="5392352"/>
          </a:xfrm>
          <a:prstGeom prst="rect">
            <a:avLst/>
          </a:prstGeom>
          <a:solidFill>
            <a:schemeClr val="tx1"/>
          </a:solidFill>
          <a:ln w="38100">
            <a:solidFill>
              <a:schemeClr val="bg1"/>
            </a:solidFill>
          </a:ln>
        </p:spPr>
        <p:txBody>
          <a:bodyPr vert="horz" wrap="square" lIns="0" tIns="0" rIns="365760" bIns="0" rtlCol="0">
            <a:noAutofit/>
          </a:bodyPr>
          <a:lstStyle/>
          <a:p>
            <a:pPr marL="788861" algn="just">
              <a:lnSpc>
                <a:spcPct val="130000"/>
              </a:lnSpc>
              <a:buClr>
                <a:srgbClr val="00B0F0"/>
              </a:buClr>
            </a:pPr>
            <a:endPar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3BDF15A-1B32-EB1D-D864-E4E8FBB9490B}"/>
              </a:ext>
            </a:extLst>
          </p:cNvPr>
          <p:cNvSpPr txBox="1"/>
          <p:nvPr/>
        </p:nvSpPr>
        <p:spPr>
          <a:xfrm>
            <a:off x="7245771" y="1428966"/>
            <a:ext cx="3482329" cy="4458312"/>
          </a:xfrm>
          <a:prstGeom prst="rect">
            <a:avLst/>
          </a:prstGeom>
          <a:solidFill>
            <a:schemeClr val="tx1"/>
          </a:solidFill>
          <a:ln w="38100">
            <a:solidFill>
              <a:schemeClr val="bg1"/>
            </a:solidFill>
          </a:ln>
        </p:spPr>
        <p:txBody>
          <a:bodyPr vert="horz" wrap="square" lIns="0" tIns="0" rIns="365760" bIns="0" rtlCol="0">
            <a:noAutofit/>
          </a:bodyPr>
          <a:lstStyle/>
          <a:p>
            <a:pPr marL="788861" indent="0" algn="just" defTabSz="457200">
              <a:lnSpc>
                <a:spcPct val="130000"/>
              </a:lnSpc>
              <a:spcBef>
                <a:spcPts val="0"/>
              </a:spcBef>
              <a:spcAft>
                <a:spcPts val="0"/>
              </a:spcAft>
              <a:buClr>
                <a:srgbClr val="00B0F0"/>
              </a:buClr>
              <a:buNone/>
            </a:pPr>
            <a:r>
              <a:rPr lang="en-US" sz="2000" dirty="0">
                <a:solidFill>
                  <a:srgbClr val="000000"/>
                </a:solidFill>
                <a:latin typeface="Times New Roman" panose="02020603050405020304" pitchFamily="18" charset="0"/>
                <a:cs typeface="Times New Roman" panose="02020603050405020304" pitchFamily="18" charset="0"/>
              </a:rPr>
              <a:t>Dataset contains 768 rows and 9 columns, all of them are numerical which means no label encodings will be used. All columns values are 768, which mean that the dataset does not contain NULL values. </a:t>
            </a:r>
          </a:p>
        </p:txBody>
      </p:sp>
      <p:pic>
        <p:nvPicPr>
          <p:cNvPr id="5" name="Picture 4">
            <a:extLst>
              <a:ext uri="{FF2B5EF4-FFF2-40B4-BE49-F238E27FC236}">
                <a16:creationId xmlns:a16="http://schemas.microsoft.com/office/drawing/2014/main" id="{FEB69A7A-BF23-7CE2-D3E0-117727DE3F26}"/>
              </a:ext>
            </a:extLst>
          </p:cNvPr>
          <p:cNvPicPr>
            <a:picLocks noChangeAspect="1"/>
          </p:cNvPicPr>
          <p:nvPr/>
        </p:nvPicPr>
        <p:blipFill rotWithShape="1">
          <a:blip r:embed="rId3"/>
          <a:srcRect r="56192"/>
          <a:stretch/>
        </p:blipFill>
        <p:spPr>
          <a:xfrm>
            <a:off x="916648" y="1428966"/>
            <a:ext cx="6128094" cy="4000068"/>
          </a:xfrm>
          <a:prstGeom prst="rect">
            <a:avLst/>
          </a:prstGeom>
        </p:spPr>
      </p:pic>
    </p:spTree>
    <p:extLst>
      <p:ext uri="{BB962C8B-B14F-4D97-AF65-F5344CB8AC3E}">
        <p14:creationId xmlns:p14="http://schemas.microsoft.com/office/powerpoint/2010/main" val="191431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anchor="ctr">
            <a:noAutofit/>
          </a:bodyPr>
          <a:lstStyle/>
          <a:p>
            <a:r>
              <a:rPr lang="en-US" sz="2800" b="1" dirty="0">
                <a:latin typeface="Times New Roman" panose="02020603050405020304" pitchFamily="18" charset="0"/>
                <a:cs typeface="Times New Roman" panose="02020603050405020304" pitchFamily="18" charset="0"/>
              </a:rPr>
              <a:t>5. EDA (Exploratory Data Analysis)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Picture 18" descr="Image result for validation icon image"/>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402" y="3758069"/>
            <a:ext cx="2106856" cy="2106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351C375-65A2-455A-B349-F17D19D8525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8" name="Slide Number Placeholder 3">
            <a:extLst>
              <a:ext uri="{FF2B5EF4-FFF2-40B4-BE49-F238E27FC236}">
                <a16:creationId xmlns:a16="http://schemas.microsoft.com/office/drawing/2014/main" id="{0A536241-B3DB-4961-B555-F05797F2C27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8</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62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Pie Chart Representation</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95250" y="600075"/>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9</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DF70BA-17E9-D19E-CC23-DD2DE795B5D2}"/>
              </a:ext>
            </a:extLst>
          </p:cNvPr>
          <p:cNvSpPr txBox="1"/>
          <p:nvPr/>
        </p:nvSpPr>
        <p:spPr>
          <a:xfrm>
            <a:off x="7675809" y="818723"/>
            <a:ext cx="4019940" cy="5519639"/>
          </a:xfrm>
          <a:prstGeom prst="rect">
            <a:avLst/>
          </a:prstGeom>
          <a:solidFill>
            <a:schemeClr val="tx1"/>
          </a:solidFill>
          <a:ln w="38100">
            <a:solidFill>
              <a:schemeClr val="bg1"/>
            </a:solidFill>
          </a:ln>
        </p:spPr>
        <p:txBody>
          <a:bodyPr vert="horz" wrap="square" lIns="0" tIns="0" rIns="365760" bIns="0" rtlCol="0">
            <a:noAutofit/>
          </a:bodyPr>
          <a:lstStyle/>
          <a:p>
            <a:pPr algn="l">
              <a:lnSpc>
                <a:spcPct val="150000"/>
              </a:lnSpc>
            </a:pPr>
            <a:r>
              <a:rPr lang="en-US" sz="1800" dirty="0">
                <a:solidFill>
                  <a:schemeClr val="bg1"/>
                </a:solidFill>
                <a:effectLst/>
                <a:latin typeface="Times New Roman" panose="02020603050405020304" pitchFamily="18" charset="0"/>
                <a:ea typeface="Calibri" panose="020F0502020204030204" pitchFamily="34" charset="0"/>
              </a:rPr>
              <a:t>Above figure shows that among the dataset we are using 65.1% of them are non-diabetic and 34.9% of them are diabetic. Data is a little bit skewed to the non-diabetic side but as in the reality most of the person are non-diabetic and we are also going to implement for the real understanding so such skewness won’t make any difference. But if you are using some other data, skewness may affect your results of the system.</a:t>
            </a:r>
            <a:endParaRPr lang="en-PK" sz="1800" dirty="0">
              <a:solidFill>
                <a:schemeClr val="bg1"/>
              </a:solidFill>
              <a:effectLst/>
              <a:latin typeface="Times New Roman" panose="02020603050405020304" pitchFamily="18" charset="0"/>
              <a:ea typeface="Calibri" panose="020F0502020204030204" pitchFamily="34" charset="0"/>
            </a:endParaRPr>
          </a:p>
        </p:txBody>
      </p:sp>
      <p:pic>
        <p:nvPicPr>
          <p:cNvPr id="2" name="Picture 1">
            <a:extLst>
              <a:ext uri="{FF2B5EF4-FFF2-40B4-BE49-F238E27FC236}">
                <a16:creationId xmlns:a16="http://schemas.microsoft.com/office/drawing/2014/main" id="{175A81DF-4722-609B-4982-FDEBA160D90D}"/>
              </a:ext>
            </a:extLst>
          </p:cNvPr>
          <p:cNvPicPr>
            <a:picLocks noChangeAspect="1"/>
          </p:cNvPicPr>
          <p:nvPr/>
        </p:nvPicPr>
        <p:blipFill>
          <a:blip r:embed="rId3"/>
          <a:stretch>
            <a:fillRect/>
          </a:stretch>
        </p:blipFill>
        <p:spPr>
          <a:xfrm>
            <a:off x="515663" y="1081582"/>
            <a:ext cx="6423259" cy="5176343"/>
          </a:xfrm>
          <a:prstGeom prst="rect">
            <a:avLst/>
          </a:prstGeom>
        </p:spPr>
      </p:pic>
    </p:spTree>
    <p:extLst>
      <p:ext uri="{BB962C8B-B14F-4D97-AF65-F5344CB8AC3E}">
        <p14:creationId xmlns:p14="http://schemas.microsoft.com/office/powerpoint/2010/main" val="308455478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txDef>
      <a:spPr>
        <a:solidFill>
          <a:schemeClr val="tx1"/>
        </a:solidFill>
        <a:ln w="38100">
          <a:solidFill>
            <a:schemeClr val="bg1"/>
          </a:solidFill>
        </a:ln>
      </a:spPr>
      <a:bodyPr vert="horz" lIns="0" tIns="0" rIns="365760" bIns="0" rtlCol="0">
        <a:noAutofit/>
      </a:bodyPr>
      <a:lstStyle>
        <a:defPPr marL="788861" indent="0" algn="just" defTabSz="457200">
          <a:lnSpc>
            <a:spcPct val="130000"/>
          </a:lnSpc>
          <a:spcBef>
            <a:spcPts val="0"/>
          </a:spcBef>
          <a:spcAft>
            <a:spcPts val="0"/>
          </a:spcAft>
          <a:buClr>
            <a:srgbClr val="00B0F0"/>
          </a:buClr>
          <a:buNone/>
          <a:defRPr sz="2400" dirty="0">
            <a:solidFill>
              <a:srgbClr val="000000"/>
            </a:solidFill>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1681</Words>
  <Application>Microsoft Office PowerPoint</Application>
  <PresentationFormat>Widescreen</PresentationFormat>
  <Paragraphs>173</Paragraphs>
  <Slides>21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Gill Sans MT</vt:lpstr>
      <vt:lpstr>Times New Roman</vt:lpstr>
      <vt:lpstr>Wingdings</vt:lpstr>
      <vt:lpstr>Parcel</vt:lpstr>
      <vt:lpstr> SUPERVISED BY:      </vt:lpstr>
      <vt:lpstr>    1. Introduction</vt:lpstr>
      <vt:lpstr>PowerPoint Presentation</vt:lpstr>
      <vt:lpstr>3. Methodology</vt:lpstr>
      <vt:lpstr>PowerPoint Presentation</vt:lpstr>
      <vt:lpstr>PowerPoint Presentation</vt:lpstr>
      <vt:lpstr>PowerPoint Presentation</vt:lpstr>
      <vt:lpstr>5. EDA (Exploratory Data Analysis) </vt:lpstr>
      <vt:lpstr>PowerPoint Presentation</vt:lpstr>
      <vt:lpstr>PowerPoint Presentation</vt:lpstr>
      <vt:lpstr>PowerPoint Presentation</vt:lpstr>
      <vt:lpstr>PowerPoint Presentation</vt:lpstr>
      <vt:lpstr>6. Results </vt:lpstr>
      <vt:lpstr>PowerPoint Presentation</vt:lpstr>
      <vt:lpstr>PowerPoint Presentation</vt:lpstr>
      <vt:lpstr>PowerPoint Presentation</vt:lpstr>
      <vt:lpstr>PowerPoint Presentation</vt:lpstr>
      <vt:lpstr>PowerPoint Presentation</vt:lpstr>
      <vt:lpstr>8. CONCLUSION &amp; FUTURE WORK</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2022-08-29T18:12:14Z</dcterms:created>
  <dcterms:modified xsi:type="dcterms:W3CDTF">2022-11-26T14:59:08Z</dcterms:modified>
</cp:coreProperties>
</file>