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4">
  <p:sldMasterIdLst>
    <p:sldMasterId id="2147483672" r:id="rId1"/>
  </p:sldMasterIdLst>
  <p:notesMasterIdLst>
    <p:notesMasterId r:id="rId39"/>
  </p:notesMasterIdLst>
  <p:sldIdLst>
    <p:sldId id="256" r:id="rId2"/>
    <p:sldId id="285" r:id="rId3"/>
    <p:sldId id="528" r:id="rId4"/>
    <p:sldId id="288" r:id="rId5"/>
    <p:sldId id="289" r:id="rId6"/>
    <p:sldId id="292" r:id="rId7"/>
    <p:sldId id="647" r:id="rId8"/>
    <p:sldId id="648" r:id="rId9"/>
    <p:sldId id="302" r:id="rId10"/>
    <p:sldId id="667" r:id="rId11"/>
    <p:sldId id="536" r:id="rId12"/>
    <p:sldId id="539" r:id="rId13"/>
    <p:sldId id="666" r:id="rId14"/>
    <p:sldId id="668" r:id="rId15"/>
    <p:sldId id="309" r:id="rId16"/>
    <p:sldId id="621" r:id="rId17"/>
    <p:sldId id="579" r:id="rId18"/>
    <p:sldId id="543" r:id="rId19"/>
    <p:sldId id="657" r:id="rId20"/>
    <p:sldId id="658" r:id="rId21"/>
    <p:sldId id="659" r:id="rId22"/>
    <p:sldId id="660" r:id="rId23"/>
    <p:sldId id="362" r:id="rId24"/>
    <p:sldId id="664" r:id="rId25"/>
    <p:sldId id="649" r:id="rId26"/>
    <p:sldId id="662" r:id="rId27"/>
    <p:sldId id="651" r:id="rId28"/>
    <p:sldId id="663" r:id="rId29"/>
    <p:sldId id="652" r:id="rId30"/>
    <p:sldId id="665" r:id="rId31"/>
    <p:sldId id="650" r:id="rId32"/>
    <p:sldId id="630" r:id="rId33"/>
    <p:sldId id="655" r:id="rId34"/>
    <p:sldId id="419" r:id="rId35"/>
    <p:sldId id="552" r:id="rId36"/>
    <p:sldId id="554" r:id="rId37"/>
    <p:sldId id="556"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9CE5"/>
    <a:srgbClr val="339FE1"/>
    <a:srgbClr val="00B0F0"/>
    <a:srgbClr val="EFF2F3"/>
    <a:srgbClr val="C3CFD3"/>
    <a:srgbClr val="2828EC"/>
    <a:srgbClr val="083F58"/>
    <a:srgbClr val="073259"/>
    <a:srgbClr val="0522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2" autoAdjust="0"/>
    <p:restoredTop sz="93792" autoAdjust="0"/>
  </p:normalViewPr>
  <p:slideViewPr>
    <p:cSldViewPr snapToGrid="0">
      <p:cViewPr varScale="1">
        <p:scale>
          <a:sx n="74" d="100"/>
          <a:sy n="74" d="100"/>
        </p:scale>
        <p:origin x="540" y="66"/>
      </p:cViewPr>
      <p:guideLst>
        <p:guide orient="horz" pos="2160"/>
        <p:guide pos="3840"/>
      </p:guideLst>
    </p:cSldViewPr>
  </p:slideViewPr>
  <p:notesTextViewPr>
    <p:cViewPr>
      <p:scale>
        <a:sx n="1" d="1"/>
        <a:sy n="1" d="1"/>
      </p:scale>
      <p:origin x="0" y="0"/>
    </p:cViewPr>
  </p:notesTextViewPr>
  <p:sorterViewPr>
    <p:cViewPr>
      <p:scale>
        <a:sx n="100" d="100"/>
        <a:sy n="100" d="100"/>
      </p:scale>
      <p:origin x="0" y="-122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896B31-8E1B-4AE5-AEE9-587E4CFD37E5}" type="datetimeFigureOut">
              <a:rPr lang="en-US" smtClean="0"/>
              <a:pPr/>
              <a:t>9/13/2022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5001D4-5429-40C6-A015-786B0AE711A7}" type="slidenum">
              <a:rPr lang="en-US" smtClean="0"/>
              <a:pPr/>
              <a:t>‹#›</a:t>
            </a:fld>
            <a:endParaRPr lang="en-US"/>
          </a:p>
        </p:txBody>
      </p:sp>
    </p:spTree>
    <p:extLst>
      <p:ext uri="{BB962C8B-B14F-4D97-AF65-F5344CB8AC3E}">
        <p14:creationId xmlns:p14="http://schemas.microsoft.com/office/powerpoint/2010/main" val="2752410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5001D4-5429-40C6-A015-786B0AE711A7}" type="slidenum">
              <a:rPr lang="en-US" smtClean="0"/>
              <a:pPr/>
              <a:t>3</a:t>
            </a:fld>
            <a:endParaRPr lang="en-US"/>
          </a:p>
        </p:txBody>
      </p:sp>
    </p:spTree>
    <p:extLst>
      <p:ext uri="{BB962C8B-B14F-4D97-AF65-F5344CB8AC3E}">
        <p14:creationId xmlns:p14="http://schemas.microsoft.com/office/powerpoint/2010/main" val="1635802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dirty="0"/>
              <a:t>Consensus Algorithm  - </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800" b="1" dirty="0"/>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dirty="0"/>
              <a:t>Hyperledger </a:t>
            </a:r>
            <a:r>
              <a:rPr lang="en-US" sz="800" dirty="0"/>
              <a:t>- practical byzantine fault tolerance</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dirty="0"/>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dirty="0"/>
              <a:t>practical byzantine fault tolerance</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dirty="0"/>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dirty="0"/>
              <a:t>PBFT</a:t>
            </a:r>
            <a:r>
              <a:rPr lang="en-US" sz="800" dirty="0"/>
              <a:t>- the ability of a distributed computer network to correctly reach a sufficient consensus despite malicious nodes in the system failing or sending out incorrect information.</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dirty="0"/>
          </a:p>
        </p:txBody>
      </p:sp>
      <p:sp>
        <p:nvSpPr>
          <p:cNvPr id="4" name="Slide Number Placeholder 3"/>
          <p:cNvSpPr>
            <a:spLocks noGrp="1"/>
          </p:cNvSpPr>
          <p:nvPr>
            <p:ph type="sldNum" sz="quarter" idx="10"/>
          </p:nvPr>
        </p:nvSpPr>
        <p:spPr/>
        <p:txBody>
          <a:bodyPr/>
          <a:lstStyle/>
          <a:p>
            <a:fld id="{B55001D4-5429-40C6-A015-786B0AE711A7}" type="slidenum">
              <a:rPr lang="en-US" smtClean="0"/>
              <a:pPr/>
              <a:t>16</a:t>
            </a:fld>
            <a:endParaRPr lang="en-US"/>
          </a:p>
        </p:txBody>
      </p:sp>
    </p:spTree>
    <p:extLst>
      <p:ext uri="{BB962C8B-B14F-4D97-AF65-F5344CB8AC3E}">
        <p14:creationId xmlns:p14="http://schemas.microsoft.com/office/powerpoint/2010/main" val="4170276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13373" lvl="0" indent="0" algn="just" defTabSz="457200">
              <a:lnSpc>
                <a:spcPct val="150000"/>
              </a:lnSpc>
              <a:spcBef>
                <a:spcPts val="0"/>
              </a:spcBef>
              <a:spcAft>
                <a:spcPts val="0"/>
              </a:spcAft>
              <a:buClr>
                <a:srgbClr val="599CE5"/>
              </a:buClr>
              <a:buSzTx/>
              <a:buFont typeface="Wingdings" panose="05000000000000000000" pitchFamily="2" charset="2"/>
              <a:buNone/>
            </a:pPr>
            <a:r>
              <a:rPr lang="en-US" sz="1200" b="1" i="0" kern="1200" dirty="0">
                <a:solidFill>
                  <a:schemeClr val="tx1"/>
                </a:solidFill>
                <a:effectLst/>
                <a:latin typeface="+mn-lt"/>
                <a:ea typeface="+mn-ea"/>
                <a:cs typeface="+mn-cs"/>
              </a:rPr>
              <a:t>Hyperledger Composer</a:t>
            </a:r>
            <a:r>
              <a:rPr lang="en-US" sz="1200" b="0" i="0" kern="1200" dirty="0">
                <a:solidFill>
                  <a:schemeClr val="tx1"/>
                </a:solidFill>
                <a:effectLst/>
                <a:latin typeface="+mn-lt"/>
                <a:ea typeface="+mn-ea"/>
                <a:cs typeface="+mn-cs"/>
              </a:rPr>
              <a:t> is a set of collaboration tools for building </a:t>
            </a:r>
            <a:r>
              <a:rPr lang="en-US" sz="1200" b="1" i="0" kern="1200" dirty="0">
                <a:solidFill>
                  <a:schemeClr val="tx1"/>
                </a:solidFill>
                <a:effectLst/>
                <a:latin typeface="+mn-lt"/>
                <a:ea typeface="+mn-ea"/>
                <a:cs typeface="+mn-cs"/>
              </a:rPr>
              <a:t>blockchain</a:t>
            </a:r>
            <a:r>
              <a:rPr lang="en-US" sz="1200" b="0" i="0" kern="1200" dirty="0">
                <a:solidFill>
                  <a:schemeClr val="tx1"/>
                </a:solidFill>
                <a:effectLst/>
                <a:latin typeface="+mn-lt"/>
                <a:ea typeface="+mn-ea"/>
                <a:cs typeface="+mn-cs"/>
              </a:rPr>
              <a:t> business networks</a:t>
            </a:r>
          </a:p>
          <a:p>
            <a:pPr marL="313373" lvl="0" indent="0" algn="just" defTabSz="457200">
              <a:lnSpc>
                <a:spcPct val="150000"/>
              </a:lnSpc>
              <a:spcBef>
                <a:spcPts val="0"/>
              </a:spcBef>
              <a:spcAft>
                <a:spcPts val="0"/>
              </a:spcAft>
              <a:buClr>
                <a:srgbClr val="599CE5"/>
              </a:buClr>
              <a:buSzTx/>
              <a:buFont typeface="Wingdings" panose="05000000000000000000" pitchFamily="2" charset="2"/>
              <a:buNone/>
            </a:pPr>
            <a:endParaRPr lang="en-US" sz="1200" b="0" i="0" kern="1200" dirty="0">
              <a:solidFill>
                <a:schemeClr val="tx1"/>
              </a:solidFill>
              <a:effectLst/>
              <a:latin typeface="+mn-lt"/>
              <a:ea typeface="+mn-ea"/>
              <a:cs typeface="+mn-cs"/>
            </a:endParaRPr>
          </a:p>
          <a:p>
            <a:pPr marL="313373" lvl="0" indent="0" algn="just" defTabSz="457200">
              <a:lnSpc>
                <a:spcPct val="150000"/>
              </a:lnSpc>
              <a:spcBef>
                <a:spcPts val="0"/>
              </a:spcBef>
              <a:spcAft>
                <a:spcPts val="0"/>
              </a:spcAft>
              <a:buClr>
                <a:srgbClr val="599CE5"/>
              </a:buClr>
              <a:buSzTx/>
              <a:buFont typeface="Wingdings" panose="05000000000000000000" pitchFamily="2" charset="2"/>
              <a:buNone/>
            </a:pPr>
            <a:r>
              <a:rPr lang="en-US" sz="1200" b="0" i="0" kern="1200" dirty="0">
                <a:solidFill>
                  <a:schemeClr val="tx1"/>
                </a:solidFill>
                <a:effectLst/>
                <a:latin typeface="+mn-lt"/>
                <a:ea typeface="+mn-ea"/>
                <a:cs typeface="+mn-cs"/>
              </a:rPr>
              <a:t>AngularJS is a JavaScript-based open-source front-end web</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800" b="0" dirty="0"/>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0" i="0" kern="1200" dirty="0">
                <a:solidFill>
                  <a:schemeClr val="tx1"/>
                </a:solidFill>
                <a:effectLst/>
                <a:latin typeface="+mn-lt"/>
                <a:ea typeface="+mn-ea"/>
                <a:cs typeface="+mn-cs"/>
              </a:rPr>
              <a:t> composer-rest-server , to generate a REST API from a blockchain network that can be consumed by HTTP or REST clients</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b="0" dirty="0"/>
          </a:p>
        </p:txBody>
      </p:sp>
      <p:sp>
        <p:nvSpPr>
          <p:cNvPr id="4" name="Slide Number Placeholder 3"/>
          <p:cNvSpPr>
            <a:spLocks noGrp="1"/>
          </p:cNvSpPr>
          <p:nvPr>
            <p:ph type="sldNum" sz="quarter" idx="10"/>
          </p:nvPr>
        </p:nvSpPr>
        <p:spPr/>
        <p:txBody>
          <a:bodyPr/>
          <a:lstStyle/>
          <a:p>
            <a:fld id="{B55001D4-5429-40C6-A015-786B0AE711A7}" type="slidenum">
              <a:rPr lang="en-US" smtClean="0"/>
              <a:pPr/>
              <a:t>17</a:t>
            </a:fld>
            <a:endParaRPr lang="en-US"/>
          </a:p>
        </p:txBody>
      </p:sp>
    </p:spTree>
    <p:extLst>
      <p:ext uri="{BB962C8B-B14F-4D97-AF65-F5344CB8AC3E}">
        <p14:creationId xmlns:p14="http://schemas.microsoft.com/office/powerpoint/2010/main" val="187640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dirty="0"/>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Linux Foundation, and has received contributions from IBM</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By default Kafka is the </a:t>
            </a:r>
            <a:r>
              <a:rPr lang="en-US" sz="1200" b="1" i="0" kern="1200" dirty="0">
                <a:solidFill>
                  <a:schemeClr val="tx1"/>
                </a:solidFill>
                <a:effectLst/>
                <a:latin typeface="+mn-lt"/>
                <a:ea typeface="+mn-ea"/>
                <a:cs typeface="+mn-cs"/>
              </a:rPr>
              <a:t>Hyperledger</a:t>
            </a:r>
            <a:r>
              <a:rPr lang="en-US" sz="1200" b="0" i="0" kern="1200" dirty="0">
                <a:solidFill>
                  <a:schemeClr val="tx1"/>
                </a:solidFill>
                <a:effectLst/>
                <a:latin typeface="+mn-lt"/>
                <a:ea typeface="+mn-ea"/>
                <a:cs typeface="+mn-cs"/>
              </a:rPr>
              <a:t> Fabric </a:t>
            </a:r>
            <a:r>
              <a:rPr lang="en-US" sz="1200" b="1" i="0" kern="1200" dirty="0">
                <a:solidFill>
                  <a:schemeClr val="tx1"/>
                </a:solidFill>
                <a:effectLst/>
                <a:latin typeface="+mn-lt"/>
                <a:ea typeface="+mn-ea"/>
                <a:cs typeface="+mn-cs"/>
              </a:rPr>
              <a:t>ordering</a:t>
            </a:r>
            <a:r>
              <a:rPr lang="en-US" sz="1200" b="0" i="0" kern="1200" dirty="0">
                <a:solidFill>
                  <a:schemeClr val="tx1"/>
                </a:solidFill>
                <a:effectLst/>
                <a:latin typeface="+mn-lt"/>
                <a:ea typeface="+mn-ea"/>
                <a:cs typeface="+mn-cs"/>
              </a:rPr>
              <a:t> mechanism required to establish total order of transactions.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 collects transactions from the clients, order them and group them into a blocks chained one after another.</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0" kern="1200" dirty="0">
                <a:solidFill>
                  <a:schemeClr val="tx1"/>
                </a:solidFill>
                <a:effectLst/>
                <a:latin typeface="+mn-lt"/>
                <a:ea typeface="+mn-ea"/>
                <a:cs typeface="+mn-cs"/>
              </a:rPr>
              <a:t>Certificate authorities (CAs</a:t>
            </a:r>
            <a:r>
              <a:rPr lang="en-US" sz="1200" b="0" i="0" kern="1200" dirty="0">
                <a:solidFill>
                  <a:schemeClr val="tx1"/>
                </a:solidFill>
                <a:effectLst/>
                <a:latin typeface="+mn-lt"/>
                <a:ea typeface="+mn-ea"/>
                <a:cs typeface="+mn-cs"/>
              </a:rPr>
              <a:t>) handle identity registration and digital certificates for Fabric networks .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Entities communicating in the network identify themselves using certificates issued by one of the CAs in the network.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 entities validating the certificates are the MSPs</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Modular: an approach that subdivides a system into smaller parts</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t>TLS: </a:t>
            </a:r>
            <a:r>
              <a:rPr lang="en-US" sz="1200" b="0" i="0" kern="1200" dirty="0">
                <a:solidFill>
                  <a:schemeClr val="tx1"/>
                </a:solidFill>
                <a:effectLst/>
                <a:latin typeface="+mn-lt"/>
                <a:ea typeface="+mn-ea"/>
                <a:cs typeface="+mn-cs"/>
              </a:rPr>
              <a:t>Transport Layer Security</a:t>
            </a:r>
            <a:endParaRPr lang="en-US" sz="800" dirty="0"/>
          </a:p>
        </p:txBody>
      </p:sp>
      <p:sp>
        <p:nvSpPr>
          <p:cNvPr id="4" name="Slide Number Placeholder 3"/>
          <p:cNvSpPr>
            <a:spLocks noGrp="1"/>
          </p:cNvSpPr>
          <p:nvPr>
            <p:ph type="sldNum" sz="quarter" idx="10"/>
          </p:nvPr>
        </p:nvSpPr>
        <p:spPr/>
        <p:txBody>
          <a:bodyPr/>
          <a:lstStyle/>
          <a:p>
            <a:fld id="{B55001D4-5429-40C6-A015-786B0AE711A7}" type="slidenum">
              <a:rPr lang="en-US" smtClean="0"/>
              <a:pPr/>
              <a:t>18</a:t>
            </a:fld>
            <a:endParaRPr lang="en-US"/>
          </a:p>
        </p:txBody>
      </p:sp>
    </p:spTree>
    <p:extLst>
      <p:ext uri="{BB962C8B-B14F-4D97-AF65-F5344CB8AC3E}">
        <p14:creationId xmlns:p14="http://schemas.microsoft.com/office/powerpoint/2010/main" val="1405433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dirty="0"/>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Linux Foundation, and has received contributions from IBM</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By default Kafka is the </a:t>
            </a:r>
            <a:r>
              <a:rPr lang="en-US" sz="1200" b="1" i="0" kern="1200" dirty="0">
                <a:solidFill>
                  <a:schemeClr val="tx1"/>
                </a:solidFill>
                <a:effectLst/>
                <a:latin typeface="+mn-lt"/>
                <a:ea typeface="+mn-ea"/>
                <a:cs typeface="+mn-cs"/>
              </a:rPr>
              <a:t>Hyperledger</a:t>
            </a:r>
            <a:r>
              <a:rPr lang="en-US" sz="1200" b="0" i="0" kern="1200" dirty="0">
                <a:solidFill>
                  <a:schemeClr val="tx1"/>
                </a:solidFill>
                <a:effectLst/>
                <a:latin typeface="+mn-lt"/>
                <a:ea typeface="+mn-ea"/>
                <a:cs typeface="+mn-cs"/>
              </a:rPr>
              <a:t> Fabric </a:t>
            </a:r>
            <a:r>
              <a:rPr lang="en-US" sz="1200" b="1" i="0" kern="1200" dirty="0">
                <a:solidFill>
                  <a:schemeClr val="tx1"/>
                </a:solidFill>
                <a:effectLst/>
                <a:latin typeface="+mn-lt"/>
                <a:ea typeface="+mn-ea"/>
                <a:cs typeface="+mn-cs"/>
              </a:rPr>
              <a:t>ordering</a:t>
            </a:r>
            <a:r>
              <a:rPr lang="en-US" sz="1200" b="0" i="0" kern="1200" dirty="0">
                <a:solidFill>
                  <a:schemeClr val="tx1"/>
                </a:solidFill>
                <a:effectLst/>
                <a:latin typeface="+mn-lt"/>
                <a:ea typeface="+mn-ea"/>
                <a:cs typeface="+mn-cs"/>
              </a:rPr>
              <a:t> mechanism required to establish total order of transactions.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 collects transactions from the clients, order them and group them into a blocks chained one after another.</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0" kern="1200" dirty="0">
                <a:solidFill>
                  <a:schemeClr val="tx1"/>
                </a:solidFill>
                <a:effectLst/>
                <a:latin typeface="+mn-lt"/>
                <a:ea typeface="+mn-ea"/>
                <a:cs typeface="+mn-cs"/>
              </a:rPr>
              <a:t>Certificate authorities (CAs</a:t>
            </a:r>
            <a:r>
              <a:rPr lang="en-US" sz="1200" b="0" i="0" kern="1200" dirty="0">
                <a:solidFill>
                  <a:schemeClr val="tx1"/>
                </a:solidFill>
                <a:effectLst/>
                <a:latin typeface="+mn-lt"/>
                <a:ea typeface="+mn-ea"/>
                <a:cs typeface="+mn-cs"/>
              </a:rPr>
              <a:t>) handle identity registration and digital certificates for Fabric networks .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Entities communicating in the network identify themselves using certificates issued by one of the CAs in the network.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 entities validating the certificates are the MSPs</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Modular: an approach that subdivides a system into smaller parts</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t>TLS: </a:t>
            </a:r>
            <a:r>
              <a:rPr lang="en-US" sz="1200" b="0" i="0" kern="1200" dirty="0">
                <a:solidFill>
                  <a:schemeClr val="tx1"/>
                </a:solidFill>
                <a:effectLst/>
                <a:latin typeface="+mn-lt"/>
                <a:ea typeface="+mn-ea"/>
                <a:cs typeface="+mn-cs"/>
              </a:rPr>
              <a:t>Transport Layer Security</a:t>
            </a:r>
            <a:endParaRPr lang="en-US" sz="800" dirty="0"/>
          </a:p>
        </p:txBody>
      </p:sp>
      <p:sp>
        <p:nvSpPr>
          <p:cNvPr id="4" name="Slide Number Placeholder 3"/>
          <p:cNvSpPr>
            <a:spLocks noGrp="1"/>
          </p:cNvSpPr>
          <p:nvPr>
            <p:ph type="sldNum" sz="quarter" idx="10"/>
          </p:nvPr>
        </p:nvSpPr>
        <p:spPr/>
        <p:txBody>
          <a:bodyPr/>
          <a:lstStyle/>
          <a:p>
            <a:fld id="{B55001D4-5429-40C6-A015-786B0AE711A7}" type="slidenum">
              <a:rPr lang="en-US" smtClean="0"/>
              <a:pPr/>
              <a:t>20</a:t>
            </a:fld>
            <a:endParaRPr lang="en-US"/>
          </a:p>
        </p:txBody>
      </p:sp>
    </p:spTree>
    <p:extLst>
      <p:ext uri="{BB962C8B-B14F-4D97-AF65-F5344CB8AC3E}">
        <p14:creationId xmlns:p14="http://schemas.microsoft.com/office/powerpoint/2010/main" val="830471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dirty="0"/>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Linux Foundation, and has received contributions from IBM</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By default Kafka is the </a:t>
            </a:r>
            <a:r>
              <a:rPr lang="en-US" sz="1200" b="1" i="0" kern="1200" dirty="0">
                <a:solidFill>
                  <a:schemeClr val="tx1"/>
                </a:solidFill>
                <a:effectLst/>
                <a:latin typeface="+mn-lt"/>
                <a:ea typeface="+mn-ea"/>
                <a:cs typeface="+mn-cs"/>
              </a:rPr>
              <a:t>Hyperledger</a:t>
            </a:r>
            <a:r>
              <a:rPr lang="en-US" sz="1200" b="0" i="0" kern="1200" dirty="0">
                <a:solidFill>
                  <a:schemeClr val="tx1"/>
                </a:solidFill>
                <a:effectLst/>
                <a:latin typeface="+mn-lt"/>
                <a:ea typeface="+mn-ea"/>
                <a:cs typeface="+mn-cs"/>
              </a:rPr>
              <a:t> Fabric </a:t>
            </a:r>
            <a:r>
              <a:rPr lang="en-US" sz="1200" b="1" i="0" kern="1200" dirty="0">
                <a:solidFill>
                  <a:schemeClr val="tx1"/>
                </a:solidFill>
                <a:effectLst/>
                <a:latin typeface="+mn-lt"/>
                <a:ea typeface="+mn-ea"/>
                <a:cs typeface="+mn-cs"/>
              </a:rPr>
              <a:t>ordering</a:t>
            </a:r>
            <a:r>
              <a:rPr lang="en-US" sz="1200" b="0" i="0" kern="1200" dirty="0">
                <a:solidFill>
                  <a:schemeClr val="tx1"/>
                </a:solidFill>
                <a:effectLst/>
                <a:latin typeface="+mn-lt"/>
                <a:ea typeface="+mn-ea"/>
                <a:cs typeface="+mn-cs"/>
              </a:rPr>
              <a:t> mechanism required to establish total order of transactions.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 collects transactions from the clients, order them and group them into a blocks chained one after another.</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0" kern="1200" dirty="0">
                <a:solidFill>
                  <a:schemeClr val="tx1"/>
                </a:solidFill>
                <a:effectLst/>
                <a:latin typeface="+mn-lt"/>
                <a:ea typeface="+mn-ea"/>
                <a:cs typeface="+mn-cs"/>
              </a:rPr>
              <a:t>Certificate authorities (CAs</a:t>
            </a:r>
            <a:r>
              <a:rPr lang="en-US" sz="1200" b="0" i="0" kern="1200" dirty="0">
                <a:solidFill>
                  <a:schemeClr val="tx1"/>
                </a:solidFill>
                <a:effectLst/>
                <a:latin typeface="+mn-lt"/>
                <a:ea typeface="+mn-ea"/>
                <a:cs typeface="+mn-cs"/>
              </a:rPr>
              <a:t>) handle identity registration and digital certificates for Fabric networks .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Entities communicating in the network identify themselves using certificates issued by one of the CAs in the network.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 entities validating the certificates are the MSPs</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Modular: an approach that subdivides a system into smaller parts</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t>TLS: </a:t>
            </a:r>
            <a:r>
              <a:rPr lang="en-US" sz="1200" b="0" i="0" kern="1200" dirty="0">
                <a:solidFill>
                  <a:schemeClr val="tx1"/>
                </a:solidFill>
                <a:effectLst/>
                <a:latin typeface="+mn-lt"/>
                <a:ea typeface="+mn-ea"/>
                <a:cs typeface="+mn-cs"/>
              </a:rPr>
              <a:t>Transport Layer Security</a:t>
            </a:r>
            <a:endParaRPr lang="en-US" sz="800" dirty="0"/>
          </a:p>
        </p:txBody>
      </p:sp>
      <p:sp>
        <p:nvSpPr>
          <p:cNvPr id="4" name="Slide Number Placeholder 3"/>
          <p:cNvSpPr>
            <a:spLocks noGrp="1"/>
          </p:cNvSpPr>
          <p:nvPr>
            <p:ph type="sldNum" sz="quarter" idx="10"/>
          </p:nvPr>
        </p:nvSpPr>
        <p:spPr/>
        <p:txBody>
          <a:bodyPr/>
          <a:lstStyle/>
          <a:p>
            <a:fld id="{B55001D4-5429-40C6-A015-786B0AE711A7}" type="slidenum">
              <a:rPr lang="en-US" smtClean="0"/>
              <a:pPr/>
              <a:t>21</a:t>
            </a:fld>
            <a:endParaRPr lang="en-US"/>
          </a:p>
        </p:txBody>
      </p:sp>
    </p:spTree>
    <p:extLst>
      <p:ext uri="{BB962C8B-B14F-4D97-AF65-F5344CB8AC3E}">
        <p14:creationId xmlns:p14="http://schemas.microsoft.com/office/powerpoint/2010/main" val="2353277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dirty="0"/>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Linux Foundation, and has received contributions from IBM</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By default Kafka is the </a:t>
            </a:r>
            <a:r>
              <a:rPr lang="en-US" sz="1200" b="1" i="0" kern="1200" dirty="0">
                <a:solidFill>
                  <a:schemeClr val="tx1"/>
                </a:solidFill>
                <a:effectLst/>
                <a:latin typeface="+mn-lt"/>
                <a:ea typeface="+mn-ea"/>
                <a:cs typeface="+mn-cs"/>
              </a:rPr>
              <a:t>Hyperledger</a:t>
            </a:r>
            <a:r>
              <a:rPr lang="en-US" sz="1200" b="0" i="0" kern="1200" dirty="0">
                <a:solidFill>
                  <a:schemeClr val="tx1"/>
                </a:solidFill>
                <a:effectLst/>
                <a:latin typeface="+mn-lt"/>
                <a:ea typeface="+mn-ea"/>
                <a:cs typeface="+mn-cs"/>
              </a:rPr>
              <a:t> Fabric </a:t>
            </a:r>
            <a:r>
              <a:rPr lang="en-US" sz="1200" b="1" i="0" kern="1200" dirty="0">
                <a:solidFill>
                  <a:schemeClr val="tx1"/>
                </a:solidFill>
                <a:effectLst/>
                <a:latin typeface="+mn-lt"/>
                <a:ea typeface="+mn-ea"/>
                <a:cs typeface="+mn-cs"/>
              </a:rPr>
              <a:t>ordering</a:t>
            </a:r>
            <a:r>
              <a:rPr lang="en-US" sz="1200" b="0" i="0" kern="1200" dirty="0">
                <a:solidFill>
                  <a:schemeClr val="tx1"/>
                </a:solidFill>
                <a:effectLst/>
                <a:latin typeface="+mn-lt"/>
                <a:ea typeface="+mn-ea"/>
                <a:cs typeface="+mn-cs"/>
              </a:rPr>
              <a:t> mechanism required to establish total order of transactions.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It collects transactions from the clients, order them and group them into a blocks chained one after another.</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0" kern="1200" dirty="0">
                <a:solidFill>
                  <a:schemeClr val="tx1"/>
                </a:solidFill>
                <a:effectLst/>
                <a:latin typeface="+mn-lt"/>
                <a:ea typeface="+mn-ea"/>
                <a:cs typeface="+mn-cs"/>
              </a:rPr>
              <a:t>Certificate authorities (CAs</a:t>
            </a:r>
            <a:r>
              <a:rPr lang="en-US" sz="1200" b="0" i="0" kern="1200" dirty="0">
                <a:solidFill>
                  <a:schemeClr val="tx1"/>
                </a:solidFill>
                <a:effectLst/>
                <a:latin typeface="+mn-lt"/>
                <a:ea typeface="+mn-ea"/>
                <a:cs typeface="+mn-cs"/>
              </a:rPr>
              <a:t>) handle identity registration and digital certificates for Fabric networks .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Entities communicating in the network identify themselves using certificates issued by one of the CAs in the network.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The entities validating the certificates are the MSPs</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Modular: an approach that subdivides a system into smaller parts</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kern="1200" dirty="0">
              <a:solidFill>
                <a:schemeClr val="tx1"/>
              </a:solidFill>
              <a:effectLst/>
              <a:latin typeface="+mn-lt"/>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t>TLS: </a:t>
            </a:r>
            <a:r>
              <a:rPr lang="en-US" sz="1200" b="0" i="0" kern="1200" dirty="0">
                <a:solidFill>
                  <a:schemeClr val="tx1"/>
                </a:solidFill>
                <a:effectLst/>
                <a:latin typeface="+mn-lt"/>
                <a:ea typeface="+mn-ea"/>
                <a:cs typeface="+mn-cs"/>
              </a:rPr>
              <a:t>Transport Layer Security</a:t>
            </a:r>
            <a:endParaRPr lang="en-US" sz="800" dirty="0"/>
          </a:p>
        </p:txBody>
      </p:sp>
      <p:sp>
        <p:nvSpPr>
          <p:cNvPr id="4" name="Slide Number Placeholder 3"/>
          <p:cNvSpPr>
            <a:spLocks noGrp="1"/>
          </p:cNvSpPr>
          <p:nvPr>
            <p:ph type="sldNum" sz="quarter" idx="10"/>
          </p:nvPr>
        </p:nvSpPr>
        <p:spPr/>
        <p:txBody>
          <a:bodyPr/>
          <a:lstStyle/>
          <a:p>
            <a:fld id="{B55001D4-5429-40C6-A015-786B0AE711A7}" type="slidenum">
              <a:rPr lang="en-US" smtClean="0"/>
              <a:pPr/>
              <a:t>22</a:t>
            </a:fld>
            <a:endParaRPr lang="en-US"/>
          </a:p>
        </p:txBody>
      </p:sp>
    </p:spTree>
    <p:extLst>
      <p:ext uri="{BB962C8B-B14F-4D97-AF65-F5344CB8AC3E}">
        <p14:creationId xmlns:p14="http://schemas.microsoft.com/office/powerpoint/2010/main" val="941261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dirty="0"/>
          </a:p>
        </p:txBody>
      </p:sp>
      <p:sp>
        <p:nvSpPr>
          <p:cNvPr id="4" name="Slide Number Placeholder 3"/>
          <p:cNvSpPr>
            <a:spLocks noGrp="1"/>
          </p:cNvSpPr>
          <p:nvPr>
            <p:ph type="sldNum" sz="quarter" idx="10"/>
          </p:nvPr>
        </p:nvSpPr>
        <p:spPr/>
        <p:txBody>
          <a:bodyPr/>
          <a:lstStyle/>
          <a:p>
            <a:fld id="{B55001D4-5429-40C6-A015-786B0AE711A7}" type="slidenum">
              <a:rPr lang="en-US" smtClean="0"/>
              <a:pPr/>
              <a:t>24</a:t>
            </a:fld>
            <a:endParaRPr lang="en-US"/>
          </a:p>
        </p:txBody>
      </p:sp>
    </p:spTree>
    <p:extLst>
      <p:ext uri="{BB962C8B-B14F-4D97-AF65-F5344CB8AC3E}">
        <p14:creationId xmlns:p14="http://schemas.microsoft.com/office/powerpoint/2010/main" val="27952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dirty="0"/>
          </a:p>
        </p:txBody>
      </p:sp>
      <p:sp>
        <p:nvSpPr>
          <p:cNvPr id="4" name="Slide Number Placeholder 3"/>
          <p:cNvSpPr>
            <a:spLocks noGrp="1"/>
          </p:cNvSpPr>
          <p:nvPr>
            <p:ph type="sldNum" sz="quarter" idx="10"/>
          </p:nvPr>
        </p:nvSpPr>
        <p:spPr/>
        <p:txBody>
          <a:bodyPr/>
          <a:lstStyle/>
          <a:p>
            <a:fld id="{B55001D4-5429-40C6-A015-786B0AE711A7}" type="slidenum">
              <a:rPr lang="en-US" smtClean="0"/>
              <a:pPr/>
              <a:t>25</a:t>
            </a:fld>
            <a:endParaRPr lang="en-US"/>
          </a:p>
        </p:txBody>
      </p:sp>
    </p:spTree>
    <p:extLst>
      <p:ext uri="{BB962C8B-B14F-4D97-AF65-F5344CB8AC3E}">
        <p14:creationId xmlns:p14="http://schemas.microsoft.com/office/powerpoint/2010/main" val="1195959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dirty="0"/>
          </a:p>
        </p:txBody>
      </p:sp>
      <p:sp>
        <p:nvSpPr>
          <p:cNvPr id="4" name="Slide Number Placeholder 3"/>
          <p:cNvSpPr>
            <a:spLocks noGrp="1"/>
          </p:cNvSpPr>
          <p:nvPr>
            <p:ph type="sldNum" sz="quarter" idx="10"/>
          </p:nvPr>
        </p:nvSpPr>
        <p:spPr/>
        <p:txBody>
          <a:bodyPr/>
          <a:lstStyle/>
          <a:p>
            <a:fld id="{B55001D4-5429-40C6-A015-786B0AE711A7}" type="slidenum">
              <a:rPr lang="en-US" smtClean="0"/>
              <a:pPr/>
              <a:t>26</a:t>
            </a:fld>
            <a:endParaRPr lang="en-US"/>
          </a:p>
        </p:txBody>
      </p:sp>
    </p:spTree>
    <p:extLst>
      <p:ext uri="{BB962C8B-B14F-4D97-AF65-F5344CB8AC3E}">
        <p14:creationId xmlns:p14="http://schemas.microsoft.com/office/powerpoint/2010/main" val="29571215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dirty="0"/>
          </a:p>
        </p:txBody>
      </p:sp>
      <p:sp>
        <p:nvSpPr>
          <p:cNvPr id="4" name="Slide Number Placeholder 3"/>
          <p:cNvSpPr>
            <a:spLocks noGrp="1"/>
          </p:cNvSpPr>
          <p:nvPr>
            <p:ph type="sldNum" sz="quarter" idx="10"/>
          </p:nvPr>
        </p:nvSpPr>
        <p:spPr/>
        <p:txBody>
          <a:bodyPr/>
          <a:lstStyle/>
          <a:p>
            <a:fld id="{B55001D4-5429-40C6-A015-786B0AE711A7}" type="slidenum">
              <a:rPr lang="en-US" smtClean="0"/>
              <a:pPr/>
              <a:t>27</a:t>
            </a:fld>
            <a:endParaRPr lang="en-US"/>
          </a:p>
        </p:txBody>
      </p:sp>
    </p:spTree>
    <p:extLst>
      <p:ext uri="{BB962C8B-B14F-4D97-AF65-F5344CB8AC3E}">
        <p14:creationId xmlns:p14="http://schemas.microsoft.com/office/powerpoint/2010/main" val="677068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t>Electronic health records (EHRs) are highly sensitive and private information related to the diagnosis and treatment of patient.</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t>These information needs to be securely stored and frequently shared among different healthcare participants.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t>Improving the security and privacy of EHR systems and developing a scalable blockchain-based EHR solution is the main focus of my work described in this thesis.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800" dirty="0"/>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800" dirty="0"/>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800" dirty="0"/>
          </a:p>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t>In healthcare EHRs are the information related to the diagnosis and treatment of patient</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t>Considered as highly sensitive and private information</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t>Cancer, HIV patient long history (radiation dose)</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800" dirty="0"/>
          </a:p>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t>As soon as this healthcare data become available over a network it becomes susceptible to eavesdropping and remote attacks.</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t>EHRs are regular targets of both malicious attacks and misuse.</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800" dirty="0"/>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800" dirty="0"/>
          </a:p>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t>As sensitive and private - need to be securely store and frequently shared among participants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800" dirty="0"/>
          </a:p>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t>For EHRs the system must have good security and privacy of data</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800" dirty="0"/>
          </a:p>
        </p:txBody>
      </p:sp>
      <p:sp>
        <p:nvSpPr>
          <p:cNvPr id="4" name="Slide Number Placeholder 3"/>
          <p:cNvSpPr>
            <a:spLocks noGrp="1"/>
          </p:cNvSpPr>
          <p:nvPr>
            <p:ph type="sldNum" sz="quarter" idx="10"/>
          </p:nvPr>
        </p:nvSpPr>
        <p:spPr/>
        <p:txBody>
          <a:bodyPr/>
          <a:lstStyle/>
          <a:p>
            <a:fld id="{B55001D4-5429-40C6-A015-786B0AE711A7}" type="slidenum">
              <a:rPr lang="en-US" smtClean="0"/>
              <a:pPr/>
              <a:t>5</a:t>
            </a:fld>
            <a:endParaRPr lang="en-US"/>
          </a:p>
        </p:txBody>
      </p:sp>
    </p:spTree>
    <p:extLst>
      <p:ext uri="{BB962C8B-B14F-4D97-AF65-F5344CB8AC3E}">
        <p14:creationId xmlns:p14="http://schemas.microsoft.com/office/powerpoint/2010/main" val="42134375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dirty="0"/>
          </a:p>
        </p:txBody>
      </p:sp>
      <p:sp>
        <p:nvSpPr>
          <p:cNvPr id="4" name="Slide Number Placeholder 3"/>
          <p:cNvSpPr>
            <a:spLocks noGrp="1"/>
          </p:cNvSpPr>
          <p:nvPr>
            <p:ph type="sldNum" sz="quarter" idx="10"/>
          </p:nvPr>
        </p:nvSpPr>
        <p:spPr/>
        <p:txBody>
          <a:bodyPr/>
          <a:lstStyle/>
          <a:p>
            <a:fld id="{B55001D4-5429-40C6-A015-786B0AE711A7}" type="slidenum">
              <a:rPr lang="en-US" smtClean="0"/>
              <a:pPr/>
              <a:t>28</a:t>
            </a:fld>
            <a:endParaRPr lang="en-US"/>
          </a:p>
        </p:txBody>
      </p:sp>
    </p:spTree>
    <p:extLst>
      <p:ext uri="{BB962C8B-B14F-4D97-AF65-F5344CB8AC3E}">
        <p14:creationId xmlns:p14="http://schemas.microsoft.com/office/powerpoint/2010/main" val="28444990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dirty="0"/>
          </a:p>
        </p:txBody>
      </p:sp>
      <p:sp>
        <p:nvSpPr>
          <p:cNvPr id="4" name="Slide Number Placeholder 3"/>
          <p:cNvSpPr>
            <a:spLocks noGrp="1"/>
          </p:cNvSpPr>
          <p:nvPr>
            <p:ph type="sldNum" sz="quarter" idx="10"/>
          </p:nvPr>
        </p:nvSpPr>
        <p:spPr/>
        <p:txBody>
          <a:bodyPr/>
          <a:lstStyle/>
          <a:p>
            <a:fld id="{B55001D4-5429-40C6-A015-786B0AE711A7}" type="slidenum">
              <a:rPr lang="en-US" smtClean="0"/>
              <a:pPr/>
              <a:t>29</a:t>
            </a:fld>
            <a:endParaRPr lang="en-US"/>
          </a:p>
        </p:txBody>
      </p:sp>
    </p:spTree>
    <p:extLst>
      <p:ext uri="{BB962C8B-B14F-4D97-AF65-F5344CB8AC3E}">
        <p14:creationId xmlns:p14="http://schemas.microsoft.com/office/powerpoint/2010/main" val="30435785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dirty="0"/>
          </a:p>
        </p:txBody>
      </p:sp>
      <p:sp>
        <p:nvSpPr>
          <p:cNvPr id="4" name="Slide Number Placeholder 3"/>
          <p:cNvSpPr>
            <a:spLocks noGrp="1"/>
          </p:cNvSpPr>
          <p:nvPr>
            <p:ph type="sldNum" sz="quarter" idx="10"/>
          </p:nvPr>
        </p:nvSpPr>
        <p:spPr/>
        <p:txBody>
          <a:bodyPr/>
          <a:lstStyle/>
          <a:p>
            <a:fld id="{B55001D4-5429-40C6-A015-786B0AE711A7}" type="slidenum">
              <a:rPr lang="en-US" smtClean="0"/>
              <a:pPr/>
              <a:t>30</a:t>
            </a:fld>
            <a:endParaRPr lang="en-US"/>
          </a:p>
        </p:txBody>
      </p:sp>
    </p:spTree>
    <p:extLst>
      <p:ext uri="{BB962C8B-B14F-4D97-AF65-F5344CB8AC3E}">
        <p14:creationId xmlns:p14="http://schemas.microsoft.com/office/powerpoint/2010/main" val="4592823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dirty="0"/>
          </a:p>
        </p:txBody>
      </p:sp>
      <p:sp>
        <p:nvSpPr>
          <p:cNvPr id="4" name="Slide Number Placeholder 3"/>
          <p:cNvSpPr>
            <a:spLocks noGrp="1"/>
          </p:cNvSpPr>
          <p:nvPr>
            <p:ph type="sldNum" sz="quarter" idx="10"/>
          </p:nvPr>
        </p:nvSpPr>
        <p:spPr/>
        <p:txBody>
          <a:bodyPr/>
          <a:lstStyle/>
          <a:p>
            <a:fld id="{B55001D4-5429-40C6-A015-786B0AE711A7}" type="slidenum">
              <a:rPr lang="en-US" smtClean="0"/>
              <a:pPr/>
              <a:t>31</a:t>
            </a:fld>
            <a:endParaRPr lang="en-US"/>
          </a:p>
        </p:txBody>
      </p:sp>
    </p:spTree>
    <p:extLst>
      <p:ext uri="{BB962C8B-B14F-4D97-AF65-F5344CB8AC3E}">
        <p14:creationId xmlns:p14="http://schemas.microsoft.com/office/powerpoint/2010/main" val="39097138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dirty="0"/>
          </a:p>
        </p:txBody>
      </p:sp>
      <p:sp>
        <p:nvSpPr>
          <p:cNvPr id="4" name="Slide Number Placeholder 3"/>
          <p:cNvSpPr>
            <a:spLocks noGrp="1"/>
          </p:cNvSpPr>
          <p:nvPr>
            <p:ph type="sldNum" sz="quarter" idx="10"/>
          </p:nvPr>
        </p:nvSpPr>
        <p:spPr/>
        <p:txBody>
          <a:bodyPr/>
          <a:lstStyle/>
          <a:p>
            <a:fld id="{B55001D4-5429-40C6-A015-786B0AE711A7}" type="slidenum">
              <a:rPr lang="en-US" smtClean="0"/>
              <a:pPr/>
              <a:t>32</a:t>
            </a:fld>
            <a:endParaRPr lang="en-US"/>
          </a:p>
        </p:txBody>
      </p:sp>
    </p:spTree>
    <p:extLst>
      <p:ext uri="{BB962C8B-B14F-4D97-AF65-F5344CB8AC3E}">
        <p14:creationId xmlns:p14="http://schemas.microsoft.com/office/powerpoint/2010/main" val="33740700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t>Electronic health records (EHRs) are highly sensitive and private information related to the diagnosis and treatment of patient.</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t>These information needs to be securely stored and frequently shared among different healthcare participants.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t>Improving the security and privacy of EHR systems and developing a scalable blockchain-based EHR solution is the main focus of my work described in this thesis.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800" dirty="0"/>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800" dirty="0"/>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800" dirty="0"/>
          </a:p>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t>In healthcare EHRs are the information related to the diagnosis and treatment of patient</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t>Considered as highly sensitive and private information</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t>Cancer, HIV patient long history (radiation dose)</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800" dirty="0"/>
          </a:p>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t>As soon as this healthcare data become available over a network it becomes susceptible to eavesdropping and remote attacks.</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t>EHRs are regular targets of both malicious attacks and misuse.</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800" dirty="0"/>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800" dirty="0"/>
          </a:p>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t>As sensitive and private - need to be securely store and frequently shared among participants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800" dirty="0"/>
          </a:p>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t>For EHRs the system must have good security and privacy of data</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800" dirty="0"/>
          </a:p>
        </p:txBody>
      </p:sp>
      <p:sp>
        <p:nvSpPr>
          <p:cNvPr id="4" name="Slide Number Placeholder 3"/>
          <p:cNvSpPr>
            <a:spLocks noGrp="1"/>
          </p:cNvSpPr>
          <p:nvPr>
            <p:ph type="sldNum" sz="quarter" idx="10"/>
          </p:nvPr>
        </p:nvSpPr>
        <p:spPr/>
        <p:txBody>
          <a:bodyPr/>
          <a:lstStyle/>
          <a:p>
            <a:fld id="{B55001D4-5429-40C6-A015-786B0AE711A7}" type="slidenum">
              <a:rPr lang="en-US" smtClean="0"/>
              <a:pPr/>
              <a:t>33</a:t>
            </a:fld>
            <a:endParaRPr lang="en-US"/>
          </a:p>
        </p:txBody>
      </p:sp>
    </p:spTree>
    <p:extLst>
      <p:ext uri="{BB962C8B-B14F-4D97-AF65-F5344CB8AC3E}">
        <p14:creationId xmlns:p14="http://schemas.microsoft.com/office/powerpoint/2010/main" val="2324990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56273" lvl="0" indent="-342900" algn="just" defTabSz="457200">
              <a:lnSpc>
                <a:spcPct val="150000"/>
              </a:lnSpc>
              <a:spcBef>
                <a:spcPts val="0"/>
              </a:spcBef>
              <a:spcAft>
                <a:spcPts val="0"/>
              </a:spcAft>
              <a:buClr>
                <a:srgbClr val="599CE5"/>
              </a:buClr>
              <a:buSzTx/>
              <a:buFont typeface="Wingdings" panose="05000000000000000000" pitchFamily="2" charset="2"/>
              <a:buChar char="§"/>
            </a:pPr>
            <a:r>
              <a:rPr lang="en-US" sz="800" dirty="0">
                <a:solidFill>
                  <a:srgbClr val="000000"/>
                </a:solidFill>
                <a:latin typeface="Times New Roman" panose="02020603050405020304" pitchFamily="18" charset="0"/>
                <a:cs typeface="Times New Roman" panose="02020603050405020304" pitchFamily="18" charset="0"/>
              </a:rPr>
              <a:t>The thesis presents a cost effective and adaptable blockchain solution for improving security, privacy and scalability of EHR systems.</a:t>
            </a:r>
          </a:p>
          <a:p>
            <a:pPr marL="656273" lvl="0" indent="-342900" algn="just" defTabSz="457200">
              <a:lnSpc>
                <a:spcPct val="150000"/>
              </a:lnSpc>
              <a:spcBef>
                <a:spcPts val="0"/>
              </a:spcBef>
              <a:spcAft>
                <a:spcPts val="0"/>
              </a:spcAft>
              <a:buClr>
                <a:srgbClr val="599CE5"/>
              </a:buClr>
              <a:buSzTx/>
              <a:buFont typeface="Wingdings" panose="05000000000000000000" pitchFamily="2" charset="2"/>
              <a:buChar char="§"/>
            </a:pPr>
            <a:endParaRPr lang="en-US" sz="800" dirty="0">
              <a:solidFill>
                <a:srgbClr val="000000"/>
              </a:solidFill>
              <a:latin typeface="Times New Roman" panose="02020603050405020304" pitchFamily="18" charset="0"/>
              <a:cs typeface="Times New Roman" panose="02020603050405020304" pitchFamily="18" charset="0"/>
            </a:endParaRPr>
          </a:p>
          <a:p>
            <a:pPr marL="656273" lvl="0" indent="-342900" algn="just" defTabSz="457200">
              <a:lnSpc>
                <a:spcPct val="150000"/>
              </a:lnSpc>
              <a:spcBef>
                <a:spcPts val="0"/>
              </a:spcBef>
              <a:spcAft>
                <a:spcPts val="0"/>
              </a:spcAft>
              <a:buClr>
                <a:srgbClr val="599CE5"/>
              </a:buClr>
              <a:buSzTx/>
              <a:buFont typeface="Wingdings" panose="05000000000000000000" pitchFamily="2" charset="2"/>
              <a:buChar char="§"/>
            </a:pPr>
            <a:r>
              <a:rPr lang="en-US" sz="800" dirty="0">
                <a:solidFill>
                  <a:srgbClr val="000000"/>
                </a:solidFill>
                <a:latin typeface="Times New Roman" panose="02020603050405020304" pitchFamily="18" charset="0"/>
                <a:cs typeface="Times New Roman" panose="02020603050405020304" pitchFamily="18" charset="0"/>
              </a:rPr>
              <a:t>The proposed blockchain-based EHR framework has been successfully implemented in Hyperledger Fabric.</a:t>
            </a:r>
          </a:p>
          <a:p>
            <a:pPr marL="656273" lvl="0" indent="-342900" algn="just" defTabSz="457200">
              <a:lnSpc>
                <a:spcPct val="150000"/>
              </a:lnSpc>
              <a:spcBef>
                <a:spcPts val="0"/>
              </a:spcBef>
              <a:spcAft>
                <a:spcPts val="0"/>
              </a:spcAft>
              <a:buClr>
                <a:srgbClr val="599CE5"/>
              </a:buClr>
              <a:buSzTx/>
              <a:buFont typeface="Wingdings" panose="05000000000000000000" pitchFamily="2" charset="2"/>
              <a:buChar char="§"/>
            </a:pPr>
            <a:endParaRPr lang="en-US" sz="800" dirty="0">
              <a:solidFill>
                <a:srgbClr val="000000"/>
              </a:solidFill>
              <a:latin typeface="Times New Roman" panose="02020603050405020304" pitchFamily="18" charset="0"/>
              <a:cs typeface="Times New Roman" panose="02020603050405020304" pitchFamily="18" charset="0"/>
            </a:endParaRPr>
          </a:p>
          <a:p>
            <a:pPr marL="656273" lvl="0" indent="-342900" algn="just" defTabSz="457200">
              <a:lnSpc>
                <a:spcPct val="150000"/>
              </a:lnSpc>
              <a:spcBef>
                <a:spcPts val="0"/>
              </a:spcBef>
              <a:spcAft>
                <a:spcPts val="0"/>
              </a:spcAft>
              <a:buClr>
                <a:srgbClr val="599CE5"/>
              </a:buClr>
              <a:buSzTx/>
              <a:buFont typeface="Wingdings" panose="05000000000000000000" pitchFamily="2" charset="2"/>
              <a:buChar char="§"/>
            </a:pPr>
            <a:r>
              <a:rPr lang="en-US" sz="800" dirty="0">
                <a:solidFill>
                  <a:srgbClr val="000000"/>
                </a:solidFill>
                <a:latin typeface="Times New Roman" panose="02020603050405020304" pitchFamily="18" charset="0"/>
                <a:cs typeface="Times New Roman" panose="02020603050405020304" pitchFamily="18" charset="0"/>
              </a:rPr>
              <a:t>The implementation is verified to work according to the description provided in this thesis and it can be concluded that the framework can draw benefits from an implementation in Hyperledger Fabric.</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dirty="0"/>
          </a:p>
        </p:txBody>
      </p:sp>
      <p:sp>
        <p:nvSpPr>
          <p:cNvPr id="4" name="Slide Number Placeholder 3"/>
          <p:cNvSpPr>
            <a:spLocks noGrp="1"/>
          </p:cNvSpPr>
          <p:nvPr>
            <p:ph type="sldNum" sz="quarter" idx="10"/>
          </p:nvPr>
        </p:nvSpPr>
        <p:spPr/>
        <p:txBody>
          <a:bodyPr/>
          <a:lstStyle/>
          <a:p>
            <a:fld id="{B55001D4-5429-40C6-A015-786B0AE711A7}" type="slidenum">
              <a:rPr lang="en-US" smtClean="0"/>
              <a:pPr/>
              <a:t>35</a:t>
            </a:fld>
            <a:endParaRPr lang="en-US"/>
          </a:p>
        </p:txBody>
      </p:sp>
    </p:spTree>
    <p:extLst>
      <p:ext uri="{BB962C8B-B14F-4D97-AF65-F5344CB8AC3E}">
        <p14:creationId xmlns:p14="http://schemas.microsoft.com/office/powerpoint/2010/main" val="25458252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solidFill>
                  <a:srgbClr val="000000"/>
                </a:solidFill>
                <a:latin typeface="Times New Roman" panose="02020603050405020304" pitchFamily="18" charset="0"/>
                <a:cs typeface="Times New Roman" panose="02020603050405020304" pitchFamily="18" charset="0"/>
              </a:rPr>
              <a:t>Currently the there is no secure mechanisms to share keys with user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b="1" i="1" dirty="0">
              <a:solidFill>
                <a:srgbClr val="000000"/>
              </a:solidFill>
              <a:latin typeface="Times New Roman" panose="02020603050405020304" pitchFamily="18" charset="0"/>
              <a:cs typeface="Times New Roman" panose="02020603050405020304" pitchFamily="18" charset="0"/>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b="1" i="1" dirty="0">
                <a:solidFill>
                  <a:srgbClr val="000000"/>
                </a:solidFill>
                <a:latin typeface="Times New Roman" panose="02020603050405020304" pitchFamily="18" charset="0"/>
                <a:cs typeface="Times New Roman" panose="02020603050405020304" pitchFamily="18" charset="0"/>
              </a:rPr>
              <a:t>Implementing these features should be the next step in any further development of the package.</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800" b="1" i="1" dirty="0"/>
          </a:p>
        </p:txBody>
      </p:sp>
      <p:sp>
        <p:nvSpPr>
          <p:cNvPr id="4" name="Slide Number Placeholder 3"/>
          <p:cNvSpPr>
            <a:spLocks noGrp="1"/>
          </p:cNvSpPr>
          <p:nvPr>
            <p:ph type="sldNum" sz="quarter" idx="10"/>
          </p:nvPr>
        </p:nvSpPr>
        <p:spPr/>
        <p:txBody>
          <a:bodyPr/>
          <a:lstStyle/>
          <a:p>
            <a:fld id="{B55001D4-5429-40C6-A015-786B0AE711A7}" type="slidenum">
              <a:rPr lang="en-US" smtClean="0"/>
              <a:pPr/>
              <a:t>36</a:t>
            </a:fld>
            <a:endParaRPr lang="en-US"/>
          </a:p>
        </p:txBody>
      </p:sp>
    </p:spTree>
    <p:extLst>
      <p:ext uri="{BB962C8B-B14F-4D97-AF65-F5344CB8AC3E}">
        <p14:creationId xmlns:p14="http://schemas.microsoft.com/office/powerpoint/2010/main" val="448621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t>Electronic health records (EHRs) are highly sensitive and private information related to the diagnosis and treatment of patient.</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t>These information needs to be securely stored and frequently shared among different healthcare participants.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t>Improving the security and privacy of EHR systems and developing a scalable blockchain-based EHR solution is the main focus of my work described in this thesis.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800" dirty="0"/>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800" dirty="0"/>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800" dirty="0"/>
          </a:p>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t>In healthcare EHRs are the information related to the diagnosis and treatment of patient</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t>Considered as highly sensitive and private information</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t>Cancer, HIV patient long history (radiation dose)</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800" dirty="0"/>
          </a:p>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t>As soon as this healthcare data become available over a network it becomes susceptible to eavesdropping and remote attacks.</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t>EHRs are regular targets of both malicious attacks and misuse.</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800" dirty="0"/>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800" dirty="0"/>
          </a:p>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t>As sensitive and private - need to be securely store and frequently shared among participants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800" dirty="0"/>
          </a:p>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t>For EHRs the system must have good security and privacy of data</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800" dirty="0"/>
          </a:p>
        </p:txBody>
      </p:sp>
      <p:sp>
        <p:nvSpPr>
          <p:cNvPr id="4" name="Slide Number Placeholder 3"/>
          <p:cNvSpPr>
            <a:spLocks noGrp="1"/>
          </p:cNvSpPr>
          <p:nvPr>
            <p:ph type="sldNum" sz="quarter" idx="10"/>
          </p:nvPr>
        </p:nvSpPr>
        <p:spPr/>
        <p:txBody>
          <a:bodyPr/>
          <a:lstStyle/>
          <a:p>
            <a:fld id="{B55001D4-5429-40C6-A015-786B0AE711A7}" type="slidenum">
              <a:rPr lang="en-US" smtClean="0"/>
              <a:pPr/>
              <a:t>7</a:t>
            </a:fld>
            <a:endParaRPr lang="en-US"/>
          </a:p>
        </p:txBody>
      </p:sp>
    </p:spTree>
    <p:extLst>
      <p:ext uri="{BB962C8B-B14F-4D97-AF65-F5344CB8AC3E}">
        <p14:creationId xmlns:p14="http://schemas.microsoft.com/office/powerpoint/2010/main" val="26178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t>Electronic health records (EHRs) are highly sensitive and private information related to the diagnosis and treatment of patient.</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t>These information needs to be securely stored and frequently shared among different healthcare participants.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a:t>Improving the security and privacy of EHR systems and developing a scalable blockchain-based EHR solution is the main focus of my work described in this thesis.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800" dirty="0"/>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800" dirty="0"/>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800" dirty="0"/>
          </a:p>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t>In healthcare EHRs are the information related to the diagnosis and treatment of patient</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t>Considered as highly sensitive and private information</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t>Cancer, HIV patient long history (radiation dose)</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800" dirty="0"/>
          </a:p>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t>As soon as this healthcare data become available over a network it becomes susceptible to eavesdropping and remote attacks.</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t>EHRs are regular targets of both malicious attacks and misuse.</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800" dirty="0"/>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800" dirty="0"/>
          </a:p>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t>As sensitive and private - need to be securely store and frequently shared among participants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800" dirty="0"/>
          </a:p>
          <a:p>
            <a:pPr marL="0" marR="0" lvl="0" indent="0" algn="just" defTabSz="914400" rtl="0" eaLnBrk="1" fontAlgn="auto" latinLnBrk="0" hangingPunct="1">
              <a:lnSpc>
                <a:spcPct val="100000"/>
              </a:lnSpc>
              <a:spcBef>
                <a:spcPts val="0"/>
              </a:spcBef>
              <a:spcAft>
                <a:spcPts val="0"/>
              </a:spcAft>
              <a:buClrTx/>
              <a:buSzTx/>
              <a:buFontTx/>
              <a:buNone/>
              <a:tabLst/>
              <a:defRPr/>
            </a:pPr>
            <a:r>
              <a:rPr lang="en-US" sz="800" dirty="0"/>
              <a:t>For EHRs the system must have good security and privacy of data</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800" dirty="0"/>
          </a:p>
        </p:txBody>
      </p:sp>
      <p:sp>
        <p:nvSpPr>
          <p:cNvPr id="4" name="Slide Number Placeholder 3"/>
          <p:cNvSpPr>
            <a:spLocks noGrp="1"/>
          </p:cNvSpPr>
          <p:nvPr>
            <p:ph type="sldNum" sz="quarter" idx="10"/>
          </p:nvPr>
        </p:nvSpPr>
        <p:spPr/>
        <p:txBody>
          <a:bodyPr/>
          <a:lstStyle/>
          <a:p>
            <a:fld id="{B55001D4-5429-40C6-A015-786B0AE711A7}" type="slidenum">
              <a:rPr lang="en-US" smtClean="0"/>
              <a:pPr/>
              <a:t>8</a:t>
            </a:fld>
            <a:endParaRPr lang="en-US"/>
          </a:p>
        </p:txBody>
      </p:sp>
    </p:spTree>
    <p:extLst>
      <p:ext uri="{BB962C8B-B14F-4D97-AF65-F5344CB8AC3E}">
        <p14:creationId xmlns:p14="http://schemas.microsoft.com/office/powerpoint/2010/main" val="2739547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84823" indent="-171450" algn="just">
              <a:lnSpc>
                <a:spcPct val="200000"/>
              </a:lnSpc>
              <a:buClr>
                <a:srgbClr val="599CE5"/>
              </a:buClr>
              <a:buFont typeface="Wingdings" panose="05000000000000000000" pitchFamily="2" charset="2"/>
              <a:buChar char="§"/>
            </a:pPr>
            <a:r>
              <a:rPr lang="en-US" sz="800" dirty="0">
                <a:solidFill>
                  <a:schemeClr val="bg1"/>
                </a:solidFill>
                <a:latin typeface="Times New Roman" panose="02020603050405020304" pitchFamily="18" charset="0"/>
                <a:cs typeface="Times New Roman" panose="02020603050405020304" pitchFamily="18" charset="0"/>
              </a:rPr>
              <a:t>Improved security of electronic health records of patients</a:t>
            </a:r>
          </a:p>
          <a:p>
            <a:pPr marL="484823" indent="-171450" algn="just">
              <a:lnSpc>
                <a:spcPct val="200000"/>
              </a:lnSpc>
              <a:buClr>
                <a:srgbClr val="599CE5"/>
              </a:buClr>
              <a:buFont typeface="Wingdings" panose="05000000000000000000" pitchFamily="2" charset="2"/>
              <a:buChar char="§"/>
            </a:pPr>
            <a:r>
              <a:rPr lang="en-US" sz="800" dirty="0">
                <a:solidFill>
                  <a:schemeClr val="bg1"/>
                </a:solidFill>
                <a:latin typeface="Times New Roman" panose="02020603050405020304" pitchFamily="18" charset="0"/>
                <a:cs typeface="Times New Roman" panose="02020603050405020304" pitchFamily="18" charset="0"/>
              </a:rPr>
              <a:t>Protecting privacy of sensitive information</a:t>
            </a:r>
          </a:p>
          <a:p>
            <a:pPr marL="484823" indent="-171450" algn="just">
              <a:lnSpc>
                <a:spcPct val="200000"/>
              </a:lnSpc>
              <a:buClr>
                <a:srgbClr val="599CE5"/>
              </a:buClr>
              <a:buFont typeface="Wingdings" panose="05000000000000000000" pitchFamily="2" charset="2"/>
              <a:buChar char="§"/>
            </a:pPr>
            <a:r>
              <a:rPr lang="en-US" sz="800" dirty="0">
                <a:solidFill>
                  <a:schemeClr val="bg1"/>
                </a:solidFill>
                <a:latin typeface="Times New Roman" panose="02020603050405020304" pitchFamily="18" charset="0"/>
                <a:cs typeface="Times New Roman" panose="02020603050405020304" pitchFamily="18" charset="0"/>
              </a:rPr>
              <a:t>Enabling citizens to own and protect their data</a:t>
            </a:r>
          </a:p>
          <a:p>
            <a:pPr marL="484823" indent="-171450" algn="just">
              <a:lnSpc>
                <a:spcPct val="200000"/>
              </a:lnSpc>
              <a:buClr>
                <a:srgbClr val="599CE5"/>
              </a:buClr>
              <a:buFont typeface="Wingdings" panose="05000000000000000000" pitchFamily="2" charset="2"/>
              <a:buChar char="§"/>
            </a:pPr>
            <a:r>
              <a:rPr lang="en-US" sz="800" dirty="0">
                <a:solidFill>
                  <a:schemeClr val="bg1"/>
                </a:solidFill>
                <a:latin typeface="Times New Roman" panose="02020603050405020304" pitchFamily="18" charset="0"/>
                <a:cs typeface="Times New Roman" panose="02020603050405020304" pitchFamily="18" charset="0"/>
              </a:rPr>
              <a:t>More scalable solution compared to previously proposed blockchain-based EHR solutions.</a:t>
            </a:r>
          </a:p>
          <a:p>
            <a:pPr marL="313373" indent="0" algn="just">
              <a:lnSpc>
                <a:spcPct val="150000"/>
              </a:lnSpc>
              <a:buClr>
                <a:srgbClr val="599CE5"/>
              </a:buClr>
              <a:buFont typeface="Wingdings" panose="05000000000000000000" pitchFamily="2" charset="2"/>
              <a:buNone/>
            </a:pPr>
            <a:endParaRPr lang="en-US" sz="8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55001D4-5429-40C6-A015-786B0AE711A7}" type="slidenum">
              <a:rPr lang="en-US" smtClean="0"/>
              <a:pPr/>
              <a:t>10</a:t>
            </a:fld>
            <a:endParaRPr lang="en-US"/>
          </a:p>
        </p:txBody>
      </p:sp>
    </p:spTree>
    <p:extLst>
      <p:ext uri="{BB962C8B-B14F-4D97-AF65-F5344CB8AC3E}">
        <p14:creationId xmlns:p14="http://schemas.microsoft.com/office/powerpoint/2010/main" val="3123521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smart contract</a:t>
            </a:r>
            <a:r>
              <a:rPr lang="en-US" sz="1200" b="0" i="0" kern="1200" dirty="0">
                <a:solidFill>
                  <a:schemeClr val="tx1"/>
                </a:solidFill>
                <a:effectLst/>
                <a:latin typeface="+mn-lt"/>
                <a:ea typeface="+mn-ea"/>
                <a:cs typeface="+mn-cs"/>
              </a:rPr>
              <a:t> is a self-executing </a:t>
            </a:r>
            <a:r>
              <a:rPr lang="en-US" sz="1200" b="1" i="0" kern="1200" dirty="0">
                <a:solidFill>
                  <a:schemeClr val="tx1"/>
                </a:solidFill>
                <a:effectLst/>
                <a:latin typeface="+mn-lt"/>
                <a:ea typeface="+mn-ea"/>
                <a:cs typeface="+mn-cs"/>
              </a:rPr>
              <a:t>contract</a:t>
            </a:r>
            <a:r>
              <a:rPr lang="en-US" sz="1200" b="0" i="0" kern="1200" dirty="0">
                <a:solidFill>
                  <a:schemeClr val="tx1"/>
                </a:solidFill>
                <a:effectLst/>
                <a:latin typeface="+mn-lt"/>
                <a:ea typeface="+mn-ea"/>
                <a:cs typeface="+mn-cs"/>
              </a:rPr>
              <a:t> with the terms of the agreement between parties.</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 This agreements exist across a distributed, decentralized blockchain network.</a:t>
            </a:r>
            <a:endParaRPr lang="en-US" sz="800" dirty="0"/>
          </a:p>
        </p:txBody>
      </p:sp>
      <p:sp>
        <p:nvSpPr>
          <p:cNvPr id="4" name="Slide Number Placeholder 3"/>
          <p:cNvSpPr>
            <a:spLocks noGrp="1"/>
          </p:cNvSpPr>
          <p:nvPr>
            <p:ph type="sldNum" sz="quarter" idx="10"/>
          </p:nvPr>
        </p:nvSpPr>
        <p:spPr/>
        <p:txBody>
          <a:bodyPr/>
          <a:lstStyle/>
          <a:p>
            <a:fld id="{B55001D4-5429-40C6-A015-786B0AE711A7}" type="slidenum">
              <a:rPr lang="en-US" smtClean="0"/>
              <a:pPr/>
              <a:t>11</a:t>
            </a:fld>
            <a:endParaRPr lang="en-US"/>
          </a:p>
        </p:txBody>
      </p:sp>
    </p:spTree>
    <p:extLst>
      <p:ext uri="{BB962C8B-B14F-4D97-AF65-F5344CB8AC3E}">
        <p14:creationId xmlns:p14="http://schemas.microsoft.com/office/powerpoint/2010/main" val="1396620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84823" indent="-171450" algn="just">
              <a:lnSpc>
                <a:spcPct val="200000"/>
              </a:lnSpc>
              <a:buClr>
                <a:srgbClr val="599CE5"/>
              </a:buClr>
              <a:buFont typeface="Wingdings" panose="05000000000000000000" pitchFamily="2" charset="2"/>
              <a:buChar char="§"/>
            </a:pPr>
            <a:r>
              <a:rPr lang="en-US" sz="800" dirty="0">
                <a:solidFill>
                  <a:schemeClr val="bg1"/>
                </a:solidFill>
                <a:latin typeface="Times New Roman" panose="02020603050405020304" pitchFamily="18" charset="0"/>
                <a:cs typeface="Times New Roman" panose="02020603050405020304" pitchFamily="18" charset="0"/>
              </a:rPr>
              <a:t>Improved security of electronic health records of patients</a:t>
            </a:r>
          </a:p>
          <a:p>
            <a:pPr marL="484823" indent="-171450" algn="just">
              <a:lnSpc>
                <a:spcPct val="200000"/>
              </a:lnSpc>
              <a:buClr>
                <a:srgbClr val="599CE5"/>
              </a:buClr>
              <a:buFont typeface="Wingdings" panose="05000000000000000000" pitchFamily="2" charset="2"/>
              <a:buChar char="§"/>
            </a:pPr>
            <a:r>
              <a:rPr lang="en-US" sz="800" dirty="0">
                <a:solidFill>
                  <a:schemeClr val="bg1"/>
                </a:solidFill>
                <a:latin typeface="Times New Roman" panose="02020603050405020304" pitchFamily="18" charset="0"/>
                <a:cs typeface="Times New Roman" panose="02020603050405020304" pitchFamily="18" charset="0"/>
              </a:rPr>
              <a:t>Protecting privacy of sensitive information</a:t>
            </a:r>
          </a:p>
          <a:p>
            <a:pPr marL="484823" indent="-171450" algn="just">
              <a:lnSpc>
                <a:spcPct val="200000"/>
              </a:lnSpc>
              <a:buClr>
                <a:srgbClr val="599CE5"/>
              </a:buClr>
              <a:buFont typeface="Wingdings" panose="05000000000000000000" pitchFamily="2" charset="2"/>
              <a:buChar char="§"/>
            </a:pPr>
            <a:r>
              <a:rPr lang="en-US" sz="800" dirty="0">
                <a:solidFill>
                  <a:schemeClr val="bg1"/>
                </a:solidFill>
                <a:latin typeface="Times New Roman" panose="02020603050405020304" pitchFamily="18" charset="0"/>
                <a:cs typeface="Times New Roman" panose="02020603050405020304" pitchFamily="18" charset="0"/>
              </a:rPr>
              <a:t>Enabling citizens to own and protect their data</a:t>
            </a:r>
          </a:p>
          <a:p>
            <a:pPr marL="484823" indent="-171450" algn="just">
              <a:lnSpc>
                <a:spcPct val="200000"/>
              </a:lnSpc>
              <a:buClr>
                <a:srgbClr val="599CE5"/>
              </a:buClr>
              <a:buFont typeface="Wingdings" panose="05000000000000000000" pitchFamily="2" charset="2"/>
              <a:buChar char="§"/>
            </a:pPr>
            <a:r>
              <a:rPr lang="en-US" sz="800" dirty="0">
                <a:solidFill>
                  <a:schemeClr val="bg1"/>
                </a:solidFill>
                <a:latin typeface="Times New Roman" panose="02020603050405020304" pitchFamily="18" charset="0"/>
                <a:cs typeface="Times New Roman" panose="02020603050405020304" pitchFamily="18" charset="0"/>
              </a:rPr>
              <a:t>More scalable solution compared to previously proposed blockchain-based EHR solutions.</a:t>
            </a:r>
          </a:p>
          <a:p>
            <a:pPr marL="313373" indent="0" algn="just">
              <a:lnSpc>
                <a:spcPct val="150000"/>
              </a:lnSpc>
              <a:buClr>
                <a:srgbClr val="599CE5"/>
              </a:buClr>
              <a:buFont typeface="Wingdings" panose="05000000000000000000" pitchFamily="2" charset="2"/>
              <a:buNone/>
            </a:pPr>
            <a:endParaRPr lang="en-US" sz="8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55001D4-5429-40C6-A015-786B0AE711A7}" type="slidenum">
              <a:rPr lang="en-US" smtClean="0"/>
              <a:pPr/>
              <a:t>12</a:t>
            </a:fld>
            <a:endParaRPr lang="en-US"/>
          </a:p>
        </p:txBody>
      </p:sp>
    </p:spTree>
    <p:extLst>
      <p:ext uri="{BB962C8B-B14F-4D97-AF65-F5344CB8AC3E}">
        <p14:creationId xmlns:p14="http://schemas.microsoft.com/office/powerpoint/2010/main" val="2169886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84823" indent="-171450" algn="just">
              <a:lnSpc>
                <a:spcPct val="200000"/>
              </a:lnSpc>
              <a:buClr>
                <a:srgbClr val="599CE5"/>
              </a:buClr>
              <a:buFont typeface="Wingdings" panose="05000000000000000000" pitchFamily="2" charset="2"/>
              <a:buChar char="§"/>
            </a:pPr>
            <a:r>
              <a:rPr lang="en-US" sz="800" dirty="0">
                <a:solidFill>
                  <a:schemeClr val="bg1"/>
                </a:solidFill>
                <a:latin typeface="Times New Roman" panose="02020603050405020304" pitchFamily="18" charset="0"/>
                <a:cs typeface="Times New Roman" panose="02020603050405020304" pitchFamily="18" charset="0"/>
              </a:rPr>
              <a:t>Improved security of electronic health records of patients</a:t>
            </a:r>
          </a:p>
          <a:p>
            <a:pPr marL="484823" indent="-171450" algn="just">
              <a:lnSpc>
                <a:spcPct val="200000"/>
              </a:lnSpc>
              <a:buClr>
                <a:srgbClr val="599CE5"/>
              </a:buClr>
              <a:buFont typeface="Wingdings" panose="05000000000000000000" pitchFamily="2" charset="2"/>
              <a:buChar char="§"/>
            </a:pPr>
            <a:r>
              <a:rPr lang="en-US" sz="800" dirty="0">
                <a:solidFill>
                  <a:schemeClr val="bg1"/>
                </a:solidFill>
                <a:latin typeface="Times New Roman" panose="02020603050405020304" pitchFamily="18" charset="0"/>
                <a:cs typeface="Times New Roman" panose="02020603050405020304" pitchFamily="18" charset="0"/>
              </a:rPr>
              <a:t>Protecting privacy of sensitive information</a:t>
            </a:r>
          </a:p>
          <a:p>
            <a:pPr marL="484823" indent="-171450" algn="just">
              <a:lnSpc>
                <a:spcPct val="200000"/>
              </a:lnSpc>
              <a:buClr>
                <a:srgbClr val="599CE5"/>
              </a:buClr>
              <a:buFont typeface="Wingdings" panose="05000000000000000000" pitchFamily="2" charset="2"/>
              <a:buChar char="§"/>
            </a:pPr>
            <a:r>
              <a:rPr lang="en-US" sz="800" dirty="0">
                <a:solidFill>
                  <a:schemeClr val="bg1"/>
                </a:solidFill>
                <a:latin typeface="Times New Roman" panose="02020603050405020304" pitchFamily="18" charset="0"/>
                <a:cs typeface="Times New Roman" panose="02020603050405020304" pitchFamily="18" charset="0"/>
              </a:rPr>
              <a:t>Enabling citizens to own and protect their data</a:t>
            </a:r>
          </a:p>
          <a:p>
            <a:pPr marL="484823" indent="-171450" algn="just">
              <a:lnSpc>
                <a:spcPct val="200000"/>
              </a:lnSpc>
              <a:buClr>
                <a:srgbClr val="599CE5"/>
              </a:buClr>
              <a:buFont typeface="Wingdings" panose="05000000000000000000" pitchFamily="2" charset="2"/>
              <a:buChar char="§"/>
            </a:pPr>
            <a:r>
              <a:rPr lang="en-US" sz="800" dirty="0">
                <a:solidFill>
                  <a:schemeClr val="bg1"/>
                </a:solidFill>
                <a:latin typeface="Times New Roman" panose="02020603050405020304" pitchFamily="18" charset="0"/>
                <a:cs typeface="Times New Roman" panose="02020603050405020304" pitchFamily="18" charset="0"/>
              </a:rPr>
              <a:t>More scalable solution compared to previously proposed blockchain-based EHR solutions.</a:t>
            </a:r>
          </a:p>
          <a:p>
            <a:pPr marL="313373" indent="0" algn="just">
              <a:lnSpc>
                <a:spcPct val="150000"/>
              </a:lnSpc>
              <a:buClr>
                <a:srgbClr val="599CE5"/>
              </a:buClr>
              <a:buFont typeface="Wingdings" panose="05000000000000000000" pitchFamily="2" charset="2"/>
              <a:buNone/>
            </a:pPr>
            <a:endParaRPr lang="en-US" sz="8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55001D4-5429-40C6-A015-786B0AE711A7}" type="slidenum">
              <a:rPr lang="en-US" smtClean="0"/>
              <a:pPr/>
              <a:t>13</a:t>
            </a:fld>
            <a:endParaRPr lang="en-US"/>
          </a:p>
        </p:txBody>
      </p:sp>
    </p:spTree>
    <p:extLst>
      <p:ext uri="{BB962C8B-B14F-4D97-AF65-F5344CB8AC3E}">
        <p14:creationId xmlns:p14="http://schemas.microsoft.com/office/powerpoint/2010/main" val="3807738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84823" indent="-171450" algn="just">
              <a:lnSpc>
                <a:spcPct val="200000"/>
              </a:lnSpc>
              <a:buClr>
                <a:srgbClr val="599CE5"/>
              </a:buClr>
              <a:buFont typeface="Wingdings" panose="05000000000000000000" pitchFamily="2" charset="2"/>
              <a:buChar char="§"/>
            </a:pPr>
            <a:r>
              <a:rPr lang="en-US" sz="800" dirty="0">
                <a:solidFill>
                  <a:schemeClr val="bg1"/>
                </a:solidFill>
                <a:latin typeface="Times New Roman" panose="02020603050405020304" pitchFamily="18" charset="0"/>
                <a:cs typeface="Times New Roman" panose="02020603050405020304" pitchFamily="18" charset="0"/>
              </a:rPr>
              <a:t>Improved security of electronic health records of patients</a:t>
            </a:r>
          </a:p>
          <a:p>
            <a:pPr marL="484823" indent="-171450" algn="just">
              <a:lnSpc>
                <a:spcPct val="200000"/>
              </a:lnSpc>
              <a:buClr>
                <a:srgbClr val="599CE5"/>
              </a:buClr>
              <a:buFont typeface="Wingdings" panose="05000000000000000000" pitchFamily="2" charset="2"/>
              <a:buChar char="§"/>
            </a:pPr>
            <a:r>
              <a:rPr lang="en-US" sz="800" dirty="0">
                <a:solidFill>
                  <a:schemeClr val="bg1"/>
                </a:solidFill>
                <a:latin typeface="Times New Roman" panose="02020603050405020304" pitchFamily="18" charset="0"/>
                <a:cs typeface="Times New Roman" panose="02020603050405020304" pitchFamily="18" charset="0"/>
              </a:rPr>
              <a:t>Protecting privacy of sensitive information</a:t>
            </a:r>
          </a:p>
          <a:p>
            <a:pPr marL="484823" indent="-171450" algn="just">
              <a:lnSpc>
                <a:spcPct val="200000"/>
              </a:lnSpc>
              <a:buClr>
                <a:srgbClr val="599CE5"/>
              </a:buClr>
              <a:buFont typeface="Wingdings" panose="05000000000000000000" pitchFamily="2" charset="2"/>
              <a:buChar char="§"/>
            </a:pPr>
            <a:r>
              <a:rPr lang="en-US" sz="800" dirty="0">
                <a:solidFill>
                  <a:schemeClr val="bg1"/>
                </a:solidFill>
                <a:latin typeface="Times New Roman" panose="02020603050405020304" pitchFamily="18" charset="0"/>
                <a:cs typeface="Times New Roman" panose="02020603050405020304" pitchFamily="18" charset="0"/>
              </a:rPr>
              <a:t>Enabling citizens to own and protect their data</a:t>
            </a:r>
          </a:p>
          <a:p>
            <a:pPr marL="484823" indent="-171450" algn="just">
              <a:lnSpc>
                <a:spcPct val="200000"/>
              </a:lnSpc>
              <a:buClr>
                <a:srgbClr val="599CE5"/>
              </a:buClr>
              <a:buFont typeface="Wingdings" panose="05000000000000000000" pitchFamily="2" charset="2"/>
              <a:buChar char="§"/>
            </a:pPr>
            <a:r>
              <a:rPr lang="en-US" sz="800" dirty="0">
                <a:solidFill>
                  <a:schemeClr val="bg1"/>
                </a:solidFill>
                <a:latin typeface="Times New Roman" panose="02020603050405020304" pitchFamily="18" charset="0"/>
                <a:cs typeface="Times New Roman" panose="02020603050405020304" pitchFamily="18" charset="0"/>
              </a:rPr>
              <a:t>More scalable solution compared to previously proposed blockchain-based EHR solutions.</a:t>
            </a:r>
          </a:p>
          <a:p>
            <a:pPr marL="313373" indent="0" algn="just">
              <a:lnSpc>
                <a:spcPct val="150000"/>
              </a:lnSpc>
              <a:buClr>
                <a:srgbClr val="599CE5"/>
              </a:buClr>
              <a:buFont typeface="Wingdings" panose="05000000000000000000" pitchFamily="2" charset="2"/>
              <a:buNone/>
            </a:pPr>
            <a:endParaRPr lang="en-US" sz="8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55001D4-5429-40C6-A015-786B0AE711A7}" type="slidenum">
              <a:rPr lang="en-US" smtClean="0"/>
              <a:pPr/>
              <a:t>14</a:t>
            </a:fld>
            <a:endParaRPr lang="en-US"/>
          </a:p>
        </p:txBody>
      </p:sp>
    </p:spTree>
    <p:extLst>
      <p:ext uri="{BB962C8B-B14F-4D97-AF65-F5344CB8AC3E}">
        <p14:creationId xmlns:p14="http://schemas.microsoft.com/office/powerpoint/2010/main" val="2192730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3441615-5A44-410C-89F4-7540CC2153E9}" type="datetime1">
              <a:rPr lang="en-US" smtClean="0"/>
              <a:pPr/>
              <a:t>9/13/2022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1A7195-1293-4DF7-B135-6C833F8535D7}" type="slidenum">
              <a:rPr lang="en-US" smtClean="0"/>
              <a:pPr/>
              <a:t>‹#›</a:t>
            </a:fld>
            <a:endParaRPr lang="en-US"/>
          </a:p>
        </p:txBody>
      </p:sp>
    </p:spTree>
    <p:extLst>
      <p:ext uri="{BB962C8B-B14F-4D97-AF65-F5344CB8AC3E}">
        <p14:creationId xmlns:p14="http://schemas.microsoft.com/office/powerpoint/2010/main" val="60808705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F0C275-A2B6-4458-8506-3A566F6F2D09}" type="datetime1">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A7195-1293-4DF7-B135-6C833F8535D7}" type="slidenum">
              <a:rPr lang="en-US" smtClean="0"/>
              <a:pPr/>
              <a:t>‹#›</a:t>
            </a:fld>
            <a:endParaRPr lang="en-US"/>
          </a:p>
        </p:txBody>
      </p:sp>
    </p:spTree>
    <p:extLst>
      <p:ext uri="{BB962C8B-B14F-4D97-AF65-F5344CB8AC3E}">
        <p14:creationId xmlns:p14="http://schemas.microsoft.com/office/powerpoint/2010/main" val="1507707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3F9B4A-C263-434F-8630-F35A9FDD4542}" type="datetime1">
              <a:rPr lang="en-US" smtClean="0"/>
              <a:pPr/>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A7195-1293-4DF7-B135-6C833F8535D7}" type="slidenum">
              <a:rPr lang="en-US" smtClean="0"/>
              <a:pPr/>
              <a:t>‹#›</a:t>
            </a:fld>
            <a:endParaRPr lang="en-US"/>
          </a:p>
        </p:txBody>
      </p:sp>
    </p:spTree>
    <p:extLst>
      <p:ext uri="{BB962C8B-B14F-4D97-AF65-F5344CB8AC3E}">
        <p14:creationId xmlns:p14="http://schemas.microsoft.com/office/powerpoint/2010/main" val="2773405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3EEEDD-194D-4DD5-937E-553FA254329C}" type="datetime1">
              <a:rPr lang="en-US" smtClean="0"/>
              <a:pPr/>
              <a:t>9/13/2022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1A7195-1293-4DF7-B135-6C833F8535D7}" type="slidenum">
              <a:rPr lang="en-US" smtClean="0"/>
              <a:pPr/>
              <a:t>‹#›</a:t>
            </a:fld>
            <a:endParaRPr lang="en-US"/>
          </a:p>
        </p:txBody>
      </p:sp>
    </p:spTree>
    <p:extLst>
      <p:ext uri="{BB962C8B-B14F-4D97-AF65-F5344CB8AC3E}">
        <p14:creationId xmlns:p14="http://schemas.microsoft.com/office/powerpoint/2010/main" val="30126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38E9082E-3C0F-48C1-AF91-E8B1B0DF5DF5}" type="datetime1">
              <a:rPr lang="en-US" smtClean="0"/>
              <a:pPr/>
              <a:t>9/13/2022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1A7195-1293-4DF7-B135-6C833F8535D7}" type="slidenum">
              <a:rPr lang="en-US" smtClean="0"/>
              <a:pPr/>
              <a:t>‹#›</a:t>
            </a:fld>
            <a:endParaRPr lang="en-US"/>
          </a:p>
        </p:txBody>
      </p:sp>
    </p:spTree>
    <p:extLst>
      <p:ext uri="{BB962C8B-B14F-4D97-AF65-F5344CB8AC3E}">
        <p14:creationId xmlns:p14="http://schemas.microsoft.com/office/powerpoint/2010/main" val="227328419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787EBE2-120C-4AA5-8863-7091BC941AC6}" type="datetime1">
              <a:rPr lang="en-US" smtClean="0"/>
              <a:pPr/>
              <a:t>9/13/2022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01A7195-1293-4DF7-B135-6C833F8535D7}" type="slidenum">
              <a:rPr lang="en-US" smtClean="0"/>
              <a:pPr/>
              <a:t>‹#›</a:t>
            </a:fld>
            <a:endParaRPr lang="en-US"/>
          </a:p>
        </p:txBody>
      </p:sp>
    </p:spTree>
    <p:extLst>
      <p:ext uri="{BB962C8B-B14F-4D97-AF65-F5344CB8AC3E}">
        <p14:creationId xmlns:p14="http://schemas.microsoft.com/office/powerpoint/2010/main" val="824025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C641925D-18D4-4F2E-8E4E-BFF18070A18A}" type="datetime1">
              <a:rPr lang="en-US" smtClean="0"/>
              <a:pPr/>
              <a:t>9/13/2022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1A7195-1293-4DF7-B135-6C833F8535D7}"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10250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1AE92D-E9CF-4182-918D-E2DF720104D4}" type="datetime1">
              <a:rPr lang="en-US" smtClean="0"/>
              <a:pPr/>
              <a:t>9/13/2022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1A7195-1293-4DF7-B135-6C833F8535D7}" type="slidenum">
              <a:rPr lang="en-US" smtClean="0"/>
              <a:pPr/>
              <a:t>‹#›</a:t>
            </a:fld>
            <a:endParaRPr lang="en-US"/>
          </a:p>
        </p:txBody>
      </p:sp>
    </p:spTree>
    <p:extLst>
      <p:ext uri="{BB962C8B-B14F-4D97-AF65-F5344CB8AC3E}">
        <p14:creationId xmlns:p14="http://schemas.microsoft.com/office/powerpoint/2010/main" val="1349369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F2CF68-0C7E-4B18-A5B7-19E18E8ADD69}" type="datetime1">
              <a:rPr lang="en-US" smtClean="0"/>
              <a:pPr/>
              <a:t>9/13/2022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1A7195-1293-4DF7-B135-6C833F8535D7}" type="slidenum">
              <a:rPr lang="en-US" smtClean="0"/>
              <a:pPr/>
              <a:t>‹#›</a:t>
            </a:fld>
            <a:endParaRPr lang="en-US"/>
          </a:p>
        </p:txBody>
      </p:sp>
    </p:spTree>
    <p:extLst>
      <p:ext uri="{BB962C8B-B14F-4D97-AF65-F5344CB8AC3E}">
        <p14:creationId xmlns:p14="http://schemas.microsoft.com/office/powerpoint/2010/main" val="1420285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7C7A25D3-A3D3-45E1-A26B-27F22D2ABE79}" type="datetime1">
              <a:rPr lang="en-US" smtClean="0"/>
              <a:pPr/>
              <a:t>9/13/2022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201A7195-1293-4DF7-B135-6C833F8535D7}" type="slidenum">
              <a:rPr lang="en-US" smtClean="0"/>
              <a:pPr/>
              <a:t>‹#›</a:t>
            </a:fld>
            <a:endParaRPr lang="en-US"/>
          </a:p>
        </p:txBody>
      </p:sp>
    </p:spTree>
    <p:extLst>
      <p:ext uri="{BB962C8B-B14F-4D97-AF65-F5344CB8AC3E}">
        <p14:creationId xmlns:p14="http://schemas.microsoft.com/office/powerpoint/2010/main" val="2522830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9F79975-D461-46C0-9BA3-FEABCE9F60C5}" type="datetime1">
              <a:rPr lang="en-US" smtClean="0"/>
              <a:pPr/>
              <a:t>9/13/2022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201A7195-1293-4DF7-B135-6C833F8535D7}" type="slidenum">
              <a:rPr lang="en-US" smtClean="0"/>
              <a:pPr/>
              <a:t>‹#›</a:t>
            </a:fld>
            <a:endParaRPr lang="en-US"/>
          </a:p>
        </p:txBody>
      </p:sp>
    </p:spTree>
    <p:extLst>
      <p:ext uri="{BB962C8B-B14F-4D97-AF65-F5344CB8AC3E}">
        <p14:creationId xmlns:p14="http://schemas.microsoft.com/office/powerpoint/2010/main" val="1377432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D7E9F8A-BBC2-4445-9A74-6C4C59800389}" type="datetime1">
              <a:rPr lang="en-US" smtClean="0"/>
              <a:pPr/>
              <a:t>9/13/2022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01A7195-1293-4DF7-B135-6C833F8535D7}" type="slidenum">
              <a:rPr lang="en-US" smtClean="0"/>
              <a:pPr/>
              <a:t>‹#›</a:t>
            </a:fld>
            <a:endParaRPr lang="en-US"/>
          </a:p>
        </p:txBody>
      </p:sp>
    </p:spTree>
    <p:extLst>
      <p:ext uri="{BB962C8B-B14F-4D97-AF65-F5344CB8AC3E}">
        <p14:creationId xmlns:p14="http://schemas.microsoft.com/office/powerpoint/2010/main" val="38925535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10"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974" y="653966"/>
            <a:ext cx="10958052" cy="1697623"/>
          </a:xfrm>
        </p:spPr>
        <p:txBody>
          <a:bodyPr>
            <a:noAutofit/>
          </a:bodyPr>
          <a:lstStyle/>
          <a:p>
            <a:r>
              <a:rPr lang="en-US" sz="2400" b="1" dirty="0" err="1"/>
              <a:t>Ddos</a:t>
            </a:r>
            <a:r>
              <a:rPr lang="en-US" sz="2400" b="1" dirty="0"/>
              <a:t> attack detection of </a:t>
            </a:r>
            <a:r>
              <a:rPr lang="en-US" sz="2400" b="1" dirty="0" err="1"/>
              <a:t>SDn</a:t>
            </a:r>
            <a:r>
              <a:rPr lang="en-US" sz="2400" b="1" dirty="0"/>
              <a:t> Dataset using machine learning techniques &amp; Classification Methods</a:t>
            </a:r>
            <a:endParaRPr lang="en-US" sz="2400" dirty="0"/>
          </a:p>
        </p:txBody>
      </p:sp>
      <p:sp>
        <p:nvSpPr>
          <p:cNvPr id="3" name="Subtitle 2"/>
          <p:cNvSpPr>
            <a:spLocks noGrp="1"/>
          </p:cNvSpPr>
          <p:nvPr>
            <p:ph type="subTitle" idx="1"/>
          </p:nvPr>
        </p:nvSpPr>
        <p:spPr>
          <a:xfrm>
            <a:off x="3933371" y="2847539"/>
            <a:ext cx="4560422" cy="1898559"/>
          </a:xfrm>
        </p:spPr>
        <p:txBody>
          <a:bodyPr>
            <a:noAutofit/>
          </a:bodyPr>
          <a:lstStyle/>
          <a:p>
            <a:r>
              <a:rPr lang="en-US" sz="2800" b="1" dirty="0">
                <a:solidFill>
                  <a:schemeClr val="bg1"/>
                </a:solidFill>
                <a:latin typeface="Times New Roman" panose="02020603050405020304" pitchFamily="18" charset="0"/>
                <a:cs typeface="Times New Roman" panose="02020603050405020304" pitchFamily="18" charset="0"/>
              </a:rPr>
              <a:t>Presented by:</a:t>
            </a:r>
          </a:p>
          <a:p>
            <a:r>
              <a:rPr lang="en-US" sz="2400" dirty="0">
                <a:solidFill>
                  <a:schemeClr val="bg1"/>
                </a:solidFill>
                <a:latin typeface="Times New Roman" panose="02020603050405020304" pitchFamily="18" charset="0"/>
                <a:cs typeface="Times New Roman" panose="02020603050405020304" pitchFamily="18" charset="0"/>
              </a:rPr>
              <a:t>Name </a:t>
            </a:r>
          </a:p>
          <a:p>
            <a:r>
              <a:rPr lang="en-US" sz="2400" dirty="0">
                <a:solidFill>
                  <a:schemeClr val="bg1"/>
                </a:solidFill>
                <a:latin typeface="Times New Roman" panose="02020603050405020304" pitchFamily="18" charset="0"/>
                <a:cs typeface="Times New Roman" panose="02020603050405020304" pitchFamily="18" charset="0"/>
              </a:rPr>
              <a:t>MSc</a:t>
            </a:r>
          </a:p>
          <a:p>
            <a:r>
              <a:rPr lang="en-US" sz="2400" dirty="0">
                <a:solidFill>
                  <a:schemeClr val="bg1"/>
                </a:solidFill>
                <a:latin typeface="Times New Roman" panose="02020603050405020304" pitchFamily="18" charset="0"/>
                <a:cs typeface="Times New Roman" panose="02020603050405020304" pitchFamily="18" charset="0"/>
              </a:rPr>
              <a:t>Reg. No. </a:t>
            </a:r>
            <a:endParaRPr lang="en-US" sz="1050" b="1" dirty="0">
              <a:solidFill>
                <a:schemeClr val="bg1"/>
              </a:solidFill>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616974" y="5512368"/>
            <a:ext cx="10958053" cy="838604"/>
          </a:xfrm>
          <a:prstGeom prst="rect">
            <a:avLst/>
          </a:prstGeom>
          <a:noFill/>
        </p:spPr>
        <p:txBody>
          <a:bodyPr vert="horz" lIns="91440" tIns="45720" rIns="91440" bIns="45720" rtlCol="0">
            <a:normAutofit lnSpcReduction="1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endParaRPr lang="en-US" sz="2200" b="1" dirty="0">
              <a:solidFill>
                <a:schemeClr val="bg1"/>
              </a:solidFill>
              <a:latin typeface="Times New Roman" panose="02020603050405020304" pitchFamily="18" charset="0"/>
              <a:cs typeface="Times New Roman" panose="02020603050405020304" pitchFamily="18" charset="0"/>
            </a:endParaRPr>
          </a:p>
          <a:p>
            <a:r>
              <a:rPr lang="en-US" sz="2200" b="1" dirty="0">
                <a:solidFill>
                  <a:schemeClr val="bg1"/>
                </a:solidFill>
                <a:latin typeface="Times New Roman" panose="02020603050405020304" pitchFamily="18" charset="0"/>
                <a:cs typeface="Times New Roman" panose="02020603050405020304" pitchFamily="18" charset="0"/>
              </a:rPr>
              <a:t>University of East London </a:t>
            </a:r>
          </a:p>
        </p:txBody>
      </p:sp>
      <p:sp>
        <p:nvSpPr>
          <p:cNvPr id="10" name="Rectangle 9">
            <a:extLst>
              <a:ext uri="{FF2B5EF4-FFF2-40B4-BE49-F238E27FC236}">
                <a16:creationId xmlns:a16="http://schemas.microsoft.com/office/drawing/2014/main" id="{1BD1287D-4B16-43C7-99FE-CBBD89F9CE5C}"/>
              </a:ext>
            </a:extLst>
          </p:cNvPr>
          <p:cNvSpPr/>
          <p:nvPr/>
        </p:nvSpPr>
        <p:spPr>
          <a:xfrm>
            <a:off x="0" y="6400800"/>
            <a:ext cx="12192000" cy="457200"/>
          </a:xfrm>
          <a:prstGeom prst="rect">
            <a:avLst/>
          </a:prstGeom>
          <a:solidFill>
            <a:srgbClr val="599CE5"/>
          </a:solidFill>
          <a:ln w="12700" cap="flat" cmpd="sng" algn="ctr">
            <a:solidFill>
              <a:srgbClr val="599CE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FD289ACB-E806-4596-B1D1-22DC1CBBFC17}"/>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pic>
        <p:nvPicPr>
          <p:cNvPr id="8" name="Picture 7" descr="Logo&#10;&#10;Description automatically generated">
            <a:extLst>
              <a:ext uri="{FF2B5EF4-FFF2-40B4-BE49-F238E27FC236}">
                <a16:creationId xmlns:a16="http://schemas.microsoft.com/office/drawing/2014/main" id="{04B2E4F5-C952-9413-B75B-F4379C38A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974" y="2706001"/>
            <a:ext cx="2423232" cy="2423232"/>
          </a:xfrm>
          <a:prstGeom prst="rect">
            <a:avLst/>
          </a:prstGeom>
        </p:spPr>
      </p:pic>
    </p:spTree>
    <p:extLst>
      <p:ext uri="{BB962C8B-B14F-4D97-AF65-F5344CB8AC3E}">
        <p14:creationId xmlns:p14="http://schemas.microsoft.com/office/powerpoint/2010/main" val="354059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A96D46-054A-4F45-BDCA-62DBFA5330D8}"/>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4D8A3CD6-9997-499A-BCEF-45C904EFA420}"/>
              </a:ext>
            </a:extLst>
          </p:cNvPr>
          <p:cNvSpPr/>
          <p:nvPr/>
        </p:nvSpPr>
        <p:spPr>
          <a:xfrm>
            <a:off x="0" y="14514"/>
            <a:ext cx="12192000" cy="527558"/>
          </a:xfrm>
          <a:prstGeom prst="rect">
            <a:avLst/>
          </a:prstGeom>
          <a:solidFill>
            <a:srgbClr val="599CE5"/>
          </a:solidFill>
          <a:ln w="12700" cap="flat" cmpd="sng" algn="ctr">
            <a:solidFill>
              <a:srgbClr val="599CE5"/>
            </a:solidFill>
            <a:prstDash val="solid"/>
            <a:miter lim="800000"/>
          </a:ln>
          <a:effectLst/>
        </p:spPr>
        <p:txBody>
          <a:bodyPr rtlCol="0" anchor="ctr"/>
          <a:lstStyle/>
          <a:p>
            <a:pPr lvl="0" algn="ctr"/>
            <a:r>
              <a:rPr lang="en-US" sz="2800" b="1" kern="0" dirty="0">
                <a:solidFill>
                  <a:prstClr val="white"/>
                </a:solidFill>
                <a:latin typeface="Times New Roman" panose="02020603050405020304" pitchFamily="18" charset="0"/>
                <a:cs typeface="Times New Roman" panose="02020603050405020304" pitchFamily="18" charset="0"/>
              </a:rPr>
              <a:t>MODULES</a:t>
            </a:r>
            <a:r>
              <a:rPr lang="en-US" sz="2800" b="1" dirty="0">
                <a:solidFill>
                  <a:srgbClr val="FFFFFF"/>
                </a:solidFill>
                <a:latin typeface="Times New Roman" panose="02020603050405020304" pitchFamily="18" charset="0"/>
                <a:cs typeface="Times New Roman" panose="02020603050405020304" pitchFamily="18" charset="0"/>
              </a:rPr>
              <a:t> OF METHODOLOGY</a:t>
            </a:r>
          </a:p>
        </p:txBody>
      </p:sp>
      <p:sp>
        <p:nvSpPr>
          <p:cNvPr id="13" name="Slide Number Placeholder 3">
            <a:extLst>
              <a:ext uri="{FF2B5EF4-FFF2-40B4-BE49-F238E27FC236}">
                <a16:creationId xmlns:a16="http://schemas.microsoft.com/office/drawing/2014/main" id="{7A0BA9C0-5D30-4B74-8929-9C945A8D4324}"/>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10</a:t>
            </a:fld>
            <a:endParaRPr lang="en-US" sz="1600" b="1" dirty="0">
              <a:solidFill>
                <a:srgbClr val="599CE5"/>
              </a:solidFill>
              <a:latin typeface="Times New Roman" panose="02020603050405020304" pitchFamily="18" charset="0"/>
              <a:cs typeface="Times New Roman" panose="02020603050405020304" pitchFamily="18" charset="0"/>
            </a:endParaRPr>
          </a:p>
        </p:txBody>
      </p:sp>
      <p:sp>
        <p:nvSpPr>
          <p:cNvPr id="9" name="Subtitle 2">
            <a:extLst>
              <a:ext uri="{FF2B5EF4-FFF2-40B4-BE49-F238E27FC236}">
                <a16:creationId xmlns:a16="http://schemas.microsoft.com/office/drawing/2014/main" id="{691625DD-E102-4A87-B67F-EE2D71F2E061}"/>
              </a:ext>
            </a:extLst>
          </p:cNvPr>
          <p:cNvSpPr txBox="1">
            <a:spLocks/>
          </p:cNvSpPr>
          <p:nvPr/>
        </p:nvSpPr>
        <p:spPr>
          <a:xfrm>
            <a:off x="233350" y="841829"/>
            <a:ext cx="11622848" cy="5392079"/>
          </a:xfrm>
          <a:prstGeom prst="rect">
            <a:avLst/>
          </a:prstGeom>
          <a:solidFill>
            <a:schemeClr val="tx1"/>
          </a:solidFill>
          <a:ln w="38100">
            <a:solidFill>
              <a:schemeClr val="bg1"/>
            </a:solidFill>
          </a:ln>
        </p:spPr>
        <p:txBody>
          <a:bodyPr vert="horz" lIns="0" tIns="182880" rIns="36576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56273" indent="-342900" algn="just">
              <a:lnSpc>
                <a:spcPct val="150000"/>
              </a:lnSpc>
              <a:buClr>
                <a:srgbClr val="599CE5"/>
              </a:buClr>
              <a:buFont typeface="Wingdings" panose="05000000000000000000" pitchFamily="2" charset="2"/>
              <a:buChar char="§"/>
            </a:pPr>
            <a:endParaRPr lang="en-US" sz="2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13373" indent="0" algn="just">
              <a:lnSpc>
                <a:spcPct val="150000"/>
              </a:lnSpc>
              <a:buClr>
                <a:srgbClr val="599CE5"/>
              </a:buClr>
              <a:buNone/>
            </a:pPr>
            <a:r>
              <a:rPr lang="en-US" sz="2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Multi-Feature-based linear analysis has been performed in this work using various methods. In the first stage, data were obtained from Kaggle in its most basic form. Simple preprocessing techniques have been used to prepare the data. MinMax Scaler was used to standardize the remaining data. There is a training set of 70% and a testing set of 30% of the data that has been analyzed. Many machines learning models, such as Naïve Bayes (NB), Random Forest (RF), Logistic Regression (LR), K-Nearest Neighbor (KNN) have been trained and evaluated on 70% and 30% training sets, respectively.</a:t>
            </a:r>
            <a:endParaRPr lang="en-US" sz="2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8890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219" y="609206"/>
            <a:ext cx="11651226" cy="6119628"/>
          </a:xfrm>
          <a:solidFill>
            <a:srgbClr val="FFFFFF"/>
          </a:solidFill>
        </p:spPr>
        <p:txBody>
          <a:bodyPr anchor="t" anchorCtr="0">
            <a:noAutofit/>
          </a:bodyPr>
          <a:lstStyle/>
          <a:p>
            <a:pPr algn="l">
              <a:lnSpc>
                <a:spcPct val="100000"/>
              </a:lnSpc>
              <a:spcBef>
                <a:spcPts val="600"/>
              </a:spcBef>
              <a:spcAft>
                <a:spcPts val="600"/>
              </a:spcAft>
            </a:pPr>
            <a:r>
              <a:rPr lang="en-US" sz="2400" cap="none" dirty="0">
                <a:latin typeface="Times New Roman" panose="02020603050405020304" pitchFamily="18" charset="0"/>
                <a:cs typeface="Times New Roman" panose="02020603050405020304" pitchFamily="18" charset="0"/>
              </a:rPr>
              <a:t> </a:t>
            </a:r>
          </a:p>
        </p:txBody>
      </p:sp>
      <p:sp>
        <p:nvSpPr>
          <p:cNvPr id="8" name="Rectangle 7">
            <a:extLst>
              <a:ext uri="{FF2B5EF4-FFF2-40B4-BE49-F238E27FC236}">
                <a16:creationId xmlns:a16="http://schemas.microsoft.com/office/drawing/2014/main" id="{B3A96D46-054A-4F45-BDCA-62DBFA5330D8}"/>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D8A3CD6-9997-499A-BCEF-45C904EFA420}"/>
              </a:ext>
            </a:extLst>
          </p:cNvPr>
          <p:cNvSpPr/>
          <p:nvPr/>
        </p:nvSpPr>
        <p:spPr>
          <a:xfrm>
            <a:off x="0" y="14514"/>
            <a:ext cx="12192000" cy="527558"/>
          </a:xfrm>
          <a:prstGeom prst="rect">
            <a:avLst/>
          </a:prstGeom>
          <a:solidFill>
            <a:srgbClr val="599CE5"/>
          </a:solidFill>
          <a:ln w="12700" cap="flat" cmpd="sng" algn="ctr">
            <a:solidFill>
              <a:srgbClr val="599CE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b="1" kern="0" dirty="0">
                <a:solidFill>
                  <a:prstClr val="white"/>
                </a:solidFill>
                <a:latin typeface="Times New Roman" panose="02020603050405020304" pitchFamily="18" charset="0"/>
                <a:cs typeface="Times New Roman" panose="02020603050405020304" pitchFamily="18" charset="0"/>
              </a:rPr>
              <a:t>METHODOLOGY</a:t>
            </a:r>
            <a:endParaRPr kumimoji="0" lang="en-US" sz="28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7" name="Slide Number Placeholder 3">
            <a:extLst>
              <a:ext uri="{FF2B5EF4-FFF2-40B4-BE49-F238E27FC236}">
                <a16:creationId xmlns:a16="http://schemas.microsoft.com/office/drawing/2014/main" id="{871124BA-CD56-4646-AD27-8FEA9BC0AEA0}"/>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11</a:t>
            </a:fld>
            <a:endParaRPr lang="en-US" sz="1600" b="1" dirty="0">
              <a:solidFill>
                <a:srgbClr val="599CE5"/>
              </a:solidFill>
              <a:latin typeface="Times New Roman" panose="02020603050405020304" pitchFamily="18" charset="0"/>
              <a:cs typeface="Times New Roman" panose="02020603050405020304" pitchFamily="18" charset="0"/>
            </a:endParaRPr>
          </a:p>
        </p:txBody>
      </p:sp>
      <p:pic>
        <p:nvPicPr>
          <p:cNvPr id="9" name="Picture 8"/>
          <p:cNvPicPr/>
          <p:nvPr/>
        </p:nvPicPr>
        <p:blipFill>
          <a:blip r:embed="rId3" cstate="print"/>
          <a:stretch>
            <a:fillRect/>
          </a:stretch>
        </p:blipFill>
        <p:spPr>
          <a:xfrm>
            <a:off x="517637" y="996025"/>
            <a:ext cx="11155681" cy="5408022"/>
          </a:xfrm>
          <a:prstGeom prst="rect">
            <a:avLst/>
          </a:prstGeom>
        </p:spPr>
      </p:pic>
    </p:spTree>
    <p:extLst>
      <p:ext uri="{BB962C8B-B14F-4D97-AF65-F5344CB8AC3E}">
        <p14:creationId xmlns:p14="http://schemas.microsoft.com/office/powerpoint/2010/main" val="4278614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A96D46-054A-4F45-BDCA-62DBFA5330D8}"/>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D8A3CD6-9997-499A-BCEF-45C904EFA420}"/>
              </a:ext>
            </a:extLst>
          </p:cNvPr>
          <p:cNvSpPr/>
          <p:nvPr/>
        </p:nvSpPr>
        <p:spPr>
          <a:xfrm>
            <a:off x="0" y="14514"/>
            <a:ext cx="12192000" cy="527558"/>
          </a:xfrm>
          <a:prstGeom prst="rect">
            <a:avLst/>
          </a:prstGeom>
          <a:solidFill>
            <a:srgbClr val="599CE5"/>
          </a:solidFill>
          <a:ln w="12700" cap="flat" cmpd="sng" algn="ctr">
            <a:solidFill>
              <a:srgbClr val="599CE5"/>
            </a:solidFill>
            <a:prstDash val="solid"/>
            <a:miter lim="800000"/>
          </a:ln>
          <a:effectLst/>
        </p:spPr>
        <p:txBody>
          <a:bodyPr rtlCol="0" anchor="ctr"/>
          <a:lstStyle/>
          <a:p>
            <a:pPr lvl="0" algn="ctr"/>
            <a:r>
              <a:rPr lang="en-US" sz="2800" b="1" kern="0" dirty="0">
                <a:solidFill>
                  <a:prstClr val="white"/>
                </a:solidFill>
                <a:latin typeface="Times New Roman" panose="02020603050405020304" pitchFamily="18" charset="0"/>
                <a:cs typeface="Times New Roman" panose="02020603050405020304" pitchFamily="18" charset="0"/>
              </a:rPr>
              <a:t>MODULES</a:t>
            </a:r>
            <a:r>
              <a:rPr lang="en-US" sz="2800" b="1" dirty="0">
                <a:solidFill>
                  <a:srgbClr val="FFFFFF"/>
                </a:solidFill>
                <a:latin typeface="Times New Roman" panose="02020603050405020304" pitchFamily="18" charset="0"/>
                <a:cs typeface="Times New Roman" panose="02020603050405020304" pitchFamily="18" charset="0"/>
              </a:rPr>
              <a:t> OF METHODOLOGY</a:t>
            </a:r>
          </a:p>
        </p:txBody>
      </p:sp>
      <p:sp>
        <p:nvSpPr>
          <p:cNvPr id="13" name="Slide Number Placeholder 3">
            <a:extLst>
              <a:ext uri="{FF2B5EF4-FFF2-40B4-BE49-F238E27FC236}">
                <a16:creationId xmlns:a16="http://schemas.microsoft.com/office/drawing/2014/main" id="{7A0BA9C0-5D30-4B74-8929-9C945A8D4324}"/>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12</a:t>
            </a:fld>
            <a:endParaRPr lang="en-US" sz="1600" b="1" dirty="0">
              <a:solidFill>
                <a:srgbClr val="599CE5"/>
              </a:solidFill>
              <a:latin typeface="Times New Roman" panose="02020603050405020304" pitchFamily="18" charset="0"/>
              <a:cs typeface="Times New Roman" panose="02020603050405020304" pitchFamily="18" charset="0"/>
            </a:endParaRPr>
          </a:p>
        </p:txBody>
      </p:sp>
      <p:sp>
        <p:nvSpPr>
          <p:cNvPr id="9" name="Subtitle 2">
            <a:extLst>
              <a:ext uri="{FF2B5EF4-FFF2-40B4-BE49-F238E27FC236}">
                <a16:creationId xmlns:a16="http://schemas.microsoft.com/office/drawing/2014/main" id="{691625DD-E102-4A87-B67F-EE2D71F2E061}"/>
              </a:ext>
            </a:extLst>
          </p:cNvPr>
          <p:cNvSpPr txBox="1">
            <a:spLocks/>
          </p:cNvSpPr>
          <p:nvPr/>
        </p:nvSpPr>
        <p:spPr>
          <a:xfrm>
            <a:off x="308597" y="841829"/>
            <a:ext cx="11622848" cy="5392079"/>
          </a:xfrm>
          <a:prstGeom prst="rect">
            <a:avLst/>
          </a:prstGeom>
          <a:solidFill>
            <a:schemeClr val="tx1"/>
          </a:solidFill>
          <a:ln w="38100">
            <a:solidFill>
              <a:schemeClr val="bg1"/>
            </a:solidFill>
          </a:ln>
        </p:spPr>
        <p:txBody>
          <a:bodyPr vert="horz" lIns="0" tIns="182880" rIns="36576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13373" lvl="0" indent="0" algn="just" defTabSz="457200">
              <a:lnSpc>
                <a:spcPct val="200000"/>
              </a:lnSpc>
              <a:spcBef>
                <a:spcPts val="0"/>
              </a:spcBef>
              <a:spcAft>
                <a:spcPts val="0"/>
              </a:spcAft>
              <a:buClr>
                <a:srgbClr val="BD582C"/>
              </a:buClr>
              <a:buSzTx/>
              <a:buNone/>
            </a:pPr>
            <a:r>
              <a:rPr lang="en-US" sz="2400" dirty="0">
                <a:solidFill>
                  <a:schemeClr val="bg1"/>
                </a:solidFill>
                <a:latin typeface="Times New Roman" panose="02020603050405020304" pitchFamily="18" charset="0"/>
                <a:cs typeface="Times New Roman" panose="02020603050405020304" pitchFamily="18" charset="0"/>
              </a:rPr>
              <a:t>Major steps &amp; modules in the Research Methodology:</a:t>
            </a:r>
          </a:p>
          <a:p>
            <a:pPr marL="656273" indent="-342900" algn="just">
              <a:lnSpc>
                <a:spcPct val="150000"/>
              </a:lnSpc>
              <a:buClr>
                <a:srgbClr val="599CE5"/>
              </a:buClr>
              <a:buFont typeface="Wingdings" panose="05000000000000000000" pitchFamily="2" charset="2"/>
              <a:buChar char="§"/>
            </a:pPr>
            <a:r>
              <a:rPr lang="en-US" dirty="0">
                <a:solidFill>
                  <a:schemeClr val="bg1"/>
                </a:solidFill>
                <a:effectLst/>
                <a:latin typeface="Times New Roman" panose="02020603050405020304" pitchFamily="18" charset="0"/>
                <a:ea typeface="Book Antiqua" panose="02040602050305030304" pitchFamily="18" charset="0"/>
                <a:cs typeface="Times New Roman" panose="02020603050405020304" pitchFamily="18" charset="0"/>
              </a:rPr>
              <a:t>Dataset Description</a:t>
            </a:r>
            <a:endParaRPr lang="en-US" dirty="0">
              <a:solidFill>
                <a:schemeClr val="bg1"/>
              </a:solidFill>
              <a:latin typeface="Times New Roman" panose="02020603050405020304" pitchFamily="18" charset="0"/>
              <a:ea typeface="Book Antiqua" panose="02040602050305030304" pitchFamily="18" charset="0"/>
              <a:cs typeface="Times New Roman" panose="02020603050405020304" pitchFamily="18" charset="0"/>
            </a:endParaRPr>
          </a:p>
          <a:p>
            <a:pPr marL="656273" indent="-342900" algn="just">
              <a:lnSpc>
                <a:spcPct val="150000"/>
              </a:lnSpc>
              <a:buClr>
                <a:srgbClr val="599CE5"/>
              </a:buClr>
              <a:buFont typeface="Wingdings" panose="05000000000000000000" pitchFamily="2" charset="2"/>
              <a:buChar char="§"/>
            </a:pPr>
            <a:r>
              <a:rPr lang="en-GB" dirty="0">
                <a:solidFill>
                  <a:schemeClr val="bg1"/>
                </a:solidFill>
                <a:effectLst/>
                <a:latin typeface="Times New Roman" panose="02020603050405020304" pitchFamily="18" charset="0"/>
                <a:ea typeface="Book Antiqua" panose="02040602050305030304" pitchFamily="18" charset="0"/>
                <a:cs typeface="Times New Roman" panose="02020603050405020304" pitchFamily="18" charset="0"/>
              </a:rPr>
              <a:t>Data Pre-Processing</a:t>
            </a:r>
            <a:endParaRPr lang="en-US" dirty="0">
              <a:solidFill>
                <a:schemeClr val="bg1"/>
              </a:solidFill>
              <a:latin typeface="Times New Roman" panose="02020603050405020304" pitchFamily="18" charset="0"/>
              <a:ea typeface="Book Antiqua" panose="02040602050305030304" pitchFamily="18" charset="0"/>
              <a:cs typeface="Times New Roman" panose="02020603050405020304" pitchFamily="18" charset="0"/>
            </a:endParaRPr>
          </a:p>
          <a:p>
            <a:pPr marL="656273" indent="-342900" algn="just">
              <a:lnSpc>
                <a:spcPct val="150000"/>
              </a:lnSpc>
              <a:buClr>
                <a:srgbClr val="599CE5"/>
              </a:buClr>
              <a:buFont typeface="Wingdings" panose="05000000000000000000" pitchFamily="2" charset="2"/>
              <a:buChar char="§"/>
            </a:pPr>
            <a:r>
              <a:rPr lang="en-GB" dirty="0">
                <a:solidFill>
                  <a:schemeClr val="bg1"/>
                </a:solidFill>
                <a:effectLst/>
                <a:latin typeface="Times New Roman" panose="02020603050405020304" pitchFamily="18" charset="0"/>
                <a:ea typeface="Book Antiqua" panose="02040602050305030304" pitchFamily="18" charset="0"/>
                <a:cs typeface="Times New Roman" panose="02020603050405020304" pitchFamily="18" charset="0"/>
              </a:rPr>
              <a:t>Feature Engineering and Extraction Techniques </a:t>
            </a:r>
            <a:endParaRPr lang="en-US" dirty="0">
              <a:solidFill>
                <a:schemeClr val="bg1"/>
              </a:solidFill>
              <a:latin typeface="Times New Roman" panose="02020603050405020304" pitchFamily="18" charset="0"/>
              <a:ea typeface="Book Antiqua" panose="02040602050305030304" pitchFamily="18" charset="0"/>
              <a:cs typeface="Times New Roman" panose="02020603050405020304" pitchFamily="18" charset="0"/>
            </a:endParaRPr>
          </a:p>
          <a:p>
            <a:pPr marL="656273" indent="-342900" algn="just">
              <a:lnSpc>
                <a:spcPct val="150000"/>
              </a:lnSpc>
              <a:buClr>
                <a:srgbClr val="599CE5"/>
              </a:buClr>
              <a:buFont typeface="Wingdings" panose="05000000000000000000" pitchFamily="2" charset="2"/>
              <a:buChar char="§"/>
            </a:pPr>
            <a:r>
              <a:rPr lang="en-US" dirty="0">
                <a:solidFill>
                  <a:schemeClr val="bg1"/>
                </a:solidFill>
                <a:effectLst/>
                <a:latin typeface="Times New Roman" panose="02020603050405020304" pitchFamily="18" charset="0"/>
                <a:ea typeface="Book Antiqua" panose="02040602050305030304" pitchFamily="18" charset="0"/>
                <a:cs typeface="Times New Roman" panose="02020603050405020304" pitchFamily="18" charset="0"/>
              </a:rPr>
              <a:t>Data Splitting </a:t>
            </a:r>
            <a:endParaRPr lang="en-US" dirty="0">
              <a:solidFill>
                <a:schemeClr val="bg1"/>
              </a:solidFill>
              <a:latin typeface="Times New Roman" panose="02020603050405020304" pitchFamily="18" charset="0"/>
              <a:ea typeface="Book Antiqua" panose="02040602050305030304" pitchFamily="18" charset="0"/>
              <a:cs typeface="Times New Roman" panose="02020603050405020304" pitchFamily="18" charset="0"/>
            </a:endParaRPr>
          </a:p>
          <a:p>
            <a:pPr marL="656273" indent="-342900" algn="just">
              <a:lnSpc>
                <a:spcPct val="150000"/>
              </a:lnSpc>
              <a:buClr>
                <a:srgbClr val="599CE5"/>
              </a:buClr>
              <a:buFont typeface="Wingdings" panose="05000000000000000000" pitchFamily="2" charset="2"/>
              <a:buChar char="§"/>
            </a:pPr>
            <a:r>
              <a:rPr lang="en-GB" dirty="0">
                <a:solidFill>
                  <a:schemeClr val="bg1"/>
                </a:solidFill>
                <a:effectLst/>
                <a:latin typeface="Times New Roman" panose="02020603050405020304" pitchFamily="18" charset="0"/>
                <a:ea typeface="Book Antiqua" panose="02040602050305030304" pitchFamily="18" charset="0"/>
                <a:cs typeface="Times New Roman" panose="02020603050405020304" pitchFamily="18" charset="0"/>
              </a:rPr>
              <a:t>Classification Models</a:t>
            </a:r>
          </a:p>
          <a:p>
            <a:pPr marL="656273" indent="-342900" algn="just">
              <a:lnSpc>
                <a:spcPct val="150000"/>
              </a:lnSpc>
              <a:buClr>
                <a:srgbClr val="599CE5"/>
              </a:buClr>
              <a:buFont typeface="Wingdings" panose="05000000000000000000" pitchFamily="2" charset="2"/>
              <a:buChar char="§"/>
            </a:pPr>
            <a:r>
              <a:rPr lang="en-GB" dirty="0">
                <a:solidFill>
                  <a:schemeClr val="bg1"/>
                </a:solidFill>
                <a:latin typeface="Times New Roman" panose="02020603050405020304" pitchFamily="18" charset="0"/>
                <a:cs typeface="Times New Roman" panose="02020603050405020304" pitchFamily="18" charset="0"/>
              </a:rPr>
              <a:t>Performance parameters </a:t>
            </a:r>
          </a:p>
          <a:p>
            <a:pPr marL="656273" indent="-342900" algn="just">
              <a:lnSpc>
                <a:spcPct val="150000"/>
              </a:lnSpc>
              <a:buClr>
                <a:srgbClr val="599CE5"/>
              </a:buClr>
              <a:buFont typeface="Wingdings" panose="05000000000000000000" pitchFamily="2" charset="2"/>
              <a:buChar char="§"/>
            </a:pP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8414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A96D46-054A-4F45-BDCA-62DBFA5330D8}"/>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D8A3CD6-9997-499A-BCEF-45C904EFA420}"/>
              </a:ext>
            </a:extLst>
          </p:cNvPr>
          <p:cNvSpPr/>
          <p:nvPr/>
        </p:nvSpPr>
        <p:spPr>
          <a:xfrm>
            <a:off x="0" y="14514"/>
            <a:ext cx="12192000" cy="527558"/>
          </a:xfrm>
          <a:prstGeom prst="rect">
            <a:avLst/>
          </a:prstGeom>
          <a:solidFill>
            <a:srgbClr val="599CE5"/>
          </a:solidFill>
          <a:ln w="12700" cap="flat" cmpd="sng" algn="ctr">
            <a:solidFill>
              <a:srgbClr val="599CE5"/>
            </a:solidFill>
            <a:prstDash val="solid"/>
            <a:miter lim="800000"/>
          </a:ln>
          <a:effectLst/>
        </p:spPr>
        <p:txBody>
          <a:bodyPr rtlCol="0" anchor="ctr"/>
          <a:lstStyle/>
          <a:p>
            <a:pPr lvl="0" algn="ctr"/>
            <a:r>
              <a:rPr lang="en-US" sz="2800" b="1" kern="0" dirty="0">
                <a:solidFill>
                  <a:prstClr val="white"/>
                </a:solidFill>
                <a:latin typeface="Times New Roman" panose="02020603050405020304" pitchFamily="18" charset="0"/>
                <a:cs typeface="Times New Roman" panose="02020603050405020304" pitchFamily="18" charset="0"/>
              </a:rPr>
              <a:t>Dataset Description </a:t>
            </a:r>
            <a:endParaRPr lang="en-US" sz="2800" b="1" dirty="0">
              <a:solidFill>
                <a:srgbClr val="FFFFFF"/>
              </a:solidFill>
              <a:latin typeface="Times New Roman" panose="02020603050405020304" pitchFamily="18" charset="0"/>
              <a:cs typeface="Times New Roman" panose="02020603050405020304" pitchFamily="18" charset="0"/>
            </a:endParaRPr>
          </a:p>
        </p:txBody>
      </p:sp>
      <p:sp>
        <p:nvSpPr>
          <p:cNvPr id="13" name="Slide Number Placeholder 3">
            <a:extLst>
              <a:ext uri="{FF2B5EF4-FFF2-40B4-BE49-F238E27FC236}">
                <a16:creationId xmlns:a16="http://schemas.microsoft.com/office/drawing/2014/main" id="{7A0BA9C0-5D30-4B74-8929-9C945A8D4324}"/>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13</a:t>
            </a:fld>
            <a:endParaRPr lang="en-US" sz="1600" b="1" dirty="0">
              <a:solidFill>
                <a:srgbClr val="599CE5"/>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4F9DFE4-26C0-B977-C859-D479D051D63E}"/>
              </a:ext>
            </a:extLst>
          </p:cNvPr>
          <p:cNvSpPr txBox="1"/>
          <p:nvPr/>
        </p:nvSpPr>
        <p:spPr>
          <a:xfrm>
            <a:off x="927653" y="970722"/>
            <a:ext cx="10045147" cy="4916556"/>
          </a:xfrm>
          <a:prstGeom prst="rect">
            <a:avLst/>
          </a:prstGeom>
          <a:solidFill>
            <a:schemeClr val="tx1"/>
          </a:solidFill>
          <a:ln w="38100">
            <a:solidFill>
              <a:schemeClr val="bg1"/>
            </a:solidFill>
          </a:ln>
        </p:spPr>
        <p:txBody>
          <a:bodyPr vert="horz" wrap="square" lIns="0" tIns="0" rIns="365760" bIns="0" rtlCol="0">
            <a:noAutofit/>
          </a:bodyPr>
          <a:lstStyle/>
          <a:p>
            <a:pPr marL="788861" algn="just">
              <a:lnSpc>
                <a:spcPct val="130000"/>
              </a:lnSpc>
              <a:buClr>
                <a:srgbClr val="00B0F0"/>
              </a:buClr>
            </a:pPr>
            <a:endParaRPr lang="en-US" sz="2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88861" algn="just">
              <a:lnSpc>
                <a:spcPct val="130000"/>
              </a:lnSpc>
              <a:buClr>
                <a:srgbClr val="00B0F0"/>
              </a:buClr>
            </a:pPr>
            <a:r>
              <a:rPr lang="en-US" sz="2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 have also explored the dataset that can be used to implement the machine learning models, and this data is related to DDoS attacks. "DDoS DNS dataset" has been selected that consists of 23 attributes and 104345 observations or rows. It means there is a large database regarding DDoS attacks on different sites. Every observation is labelled as 1 or 0, '1' means there is a DDoS attack, and '0' means no DDoS attack. So, there are two classes against the 22 different information, so we can use binary classification to implement the approaches.</a:t>
            </a:r>
            <a:endParaRPr 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4011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A96D46-054A-4F45-BDCA-62DBFA5330D8}"/>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D8A3CD6-9997-499A-BCEF-45C904EFA420}"/>
              </a:ext>
            </a:extLst>
          </p:cNvPr>
          <p:cNvSpPr/>
          <p:nvPr/>
        </p:nvSpPr>
        <p:spPr>
          <a:xfrm>
            <a:off x="0" y="14514"/>
            <a:ext cx="12192000" cy="527558"/>
          </a:xfrm>
          <a:prstGeom prst="rect">
            <a:avLst/>
          </a:prstGeom>
          <a:solidFill>
            <a:srgbClr val="599CE5"/>
          </a:solidFill>
          <a:ln w="12700" cap="flat" cmpd="sng" algn="ctr">
            <a:solidFill>
              <a:srgbClr val="599CE5"/>
            </a:solidFill>
            <a:prstDash val="solid"/>
            <a:miter lim="800000"/>
          </a:ln>
          <a:effectLst/>
        </p:spPr>
        <p:txBody>
          <a:bodyPr rtlCol="0" anchor="ctr"/>
          <a:lstStyle/>
          <a:p>
            <a:pPr lvl="0" algn="ctr"/>
            <a:r>
              <a:rPr lang="en-US" sz="2800" b="1" kern="0" dirty="0">
                <a:solidFill>
                  <a:prstClr val="white"/>
                </a:solidFill>
                <a:latin typeface="Times New Roman" panose="02020603050405020304" pitchFamily="18" charset="0"/>
                <a:cs typeface="Times New Roman" panose="02020603050405020304" pitchFamily="18" charset="0"/>
              </a:rPr>
              <a:t>Dataset Description </a:t>
            </a:r>
            <a:endParaRPr lang="en-US" sz="2800" b="1" dirty="0">
              <a:solidFill>
                <a:srgbClr val="FFFFFF"/>
              </a:solidFill>
              <a:latin typeface="Times New Roman" panose="02020603050405020304" pitchFamily="18" charset="0"/>
              <a:cs typeface="Times New Roman" panose="02020603050405020304" pitchFamily="18" charset="0"/>
            </a:endParaRPr>
          </a:p>
        </p:txBody>
      </p:sp>
      <p:sp>
        <p:nvSpPr>
          <p:cNvPr id="13" name="Slide Number Placeholder 3">
            <a:extLst>
              <a:ext uri="{FF2B5EF4-FFF2-40B4-BE49-F238E27FC236}">
                <a16:creationId xmlns:a16="http://schemas.microsoft.com/office/drawing/2014/main" id="{7A0BA9C0-5D30-4B74-8929-9C945A8D4324}"/>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14</a:t>
            </a:fld>
            <a:endParaRPr lang="en-US" sz="1600" b="1" dirty="0">
              <a:solidFill>
                <a:srgbClr val="599CE5"/>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4F9DFE4-26C0-B977-C859-D479D051D63E}"/>
              </a:ext>
            </a:extLst>
          </p:cNvPr>
          <p:cNvSpPr txBox="1"/>
          <p:nvPr/>
        </p:nvSpPr>
        <p:spPr>
          <a:xfrm>
            <a:off x="715618" y="970722"/>
            <a:ext cx="10243930" cy="5392352"/>
          </a:xfrm>
          <a:prstGeom prst="rect">
            <a:avLst/>
          </a:prstGeom>
          <a:solidFill>
            <a:schemeClr val="tx1"/>
          </a:solidFill>
          <a:ln w="38100">
            <a:solidFill>
              <a:schemeClr val="bg1"/>
            </a:solidFill>
          </a:ln>
        </p:spPr>
        <p:txBody>
          <a:bodyPr vert="horz" wrap="square" lIns="0" tIns="0" rIns="365760" bIns="0" rtlCol="0">
            <a:noAutofit/>
          </a:bodyPr>
          <a:lstStyle/>
          <a:p>
            <a:pPr marL="788861" algn="just">
              <a:lnSpc>
                <a:spcPct val="130000"/>
              </a:lnSpc>
              <a:buClr>
                <a:srgbClr val="00B0F0"/>
              </a:buClr>
            </a:pPr>
            <a:endParaRPr lang="en-US" sz="2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A62BCDEF-8A40-79D8-507E-5D1C0F3B3972}"/>
              </a:ext>
            </a:extLst>
          </p:cNvPr>
          <p:cNvSpPr txBox="1"/>
          <p:nvPr/>
        </p:nvSpPr>
        <p:spPr>
          <a:xfrm>
            <a:off x="6240001" y="1368200"/>
            <a:ext cx="4378817" cy="4483481"/>
          </a:xfrm>
          <a:prstGeom prst="rect">
            <a:avLst/>
          </a:prstGeom>
          <a:solidFill>
            <a:schemeClr val="tx1"/>
          </a:solidFill>
          <a:ln w="38100">
            <a:noFill/>
          </a:ln>
        </p:spPr>
        <p:txBody>
          <a:bodyPr vert="horz" wrap="square" lIns="0" tIns="0" rIns="365760" bIns="0" rtlCol="0">
            <a:noAutofit/>
          </a:bodyPr>
          <a:lstStyle/>
          <a:p>
            <a:pPr marL="788861" indent="0" algn="just" defTabSz="457200">
              <a:lnSpc>
                <a:spcPct val="130000"/>
              </a:lnSpc>
              <a:spcBef>
                <a:spcPts val="0"/>
              </a:spcBef>
              <a:spcAft>
                <a:spcPts val="0"/>
              </a:spcAft>
              <a:buClr>
                <a:srgbClr val="00B0F0"/>
              </a:buClr>
              <a:buNone/>
            </a:pPr>
            <a:endParaRPr lang="en-PK" sz="2200" dirty="0">
              <a:solidFill>
                <a:srgbClr val="00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74A7460-0820-45D4-CCF9-E1A9519508E8}"/>
              </a:ext>
            </a:extLst>
          </p:cNvPr>
          <p:cNvPicPr>
            <a:picLocks noChangeAspect="1"/>
          </p:cNvPicPr>
          <p:nvPr/>
        </p:nvPicPr>
        <p:blipFill>
          <a:blip r:embed="rId3"/>
          <a:stretch>
            <a:fillRect/>
          </a:stretch>
        </p:blipFill>
        <p:spPr>
          <a:xfrm>
            <a:off x="907625" y="1100740"/>
            <a:ext cx="5972175" cy="5029603"/>
          </a:xfrm>
          <a:prstGeom prst="rect">
            <a:avLst/>
          </a:prstGeom>
        </p:spPr>
      </p:pic>
    </p:spTree>
    <p:extLst>
      <p:ext uri="{BB962C8B-B14F-4D97-AF65-F5344CB8AC3E}">
        <p14:creationId xmlns:p14="http://schemas.microsoft.com/office/powerpoint/2010/main" val="1914316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8929" y="427702"/>
            <a:ext cx="10958052" cy="5973098"/>
          </a:xfrm>
        </p:spPr>
        <p:txBody>
          <a:bodyPr tIns="0" bIns="914400" anchor="ctr">
            <a:noAutofit/>
          </a:bodyPr>
          <a:lstStyle/>
          <a:p>
            <a:r>
              <a:rPr lang="en-US" sz="2800" b="1" dirty="0">
                <a:latin typeface="Times New Roman" panose="02020603050405020304" pitchFamily="18" charset="0"/>
                <a:cs typeface="Times New Roman" panose="02020603050405020304" pitchFamily="18" charset="0"/>
              </a:rPr>
              <a:t>4. Results and discussion</a:t>
            </a:r>
            <a:endParaRPr lang="en-US" sz="28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91B12AA2-EE35-446F-9853-29CF1FCF75C9}"/>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7" name="Slide Number Placeholder 3">
            <a:extLst>
              <a:ext uri="{FF2B5EF4-FFF2-40B4-BE49-F238E27FC236}">
                <a16:creationId xmlns:a16="http://schemas.microsoft.com/office/drawing/2014/main" id="{7F747229-548C-4D8D-BC3C-2F3C06B9871B}"/>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15</a:t>
            </a:fld>
            <a:endParaRPr lang="en-US" sz="1600" b="1" dirty="0">
              <a:solidFill>
                <a:srgbClr val="599CE5"/>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644F09F-B1FA-4041-9A64-0E2C6AF778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26969" y="3416474"/>
            <a:ext cx="2601971" cy="2236066"/>
          </a:xfrm>
          <a:prstGeom prst="rect">
            <a:avLst/>
          </a:prstGeom>
        </p:spPr>
      </p:pic>
    </p:spTree>
    <p:extLst>
      <p:ext uri="{BB962C8B-B14F-4D97-AF65-F5344CB8AC3E}">
        <p14:creationId xmlns:p14="http://schemas.microsoft.com/office/powerpoint/2010/main" val="52983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A96D46-054A-4F45-BDCA-62DBFA5330D8}"/>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D8A3CD6-9997-499A-BCEF-45C904EFA420}"/>
              </a:ext>
            </a:extLst>
          </p:cNvPr>
          <p:cNvSpPr/>
          <p:nvPr/>
        </p:nvSpPr>
        <p:spPr>
          <a:xfrm>
            <a:off x="0" y="14514"/>
            <a:ext cx="12192000" cy="527558"/>
          </a:xfrm>
          <a:prstGeom prst="rect">
            <a:avLst/>
          </a:prstGeom>
          <a:solidFill>
            <a:srgbClr val="599CE5"/>
          </a:solidFill>
          <a:ln w="12700" cap="flat" cmpd="sng" algn="ctr">
            <a:solidFill>
              <a:srgbClr val="599CE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b="1" kern="0" dirty="0">
                <a:solidFill>
                  <a:prstClr val="white"/>
                </a:solidFill>
                <a:latin typeface="Times New Roman" panose="02020603050405020304" pitchFamily="18" charset="0"/>
                <a:cs typeface="Times New Roman" panose="02020603050405020304" pitchFamily="18" charset="0"/>
              </a:rPr>
              <a:t>MODEL IMPLEMENTATION</a:t>
            </a:r>
            <a:endParaRPr kumimoji="0" lang="en-US" sz="28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9" name="Subtitle 2">
            <a:extLst>
              <a:ext uri="{FF2B5EF4-FFF2-40B4-BE49-F238E27FC236}">
                <a16:creationId xmlns:a16="http://schemas.microsoft.com/office/drawing/2014/main" id="{A52AF36B-BD1F-4F64-9C54-378F2A947485}"/>
              </a:ext>
            </a:extLst>
          </p:cNvPr>
          <p:cNvSpPr txBox="1">
            <a:spLocks/>
          </p:cNvSpPr>
          <p:nvPr/>
        </p:nvSpPr>
        <p:spPr>
          <a:xfrm>
            <a:off x="285750" y="1028700"/>
            <a:ext cx="11725275" cy="5177788"/>
          </a:xfrm>
          <a:prstGeom prst="rect">
            <a:avLst/>
          </a:prstGeom>
          <a:solidFill>
            <a:schemeClr val="tx1"/>
          </a:solidFill>
          <a:ln w="38100">
            <a:solidFill>
              <a:schemeClr val="bg1"/>
            </a:solidFill>
          </a:ln>
        </p:spPr>
        <p:txBody>
          <a:bodyPr vert="horz" lIns="0" tIns="0" rIns="365760" bIns="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13373" lvl="0" indent="0" algn="just" defTabSz="457200">
              <a:lnSpc>
                <a:spcPct val="150000"/>
              </a:lnSpc>
              <a:spcBef>
                <a:spcPts val="0"/>
              </a:spcBef>
              <a:spcAft>
                <a:spcPts val="0"/>
              </a:spcAft>
              <a:buClr>
                <a:srgbClr val="00B0F0"/>
              </a:buClr>
              <a:buSzTx/>
              <a:buNone/>
            </a:pPr>
            <a:r>
              <a:rPr lang="en-US" sz="2800" b="1" dirty="0">
                <a:solidFill>
                  <a:srgbClr val="000000"/>
                </a:solidFill>
                <a:latin typeface="Times New Roman" panose="02020603050405020304" pitchFamily="18" charset="0"/>
                <a:cs typeface="Times New Roman" panose="02020603050405020304" pitchFamily="18" charset="0"/>
              </a:rPr>
              <a:t>Machine Learning Algorithms:</a:t>
            </a:r>
            <a:r>
              <a:rPr lang="en-US" sz="2800" dirty="0">
                <a:solidFill>
                  <a:srgbClr val="000000"/>
                </a:solidFill>
                <a:latin typeface="Times New Roman" panose="02020603050405020304" pitchFamily="18" charset="0"/>
                <a:cs typeface="Times New Roman" panose="02020603050405020304" pitchFamily="18" charset="0"/>
              </a:rPr>
              <a:t> </a:t>
            </a:r>
          </a:p>
          <a:p>
            <a:pPr marL="1131761" lvl="2" indent="-342900" algn="just" defTabSz="457200">
              <a:lnSpc>
                <a:spcPct val="130000"/>
              </a:lnSpc>
              <a:spcBef>
                <a:spcPts val="0"/>
              </a:spcBef>
              <a:spcAft>
                <a:spcPts val="0"/>
              </a:spcAft>
              <a:buClr>
                <a:srgbClr val="00B0F0"/>
              </a:buClr>
              <a:buFont typeface="Wingdings" panose="05000000000000000000" pitchFamily="2" charset="2"/>
              <a:buChar char="§"/>
            </a:pPr>
            <a:r>
              <a:rPr lang="en-US" sz="2400" dirty="0">
                <a:solidFill>
                  <a:srgbClr val="000000"/>
                </a:solidFill>
                <a:latin typeface="Times New Roman" panose="02020603050405020304" pitchFamily="18" charset="0"/>
                <a:cs typeface="Times New Roman" panose="02020603050405020304" pitchFamily="18" charset="0"/>
              </a:rPr>
              <a:t>Support Vector Machine</a:t>
            </a:r>
          </a:p>
          <a:p>
            <a:pPr marL="1131761" lvl="2" indent="-342900" algn="just" defTabSz="457200">
              <a:lnSpc>
                <a:spcPct val="130000"/>
              </a:lnSpc>
              <a:spcBef>
                <a:spcPts val="0"/>
              </a:spcBef>
              <a:spcAft>
                <a:spcPts val="0"/>
              </a:spcAft>
              <a:buClr>
                <a:srgbClr val="00B0F0"/>
              </a:buClr>
              <a:buFont typeface="Wingdings" panose="05000000000000000000" pitchFamily="2" charset="2"/>
              <a:buChar char="§"/>
            </a:pPr>
            <a:r>
              <a:rPr lang="en-US" sz="2400" dirty="0">
                <a:solidFill>
                  <a:srgbClr val="000000"/>
                </a:solidFill>
                <a:latin typeface="Times New Roman" panose="02020603050405020304" pitchFamily="18" charset="0"/>
                <a:cs typeface="Times New Roman" panose="02020603050405020304" pitchFamily="18" charset="0"/>
              </a:rPr>
              <a:t>Logistic Regression</a:t>
            </a:r>
          </a:p>
          <a:p>
            <a:pPr marL="1131761" lvl="2" indent="-342900" algn="just" defTabSz="457200">
              <a:lnSpc>
                <a:spcPct val="130000"/>
              </a:lnSpc>
              <a:spcBef>
                <a:spcPts val="0"/>
              </a:spcBef>
              <a:spcAft>
                <a:spcPts val="0"/>
              </a:spcAft>
              <a:buClr>
                <a:srgbClr val="00B0F0"/>
              </a:buClr>
              <a:buFont typeface="Wingdings" panose="05000000000000000000" pitchFamily="2" charset="2"/>
              <a:buChar char="§"/>
            </a:pPr>
            <a:r>
              <a:rPr lang="en-US" sz="2400" dirty="0">
                <a:solidFill>
                  <a:srgbClr val="000000"/>
                </a:solidFill>
                <a:latin typeface="Times New Roman" panose="02020603050405020304" pitchFamily="18" charset="0"/>
                <a:cs typeface="Times New Roman" panose="02020603050405020304" pitchFamily="18" charset="0"/>
              </a:rPr>
              <a:t>K-Nearest Neighbors</a:t>
            </a:r>
          </a:p>
          <a:p>
            <a:pPr marL="1131761" lvl="2" indent="-342900" algn="just" defTabSz="457200">
              <a:lnSpc>
                <a:spcPct val="130000"/>
              </a:lnSpc>
              <a:spcBef>
                <a:spcPts val="0"/>
              </a:spcBef>
              <a:spcAft>
                <a:spcPts val="0"/>
              </a:spcAft>
              <a:buClr>
                <a:srgbClr val="00B0F0"/>
              </a:buClr>
              <a:buFont typeface="Wingdings" panose="05000000000000000000" pitchFamily="2" charset="2"/>
              <a:buChar char="§"/>
            </a:pPr>
            <a:r>
              <a:rPr lang="en-US" sz="2400" dirty="0">
                <a:solidFill>
                  <a:srgbClr val="000000"/>
                </a:solidFill>
                <a:latin typeface="Times New Roman" panose="02020603050405020304" pitchFamily="18" charset="0"/>
                <a:cs typeface="Times New Roman" panose="02020603050405020304" pitchFamily="18" charset="0"/>
              </a:rPr>
              <a:t>Random Forest</a:t>
            </a:r>
          </a:p>
          <a:p>
            <a:pPr marL="788861" lvl="2" indent="0" algn="just" defTabSz="457200">
              <a:lnSpc>
                <a:spcPct val="130000"/>
              </a:lnSpc>
              <a:spcBef>
                <a:spcPts val="0"/>
              </a:spcBef>
              <a:spcAft>
                <a:spcPts val="0"/>
              </a:spcAft>
              <a:buClr>
                <a:srgbClr val="00B0F0"/>
              </a:buClr>
              <a:buNone/>
            </a:pPr>
            <a:endParaRPr lang="en-US" sz="2400" dirty="0">
              <a:solidFill>
                <a:srgbClr val="000000"/>
              </a:solidFill>
              <a:latin typeface="Times New Roman" panose="02020603050405020304" pitchFamily="18" charset="0"/>
              <a:cs typeface="Times New Roman" panose="02020603050405020304" pitchFamily="18" charset="0"/>
            </a:endParaRPr>
          </a:p>
          <a:p>
            <a:pPr marL="1131761" lvl="2" indent="-342900" algn="just" defTabSz="457200">
              <a:lnSpc>
                <a:spcPct val="130000"/>
              </a:lnSpc>
              <a:spcBef>
                <a:spcPts val="0"/>
              </a:spcBef>
              <a:spcAft>
                <a:spcPts val="0"/>
              </a:spcAft>
              <a:buClr>
                <a:srgbClr val="00B0F0"/>
              </a:buClr>
              <a:buFont typeface="Wingdings" panose="05000000000000000000"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Used four algorithms to compare results of the model</a:t>
            </a:r>
            <a:endParaRPr lang="en-US" sz="2600" dirty="0">
              <a:solidFill>
                <a:srgbClr val="000000"/>
              </a:solidFill>
              <a:latin typeface="Times New Roman" panose="02020603050405020304" pitchFamily="18" charset="0"/>
              <a:cs typeface="Times New Roman" panose="02020603050405020304" pitchFamily="18" charset="0"/>
            </a:endParaRPr>
          </a:p>
        </p:txBody>
      </p:sp>
      <p:sp>
        <p:nvSpPr>
          <p:cNvPr id="6" name="Slide Number Placeholder 3">
            <a:extLst>
              <a:ext uri="{FF2B5EF4-FFF2-40B4-BE49-F238E27FC236}">
                <a16:creationId xmlns:a16="http://schemas.microsoft.com/office/drawing/2014/main" id="{D197C2BE-EE15-4545-B834-E2026C490936}"/>
              </a:ext>
            </a:extLst>
          </p:cNvPr>
          <p:cNvSpPr txBox="1">
            <a:spLocks/>
          </p:cNvSpPr>
          <p:nvPr/>
        </p:nvSpPr>
        <p:spPr>
          <a:xfrm>
            <a:off x="11645265" y="634936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16</a:t>
            </a:fld>
            <a:endParaRPr lang="en-US" sz="1600" b="1" dirty="0">
              <a:solidFill>
                <a:srgbClr val="599CE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718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 calcmode="lin" valueType="num">
                                      <p:cBhvr additive="base">
                                        <p:cTn id="1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 calcmode="lin" valueType="num">
                                      <p:cBhvr additive="base">
                                        <p:cTn id="2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A96D46-054A-4F45-BDCA-62DBFA5330D8}"/>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D8A3CD6-9997-499A-BCEF-45C904EFA420}"/>
              </a:ext>
            </a:extLst>
          </p:cNvPr>
          <p:cNvSpPr/>
          <p:nvPr/>
        </p:nvSpPr>
        <p:spPr>
          <a:xfrm>
            <a:off x="0" y="14514"/>
            <a:ext cx="12192000" cy="527558"/>
          </a:xfrm>
          <a:prstGeom prst="rect">
            <a:avLst/>
          </a:prstGeom>
          <a:solidFill>
            <a:srgbClr val="599CE5"/>
          </a:solidFill>
          <a:ln w="12700" cap="flat" cmpd="sng" algn="ctr">
            <a:solidFill>
              <a:srgbClr val="599CE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b="1" kern="0" dirty="0">
                <a:solidFill>
                  <a:prstClr val="white"/>
                </a:solidFill>
                <a:latin typeface="Times New Roman" panose="02020603050405020304" pitchFamily="18" charset="0"/>
                <a:cs typeface="Times New Roman" panose="02020603050405020304" pitchFamily="18" charset="0"/>
              </a:rPr>
              <a:t>TOOLS &amp; LANGUAGES</a:t>
            </a:r>
            <a:endParaRPr kumimoji="0" lang="en-US" sz="28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3" name="Slide Number Placeholder 3">
            <a:extLst>
              <a:ext uri="{FF2B5EF4-FFF2-40B4-BE49-F238E27FC236}">
                <a16:creationId xmlns:a16="http://schemas.microsoft.com/office/drawing/2014/main" id="{7A0BA9C0-5D30-4B74-8929-9C945A8D4324}"/>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17</a:t>
            </a:fld>
            <a:endParaRPr lang="en-US" sz="1600" b="1" dirty="0">
              <a:solidFill>
                <a:srgbClr val="599CE5"/>
              </a:solidFill>
              <a:latin typeface="Times New Roman" panose="02020603050405020304" pitchFamily="18" charset="0"/>
              <a:cs typeface="Times New Roman" panose="02020603050405020304" pitchFamily="18" charset="0"/>
            </a:endParaRPr>
          </a:p>
        </p:txBody>
      </p:sp>
      <p:sp>
        <p:nvSpPr>
          <p:cNvPr id="9" name="Subtitle 2">
            <a:extLst>
              <a:ext uri="{FF2B5EF4-FFF2-40B4-BE49-F238E27FC236}">
                <a16:creationId xmlns:a16="http://schemas.microsoft.com/office/drawing/2014/main" id="{A52AF36B-BD1F-4F64-9C54-378F2A947485}"/>
              </a:ext>
            </a:extLst>
          </p:cNvPr>
          <p:cNvSpPr txBox="1">
            <a:spLocks/>
          </p:cNvSpPr>
          <p:nvPr/>
        </p:nvSpPr>
        <p:spPr>
          <a:xfrm>
            <a:off x="308597" y="841829"/>
            <a:ext cx="11622848" cy="5419647"/>
          </a:xfrm>
          <a:prstGeom prst="rect">
            <a:avLst/>
          </a:prstGeom>
          <a:solidFill>
            <a:schemeClr val="tx1"/>
          </a:solidFill>
          <a:ln w="38100">
            <a:solidFill>
              <a:schemeClr val="bg1"/>
            </a:solidFill>
          </a:ln>
        </p:spPr>
        <p:txBody>
          <a:bodyPr vert="horz" lIns="0" tIns="182880" rIns="36576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56273" indent="-342900" algn="just" defTabSz="457200">
              <a:lnSpc>
                <a:spcPct val="150000"/>
              </a:lnSpc>
              <a:spcBef>
                <a:spcPts val="0"/>
              </a:spcBef>
              <a:spcAft>
                <a:spcPts val="0"/>
              </a:spcAft>
              <a:buClr>
                <a:srgbClr val="599CE5"/>
              </a:buClr>
              <a:buSzTx/>
              <a:buFont typeface="Wingdings" panose="05000000000000000000" pitchFamily="2" charset="2"/>
              <a:buChar char="§"/>
            </a:pPr>
            <a:r>
              <a:rPr lang="en-US" sz="2200" dirty="0">
                <a:solidFill>
                  <a:schemeClr val="bg1"/>
                </a:solidFill>
                <a:latin typeface="Times New Roman" panose="02020603050405020304" pitchFamily="18" charset="0"/>
                <a:cs typeface="Times New Roman" panose="02020603050405020304" pitchFamily="18" charset="0"/>
              </a:rPr>
              <a:t>We have used Python language for the implementation</a:t>
            </a:r>
          </a:p>
          <a:p>
            <a:pPr marL="656273" indent="-342900" algn="just" defTabSz="457200">
              <a:lnSpc>
                <a:spcPct val="150000"/>
              </a:lnSpc>
              <a:spcBef>
                <a:spcPts val="0"/>
              </a:spcBef>
              <a:spcAft>
                <a:spcPts val="0"/>
              </a:spcAft>
              <a:buClr>
                <a:srgbClr val="599CE5"/>
              </a:buClr>
              <a:buSzTx/>
              <a:buFont typeface="Wingdings" panose="05000000000000000000" pitchFamily="2" charset="2"/>
              <a:buChar char="§"/>
            </a:pPr>
            <a:r>
              <a:rPr lang="en-US" sz="2200" dirty="0">
                <a:solidFill>
                  <a:srgbClr val="000000"/>
                </a:solidFill>
                <a:latin typeface="Times New Roman" panose="02020603050405020304" pitchFamily="18" charset="0"/>
                <a:cs typeface="Times New Roman" panose="02020603050405020304" pitchFamily="18" charset="0"/>
              </a:rPr>
              <a:t>Following tools have been used:</a:t>
            </a:r>
          </a:p>
          <a:p>
            <a:pPr marL="313373" lvl="0" indent="0" algn="just" defTabSz="457200">
              <a:lnSpc>
                <a:spcPct val="100000"/>
              </a:lnSpc>
              <a:spcBef>
                <a:spcPts val="0"/>
              </a:spcBef>
              <a:spcAft>
                <a:spcPts val="0"/>
              </a:spcAft>
              <a:buClr>
                <a:srgbClr val="BD582C"/>
              </a:buClr>
              <a:buSzTx/>
              <a:buNone/>
            </a:pPr>
            <a:endParaRPr lang="en-US" sz="2200" dirty="0">
              <a:solidFill>
                <a:srgbClr val="000000"/>
              </a:solidFill>
              <a:latin typeface="Times New Roman" panose="02020603050405020304" pitchFamily="18" charset="0"/>
              <a:cs typeface="Times New Roman" panose="02020603050405020304" pitchFamily="18" charset="0"/>
            </a:endParaRPr>
          </a:p>
          <a:p>
            <a:pPr marL="313373" lvl="0" indent="0" algn="just" defTabSz="457200">
              <a:lnSpc>
                <a:spcPct val="100000"/>
              </a:lnSpc>
              <a:spcBef>
                <a:spcPts val="0"/>
              </a:spcBef>
              <a:spcAft>
                <a:spcPts val="0"/>
              </a:spcAft>
              <a:buClr>
                <a:srgbClr val="BD582C"/>
              </a:buClr>
              <a:buSzTx/>
              <a:buNone/>
            </a:pPr>
            <a:endParaRPr lang="en-US" sz="2200" dirty="0">
              <a:solidFill>
                <a:srgbClr val="000000"/>
              </a:solidFill>
              <a:latin typeface="Times New Roman" panose="02020603050405020304" pitchFamily="18" charset="0"/>
              <a:cs typeface="Times New Roman" panose="02020603050405020304" pitchFamily="18" charset="0"/>
            </a:endParaRPr>
          </a:p>
          <a:p>
            <a:pPr marL="313373" lvl="0" indent="0" algn="just" defTabSz="457200">
              <a:lnSpc>
                <a:spcPct val="100000"/>
              </a:lnSpc>
              <a:spcBef>
                <a:spcPts val="0"/>
              </a:spcBef>
              <a:spcAft>
                <a:spcPts val="0"/>
              </a:spcAft>
              <a:buClr>
                <a:srgbClr val="BD582C"/>
              </a:buClr>
              <a:buSzTx/>
              <a:buNone/>
            </a:pPr>
            <a:endParaRPr lang="en-US" sz="2200" dirty="0">
              <a:solidFill>
                <a:srgbClr val="000000"/>
              </a:solidFill>
              <a:latin typeface="Times New Roman" panose="02020603050405020304" pitchFamily="18" charset="0"/>
              <a:cs typeface="Times New Roman" panose="02020603050405020304" pitchFamily="18" charset="0"/>
            </a:endParaRPr>
          </a:p>
          <a:p>
            <a:pPr marL="313373" lvl="0" indent="0" algn="just" defTabSz="457200">
              <a:lnSpc>
                <a:spcPct val="100000"/>
              </a:lnSpc>
              <a:spcBef>
                <a:spcPts val="0"/>
              </a:spcBef>
              <a:spcAft>
                <a:spcPts val="0"/>
              </a:spcAft>
              <a:buClr>
                <a:srgbClr val="BD582C"/>
              </a:buClr>
              <a:buSzTx/>
              <a:buNone/>
            </a:pPr>
            <a:endParaRPr lang="en-US" sz="2200" dirty="0">
              <a:solidFill>
                <a:srgbClr val="000000"/>
              </a:solidFill>
              <a:latin typeface="Times New Roman" panose="02020603050405020304" pitchFamily="18" charset="0"/>
              <a:cs typeface="Times New Roman" panose="02020603050405020304" pitchFamily="18" charset="0"/>
            </a:endParaRPr>
          </a:p>
        </p:txBody>
      </p:sp>
      <p:pic>
        <p:nvPicPr>
          <p:cNvPr id="4" name="Picture 3" descr="Logo, company name&#10;&#10;Description automatically generated">
            <a:extLst>
              <a:ext uri="{FF2B5EF4-FFF2-40B4-BE49-F238E27FC236}">
                <a16:creationId xmlns:a16="http://schemas.microsoft.com/office/drawing/2014/main" id="{DF591394-2EED-4BCE-8CAA-04135F4DF3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999" y="3899447"/>
            <a:ext cx="1853653" cy="1853653"/>
          </a:xfrm>
          <a:prstGeom prst="rect">
            <a:avLst/>
          </a:prstGeom>
        </p:spPr>
      </p:pic>
      <p:pic>
        <p:nvPicPr>
          <p:cNvPr id="1026" name="Picture 2" descr="Natural Language Processing - DZone AI">
            <a:extLst>
              <a:ext uri="{FF2B5EF4-FFF2-40B4-BE49-F238E27FC236}">
                <a16:creationId xmlns:a16="http://schemas.microsoft.com/office/drawing/2014/main" id="{284DBCC1-F1A5-41B0-8432-C8751F5186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4988" y="2178768"/>
            <a:ext cx="4762500" cy="18954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Graphical user interface, application&#10;&#10;Description automatically generated">
            <a:extLst>
              <a:ext uri="{FF2B5EF4-FFF2-40B4-BE49-F238E27FC236}">
                <a16:creationId xmlns:a16="http://schemas.microsoft.com/office/drawing/2014/main" id="{FD0129AF-60FD-4A1B-8DE1-0AC9E45068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20021" y="3829050"/>
            <a:ext cx="5391150" cy="1924050"/>
          </a:xfrm>
          <a:prstGeom prst="rect">
            <a:avLst/>
          </a:prstGeom>
        </p:spPr>
      </p:pic>
      <p:pic>
        <p:nvPicPr>
          <p:cNvPr id="17" name="Picture 16" descr="Logo, icon&#10;&#10;Description automatically generated">
            <a:extLst>
              <a:ext uri="{FF2B5EF4-FFF2-40B4-BE49-F238E27FC236}">
                <a16:creationId xmlns:a16="http://schemas.microsoft.com/office/drawing/2014/main" id="{62E4BA33-0B80-488F-AB6B-D4602C706A1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88193" y="2230723"/>
            <a:ext cx="2724150" cy="1320929"/>
          </a:xfrm>
          <a:prstGeom prst="rect">
            <a:avLst/>
          </a:prstGeom>
        </p:spPr>
      </p:pic>
    </p:spTree>
    <p:extLst>
      <p:ext uri="{BB962C8B-B14F-4D97-AF65-F5344CB8AC3E}">
        <p14:creationId xmlns:p14="http://schemas.microsoft.com/office/powerpoint/2010/main" val="3661536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 calcmode="lin" valueType="num">
                                      <p:cBhvr additive="base">
                                        <p:cTn id="19" dur="500" fill="hold"/>
                                        <p:tgtEl>
                                          <p:spTgt spid="1026"/>
                                        </p:tgtEl>
                                        <p:attrNameLst>
                                          <p:attrName>ppt_x</p:attrName>
                                        </p:attrNameLst>
                                      </p:cBhvr>
                                      <p:tavLst>
                                        <p:tav tm="0">
                                          <p:val>
                                            <p:strVal val="#ppt_x"/>
                                          </p:val>
                                        </p:tav>
                                        <p:tav tm="100000">
                                          <p:val>
                                            <p:strVal val="#ppt_x"/>
                                          </p:val>
                                        </p:tav>
                                      </p:tavLst>
                                    </p:anim>
                                    <p:anim calcmode="lin" valueType="num">
                                      <p:cBhvr additive="base">
                                        <p:cTn id="20"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A96D46-054A-4F45-BDCA-62DBFA5330D8}"/>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D8A3CD6-9997-499A-BCEF-45C904EFA420}"/>
              </a:ext>
            </a:extLst>
          </p:cNvPr>
          <p:cNvSpPr/>
          <p:nvPr/>
        </p:nvSpPr>
        <p:spPr>
          <a:xfrm>
            <a:off x="0" y="14514"/>
            <a:ext cx="12192000" cy="527558"/>
          </a:xfrm>
          <a:prstGeom prst="rect">
            <a:avLst/>
          </a:prstGeom>
          <a:solidFill>
            <a:srgbClr val="599CE5"/>
          </a:solidFill>
          <a:ln w="12700" cap="flat" cmpd="sng" algn="ctr">
            <a:solidFill>
              <a:srgbClr val="599CE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REQUIRED PACKAGES</a:t>
            </a:r>
          </a:p>
        </p:txBody>
      </p:sp>
      <p:sp>
        <p:nvSpPr>
          <p:cNvPr id="9" name="Subtitle 2">
            <a:extLst>
              <a:ext uri="{FF2B5EF4-FFF2-40B4-BE49-F238E27FC236}">
                <a16:creationId xmlns:a16="http://schemas.microsoft.com/office/drawing/2014/main" id="{A52AF36B-BD1F-4F64-9C54-378F2A947485}"/>
              </a:ext>
            </a:extLst>
          </p:cNvPr>
          <p:cNvSpPr txBox="1">
            <a:spLocks/>
          </p:cNvSpPr>
          <p:nvPr/>
        </p:nvSpPr>
        <p:spPr>
          <a:xfrm>
            <a:off x="95250" y="600075"/>
            <a:ext cx="11991975" cy="6105525"/>
          </a:xfrm>
          <a:prstGeom prst="rect">
            <a:avLst/>
          </a:prstGeom>
          <a:solidFill>
            <a:schemeClr val="tx1"/>
          </a:solidFill>
          <a:ln w="38100">
            <a:solidFill>
              <a:schemeClr val="bg1"/>
            </a:solidFill>
          </a:ln>
        </p:spPr>
        <p:txBody>
          <a:bodyPr vert="horz" lIns="0" tIns="182880" rIns="36576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56273" indent="-342900" algn="just" defTabSz="457200">
              <a:lnSpc>
                <a:spcPct val="100000"/>
              </a:lnSpc>
              <a:spcBef>
                <a:spcPts val="0"/>
              </a:spcBef>
              <a:spcAft>
                <a:spcPts val="0"/>
              </a:spcAft>
              <a:buClr>
                <a:srgbClr val="599CE5"/>
              </a:buClr>
              <a:buSzTx/>
              <a:buFont typeface="Wingdings" panose="05000000000000000000" pitchFamily="2" charset="2"/>
              <a:buChar char="§"/>
            </a:pPr>
            <a:r>
              <a:rPr lang="en-US" sz="2400">
                <a:solidFill>
                  <a:srgbClr val="000000"/>
                </a:solidFill>
                <a:latin typeface="Times New Roman" panose="02020603050405020304" pitchFamily="18" charset="0"/>
                <a:cs typeface="Times New Roman" panose="02020603050405020304" pitchFamily="18" charset="0"/>
              </a:rPr>
              <a:t>Following packages required for implementation:</a:t>
            </a:r>
          </a:p>
          <a:p>
            <a:pPr marL="313373" lvl="0" indent="0" algn="just" defTabSz="457200">
              <a:lnSpc>
                <a:spcPct val="100000"/>
              </a:lnSpc>
              <a:spcBef>
                <a:spcPts val="0"/>
              </a:spcBef>
              <a:spcAft>
                <a:spcPts val="0"/>
              </a:spcAft>
              <a:buClr>
                <a:srgbClr val="BD582C"/>
              </a:buClr>
              <a:buSzTx/>
              <a:buNone/>
            </a:pPr>
            <a:endParaRPr lang="en-US" sz="2400">
              <a:solidFill>
                <a:srgbClr val="000000"/>
              </a:solidFill>
              <a:latin typeface="Times New Roman" panose="02020603050405020304" pitchFamily="18" charset="0"/>
              <a:cs typeface="Times New Roman" panose="02020603050405020304" pitchFamily="18" charset="0"/>
            </a:endParaRPr>
          </a:p>
          <a:p>
            <a:pPr marL="313373" lvl="0" indent="0" algn="just" defTabSz="457200">
              <a:lnSpc>
                <a:spcPct val="100000"/>
              </a:lnSpc>
              <a:spcBef>
                <a:spcPts val="0"/>
              </a:spcBef>
              <a:spcAft>
                <a:spcPts val="0"/>
              </a:spcAft>
              <a:buClr>
                <a:srgbClr val="BD582C"/>
              </a:buClr>
              <a:buSzTx/>
              <a:buNone/>
            </a:pPr>
            <a:endParaRPr lang="en-US" sz="2400">
              <a:solidFill>
                <a:srgbClr val="000000"/>
              </a:solidFill>
              <a:latin typeface="Times New Roman" panose="02020603050405020304" pitchFamily="18" charset="0"/>
              <a:cs typeface="Times New Roman" panose="02020603050405020304" pitchFamily="18" charset="0"/>
            </a:endParaRPr>
          </a:p>
          <a:p>
            <a:pPr marL="313373" lvl="0" indent="0" algn="just" defTabSz="457200">
              <a:lnSpc>
                <a:spcPct val="100000"/>
              </a:lnSpc>
              <a:spcBef>
                <a:spcPts val="0"/>
              </a:spcBef>
              <a:spcAft>
                <a:spcPts val="0"/>
              </a:spcAft>
              <a:buClr>
                <a:srgbClr val="BD582C"/>
              </a:buClr>
              <a:buSzTx/>
              <a:buNone/>
            </a:pPr>
            <a:r>
              <a:rPr lang="en-US" sz="2400">
                <a:solidFill>
                  <a:srgbClr val="000000"/>
                </a:solidFill>
                <a:latin typeface="Times New Roman" panose="02020603050405020304" pitchFamily="18" charset="0"/>
                <a:cs typeface="Times New Roman" panose="02020603050405020304" pitchFamily="18" charset="0"/>
              </a:rPr>
              <a:t> </a:t>
            </a:r>
          </a:p>
          <a:p>
            <a:pPr marL="313373" lvl="0" indent="0" algn="just" defTabSz="457200">
              <a:lnSpc>
                <a:spcPct val="100000"/>
              </a:lnSpc>
              <a:spcBef>
                <a:spcPts val="0"/>
              </a:spcBef>
              <a:spcAft>
                <a:spcPts val="0"/>
              </a:spcAft>
              <a:buClr>
                <a:srgbClr val="BD582C"/>
              </a:buClr>
              <a:buSzTx/>
              <a:buNone/>
            </a:pPr>
            <a:endParaRPr lang="en-US" sz="2400" dirty="0">
              <a:solidFill>
                <a:srgbClr val="000000"/>
              </a:solidFill>
              <a:latin typeface="Times New Roman" panose="02020603050405020304" pitchFamily="18" charset="0"/>
              <a:cs typeface="Times New Roman" panose="02020603050405020304" pitchFamily="18" charset="0"/>
            </a:endParaRPr>
          </a:p>
        </p:txBody>
      </p:sp>
      <p:graphicFrame>
        <p:nvGraphicFramePr>
          <p:cNvPr id="2" name="Table 3">
            <a:extLst>
              <a:ext uri="{FF2B5EF4-FFF2-40B4-BE49-F238E27FC236}">
                <a16:creationId xmlns:a16="http://schemas.microsoft.com/office/drawing/2014/main" id="{B65C7C40-E087-4F66-8BD1-2304A0BA8D07}"/>
              </a:ext>
            </a:extLst>
          </p:cNvPr>
          <p:cNvGraphicFramePr>
            <a:graphicFrameLocks noGrp="1"/>
          </p:cNvGraphicFramePr>
          <p:nvPr>
            <p:extLst>
              <p:ext uri="{D42A27DB-BD31-4B8C-83A1-F6EECF244321}">
                <p14:modId xmlns:p14="http://schemas.microsoft.com/office/powerpoint/2010/main" val="122006847"/>
              </p:ext>
            </p:extLst>
          </p:nvPr>
        </p:nvGraphicFramePr>
        <p:xfrm>
          <a:off x="429103" y="1371599"/>
          <a:ext cx="5002055" cy="3804556"/>
        </p:xfrm>
        <a:graphic>
          <a:graphicData uri="http://schemas.openxmlformats.org/drawingml/2006/table">
            <a:tbl>
              <a:tblPr firstRow="1" bandRow="1">
                <a:tableStyleId>{72833802-FEF1-4C79-8D5D-14CF1EAF98D9}</a:tableStyleId>
              </a:tblPr>
              <a:tblGrid>
                <a:gridCol w="5002055">
                  <a:extLst>
                    <a:ext uri="{9D8B030D-6E8A-4147-A177-3AD203B41FA5}">
                      <a16:colId xmlns:a16="http://schemas.microsoft.com/office/drawing/2014/main" val="1576715836"/>
                    </a:ext>
                  </a:extLst>
                </a:gridCol>
              </a:tblGrid>
              <a:tr h="567744">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Packages Names </a:t>
                      </a:r>
                    </a:p>
                  </a:txBody>
                  <a:tcPr>
                    <a:lnB w="12700" cap="flat" cmpd="sng" algn="ctr">
                      <a:solidFill>
                        <a:schemeClr val="bg1"/>
                      </a:solidFill>
                      <a:prstDash val="solid"/>
                      <a:round/>
                      <a:headEnd type="none" w="med" len="med"/>
                      <a:tailEnd type="none" w="med" len="med"/>
                    </a:lnB>
                    <a:solidFill>
                      <a:srgbClr val="599CE5"/>
                    </a:solidFill>
                  </a:tcPr>
                </a:tc>
                <a:extLst>
                  <a:ext uri="{0D108BD9-81ED-4DB2-BD59-A6C34878D82A}">
                    <a16:rowId xmlns:a16="http://schemas.microsoft.com/office/drawing/2014/main" val="3300294282"/>
                  </a:ext>
                </a:extLst>
              </a:tr>
              <a:tr h="567744">
                <a:tc>
                  <a:txBody>
                    <a:bodyPr/>
                    <a:lstStyle/>
                    <a:p>
                      <a:r>
                        <a:rPr lang="en-US" sz="2000" dirty="0">
                          <a:solidFill>
                            <a:schemeClr val="bg1"/>
                          </a:solidFill>
                          <a:latin typeface="Times New Roman" panose="02020603050405020304" pitchFamily="18" charset="0"/>
                          <a:cs typeface="Times New Roman" panose="02020603050405020304" pitchFamily="18" charset="0"/>
                        </a:rPr>
                        <a:t>matplotlib</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68962507"/>
                  </a:ext>
                </a:extLst>
              </a:tr>
              <a:tr h="567744">
                <a:tc>
                  <a:txBody>
                    <a:bodyPr/>
                    <a:lstStyle/>
                    <a:p>
                      <a:r>
                        <a:rPr lang="en-US" sz="2000" dirty="0">
                          <a:solidFill>
                            <a:schemeClr val="bg1"/>
                          </a:solidFill>
                          <a:latin typeface="Times New Roman" panose="02020603050405020304" pitchFamily="18" charset="0"/>
                          <a:cs typeface="Times New Roman" panose="02020603050405020304" pitchFamily="18" charset="0"/>
                        </a:rPr>
                        <a:t>seaborn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43136037"/>
                  </a:ext>
                </a:extLst>
              </a:tr>
              <a:tr h="567744">
                <a:tc>
                  <a:txBody>
                    <a:bodyPr/>
                    <a:lstStyle/>
                    <a:p>
                      <a:r>
                        <a:rPr lang="en-US" sz="2000" dirty="0" err="1">
                          <a:solidFill>
                            <a:schemeClr val="bg1"/>
                          </a:solidFill>
                          <a:latin typeface="Times New Roman" panose="02020603050405020304" pitchFamily="18" charset="0"/>
                          <a:cs typeface="Times New Roman" panose="02020603050405020304" pitchFamily="18" charset="0"/>
                        </a:rPr>
                        <a:t>Sklearn.preprocessing</a:t>
                      </a:r>
                      <a:endParaRPr lang="en-US" sz="20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75044960"/>
                  </a:ext>
                </a:extLst>
              </a:tr>
              <a:tr h="567744">
                <a:tc>
                  <a:txBody>
                    <a:bodyPr/>
                    <a:lstStyle/>
                    <a:p>
                      <a:r>
                        <a:rPr lang="en-US" sz="2000" dirty="0" err="1">
                          <a:solidFill>
                            <a:schemeClr val="bg1"/>
                          </a:solidFill>
                          <a:latin typeface="Times New Roman" panose="02020603050405020304" pitchFamily="18" charset="0"/>
                          <a:cs typeface="Times New Roman" panose="02020603050405020304" pitchFamily="18" charset="0"/>
                        </a:rPr>
                        <a:t>Sklearn.metrics</a:t>
                      </a:r>
                      <a:endParaRPr lang="en-US" sz="20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8138404"/>
                  </a:ext>
                </a:extLst>
              </a:tr>
              <a:tr h="965836">
                <a:tc>
                  <a:txBody>
                    <a:bodyPr/>
                    <a:lstStyle/>
                    <a:p>
                      <a:r>
                        <a:rPr lang="en-US" sz="2000" dirty="0" err="1">
                          <a:solidFill>
                            <a:schemeClr val="bg1"/>
                          </a:solidFill>
                          <a:latin typeface="Times New Roman" panose="02020603050405020304" pitchFamily="18" charset="0"/>
                          <a:cs typeface="Times New Roman" panose="02020603050405020304" pitchFamily="18" charset="0"/>
                        </a:rPr>
                        <a:t>Sklearn.enesmble</a:t>
                      </a:r>
                      <a:endParaRPr lang="en-US" sz="20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15965246"/>
                  </a:ext>
                </a:extLst>
              </a:tr>
            </a:tbl>
          </a:graphicData>
        </a:graphic>
      </p:graphicFrame>
      <p:sp>
        <p:nvSpPr>
          <p:cNvPr id="10" name="Slide Number Placeholder 3">
            <a:extLst>
              <a:ext uri="{FF2B5EF4-FFF2-40B4-BE49-F238E27FC236}">
                <a16:creationId xmlns:a16="http://schemas.microsoft.com/office/drawing/2014/main" id="{18F8B747-455B-4096-9144-4544780FFCC4}"/>
              </a:ext>
            </a:extLst>
          </p:cNvPr>
          <p:cNvSpPr txBox="1">
            <a:spLocks/>
          </p:cNvSpPr>
          <p:nvPr/>
        </p:nvSpPr>
        <p:spPr>
          <a:xfrm>
            <a:off x="11695748" y="6338362"/>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18</a:t>
            </a:fld>
            <a:endParaRPr lang="en-US" sz="1600" b="1" dirty="0">
              <a:solidFill>
                <a:srgbClr val="599CE5"/>
              </a:solidFill>
              <a:latin typeface="Times New Roman" panose="02020603050405020304" pitchFamily="18" charset="0"/>
              <a:cs typeface="Times New Roman" panose="02020603050405020304" pitchFamily="18" charset="0"/>
            </a:endParaRPr>
          </a:p>
        </p:txBody>
      </p:sp>
      <p:graphicFrame>
        <p:nvGraphicFramePr>
          <p:cNvPr id="14" name="Table 3">
            <a:extLst>
              <a:ext uri="{FF2B5EF4-FFF2-40B4-BE49-F238E27FC236}">
                <a16:creationId xmlns:a16="http://schemas.microsoft.com/office/drawing/2014/main" id="{5B935471-E190-4809-A791-3DD437ED59A2}"/>
              </a:ext>
            </a:extLst>
          </p:cNvPr>
          <p:cNvGraphicFramePr>
            <a:graphicFrameLocks noGrp="1"/>
          </p:cNvGraphicFramePr>
          <p:nvPr>
            <p:extLst>
              <p:ext uri="{D42A27DB-BD31-4B8C-83A1-F6EECF244321}">
                <p14:modId xmlns:p14="http://schemas.microsoft.com/office/powerpoint/2010/main" val="1759942165"/>
              </p:ext>
            </p:extLst>
          </p:nvPr>
        </p:nvGraphicFramePr>
        <p:xfrm>
          <a:off x="5639755" y="1371600"/>
          <a:ext cx="6238873" cy="3804558"/>
        </p:xfrm>
        <a:graphic>
          <a:graphicData uri="http://schemas.openxmlformats.org/drawingml/2006/table">
            <a:tbl>
              <a:tblPr firstRow="1" bandRow="1">
                <a:tableStyleId>{72833802-FEF1-4C79-8D5D-14CF1EAF98D9}</a:tableStyleId>
              </a:tblPr>
              <a:tblGrid>
                <a:gridCol w="6238873">
                  <a:extLst>
                    <a:ext uri="{9D8B030D-6E8A-4147-A177-3AD203B41FA5}">
                      <a16:colId xmlns:a16="http://schemas.microsoft.com/office/drawing/2014/main" val="1576715836"/>
                    </a:ext>
                  </a:extLst>
                </a:gridCol>
              </a:tblGrid>
              <a:tr h="634093">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Packages Names </a:t>
                      </a:r>
                    </a:p>
                  </a:txBody>
                  <a:tcPr>
                    <a:lnB w="12700" cap="flat" cmpd="sng" algn="ctr">
                      <a:solidFill>
                        <a:schemeClr val="bg1"/>
                      </a:solidFill>
                      <a:prstDash val="solid"/>
                      <a:round/>
                      <a:headEnd type="none" w="med" len="med"/>
                      <a:tailEnd type="none" w="med" len="med"/>
                    </a:lnB>
                    <a:solidFill>
                      <a:srgbClr val="599CE5"/>
                    </a:solidFill>
                  </a:tcPr>
                </a:tc>
                <a:extLst>
                  <a:ext uri="{0D108BD9-81ED-4DB2-BD59-A6C34878D82A}">
                    <a16:rowId xmlns:a16="http://schemas.microsoft.com/office/drawing/2014/main" val="3300294282"/>
                  </a:ext>
                </a:extLst>
              </a:tr>
              <a:tr h="634093">
                <a:tc>
                  <a:txBody>
                    <a:bodyPr/>
                    <a:lstStyle/>
                    <a:p>
                      <a:r>
                        <a:rPr lang="en-US" sz="2000" dirty="0">
                          <a:solidFill>
                            <a:schemeClr val="bg1"/>
                          </a:solidFill>
                          <a:latin typeface="Times New Roman" panose="02020603050405020304" pitchFamily="18" charset="0"/>
                          <a:cs typeface="Times New Roman" panose="02020603050405020304" pitchFamily="18" charset="0"/>
                        </a:rPr>
                        <a:t>pandas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885586957"/>
                  </a:ext>
                </a:extLst>
              </a:tr>
              <a:tr h="634093">
                <a:tc>
                  <a:txBody>
                    <a:bodyPr/>
                    <a:lstStyle/>
                    <a:p>
                      <a:r>
                        <a:rPr lang="en-US" sz="2000" dirty="0" err="1">
                          <a:solidFill>
                            <a:schemeClr val="bg1"/>
                          </a:solidFill>
                          <a:latin typeface="Times New Roman" panose="02020603050405020304" pitchFamily="18" charset="0"/>
                          <a:cs typeface="Times New Roman" panose="02020603050405020304" pitchFamily="18" charset="0"/>
                        </a:rPr>
                        <a:t>numpy</a:t>
                      </a:r>
                      <a:endParaRPr lang="en-US" sz="20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47535024"/>
                  </a:ext>
                </a:extLst>
              </a:tr>
              <a:tr h="634093">
                <a:tc>
                  <a:txBody>
                    <a:bodyPr/>
                    <a:lstStyle/>
                    <a:p>
                      <a:r>
                        <a:rPr lang="en-US" sz="2000" dirty="0" err="1">
                          <a:solidFill>
                            <a:schemeClr val="bg1"/>
                          </a:solidFill>
                          <a:latin typeface="Times New Roman" panose="02020603050405020304" pitchFamily="18" charset="0"/>
                          <a:cs typeface="Times New Roman" panose="02020603050405020304" pitchFamily="18" charset="0"/>
                        </a:rPr>
                        <a:t>Sklearn.linear_model</a:t>
                      </a:r>
                      <a:endParaRPr lang="en-US" sz="20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767291798"/>
                  </a:ext>
                </a:extLst>
              </a:tr>
              <a:tr h="634093">
                <a:tc>
                  <a:txBody>
                    <a:bodyPr/>
                    <a:lstStyle/>
                    <a:p>
                      <a:r>
                        <a:rPr lang="en-US" sz="2000" dirty="0" err="1">
                          <a:solidFill>
                            <a:schemeClr val="bg1"/>
                          </a:solidFill>
                          <a:latin typeface="Times New Roman" panose="02020603050405020304" pitchFamily="18" charset="0"/>
                          <a:cs typeface="Times New Roman" panose="02020603050405020304" pitchFamily="18" charset="0"/>
                        </a:rPr>
                        <a:t>Sklearn.naive_bayes</a:t>
                      </a:r>
                      <a:endParaRPr lang="en-US" sz="20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685187866"/>
                  </a:ext>
                </a:extLst>
              </a:tr>
              <a:tr h="6340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a:solidFill>
                            <a:schemeClr val="bg1"/>
                          </a:solidFill>
                          <a:latin typeface="Times New Roman" panose="02020603050405020304" pitchFamily="18" charset="0"/>
                          <a:cs typeface="Times New Roman" panose="02020603050405020304" pitchFamily="18" charset="0"/>
                        </a:rPr>
                        <a:t>Sklearn.neighbors</a:t>
                      </a:r>
                      <a:endParaRPr lang="en-US" sz="20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15833170"/>
                  </a:ext>
                </a:extLst>
              </a:tr>
            </a:tbl>
          </a:graphicData>
        </a:graphic>
      </p:graphicFrame>
    </p:spTree>
    <p:extLst>
      <p:ext uri="{BB962C8B-B14F-4D97-AF65-F5344CB8AC3E}">
        <p14:creationId xmlns:p14="http://schemas.microsoft.com/office/powerpoint/2010/main" val="1676935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8929" y="427702"/>
            <a:ext cx="10958052" cy="5973098"/>
          </a:xfrm>
        </p:spPr>
        <p:txBody>
          <a:bodyPr anchor="ctr">
            <a:noAutofit/>
          </a:bodyPr>
          <a:lstStyle/>
          <a:p>
            <a:r>
              <a:rPr lang="en-US" sz="2800" b="1" dirty="0">
                <a:latin typeface="Times New Roman" panose="02020603050405020304" pitchFamily="18" charset="0"/>
                <a:cs typeface="Times New Roman" panose="02020603050405020304" pitchFamily="18" charset="0"/>
              </a:rPr>
              <a:t>5. EDA (Exploratory Data Analysis)</a:t>
            </a:r>
            <a:br>
              <a:rPr lang="en-US" sz="2800" b="1"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pic>
        <p:nvPicPr>
          <p:cNvPr id="5" name="Picture 18" descr="Image result for validation icon image"/>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36402" y="3758069"/>
            <a:ext cx="2106856" cy="210685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8351C375-65A2-455A-B349-F17D19D85254}"/>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8" name="Slide Number Placeholder 3">
            <a:extLst>
              <a:ext uri="{FF2B5EF4-FFF2-40B4-BE49-F238E27FC236}">
                <a16:creationId xmlns:a16="http://schemas.microsoft.com/office/drawing/2014/main" id="{0A536241-B3DB-4961-B555-F05797F2C27A}"/>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19</a:t>
            </a:fld>
            <a:endParaRPr lang="en-US" sz="1600" b="1" dirty="0">
              <a:solidFill>
                <a:srgbClr val="599CE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462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974" y="753850"/>
            <a:ext cx="10958052" cy="5370285"/>
          </a:xfrm>
        </p:spPr>
        <p:txBody>
          <a:bodyPr anchor="t">
            <a:noAutofit/>
          </a:bodyPr>
          <a:lstStyle/>
          <a:p>
            <a:pPr>
              <a:lnSpc>
                <a:spcPct val="100000"/>
              </a:lnSpc>
            </a:pP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SUPERVISED BY:</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BEA5E24E-C066-4EA8-9C98-488FB5D65934}"/>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3761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A96D46-054A-4F45-BDCA-62DBFA5330D8}"/>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D8A3CD6-9997-499A-BCEF-45C904EFA420}"/>
              </a:ext>
            </a:extLst>
          </p:cNvPr>
          <p:cNvSpPr/>
          <p:nvPr/>
        </p:nvSpPr>
        <p:spPr>
          <a:xfrm>
            <a:off x="0" y="14514"/>
            <a:ext cx="12192000" cy="527558"/>
          </a:xfrm>
          <a:prstGeom prst="rect">
            <a:avLst/>
          </a:prstGeom>
          <a:solidFill>
            <a:srgbClr val="599CE5"/>
          </a:solidFill>
          <a:ln w="12700" cap="flat" cmpd="sng" algn="ctr">
            <a:solidFill>
              <a:srgbClr val="599CE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Pie Chart Representation</a:t>
            </a:r>
          </a:p>
        </p:txBody>
      </p:sp>
      <p:sp>
        <p:nvSpPr>
          <p:cNvPr id="9" name="Subtitle 2">
            <a:extLst>
              <a:ext uri="{FF2B5EF4-FFF2-40B4-BE49-F238E27FC236}">
                <a16:creationId xmlns:a16="http://schemas.microsoft.com/office/drawing/2014/main" id="{A52AF36B-BD1F-4F64-9C54-378F2A947485}"/>
              </a:ext>
            </a:extLst>
          </p:cNvPr>
          <p:cNvSpPr txBox="1">
            <a:spLocks/>
          </p:cNvSpPr>
          <p:nvPr/>
        </p:nvSpPr>
        <p:spPr>
          <a:xfrm>
            <a:off x="95250" y="600075"/>
            <a:ext cx="11991975" cy="6105525"/>
          </a:xfrm>
          <a:prstGeom prst="rect">
            <a:avLst/>
          </a:prstGeom>
          <a:solidFill>
            <a:schemeClr val="tx1"/>
          </a:solidFill>
          <a:ln w="38100">
            <a:solidFill>
              <a:schemeClr val="bg1"/>
            </a:solidFill>
          </a:ln>
        </p:spPr>
        <p:txBody>
          <a:bodyPr vert="horz" lIns="0" tIns="182880" rIns="36576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13373" lvl="0" indent="0" algn="just" defTabSz="457200">
              <a:lnSpc>
                <a:spcPct val="100000"/>
              </a:lnSpc>
              <a:spcBef>
                <a:spcPts val="0"/>
              </a:spcBef>
              <a:spcAft>
                <a:spcPts val="0"/>
              </a:spcAft>
              <a:buClr>
                <a:srgbClr val="BD582C"/>
              </a:buClr>
              <a:buSzTx/>
              <a:buNone/>
            </a:pP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10" name="Slide Number Placeholder 3">
            <a:extLst>
              <a:ext uri="{FF2B5EF4-FFF2-40B4-BE49-F238E27FC236}">
                <a16:creationId xmlns:a16="http://schemas.microsoft.com/office/drawing/2014/main" id="{18F8B747-455B-4096-9144-4544780FFCC4}"/>
              </a:ext>
            </a:extLst>
          </p:cNvPr>
          <p:cNvSpPr txBox="1">
            <a:spLocks/>
          </p:cNvSpPr>
          <p:nvPr/>
        </p:nvSpPr>
        <p:spPr>
          <a:xfrm>
            <a:off x="11695748" y="6338362"/>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20</a:t>
            </a:fld>
            <a:endParaRPr lang="en-US" sz="1600" b="1" dirty="0">
              <a:solidFill>
                <a:srgbClr val="599CE5"/>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2DF70BA-17E9-D19E-CC23-DD2DE795B5D2}"/>
              </a:ext>
            </a:extLst>
          </p:cNvPr>
          <p:cNvSpPr txBox="1"/>
          <p:nvPr/>
        </p:nvSpPr>
        <p:spPr>
          <a:xfrm>
            <a:off x="7549061" y="818723"/>
            <a:ext cx="4146688" cy="5519639"/>
          </a:xfrm>
          <a:prstGeom prst="rect">
            <a:avLst/>
          </a:prstGeom>
          <a:solidFill>
            <a:schemeClr val="tx1"/>
          </a:solidFill>
          <a:ln w="38100">
            <a:noFill/>
          </a:ln>
        </p:spPr>
        <p:txBody>
          <a:bodyPr vert="horz" wrap="square" lIns="0" tIns="0" rIns="365760" bIns="0" rtlCol="0">
            <a:noAutofit/>
          </a:bodyPr>
          <a:lstStyle/>
          <a:p>
            <a:pPr marL="788861" indent="0" defTabSz="457200">
              <a:lnSpc>
                <a:spcPct val="130000"/>
              </a:lnSpc>
              <a:spcBef>
                <a:spcPts val="0"/>
              </a:spcBef>
              <a:spcAft>
                <a:spcPts val="0"/>
              </a:spcAft>
              <a:buClr>
                <a:srgbClr val="00B0F0"/>
              </a:buClr>
              <a:buNone/>
            </a:pPr>
            <a:r>
              <a:rPr lang="en-US" sz="2200" dirty="0">
                <a:solidFill>
                  <a:srgbClr val="000000"/>
                </a:solidFill>
                <a:latin typeface="Times New Roman" panose="02020603050405020304" pitchFamily="18" charset="0"/>
                <a:cs typeface="Times New Roman" panose="02020603050405020304" pitchFamily="18" charset="0"/>
              </a:rPr>
              <a:t>Figure shows the request being made on the observed server from different sources. Most of the requests are ignorable 60.9%, but also a huge amount of requests 39.1%  made are Malicious which are important to track down.</a:t>
            </a:r>
          </a:p>
        </p:txBody>
      </p:sp>
      <p:pic>
        <p:nvPicPr>
          <p:cNvPr id="7" name="Picture 6">
            <a:extLst>
              <a:ext uri="{FF2B5EF4-FFF2-40B4-BE49-F238E27FC236}">
                <a16:creationId xmlns:a16="http://schemas.microsoft.com/office/drawing/2014/main" id="{FEFA6F84-2770-FE66-F19F-0911695032AA}"/>
              </a:ext>
            </a:extLst>
          </p:cNvPr>
          <p:cNvPicPr>
            <a:picLocks noChangeAspect="1"/>
          </p:cNvPicPr>
          <p:nvPr/>
        </p:nvPicPr>
        <p:blipFill>
          <a:blip r:embed="rId3"/>
          <a:stretch>
            <a:fillRect/>
          </a:stretch>
        </p:blipFill>
        <p:spPr>
          <a:xfrm>
            <a:off x="782952" y="706477"/>
            <a:ext cx="6661334" cy="5892719"/>
          </a:xfrm>
          <a:prstGeom prst="rect">
            <a:avLst/>
          </a:prstGeom>
        </p:spPr>
      </p:pic>
    </p:spTree>
    <p:extLst>
      <p:ext uri="{BB962C8B-B14F-4D97-AF65-F5344CB8AC3E}">
        <p14:creationId xmlns:p14="http://schemas.microsoft.com/office/powerpoint/2010/main" val="3084554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A96D46-054A-4F45-BDCA-62DBFA5330D8}"/>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D8A3CD6-9997-499A-BCEF-45C904EFA420}"/>
              </a:ext>
            </a:extLst>
          </p:cNvPr>
          <p:cNvSpPr/>
          <p:nvPr/>
        </p:nvSpPr>
        <p:spPr>
          <a:xfrm>
            <a:off x="0" y="14514"/>
            <a:ext cx="12192000" cy="527558"/>
          </a:xfrm>
          <a:prstGeom prst="rect">
            <a:avLst/>
          </a:prstGeom>
          <a:solidFill>
            <a:srgbClr val="599CE5"/>
          </a:solidFill>
          <a:ln w="12700" cap="flat" cmpd="sng" algn="ctr">
            <a:solidFill>
              <a:srgbClr val="599CE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Bar Chart Representation</a:t>
            </a:r>
          </a:p>
        </p:txBody>
      </p:sp>
      <p:sp>
        <p:nvSpPr>
          <p:cNvPr id="9" name="Subtitle 2">
            <a:extLst>
              <a:ext uri="{FF2B5EF4-FFF2-40B4-BE49-F238E27FC236}">
                <a16:creationId xmlns:a16="http://schemas.microsoft.com/office/drawing/2014/main" id="{A52AF36B-BD1F-4F64-9C54-378F2A947485}"/>
              </a:ext>
            </a:extLst>
          </p:cNvPr>
          <p:cNvSpPr txBox="1">
            <a:spLocks/>
          </p:cNvSpPr>
          <p:nvPr/>
        </p:nvSpPr>
        <p:spPr>
          <a:xfrm>
            <a:off x="130492" y="598597"/>
            <a:ext cx="11991975" cy="6105525"/>
          </a:xfrm>
          <a:prstGeom prst="rect">
            <a:avLst/>
          </a:prstGeom>
          <a:solidFill>
            <a:schemeClr val="tx1"/>
          </a:solidFill>
          <a:ln w="38100">
            <a:solidFill>
              <a:schemeClr val="bg1"/>
            </a:solidFill>
          </a:ln>
        </p:spPr>
        <p:txBody>
          <a:bodyPr vert="horz" lIns="0" tIns="182880" rIns="36576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13373" lvl="0" indent="0" algn="just" defTabSz="457200">
              <a:lnSpc>
                <a:spcPct val="100000"/>
              </a:lnSpc>
              <a:spcBef>
                <a:spcPts val="0"/>
              </a:spcBef>
              <a:spcAft>
                <a:spcPts val="0"/>
              </a:spcAft>
              <a:buClr>
                <a:srgbClr val="BD582C"/>
              </a:buClr>
              <a:buSzTx/>
              <a:buNone/>
            </a:pP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10" name="Slide Number Placeholder 3">
            <a:extLst>
              <a:ext uri="{FF2B5EF4-FFF2-40B4-BE49-F238E27FC236}">
                <a16:creationId xmlns:a16="http://schemas.microsoft.com/office/drawing/2014/main" id="{18F8B747-455B-4096-9144-4544780FFCC4}"/>
              </a:ext>
            </a:extLst>
          </p:cNvPr>
          <p:cNvSpPr txBox="1">
            <a:spLocks/>
          </p:cNvSpPr>
          <p:nvPr/>
        </p:nvSpPr>
        <p:spPr>
          <a:xfrm>
            <a:off x="11695748" y="6338362"/>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21</a:t>
            </a:fld>
            <a:endParaRPr lang="en-US" sz="1600" b="1" dirty="0">
              <a:solidFill>
                <a:srgbClr val="599CE5"/>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2DF70BA-17E9-D19E-CC23-DD2DE795B5D2}"/>
              </a:ext>
            </a:extLst>
          </p:cNvPr>
          <p:cNvSpPr txBox="1"/>
          <p:nvPr/>
        </p:nvSpPr>
        <p:spPr>
          <a:xfrm>
            <a:off x="7834405" y="1456613"/>
            <a:ext cx="3996235" cy="4023733"/>
          </a:xfrm>
          <a:prstGeom prst="rect">
            <a:avLst/>
          </a:prstGeom>
          <a:solidFill>
            <a:schemeClr val="tx1"/>
          </a:solidFill>
          <a:ln w="38100">
            <a:noFill/>
          </a:ln>
        </p:spPr>
        <p:txBody>
          <a:bodyPr vert="horz" wrap="square" lIns="0" tIns="0" rIns="365760" bIns="0" rtlCol="0">
            <a:noAutofit/>
          </a:bodyPr>
          <a:lstStyle/>
          <a:p>
            <a:pPr marL="788861" indent="0" defTabSz="457200">
              <a:lnSpc>
                <a:spcPct val="130000"/>
              </a:lnSpc>
              <a:spcBef>
                <a:spcPts val="0"/>
              </a:spcBef>
              <a:spcAft>
                <a:spcPts val="0"/>
              </a:spcAft>
              <a:buClr>
                <a:srgbClr val="00B0F0"/>
              </a:buClr>
              <a:buNone/>
            </a:pPr>
            <a:r>
              <a:rPr lang="en-US" sz="2200" dirty="0">
                <a:solidFill>
                  <a:srgbClr val="000000"/>
                </a:solidFill>
                <a:latin typeface="Times New Roman" panose="02020603050405020304" pitchFamily="18" charset="0"/>
                <a:cs typeface="Times New Roman" panose="02020603050405020304" pitchFamily="18" charset="0"/>
              </a:rPr>
              <a:t>This figure show different protocols from which the request was made. From this observe that most requests are made from ‘ICMP’ 0, then from ‘UDP’ 2 and at the last from  ‘TCP’ 1.</a:t>
            </a:r>
          </a:p>
        </p:txBody>
      </p:sp>
      <p:pic>
        <p:nvPicPr>
          <p:cNvPr id="7" name="Picture 6">
            <a:extLst>
              <a:ext uri="{FF2B5EF4-FFF2-40B4-BE49-F238E27FC236}">
                <a16:creationId xmlns:a16="http://schemas.microsoft.com/office/drawing/2014/main" id="{21D8D2DC-EDEF-31AF-D6DB-A1EE92394FA0}"/>
              </a:ext>
            </a:extLst>
          </p:cNvPr>
          <p:cNvPicPr>
            <a:picLocks noChangeAspect="1"/>
          </p:cNvPicPr>
          <p:nvPr/>
        </p:nvPicPr>
        <p:blipFill>
          <a:blip r:embed="rId3"/>
          <a:stretch>
            <a:fillRect/>
          </a:stretch>
        </p:blipFill>
        <p:spPr>
          <a:xfrm>
            <a:off x="265956" y="1211661"/>
            <a:ext cx="8183278" cy="4189726"/>
          </a:xfrm>
          <a:prstGeom prst="rect">
            <a:avLst/>
          </a:prstGeom>
        </p:spPr>
      </p:pic>
    </p:spTree>
    <p:extLst>
      <p:ext uri="{BB962C8B-B14F-4D97-AF65-F5344CB8AC3E}">
        <p14:creationId xmlns:p14="http://schemas.microsoft.com/office/powerpoint/2010/main" val="591043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A96D46-054A-4F45-BDCA-62DBFA5330D8}"/>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D8A3CD6-9997-499A-BCEF-45C904EFA420}"/>
              </a:ext>
            </a:extLst>
          </p:cNvPr>
          <p:cNvSpPr/>
          <p:nvPr/>
        </p:nvSpPr>
        <p:spPr>
          <a:xfrm>
            <a:off x="0" y="14514"/>
            <a:ext cx="12192000" cy="527558"/>
          </a:xfrm>
          <a:prstGeom prst="rect">
            <a:avLst/>
          </a:prstGeom>
          <a:solidFill>
            <a:srgbClr val="599CE5"/>
          </a:solidFill>
          <a:ln w="12700" cap="flat" cmpd="sng" algn="ctr">
            <a:solidFill>
              <a:srgbClr val="599CE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Duration</a:t>
            </a:r>
          </a:p>
        </p:txBody>
      </p:sp>
      <p:sp>
        <p:nvSpPr>
          <p:cNvPr id="9" name="Subtitle 2">
            <a:extLst>
              <a:ext uri="{FF2B5EF4-FFF2-40B4-BE49-F238E27FC236}">
                <a16:creationId xmlns:a16="http://schemas.microsoft.com/office/drawing/2014/main" id="{A52AF36B-BD1F-4F64-9C54-378F2A947485}"/>
              </a:ext>
            </a:extLst>
          </p:cNvPr>
          <p:cNvSpPr txBox="1">
            <a:spLocks/>
          </p:cNvSpPr>
          <p:nvPr/>
        </p:nvSpPr>
        <p:spPr>
          <a:xfrm>
            <a:off x="95250" y="600075"/>
            <a:ext cx="11991975" cy="6105525"/>
          </a:xfrm>
          <a:prstGeom prst="rect">
            <a:avLst/>
          </a:prstGeom>
          <a:solidFill>
            <a:schemeClr val="tx1"/>
          </a:solidFill>
          <a:ln w="38100">
            <a:solidFill>
              <a:schemeClr val="bg1"/>
            </a:solidFill>
          </a:ln>
        </p:spPr>
        <p:txBody>
          <a:bodyPr vert="horz" lIns="0" tIns="182880" rIns="36576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13373" lvl="0" indent="0" algn="just" defTabSz="457200">
              <a:lnSpc>
                <a:spcPct val="100000"/>
              </a:lnSpc>
              <a:spcBef>
                <a:spcPts val="0"/>
              </a:spcBef>
              <a:spcAft>
                <a:spcPts val="0"/>
              </a:spcAft>
              <a:buClr>
                <a:srgbClr val="BD582C"/>
              </a:buClr>
              <a:buSzTx/>
              <a:buNone/>
            </a:pP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10" name="Slide Number Placeholder 3">
            <a:extLst>
              <a:ext uri="{FF2B5EF4-FFF2-40B4-BE49-F238E27FC236}">
                <a16:creationId xmlns:a16="http://schemas.microsoft.com/office/drawing/2014/main" id="{18F8B747-455B-4096-9144-4544780FFCC4}"/>
              </a:ext>
            </a:extLst>
          </p:cNvPr>
          <p:cNvSpPr txBox="1">
            <a:spLocks/>
          </p:cNvSpPr>
          <p:nvPr/>
        </p:nvSpPr>
        <p:spPr>
          <a:xfrm>
            <a:off x="11695748" y="6338362"/>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22</a:t>
            </a:fld>
            <a:endParaRPr lang="en-US" sz="1600" b="1" dirty="0">
              <a:solidFill>
                <a:srgbClr val="599CE5"/>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2DF70BA-17E9-D19E-CC23-DD2DE795B5D2}"/>
              </a:ext>
            </a:extLst>
          </p:cNvPr>
          <p:cNvSpPr txBox="1"/>
          <p:nvPr/>
        </p:nvSpPr>
        <p:spPr>
          <a:xfrm>
            <a:off x="8163339" y="818723"/>
            <a:ext cx="3532409" cy="5519639"/>
          </a:xfrm>
          <a:prstGeom prst="rect">
            <a:avLst/>
          </a:prstGeom>
          <a:solidFill>
            <a:schemeClr val="tx1"/>
          </a:solidFill>
          <a:ln w="38100">
            <a:noFill/>
          </a:ln>
        </p:spPr>
        <p:txBody>
          <a:bodyPr vert="horz" wrap="square" lIns="0" tIns="0" rIns="365760" bIns="0" rtlCol="0">
            <a:noAutofit/>
          </a:bodyPr>
          <a:lstStyle/>
          <a:p>
            <a:pPr marL="788861" indent="0" defTabSz="457200">
              <a:lnSpc>
                <a:spcPct val="130000"/>
              </a:lnSpc>
              <a:spcBef>
                <a:spcPts val="0"/>
              </a:spcBef>
              <a:spcAft>
                <a:spcPts val="0"/>
              </a:spcAft>
              <a:buClr>
                <a:srgbClr val="00B0F0"/>
              </a:buClr>
              <a:buNone/>
            </a:pPr>
            <a:r>
              <a:rPr lang="en-US" sz="2400" dirty="0">
                <a:solidFill>
                  <a:srgbClr val="000000"/>
                </a:solidFill>
                <a:latin typeface="Times New Roman" panose="02020603050405020304" pitchFamily="18" charset="0"/>
                <a:cs typeface="Times New Roman" panose="02020603050405020304" pitchFamily="18" charset="0"/>
              </a:rPr>
              <a:t>It shows that the duration required for a malicious attack falls between 0 to 500. however most of the attacks are made in between 300 to 500. Benign request durations are high then malicious. </a:t>
            </a:r>
          </a:p>
        </p:txBody>
      </p:sp>
      <p:pic>
        <p:nvPicPr>
          <p:cNvPr id="4" name="Picture 3">
            <a:extLst>
              <a:ext uri="{FF2B5EF4-FFF2-40B4-BE49-F238E27FC236}">
                <a16:creationId xmlns:a16="http://schemas.microsoft.com/office/drawing/2014/main" id="{E5A59D64-D7A7-2908-F571-C717D328B0F4}"/>
              </a:ext>
            </a:extLst>
          </p:cNvPr>
          <p:cNvPicPr>
            <a:picLocks noChangeAspect="1"/>
          </p:cNvPicPr>
          <p:nvPr/>
        </p:nvPicPr>
        <p:blipFill>
          <a:blip r:embed="rId3"/>
          <a:stretch>
            <a:fillRect/>
          </a:stretch>
        </p:blipFill>
        <p:spPr>
          <a:xfrm>
            <a:off x="266297" y="1463249"/>
            <a:ext cx="8281247" cy="3931501"/>
          </a:xfrm>
          <a:prstGeom prst="rect">
            <a:avLst/>
          </a:prstGeom>
        </p:spPr>
      </p:pic>
    </p:spTree>
    <p:extLst>
      <p:ext uri="{BB962C8B-B14F-4D97-AF65-F5344CB8AC3E}">
        <p14:creationId xmlns:p14="http://schemas.microsoft.com/office/powerpoint/2010/main" val="1239983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8929" y="427702"/>
            <a:ext cx="10958052" cy="5973098"/>
          </a:xfrm>
        </p:spPr>
        <p:txBody>
          <a:bodyPr anchor="ctr">
            <a:noAutofit/>
          </a:bodyPr>
          <a:lstStyle/>
          <a:p>
            <a:r>
              <a:rPr lang="en-US" sz="2800" b="1" dirty="0">
                <a:latin typeface="Times New Roman" panose="02020603050405020304" pitchFamily="18" charset="0"/>
                <a:cs typeface="Times New Roman" panose="02020603050405020304" pitchFamily="18" charset="0"/>
              </a:rPr>
              <a:t>6. Results</a:t>
            </a:r>
            <a:br>
              <a:rPr lang="en-US" sz="2800" b="1"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pic>
        <p:nvPicPr>
          <p:cNvPr id="5" name="Picture 18" descr="Image result for validation icon image"/>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36402" y="3758069"/>
            <a:ext cx="2106856" cy="210685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8351C375-65A2-455A-B349-F17D19D85254}"/>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8" name="Slide Number Placeholder 3">
            <a:extLst>
              <a:ext uri="{FF2B5EF4-FFF2-40B4-BE49-F238E27FC236}">
                <a16:creationId xmlns:a16="http://schemas.microsoft.com/office/drawing/2014/main" id="{0A536241-B3DB-4961-B555-F05797F2C27A}"/>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23</a:t>
            </a:fld>
            <a:endParaRPr lang="en-US" sz="1600" b="1" dirty="0">
              <a:solidFill>
                <a:srgbClr val="599CE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471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A96D46-054A-4F45-BDCA-62DBFA5330D8}"/>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D8A3CD6-9997-499A-BCEF-45C904EFA420}"/>
              </a:ext>
            </a:extLst>
          </p:cNvPr>
          <p:cNvSpPr/>
          <p:nvPr/>
        </p:nvSpPr>
        <p:spPr>
          <a:xfrm>
            <a:off x="0" y="14514"/>
            <a:ext cx="12192000" cy="527558"/>
          </a:xfrm>
          <a:prstGeom prst="rect">
            <a:avLst/>
          </a:prstGeom>
          <a:solidFill>
            <a:srgbClr val="599CE5"/>
          </a:solidFill>
          <a:ln w="12700" cap="flat" cmpd="sng" algn="ctr">
            <a:solidFill>
              <a:srgbClr val="599CE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b="1" kern="0" dirty="0">
                <a:solidFill>
                  <a:prstClr val="white"/>
                </a:solidFill>
                <a:latin typeface="Times New Roman" panose="02020603050405020304" pitchFamily="18" charset="0"/>
                <a:cs typeface="Times New Roman" panose="02020603050405020304" pitchFamily="18" charset="0"/>
              </a:rPr>
              <a:t>LR FINDINGS</a:t>
            </a:r>
            <a:endParaRPr kumimoji="0" lang="en-US" sz="28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3" name="Slide Number Placeholder 3">
            <a:extLst>
              <a:ext uri="{FF2B5EF4-FFF2-40B4-BE49-F238E27FC236}">
                <a16:creationId xmlns:a16="http://schemas.microsoft.com/office/drawing/2014/main" id="{7A0BA9C0-5D30-4B74-8929-9C945A8D4324}"/>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24</a:t>
            </a:fld>
            <a:endParaRPr lang="en-US" sz="1600" b="1" dirty="0">
              <a:solidFill>
                <a:srgbClr val="599CE5"/>
              </a:solidFill>
              <a:latin typeface="Times New Roman" panose="02020603050405020304" pitchFamily="18" charset="0"/>
              <a:cs typeface="Times New Roman" panose="02020603050405020304" pitchFamily="18" charset="0"/>
            </a:endParaRPr>
          </a:p>
        </p:txBody>
      </p:sp>
      <p:sp>
        <p:nvSpPr>
          <p:cNvPr id="9" name="Subtitle 2">
            <a:extLst>
              <a:ext uri="{FF2B5EF4-FFF2-40B4-BE49-F238E27FC236}">
                <a16:creationId xmlns:a16="http://schemas.microsoft.com/office/drawing/2014/main" id="{A52AF36B-BD1F-4F64-9C54-378F2A947485}"/>
              </a:ext>
            </a:extLst>
          </p:cNvPr>
          <p:cNvSpPr txBox="1">
            <a:spLocks/>
          </p:cNvSpPr>
          <p:nvPr/>
        </p:nvSpPr>
        <p:spPr>
          <a:xfrm>
            <a:off x="534443" y="1009650"/>
            <a:ext cx="10891746" cy="5353424"/>
          </a:xfrm>
          <a:prstGeom prst="rect">
            <a:avLst/>
          </a:prstGeom>
          <a:solidFill>
            <a:schemeClr val="tx1"/>
          </a:solidFill>
          <a:ln w="38100">
            <a:solidFill>
              <a:schemeClr val="bg1"/>
            </a:solidFill>
          </a:ln>
        </p:spPr>
        <p:txBody>
          <a:bodyPr vert="horz" lIns="0" tIns="182880" rIns="36576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13373" lvl="0" indent="0" algn="just" defTabSz="457200">
              <a:lnSpc>
                <a:spcPct val="100000"/>
              </a:lnSpc>
              <a:spcBef>
                <a:spcPts val="0"/>
              </a:spcBef>
              <a:spcAft>
                <a:spcPts val="0"/>
              </a:spcAft>
              <a:buClr>
                <a:srgbClr val="BD582C"/>
              </a:buClr>
              <a:buSzTx/>
              <a:buNone/>
            </a:pPr>
            <a:endParaRPr lang="en-US" sz="2200" dirty="0">
              <a:solidFill>
                <a:srgbClr val="0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66BF138-A6CA-7B05-F117-82356D0A61D7}"/>
              </a:ext>
            </a:extLst>
          </p:cNvPr>
          <p:cNvSpPr txBox="1">
            <a:spLocks/>
          </p:cNvSpPr>
          <p:nvPr/>
        </p:nvSpPr>
        <p:spPr>
          <a:xfrm>
            <a:off x="7418232" y="1117510"/>
            <a:ext cx="4007958" cy="5245564"/>
          </a:xfrm>
          <a:prstGeom prst="rect">
            <a:avLst/>
          </a:prstGeom>
          <a:solidFill>
            <a:schemeClr val="tx1"/>
          </a:solidFill>
          <a:ln w="12700">
            <a:noFill/>
          </a:ln>
        </p:spPr>
        <p:txBody>
          <a:bodyPr vert="horz" lIns="0" tIns="0" rIns="365760" bIns="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By applying the Logistic Regression algorithm on the dataset we obtain that the precision for the detection of benign requests is 67%. And that of malicious requests is 51%. With the overall accuracy of 62% which is much lower a satisfying detection system .</a:t>
            </a:r>
          </a:p>
        </p:txBody>
      </p:sp>
      <p:pic>
        <p:nvPicPr>
          <p:cNvPr id="5" name="Picture 4">
            <a:extLst>
              <a:ext uri="{FF2B5EF4-FFF2-40B4-BE49-F238E27FC236}">
                <a16:creationId xmlns:a16="http://schemas.microsoft.com/office/drawing/2014/main" id="{994CEC22-F092-F63B-7A93-1A6EB8F30F85}"/>
              </a:ext>
            </a:extLst>
          </p:cNvPr>
          <p:cNvPicPr>
            <a:picLocks noChangeAspect="1"/>
          </p:cNvPicPr>
          <p:nvPr/>
        </p:nvPicPr>
        <p:blipFill>
          <a:blip r:embed="rId3"/>
          <a:stretch>
            <a:fillRect/>
          </a:stretch>
        </p:blipFill>
        <p:spPr>
          <a:xfrm>
            <a:off x="661902" y="2434757"/>
            <a:ext cx="6628871" cy="2503210"/>
          </a:xfrm>
          <a:prstGeom prst="rect">
            <a:avLst/>
          </a:prstGeom>
        </p:spPr>
      </p:pic>
    </p:spTree>
    <p:extLst>
      <p:ext uri="{BB962C8B-B14F-4D97-AF65-F5344CB8AC3E}">
        <p14:creationId xmlns:p14="http://schemas.microsoft.com/office/powerpoint/2010/main" val="2833340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A96D46-054A-4F45-BDCA-62DBFA5330D8}"/>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D8A3CD6-9997-499A-BCEF-45C904EFA420}"/>
              </a:ext>
            </a:extLst>
          </p:cNvPr>
          <p:cNvSpPr/>
          <p:nvPr/>
        </p:nvSpPr>
        <p:spPr>
          <a:xfrm>
            <a:off x="0" y="14514"/>
            <a:ext cx="12192000" cy="527558"/>
          </a:xfrm>
          <a:prstGeom prst="rect">
            <a:avLst/>
          </a:prstGeom>
          <a:solidFill>
            <a:srgbClr val="599CE5"/>
          </a:solidFill>
          <a:ln w="12700" cap="flat" cmpd="sng" algn="ctr">
            <a:solidFill>
              <a:srgbClr val="599CE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b="1" kern="0" dirty="0">
                <a:solidFill>
                  <a:prstClr val="white"/>
                </a:solidFill>
                <a:latin typeface="Times New Roman" panose="02020603050405020304" pitchFamily="18" charset="0"/>
                <a:cs typeface="Times New Roman" panose="02020603050405020304" pitchFamily="18" charset="0"/>
              </a:rPr>
              <a:t>LR FINDINGS</a:t>
            </a:r>
            <a:endParaRPr kumimoji="0" lang="en-US" sz="28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3" name="Slide Number Placeholder 3">
            <a:extLst>
              <a:ext uri="{FF2B5EF4-FFF2-40B4-BE49-F238E27FC236}">
                <a16:creationId xmlns:a16="http://schemas.microsoft.com/office/drawing/2014/main" id="{7A0BA9C0-5D30-4B74-8929-9C945A8D4324}"/>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25</a:t>
            </a:fld>
            <a:endParaRPr lang="en-US" sz="1600" b="1" dirty="0">
              <a:solidFill>
                <a:srgbClr val="599CE5"/>
              </a:solidFill>
              <a:latin typeface="Times New Roman" panose="02020603050405020304" pitchFamily="18" charset="0"/>
              <a:cs typeface="Times New Roman" panose="02020603050405020304" pitchFamily="18" charset="0"/>
            </a:endParaRPr>
          </a:p>
        </p:txBody>
      </p:sp>
      <p:sp>
        <p:nvSpPr>
          <p:cNvPr id="9" name="Subtitle 2">
            <a:extLst>
              <a:ext uri="{FF2B5EF4-FFF2-40B4-BE49-F238E27FC236}">
                <a16:creationId xmlns:a16="http://schemas.microsoft.com/office/drawing/2014/main" id="{A52AF36B-BD1F-4F64-9C54-378F2A947485}"/>
              </a:ext>
            </a:extLst>
          </p:cNvPr>
          <p:cNvSpPr txBox="1">
            <a:spLocks/>
          </p:cNvSpPr>
          <p:nvPr/>
        </p:nvSpPr>
        <p:spPr>
          <a:xfrm>
            <a:off x="628651" y="1023299"/>
            <a:ext cx="10891746" cy="5353424"/>
          </a:xfrm>
          <a:prstGeom prst="rect">
            <a:avLst/>
          </a:prstGeom>
          <a:solidFill>
            <a:schemeClr val="tx1"/>
          </a:solidFill>
          <a:ln w="38100">
            <a:solidFill>
              <a:schemeClr val="bg1"/>
            </a:solidFill>
          </a:ln>
        </p:spPr>
        <p:txBody>
          <a:bodyPr vert="horz" lIns="0" tIns="182880" rIns="36576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13373" lvl="0" indent="0" algn="just" defTabSz="457200">
              <a:lnSpc>
                <a:spcPct val="100000"/>
              </a:lnSpc>
              <a:spcBef>
                <a:spcPts val="0"/>
              </a:spcBef>
              <a:spcAft>
                <a:spcPts val="0"/>
              </a:spcAft>
              <a:buClr>
                <a:srgbClr val="BD582C"/>
              </a:buClr>
              <a:buSzTx/>
              <a:buNone/>
            </a:pPr>
            <a:endParaRPr lang="en-US" sz="2200" dirty="0">
              <a:solidFill>
                <a:srgbClr val="0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66BF138-A6CA-7B05-F117-82356D0A61D7}"/>
              </a:ext>
            </a:extLst>
          </p:cNvPr>
          <p:cNvSpPr txBox="1">
            <a:spLocks/>
          </p:cNvSpPr>
          <p:nvPr/>
        </p:nvSpPr>
        <p:spPr>
          <a:xfrm>
            <a:off x="7839489" y="1073490"/>
            <a:ext cx="3586700" cy="5245564"/>
          </a:xfrm>
          <a:prstGeom prst="rect">
            <a:avLst/>
          </a:prstGeom>
          <a:solidFill>
            <a:schemeClr val="tx1"/>
          </a:solidFill>
          <a:ln w="12700">
            <a:solidFill>
              <a:schemeClr val="bg1"/>
            </a:solidFill>
          </a:ln>
        </p:spPr>
        <p:txBody>
          <a:bodyPr vert="horz" lIns="0" tIns="0" rIns="365760" bIns="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From the confusion matrix, we observed that Logistic Regression has badly failed the predictions. As among the requests that were malicious it has predicted 6000 of them as benign. Similarly, it has 4200 wrong predictions for the benign requests.</a:t>
            </a:r>
          </a:p>
        </p:txBody>
      </p:sp>
      <p:pic>
        <p:nvPicPr>
          <p:cNvPr id="5" name="Picture 4">
            <a:extLst>
              <a:ext uri="{FF2B5EF4-FFF2-40B4-BE49-F238E27FC236}">
                <a16:creationId xmlns:a16="http://schemas.microsoft.com/office/drawing/2014/main" id="{EA46F207-DBB9-95DC-5DE5-AA8938B6F143}"/>
              </a:ext>
            </a:extLst>
          </p:cNvPr>
          <p:cNvPicPr>
            <a:picLocks noChangeAspect="1"/>
          </p:cNvPicPr>
          <p:nvPr/>
        </p:nvPicPr>
        <p:blipFill>
          <a:blip r:embed="rId3"/>
          <a:stretch>
            <a:fillRect/>
          </a:stretch>
        </p:blipFill>
        <p:spPr>
          <a:xfrm>
            <a:off x="1275008" y="1426071"/>
            <a:ext cx="5095003" cy="4408630"/>
          </a:xfrm>
          <a:prstGeom prst="rect">
            <a:avLst/>
          </a:prstGeom>
        </p:spPr>
      </p:pic>
    </p:spTree>
    <p:extLst>
      <p:ext uri="{BB962C8B-B14F-4D97-AF65-F5344CB8AC3E}">
        <p14:creationId xmlns:p14="http://schemas.microsoft.com/office/powerpoint/2010/main" val="2672133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A96D46-054A-4F45-BDCA-62DBFA5330D8}"/>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D8A3CD6-9997-499A-BCEF-45C904EFA420}"/>
              </a:ext>
            </a:extLst>
          </p:cNvPr>
          <p:cNvSpPr/>
          <p:nvPr/>
        </p:nvSpPr>
        <p:spPr>
          <a:xfrm>
            <a:off x="0" y="14514"/>
            <a:ext cx="12192000" cy="527558"/>
          </a:xfrm>
          <a:prstGeom prst="rect">
            <a:avLst/>
          </a:prstGeom>
          <a:solidFill>
            <a:srgbClr val="599CE5"/>
          </a:solidFill>
          <a:ln w="12700" cap="flat" cmpd="sng" algn="ctr">
            <a:solidFill>
              <a:srgbClr val="599CE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b="1" kern="0" dirty="0">
                <a:solidFill>
                  <a:prstClr val="white"/>
                </a:solidFill>
                <a:latin typeface="Times New Roman" panose="02020603050405020304" pitchFamily="18" charset="0"/>
                <a:cs typeface="Times New Roman" panose="02020603050405020304" pitchFamily="18" charset="0"/>
              </a:rPr>
              <a:t>NB FINDINGS</a:t>
            </a:r>
            <a:endParaRPr kumimoji="0" lang="en-US" sz="28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3" name="Slide Number Placeholder 3">
            <a:extLst>
              <a:ext uri="{FF2B5EF4-FFF2-40B4-BE49-F238E27FC236}">
                <a16:creationId xmlns:a16="http://schemas.microsoft.com/office/drawing/2014/main" id="{7A0BA9C0-5D30-4B74-8929-9C945A8D4324}"/>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26</a:t>
            </a:fld>
            <a:endParaRPr lang="en-US" sz="1600" b="1" dirty="0">
              <a:solidFill>
                <a:srgbClr val="599CE5"/>
              </a:solidFill>
              <a:latin typeface="Times New Roman" panose="02020603050405020304" pitchFamily="18" charset="0"/>
              <a:cs typeface="Times New Roman" panose="02020603050405020304" pitchFamily="18" charset="0"/>
            </a:endParaRPr>
          </a:p>
        </p:txBody>
      </p:sp>
      <p:sp>
        <p:nvSpPr>
          <p:cNvPr id="9" name="Subtitle 2">
            <a:extLst>
              <a:ext uri="{FF2B5EF4-FFF2-40B4-BE49-F238E27FC236}">
                <a16:creationId xmlns:a16="http://schemas.microsoft.com/office/drawing/2014/main" id="{A52AF36B-BD1F-4F64-9C54-378F2A947485}"/>
              </a:ext>
            </a:extLst>
          </p:cNvPr>
          <p:cNvSpPr txBox="1">
            <a:spLocks/>
          </p:cNvSpPr>
          <p:nvPr/>
        </p:nvSpPr>
        <p:spPr>
          <a:xfrm>
            <a:off x="628651" y="1023299"/>
            <a:ext cx="10891746" cy="5353424"/>
          </a:xfrm>
          <a:prstGeom prst="rect">
            <a:avLst/>
          </a:prstGeom>
          <a:solidFill>
            <a:schemeClr val="tx1"/>
          </a:solidFill>
          <a:ln w="38100">
            <a:solidFill>
              <a:schemeClr val="bg1"/>
            </a:solidFill>
          </a:ln>
        </p:spPr>
        <p:txBody>
          <a:bodyPr vert="horz" lIns="0" tIns="182880" rIns="36576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13373" lvl="0" indent="0" algn="just" defTabSz="457200">
              <a:lnSpc>
                <a:spcPct val="100000"/>
              </a:lnSpc>
              <a:spcBef>
                <a:spcPts val="0"/>
              </a:spcBef>
              <a:spcAft>
                <a:spcPts val="0"/>
              </a:spcAft>
              <a:buClr>
                <a:srgbClr val="BD582C"/>
              </a:buClr>
              <a:buSzTx/>
              <a:buNone/>
            </a:pPr>
            <a:endParaRPr lang="en-US" sz="2200" dirty="0">
              <a:solidFill>
                <a:srgbClr val="0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66BF138-A6CA-7B05-F117-82356D0A61D7}"/>
              </a:ext>
            </a:extLst>
          </p:cNvPr>
          <p:cNvSpPr txBox="1">
            <a:spLocks/>
          </p:cNvSpPr>
          <p:nvPr/>
        </p:nvSpPr>
        <p:spPr>
          <a:xfrm>
            <a:off x="7534141" y="1073490"/>
            <a:ext cx="3892048" cy="5245564"/>
          </a:xfrm>
          <a:prstGeom prst="rect">
            <a:avLst/>
          </a:prstGeom>
          <a:solidFill>
            <a:schemeClr val="tx1"/>
          </a:solidFill>
          <a:ln w="12700">
            <a:solidFill>
              <a:schemeClr val="bg1"/>
            </a:solidFill>
          </a:ln>
        </p:spPr>
        <p:txBody>
          <a:bodyPr vert="horz" lIns="0" tIns="0" rIns="365760" bIns="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By applying the Naïve Bayes algorithm on the dataset we observe that the precision for the detection of malicious requests is 53%, which is much more lower than the precision of the detection of benign requests which is 72%. However the overall precision of NB is 64%, which is better than LR, but still we need a better algorithm.</a:t>
            </a:r>
          </a:p>
        </p:txBody>
      </p:sp>
      <p:pic>
        <p:nvPicPr>
          <p:cNvPr id="5" name="Picture 4">
            <a:extLst>
              <a:ext uri="{FF2B5EF4-FFF2-40B4-BE49-F238E27FC236}">
                <a16:creationId xmlns:a16="http://schemas.microsoft.com/office/drawing/2014/main" id="{8B1FD044-CF06-C28D-05A4-A87E45F5BB75}"/>
              </a:ext>
            </a:extLst>
          </p:cNvPr>
          <p:cNvPicPr>
            <a:picLocks noChangeAspect="1"/>
          </p:cNvPicPr>
          <p:nvPr/>
        </p:nvPicPr>
        <p:blipFill>
          <a:blip r:embed="rId3"/>
          <a:stretch>
            <a:fillRect/>
          </a:stretch>
        </p:blipFill>
        <p:spPr>
          <a:xfrm>
            <a:off x="880783" y="2397679"/>
            <a:ext cx="6259088" cy="2367504"/>
          </a:xfrm>
          <a:prstGeom prst="rect">
            <a:avLst/>
          </a:prstGeom>
        </p:spPr>
      </p:pic>
    </p:spTree>
    <p:extLst>
      <p:ext uri="{BB962C8B-B14F-4D97-AF65-F5344CB8AC3E}">
        <p14:creationId xmlns:p14="http://schemas.microsoft.com/office/powerpoint/2010/main" val="126534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A96D46-054A-4F45-BDCA-62DBFA5330D8}"/>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D8A3CD6-9997-499A-BCEF-45C904EFA420}"/>
              </a:ext>
            </a:extLst>
          </p:cNvPr>
          <p:cNvSpPr/>
          <p:nvPr/>
        </p:nvSpPr>
        <p:spPr>
          <a:xfrm>
            <a:off x="0" y="14514"/>
            <a:ext cx="12192000" cy="527558"/>
          </a:xfrm>
          <a:prstGeom prst="rect">
            <a:avLst/>
          </a:prstGeom>
          <a:solidFill>
            <a:srgbClr val="599CE5"/>
          </a:solidFill>
          <a:ln w="12700" cap="flat" cmpd="sng" algn="ctr">
            <a:solidFill>
              <a:srgbClr val="599CE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b="1" kern="0" dirty="0">
                <a:solidFill>
                  <a:prstClr val="white"/>
                </a:solidFill>
                <a:latin typeface="Times New Roman" panose="02020603050405020304" pitchFamily="18" charset="0"/>
                <a:cs typeface="Times New Roman" panose="02020603050405020304" pitchFamily="18" charset="0"/>
              </a:rPr>
              <a:t>NB FINDINGS</a:t>
            </a:r>
            <a:endParaRPr kumimoji="0" lang="en-US" sz="28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3" name="Slide Number Placeholder 3">
            <a:extLst>
              <a:ext uri="{FF2B5EF4-FFF2-40B4-BE49-F238E27FC236}">
                <a16:creationId xmlns:a16="http://schemas.microsoft.com/office/drawing/2014/main" id="{7A0BA9C0-5D30-4B74-8929-9C945A8D4324}"/>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27</a:t>
            </a:fld>
            <a:endParaRPr lang="en-US" sz="1600" b="1" dirty="0">
              <a:solidFill>
                <a:srgbClr val="599CE5"/>
              </a:solidFill>
              <a:latin typeface="Times New Roman" panose="02020603050405020304" pitchFamily="18" charset="0"/>
              <a:cs typeface="Times New Roman" panose="02020603050405020304" pitchFamily="18" charset="0"/>
            </a:endParaRPr>
          </a:p>
        </p:txBody>
      </p:sp>
      <p:sp>
        <p:nvSpPr>
          <p:cNvPr id="9" name="Subtitle 2">
            <a:extLst>
              <a:ext uri="{FF2B5EF4-FFF2-40B4-BE49-F238E27FC236}">
                <a16:creationId xmlns:a16="http://schemas.microsoft.com/office/drawing/2014/main" id="{A52AF36B-BD1F-4F64-9C54-378F2A947485}"/>
              </a:ext>
            </a:extLst>
          </p:cNvPr>
          <p:cNvSpPr txBox="1">
            <a:spLocks/>
          </p:cNvSpPr>
          <p:nvPr/>
        </p:nvSpPr>
        <p:spPr>
          <a:xfrm>
            <a:off x="628651" y="1023299"/>
            <a:ext cx="10891746" cy="5353424"/>
          </a:xfrm>
          <a:prstGeom prst="rect">
            <a:avLst/>
          </a:prstGeom>
          <a:solidFill>
            <a:schemeClr val="tx1"/>
          </a:solidFill>
          <a:ln w="38100">
            <a:solidFill>
              <a:schemeClr val="bg1"/>
            </a:solidFill>
          </a:ln>
        </p:spPr>
        <p:txBody>
          <a:bodyPr vert="horz" lIns="0" tIns="182880" rIns="36576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13373" lvl="0" indent="0" algn="just" defTabSz="457200">
              <a:lnSpc>
                <a:spcPct val="100000"/>
              </a:lnSpc>
              <a:spcBef>
                <a:spcPts val="0"/>
              </a:spcBef>
              <a:spcAft>
                <a:spcPts val="0"/>
              </a:spcAft>
              <a:buClr>
                <a:srgbClr val="BD582C"/>
              </a:buClr>
              <a:buSzTx/>
              <a:buNone/>
            </a:pPr>
            <a:endParaRPr lang="en-US" sz="2200" dirty="0">
              <a:solidFill>
                <a:srgbClr val="0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66BF138-A6CA-7B05-F117-82356D0A61D7}"/>
              </a:ext>
            </a:extLst>
          </p:cNvPr>
          <p:cNvSpPr txBox="1">
            <a:spLocks/>
          </p:cNvSpPr>
          <p:nvPr/>
        </p:nvSpPr>
        <p:spPr>
          <a:xfrm>
            <a:off x="8070574" y="1073490"/>
            <a:ext cx="3355615" cy="5245564"/>
          </a:xfrm>
          <a:prstGeom prst="rect">
            <a:avLst/>
          </a:prstGeom>
          <a:solidFill>
            <a:schemeClr val="tx1"/>
          </a:solidFill>
          <a:ln w="12700">
            <a:solidFill>
              <a:schemeClr val="bg1"/>
            </a:solidFill>
          </a:ln>
        </p:spPr>
        <p:txBody>
          <a:bodyPr vert="horz" lIns="0" tIns="0" rIns="365760" bIns="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From the confusion matrix, we observed that NB has failed the predictions. As among the requests that were benign it has predicted 5400 malicious. It has failed the predictions but is better than Logistic Regression.</a:t>
            </a:r>
          </a:p>
        </p:txBody>
      </p:sp>
      <p:pic>
        <p:nvPicPr>
          <p:cNvPr id="5" name="Picture 4">
            <a:extLst>
              <a:ext uri="{FF2B5EF4-FFF2-40B4-BE49-F238E27FC236}">
                <a16:creationId xmlns:a16="http://schemas.microsoft.com/office/drawing/2014/main" id="{2F0926AC-658C-CC6C-61D4-2BFC1A1230DB}"/>
              </a:ext>
            </a:extLst>
          </p:cNvPr>
          <p:cNvPicPr>
            <a:picLocks noChangeAspect="1"/>
          </p:cNvPicPr>
          <p:nvPr/>
        </p:nvPicPr>
        <p:blipFill>
          <a:blip r:embed="rId3"/>
          <a:stretch>
            <a:fillRect/>
          </a:stretch>
        </p:blipFill>
        <p:spPr>
          <a:xfrm>
            <a:off x="1624549" y="1204902"/>
            <a:ext cx="5252769" cy="4629799"/>
          </a:xfrm>
          <a:prstGeom prst="rect">
            <a:avLst/>
          </a:prstGeom>
        </p:spPr>
      </p:pic>
    </p:spTree>
    <p:extLst>
      <p:ext uri="{BB962C8B-B14F-4D97-AF65-F5344CB8AC3E}">
        <p14:creationId xmlns:p14="http://schemas.microsoft.com/office/powerpoint/2010/main" val="267510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A96D46-054A-4F45-BDCA-62DBFA5330D8}"/>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D8A3CD6-9997-499A-BCEF-45C904EFA420}"/>
              </a:ext>
            </a:extLst>
          </p:cNvPr>
          <p:cNvSpPr/>
          <p:nvPr/>
        </p:nvSpPr>
        <p:spPr>
          <a:xfrm>
            <a:off x="0" y="14514"/>
            <a:ext cx="12192000" cy="527558"/>
          </a:xfrm>
          <a:prstGeom prst="rect">
            <a:avLst/>
          </a:prstGeom>
          <a:solidFill>
            <a:srgbClr val="599CE5"/>
          </a:solidFill>
          <a:ln w="12700" cap="flat" cmpd="sng" algn="ctr">
            <a:solidFill>
              <a:srgbClr val="599CE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b="1" kern="0" dirty="0">
                <a:solidFill>
                  <a:prstClr val="white"/>
                </a:solidFill>
                <a:latin typeface="Times New Roman" panose="02020603050405020304" pitchFamily="18" charset="0"/>
                <a:cs typeface="Times New Roman" panose="02020603050405020304" pitchFamily="18" charset="0"/>
              </a:rPr>
              <a:t>KNN FINDINGS</a:t>
            </a:r>
            <a:endParaRPr kumimoji="0" lang="en-US" sz="28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3" name="Slide Number Placeholder 3">
            <a:extLst>
              <a:ext uri="{FF2B5EF4-FFF2-40B4-BE49-F238E27FC236}">
                <a16:creationId xmlns:a16="http://schemas.microsoft.com/office/drawing/2014/main" id="{7A0BA9C0-5D30-4B74-8929-9C945A8D4324}"/>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28</a:t>
            </a:fld>
            <a:endParaRPr lang="en-US" sz="1600" b="1" dirty="0">
              <a:solidFill>
                <a:srgbClr val="599CE5"/>
              </a:solidFill>
              <a:latin typeface="Times New Roman" panose="02020603050405020304" pitchFamily="18" charset="0"/>
              <a:cs typeface="Times New Roman" panose="02020603050405020304" pitchFamily="18" charset="0"/>
            </a:endParaRPr>
          </a:p>
        </p:txBody>
      </p:sp>
      <p:sp>
        <p:nvSpPr>
          <p:cNvPr id="9" name="Subtitle 2">
            <a:extLst>
              <a:ext uri="{FF2B5EF4-FFF2-40B4-BE49-F238E27FC236}">
                <a16:creationId xmlns:a16="http://schemas.microsoft.com/office/drawing/2014/main" id="{A52AF36B-BD1F-4F64-9C54-378F2A947485}"/>
              </a:ext>
            </a:extLst>
          </p:cNvPr>
          <p:cNvSpPr txBox="1">
            <a:spLocks/>
          </p:cNvSpPr>
          <p:nvPr/>
        </p:nvSpPr>
        <p:spPr>
          <a:xfrm>
            <a:off x="534443" y="1073490"/>
            <a:ext cx="10891746" cy="5353424"/>
          </a:xfrm>
          <a:prstGeom prst="rect">
            <a:avLst/>
          </a:prstGeom>
          <a:solidFill>
            <a:schemeClr val="tx1"/>
          </a:solidFill>
          <a:ln w="38100">
            <a:solidFill>
              <a:schemeClr val="bg1"/>
            </a:solidFill>
          </a:ln>
        </p:spPr>
        <p:txBody>
          <a:bodyPr vert="horz" lIns="0" tIns="182880" rIns="36576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13373" lvl="0" indent="0" algn="just" defTabSz="457200">
              <a:lnSpc>
                <a:spcPct val="100000"/>
              </a:lnSpc>
              <a:spcBef>
                <a:spcPts val="0"/>
              </a:spcBef>
              <a:spcAft>
                <a:spcPts val="0"/>
              </a:spcAft>
              <a:buClr>
                <a:srgbClr val="BD582C"/>
              </a:buClr>
              <a:buSzTx/>
              <a:buNone/>
            </a:pPr>
            <a:endParaRPr lang="en-US" sz="2200" dirty="0">
              <a:solidFill>
                <a:srgbClr val="0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66BF138-A6CA-7B05-F117-82356D0A61D7}"/>
              </a:ext>
            </a:extLst>
          </p:cNvPr>
          <p:cNvSpPr txBox="1">
            <a:spLocks/>
          </p:cNvSpPr>
          <p:nvPr/>
        </p:nvSpPr>
        <p:spPr>
          <a:xfrm>
            <a:off x="8163339" y="1117510"/>
            <a:ext cx="3262850" cy="5245564"/>
          </a:xfrm>
          <a:prstGeom prst="rect">
            <a:avLst/>
          </a:prstGeom>
          <a:solidFill>
            <a:schemeClr val="tx1"/>
          </a:solidFill>
          <a:ln w="12700">
            <a:solidFill>
              <a:schemeClr val="bg1"/>
            </a:solidFill>
          </a:ln>
        </p:spPr>
        <p:txBody>
          <a:bodyPr vert="horz" lIns="0" tIns="0" rIns="365760" bIns="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By applying the KNN algorithm we have achieved the precision for the benign request to 93% and that of malicious is 92%. This is much more better than the LR and NB, as it provides the overall accuracy of 93% which is much more higher than the algorithms applied before. </a:t>
            </a:r>
          </a:p>
        </p:txBody>
      </p:sp>
      <p:pic>
        <p:nvPicPr>
          <p:cNvPr id="7" name="Picture 6">
            <a:extLst>
              <a:ext uri="{FF2B5EF4-FFF2-40B4-BE49-F238E27FC236}">
                <a16:creationId xmlns:a16="http://schemas.microsoft.com/office/drawing/2014/main" id="{F4DF37D6-0268-4650-0904-DFE2439070CB}"/>
              </a:ext>
            </a:extLst>
          </p:cNvPr>
          <p:cNvPicPr>
            <a:picLocks noChangeAspect="1"/>
          </p:cNvPicPr>
          <p:nvPr/>
        </p:nvPicPr>
        <p:blipFill>
          <a:blip r:embed="rId3"/>
          <a:stretch>
            <a:fillRect/>
          </a:stretch>
        </p:blipFill>
        <p:spPr>
          <a:xfrm>
            <a:off x="876225" y="2676524"/>
            <a:ext cx="6895005" cy="2539419"/>
          </a:xfrm>
          <a:prstGeom prst="rect">
            <a:avLst/>
          </a:prstGeom>
        </p:spPr>
      </p:pic>
    </p:spTree>
    <p:extLst>
      <p:ext uri="{BB962C8B-B14F-4D97-AF65-F5344CB8AC3E}">
        <p14:creationId xmlns:p14="http://schemas.microsoft.com/office/powerpoint/2010/main" val="357538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A96D46-054A-4F45-BDCA-62DBFA5330D8}"/>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D8A3CD6-9997-499A-BCEF-45C904EFA420}"/>
              </a:ext>
            </a:extLst>
          </p:cNvPr>
          <p:cNvSpPr/>
          <p:nvPr/>
        </p:nvSpPr>
        <p:spPr>
          <a:xfrm>
            <a:off x="0" y="14514"/>
            <a:ext cx="12192000" cy="527558"/>
          </a:xfrm>
          <a:prstGeom prst="rect">
            <a:avLst/>
          </a:prstGeom>
          <a:solidFill>
            <a:srgbClr val="599CE5"/>
          </a:solidFill>
          <a:ln w="12700" cap="flat" cmpd="sng" algn="ctr">
            <a:solidFill>
              <a:srgbClr val="599CE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b="1" kern="0" dirty="0">
                <a:solidFill>
                  <a:prstClr val="white"/>
                </a:solidFill>
                <a:latin typeface="Times New Roman" panose="02020603050405020304" pitchFamily="18" charset="0"/>
                <a:cs typeface="Times New Roman" panose="02020603050405020304" pitchFamily="18" charset="0"/>
              </a:rPr>
              <a:t>KNN FINDINGS</a:t>
            </a:r>
            <a:endParaRPr kumimoji="0" lang="en-US" sz="28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3" name="Slide Number Placeholder 3">
            <a:extLst>
              <a:ext uri="{FF2B5EF4-FFF2-40B4-BE49-F238E27FC236}">
                <a16:creationId xmlns:a16="http://schemas.microsoft.com/office/drawing/2014/main" id="{7A0BA9C0-5D30-4B74-8929-9C945A8D4324}"/>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29</a:t>
            </a:fld>
            <a:endParaRPr lang="en-US" sz="1600" b="1" dirty="0">
              <a:solidFill>
                <a:srgbClr val="599CE5"/>
              </a:solidFill>
              <a:latin typeface="Times New Roman" panose="02020603050405020304" pitchFamily="18" charset="0"/>
              <a:cs typeface="Times New Roman" panose="02020603050405020304" pitchFamily="18" charset="0"/>
            </a:endParaRPr>
          </a:p>
        </p:txBody>
      </p:sp>
      <p:sp>
        <p:nvSpPr>
          <p:cNvPr id="9" name="Subtitle 2">
            <a:extLst>
              <a:ext uri="{FF2B5EF4-FFF2-40B4-BE49-F238E27FC236}">
                <a16:creationId xmlns:a16="http://schemas.microsoft.com/office/drawing/2014/main" id="{A52AF36B-BD1F-4F64-9C54-378F2A947485}"/>
              </a:ext>
            </a:extLst>
          </p:cNvPr>
          <p:cNvSpPr txBox="1">
            <a:spLocks/>
          </p:cNvSpPr>
          <p:nvPr/>
        </p:nvSpPr>
        <p:spPr>
          <a:xfrm>
            <a:off x="628651" y="1023299"/>
            <a:ext cx="10891746" cy="5353424"/>
          </a:xfrm>
          <a:prstGeom prst="rect">
            <a:avLst/>
          </a:prstGeom>
          <a:solidFill>
            <a:schemeClr val="tx1"/>
          </a:solidFill>
          <a:ln w="38100">
            <a:solidFill>
              <a:schemeClr val="bg1"/>
            </a:solidFill>
          </a:ln>
        </p:spPr>
        <p:txBody>
          <a:bodyPr vert="horz" lIns="0" tIns="182880" rIns="36576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13373" lvl="0" indent="0" algn="just" defTabSz="457200">
              <a:lnSpc>
                <a:spcPct val="100000"/>
              </a:lnSpc>
              <a:spcBef>
                <a:spcPts val="0"/>
              </a:spcBef>
              <a:spcAft>
                <a:spcPts val="0"/>
              </a:spcAft>
              <a:buClr>
                <a:srgbClr val="BD582C"/>
              </a:buClr>
              <a:buSzTx/>
              <a:buNone/>
            </a:pPr>
            <a:endParaRPr lang="en-US" sz="2200" dirty="0">
              <a:solidFill>
                <a:srgbClr val="000000"/>
              </a:solidFill>
              <a:latin typeface="Times New Roman" panose="02020603050405020304" pitchFamily="18" charset="0"/>
              <a:cs typeface="Times New Roman" panose="02020603050405020304" pitchFamily="18" charset="0"/>
            </a:endParaRPr>
          </a:p>
        </p:txBody>
      </p:sp>
      <p:sp>
        <p:nvSpPr>
          <p:cNvPr id="2" name="Subtitle 2">
            <a:extLst>
              <a:ext uri="{FF2B5EF4-FFF2-40B4-BE49-F238E27FC236}">
                <a16:creationId xmlns:a16="http://schemas.microsoft.com/office/drawing/2014/main" id="{0F743240-3C32-221F-BD11-33F131389D9D}"/>
              </a:ext>
            </a:extLst>
          </p:cNvPr>
          <p:cNvSpPr txBox="1">
            <a:spLocks/>
          </p:cNvSpPr>
          <p:nvPr/>
        </p:nvSpPr>
        <p:spPr>
          <a:xfrm>
            <a:off x="7883686" y="1073490"/>
            <a:ext cx="3542503" cy="5245564"/>
          </a:xfrm>
          <a:prstGeom prst="rect">
            <a:avLst/>
          </a:prstGeom>
          <a:solidFill>
            <a:schemeClr val="tx1"/>
          </a:solidFill>
          <a:ln w="12700">
            <a:solidFill>
              <a:schemeClr val="bg1"/>
            </a:solidFill>
          </a:ln>
        </p:spPr>
        <p:txBody>
          <a:bodyPr vert="horz" lIns="0" tIns="0" rIns="365760" bIns="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From the total of 26670 requests it has predicted most of them as they were. There are wrong predictions but they are not much, which means that by using some hyper tuning we can cover that also. But rather than hyper tuning we will go for the ensemble algorithm.  </a:t>
            </a:r>
          </a:p>
        </p:txBody>
      </p:sp>
      <p:pic>
        <p:nvPicPr>
          <p:cNvPr id="5" name="Picture 4">
            <a:extLst>
              <a:ext uri="{FF2B5EF4-FFF2-40B4-BE49-F238E27FC236}">
                <a16:creationId xmlns:a16="http://schemas.microsoft.com/office/drawing/2014/main" id="{267CEEB2-604B-3DEA-0198-1604C23D3D74}"/>
              </a:ext>
            </a:extLst>
          </p:cNvPr>
          <p:cNvPicPr>
            <a:picLocks noChangeAspect="1"/>
          </p:cNvPicPr>
          <p:nvPr/>
        </p:nvPicPr>
        <p:blipFill>
          <a:blip r:embed="rId3"/>
          <a:stretch>
            <a:fillRect/>
          </a:stretch>
        </p:blipFill>
        <p:spPr>
          <a:xfrm>
            <a:off x="1544819" y="1387198"/>
            <a:ext cx="5422699" cy="4643982"/>
          </a:xfrm>
          <a:prstGeom prst="rect">
            <a:avLst/>
          </a:prstGeom>
        </p:spPr>
      </p:pic>
    </p:spTree>
    <p:extLst>
      <p:ext uri="{BB962C8B-B14F-4D97-AF65-F5344CB8AC3E}">
        <p14:creationId xmlns:p14="http://schemas.microsoft.com/office/powerpoint/2010/main" val="319311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DC4C2BC1-1135-4D01-B87D-7C41BD49D867}"/>
              </a:ext>
            </a:extLst>
          </p:cNvPr>
          <p:cNvSpPr/>
          <p:nvPr/>
        </p:nvSpPr>
        <p:spPr>
          <a:xfrm>
            <a:off x="0" y="14514"/>
            <a:ext cx="12192000" cy="527558"/>
          </a:xfrm>
          <a:prstGeom prst="rect">
            <a:avLst/>
          </a:prstGeom>
          <a:solidFill>
            <a:srgbClr val="599CE5"/>
          </a:solidFill>
          <a:ln w="12700" cap="flat" cmpd="sng" algn="ctr">
            <a:solidFill>
              <a:srgbClr val="599CE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AGENDA </a:t>
            </a:r>
          </a:p>
        </p:txBody>
      </p:sp>
      <p:sp>
        <p:nvSpPr>
          <p:cNvPr id="60" name="Rectangle 59">
            <a:extLst>
              <a:ext uri="{FF2B5EF4-FFF2-40B4-BE49-F238E27FC236}">
                <a16:creationId xmlns:a16="http://schemas.microsoft.com/office/drawing/2014/main" id="{A35722D8-DFB6-43A0-9981-BD0CA0646563}"/>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53" name="Slide Number Placeholder 3">
            <a:extLst>
              <a:ext uri="{FF2B5EF4-FFF2-40B4-BE49-F238E27FC236}">
                <a16:creationId xmlns:a16="http://schemas.microsoft.com/office/drawing/2014/main" id="{FB299A55-ED25-42C5-BE08-97F1AB128729}"/>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3</a:t>
            </a:fld>
            <a:endParaRPr lang="en-US" sz="1600" b="1" dirty="0">
              <a:solidFill>
                <a:srgbClr val="599CE5"/>
              </a:solidFill>
              <a:latin typeface="Times New Roman" panose="02020603050405020304" pitchFamily="18" charset="0"/>
              <a:cs typeface="Times New Roman" panose="02020603050405020304" pitchFamily="18" charset="0"/>
            </a:endParaRPr>
          </a:p>
        </p:txBody>
      </p:sp>
      <p:sp>
        <p:nvSpPr>
          <p:cNvPr id="27" name="Title 1">
            <a:extLst>
              <a:ext uri="{FF2B5EF4-FFF2-40B4-BE49-F238E27FC236}">
                <a16:creationId xmlns:a16="http://schemas.microsoft.com/office/drawing/2014/main" id="{7A7ABAC1-D2D9-468B-87CA-6BD74EA14656}"/>
              </a:ext>
            </a:extLst>
          </p:cNvPr>
          <p:cNvSpPr>
            <a:spLocks noGrp="1"/>
          </p:cNvSpPr>
          <p:nvPr>
            <p:ph type="ctrTitle"/>
          </p:nvPr>
        </p:nvSpPr>
        <p:spPr>
          <a:xfrm>
            <a:off x="192271" y="674739"/>
            <a:ext cx="11807459" cy="5618214"/>
          </a:xfrm>
        </p:spPr>
        <p:txBody>
          <a:bodyPr anchor="t" anchorCtr="0">
            <a:noAutofit/>
          </a:bodyPr>
          <a:lstStyle/>
          <a:p>
            <a:pPr algn="just"/>
            <a:r>
              <a:rPr lang="en-US" sz="2200" cap="none" dirty="0">
                <a:latin typeface="+mn-lt"/>
              </a:rPr>
              <a:t> </a:t>
            </a:r>
          </a:p>
        </p:txBody>
      </p:sp>
      <p:grpSp>
        <p:nvGrpSpPr>
          <p:cNvPr id="28" name="Group 27">
            <a:extLst>
              <a:ext uri="{FF2B5EF4-FFF2-40B4-BE49-F238E27FC236}">
                <a16:creationId xmlns:a16="http://schemas.microsoft.com/office/drawing/2014/main" id="{DD63FC8B-84A3-42B0-8DE0-21BA7330CA88}"/>
              </a:ext>
            </a:extLst>
          </p:cNvPr>
          <p:cNvGrpSpPr/>
          <p:nvPr/>
        </p:nvGrpSpPr>
        <p:grpSpPr>
          <a:xfrm>
            <a:off x="246030" y="1027071"/>
            <a:ext cx="2468880" cy="1258110"/>
            <a:chOff x="-77957" y="3842825"/>
            <a:chExt cx="2269687" cy="1258110"/>
          </a:xfrm>
          <a:noFill/>
        </p:grpSpPr>
        <p:sp>
          <p:nvSpPr>
            <p:cNvPr id="29" name="Rounded Rectangle 48">
              <a:extLst>
                <a:ext uri="{FF2B5EF4-FFF2-40B4-BE49-F238E27FC236}">
                  <a16:creationId xmlns:a16="http://schemas.microsoft.com/office/drawing/2014/main" id="{3E25C1DA-4893-4BAE-9073-A048FAC4BB0B}"/>
                </a:ext>
              </a:extLst>
            </p:cNvPr>
            <p:cNvSpPr/>
            <p:nvPr/>
          </p:nvSpPr>
          <p:spPr>
            <a:xfrm>
              <a:off x="7745" y="3842825"/>
              <a:ext cx="2096850" cy="1258110"/>
            </a:xfrm>
            <a:prstGeom prst="roundRect">
              <a:avLst>
                <a:gd name="adj" fmla="val 10000"/>
              </a:avLst>
            </a:prstGeom>
            <a:grpFill/>
            <a:ln w="57150">
              <a:solidFill>
                <a:srgbClr val="599CE5"/>
              </a:solid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30" name="Rounded Rectangle 4">
              <a:extLst>
                <a:ext uri="{FF2B5EF4-FFF2-40B4-BE49-F238E27FC236}">
                  <a16:creationId xmlns:a16="http://schemas.microsoft.com/office/drawing/2014/main" id="{613CE80A-F047-4EEF-AD86-0862E2BB34D9}"/>
                </a:ext>
              </a:extLst>
            </p:cNvPr>
            <p:cNvSpPr txBox="1"/>
            <p:nvPr/>
          </p:nvSpPr>
          <p:spPr>
            <a:xfrm>
              <a:off x="-77957" y="3879674"/>
              <a:ext cx="2269687" cy="1184412"/>
            </a:xfrm>
            <a:prstGeom prst="rect">
              <a:avLst/>
            </a:prstGeom>
            <a:grpFill/>
            <a:ln w="57150">
              <a:noFill/>
            </a:ln>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3000" kern="1200" dirty="0">
                  <a:solidFill>
                    <a:srgbClr val="599CE5"/>
                  </a:solidFill>
                  <a:latin typeface="Times New Roman" panose="02020603050405020304" pitchFamily="18" charset="0"/>
                  <a:cs typeface="Times New Roman" panose="02020603050405020304" pitchFamily="18" charset="0"/>
                </a:rPr>
                <a:t>Introduction</a:t>
              </a:r>
            </a:p>
          </p:txBody>
        </p:sp>
      </p:grpSp>
      <p:pic>
        <p:nvPicPr>
          <p:cNvPr id="73" name="Picture 6" descr="Related image">
            <a:extLst>
              <a:ext uri="{FF2B5EF4-FFF2-40B4-BE49-F238E27FC236}">
                <a16:creationId xmlns:a16="http://schemas.microsoft.com/office/drawing/2014/main" id="{41D209A6-E213-470A-AE60-61DFFD9173B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40975" y="2361804"/>
            <a:ext cx="1063625" cy="974547"/>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8" descr="Image result for introduction icon image">
            <a:extLst>
              <a:ext uri="{FF2B5EF4-FFF2-40B4-BE49-F238E27FC236}">
                <a16:creationId xmlns:a16="http://schemas.microsoft.com/office/drawing/2014/main" id="{A4BFA6C6-568B-4BFA-B2C7-311276DCCA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556" y="2365108"/>
            <a:ext cx="939188" cy="939188"/>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18" descr="Image result for validation icon image">
            <a:extLst>
              <a:ext uri="{FF2B5EF4-FFF2-40B4-BE49-F238E27FC236}">
                <a16:creationId xmlns:a16="http://schemas.microsoft.com/office/drawing/2014/main" id="{51D2D636-B5FB-4A93-84AB-0BA9C24E5E0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49490" y="5111675"/>
            <a:ext cx="1054077" cy="1054077"/>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0" descr="Image result for analysis icon image">
            <a:extLst>
              <a:ext uri="{FF2B5EF4-FFF2-40B4-BE49-F238E27FC236}">
                <a16:creationId xmlns:a16="http://schemas.microsoft.com/office/drawing/2014/main" id="{A3D44833-B658-40C2-AC2B-17F5E8EA077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63013" y="5139423"/>
            <a:ext cx="1054077" cy="106333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79" name="Picture 22" descr="Image result for conclusion icon image">
            <a:extLst>
              <a:ext uri="{FF2B5EF4-FFF2-40B4-BE49-F238E27FC236}">
                <a16:creationId xmlns:a16="http://schemas.microsoft.com/office/drawing/2014/main" id="{A7AB5568-F1A0-4FE1-B969-C8A4D6A03A9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53526" y="5097987"/>
            <a:ext cx="1069776" cy="1069776"/>
          </a:xfrm>
          <a:prstGeom prst="rect">
            <a:avLst/>
          </a:prstGeom>
          <a:noFill/>
          <a:extLst>
            <a:ext uri="{909E8E84-426E-40DD-AFC4-6F175D3DCCD1}">
              <a14:hiddenFill xmlns:a14="http://schemas.microsoft.com/office/drawing/2010/main">
                <a:solidFill>
                  <a:srgbClr val="FFFFFF"/>
                </a:solidFill>
              </a14:hiddenFill>
            </a:ext>
          </a:extLst>
        </p:spPr>
      </p:pic>
      <p:grpSp>
        <p:nvGrpSpPr>
          <p:cNvPr id="81" name="Group 80">
            <a:extLst>
              <a:ext uri="{FF2B5EF4-FFF2-40B4-BE49-F238E27FC236}">
                <a16:creationId xmlns:a16="http://schemas.microsoft.com/office/drawing/2014/main" id="{9DAE2ADD-787E-4D87-A4B1-473F56010091}"/>
              </a:ext>
            </a:extLst>
          </p:cNvPr>
          <p:cNvGrpSpPr/>
          <p:nvPr/>
        </p:nvGrpSpPr>
        <p:grpSpPr>
          <a:xfrm>
            <a:off x="3232570" y="1027071"/>
            <a:ext cx="2468880" cy="1258110"/>
            <a:chOff x="-77957" y="3842825"/>
            <a:chExt cx="2269687" cy="1258110"/>
          </a:xfrm>
          <a:noFill/>
        </p:grpSpPr>
        <p:sp>
          <p:nvSpPr>
            <p:cNvPr id="82" name="Rounded Rectangle 48">
              <a:extLst>
                <a:ext uri="{FF2B5EF4-FFF2-40B4-BE49-F238E27FC236}">
                  <a16:creationId xmlns:a16="http://schemas.microsoft.com/office/drawing/2014/main" id="{178B234B-F8FE-491A-B699-DD70F87C9A54}"/>
                </a:ext>
              </a:extLst>
            </p:cNvPr>
            <p:cNvSpPr/>
            <p:nvPr/>
          </p:nvSpPr>
          <p:spPr>
            <a:xfrm>
              <a:off x="7745" y="3842825"/>
              <a:ext cx="2096850" cy="1258110"/>
            </a:xfrm>
            <a:prstGeom prst="roundRect">
              <a:avLst>
                <a:gd name="adj" fmla="val 10000"/>
              </a:avLst>
            </a:prstGeom>
            <a:grpFill/>
            <a:ln w="57150">
              <a:solidFill>
                <a:srgbClr val="599CE5"/>
              </a:solid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83" name="Rounded Rectangle 4">
              <a:extLst>
                <a:ext uri="{FF2B5EF4-FFF2-40B4-BE49-F238E27FC236}">
                  <a16:creationId xmlns:a16="http://schemas.microsoft.com/office/drawing/2014/main" id="{DD0B7011-2B6E-4D55-BC3F-4FF05FE77E85}"/>
                </a:ext>
              </a:extLst>
            </p:cNvPr>
            <p:cNvSpPr txBox="1"/>
            <p:nvPr/>
          </p:nvSpPr>
          <p:spPr>
            <a:xfrm>
              <a:off x="-77957" y="3879674"/>
              <a:ext cx="2269687" cy="1184412"/>
            </a:xfrm>
            <a:prstGeom prst="rect">
              <a:avLst/>
            </a:prstGeom>
            <a:grpFill/>
            <a:ln w="57150">
              <a:noFill/>
            </a:ln>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3000" kern="1200" dirty="0">
                  <a:solidFill>
                    <a:srgbClr val="599CE5"/>
                  </a:solidFill>
                  <a:latin typeface="Times New Roman" panose="02020603050405020304" pitchFamily="18" charset="0"/>
                  <a:cs typeface="Times New Roman" panose="02020603050405020304" pitchFamily="18" charset="0"/>
                </a:rPr>
                <a:t>Background</a:t>
              </a:r>
            </a:p>
          </p:txBody>
        </p:sp>
      </p:grpSp>
      <p:sp>
        <p:nvSpPr>
          <p:cNvPr id="84" name="Right Arrow 36">
            <a:extLst>
              <a:ext uri="{FF2B5EF4-FFF2-40B4-BE49-F238E27FC236}">
                <a16:creationId xmlns:a16="http://schemas.microsoft.com/office/drawing/2014/main" id="{EB232263-3521-43BC-8070-EF0F8D6F6C96}"/>
              </a:ext>
            </a:extLst>
          </p:cNvPr>
          <p:cNvSpPr/>
          <p:nvPr/>
        </p:nvSpPr>
        <p:spPr>
          <a:xfrm>
            <a:off x="2703439" y="1496682"/>
            <a:ext cx="548640" cy="318889"/>
          </a:xfrm>
          <a:prstGeom prst="rightArrow">
            <a:avLst/>
          </a:prstGeom>
          <a:noFill/>
          <a:ln w="28575">
            <a:solidFill>
              <a:srgbClr val="599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E475820D-BCA2-4504-B7B5-5EBAC9DE0A18}"/>
              </a:ext>
            </a:extLst>
          </p:cNvPr>
          <p:cNvGrpSpPr/>
          <p:nvPr/>
        </p:nvGrpSpPr>
        <p:grpSpPr>
          <a:xfrm>
            <a:off x="6215955" y="1027071"/>
            <a:ext cx="2468880" cy="1258110"/>
            <a:chOff x="-77957" y="3842825"/>
            <a:chExt cx="2269687" cy="1258110"/>
          </a:xfrm>
          <a:noFill/>
        </p:grpSpPr>
        <p:sp>
          <p:nvSpPr>
            <p:cNvPr id="86" name="Rounded Rectangle 48">
              <a:extLst>
                <a:ext uri="{FF2B5EF4-FFF2-40B4-BE49-F238E27FC236}">
                  <a16:creationId xmlns:a16="http://schemas.microsoft.com/office/drawing/2014/main" id="{3CB87B6E-0B73-492D-9E98-2BA7092D1458}"/>
                </a:ext>
              </a:extLst>
            </p:cNvPr>
            <p:cNvSpPr/>
            <p:nvPr/>
          </p:nvSpPr>
          <p:spPr>
            <a:xfrm>
              <a:off x="7745" y="3842825"/>
              <a:ext cx="2096850" cy="1258110"/>
            </a:xfrm>
            <a:prstGeom prst="roundRect">
              <a:avLst>
                <a:gd name="adj" fmla="val 10000"/>
              </a:avLst>
            </a:prstGeom>
            <a:grpFill/>
            <a:ln w="57150">
              <a:solidFill>
                <a:srgbClr val="599CE5"/>
              </a:solid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95" name="Rounded Rectangle 4">
              <a:extLst>
                <a:ext uri="{FF2B5EF4-FFF2-40B4-BE49-F238E27FC236}">
                  <a16:creationId xmlns:a16="http://schemas.microsoft.com/office/drawing/2014/main" id="{531B508A-9273-4F7C-9C8F-87F664C7E6C7}"/>
                </a:ext>
              </a:extLst>
            </p:cNvPr>
            <p:cNvSpPr txBox="1"/>
            <p:nvPr/>
          </p:nvSpPr>
          <p:spPr>
            <a:xfrm>
              <a:off x="-77957" y="3879674"/>
              <a:ext cx="2269687" cy="1184412"/>
            </a:xfrm>
            <a:prstGeom prst="rect">
              <a:avLst/>
            </a:prstGeom>
            <a:grpFill/>
            <a:ln w="57150">
              <a:noFill/>
            </a:ln>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3000" kern="1200" dirty="0">
                  <a:solidFill>
                    <a:srgbClr val="599CE5"/>
                  </a:solidFill>
                  <a:latin typeface="Times New Roman" panose="02020603050405020304" pitchFamily="18" charset="0"/>
                  <a:cs typeface="Times New Roman" panose="02020603050405020304" pitchFamily="18" charset="0"/>
                </a:rPr>
                <a:t>Methodology</a:t>
              </a:r>
            </a:p>
          </p:txBody>
        </p:sp>
      </p:grpSp>
      <p:sp>
        <p:nvSpPr>
          <p:cNvPr id="96" name="Right Arrow 36">
            <a:extLst>
              <a:ext uri="{FF2B5EF4-FFF2-40B4-BE49-F238E27FC236}">
                <a16:creationId xmlns:a16="http://schemas.microsoft.com/office/drawing/2014/main" id="{EC38F063-C96C-4F2A-8DBA-D394709F6A99}"/>
              </a:ext>
            </a:extLst>
          </p:cNvPr>
          <p:cNvSpPr/>
          <p:nvPr/>
        </p:nvSpPr>
        <p:spPr>
          <a:xfrm>
            <a:off x="5676529" y="1496682"/>
            <a:ext cx="548640" cy="318889"/>
          </a:xfrm>
          <a:prstGeom prst="rightArrow">
            <a:avLst/>
          </a:prstGeom>
          <a:noFill/>
          <a:ln w="28575">
            <a:solidFill>
              <a:srgbClr val="599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6" name="Group 105">
            <a:extLst>
              <a:ext uri="{FF2B5EF4-FFF2-40B4-BE49-F238E27FC236}">
                <a16:creationId xmlns:a16="http://schemas.microsoft.com/office/drawing/2014/main" id="{0B6A0DB3-E665-462D-812D-799E8E3F170D}"/>
              </a:ext>
            </a:extLst>
          </p:cNvPr>
          <p:cNvGrpSpPr/>
          <p:nvPr/>
        </p:nvGrpSpPr>
        <p:grpSpPr>
          <a:xfrm>
            <a:off x="9191291" y="1027071"/>
            <a:ext cx="2743200" cy="1258110"/>
            <a:chOff x="-77957" y="3842825"/>
            <a:chExt cx="2269687" cy="1258110"/>
          </a:xfrm>
          <a:noFill/>
        </p:grpSpPr>
        <p:sp>
          <p:nvSpPr>
            <p:cNvPr id="108" name="Rounded Rectangle 48">
              <a:extLst>
                <a:ext uri="{FF2B5EF4-FFF2-40B4-BE49-F238E27FC236}">
                  <a16:creationId xmlns:a16="http://schemas.microsoft.com/office/drawing/2014/main" id="{19073C59-19AF-4B9F-B440-704F6E2F5612}"/>
                </a:ext>
              </a:extLst>
            </p:cNvPr>
            <p:cNvSpPr/>
            <p:nvPr/>
          </p:nvSpPr>
          <p:spPr>
            <a:xfrm>
              <a:off x="7745" y="3842825"/>
              <a:ext cx="2096850" cy="1258110"/>
            </a:xfrm>
            <a:prstGeom prst="roundRect">
              <a:avLst>
                <a:gd name="adj" fmla="val 10000"/>
              </a:avLst>
            </a:prstGeom>
            <a:grpFill/>
            <a:ln w="57150">
              <a:solidFill>
                <a:srgbClr val="599CE5"/>
              </a:solid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09" name="Rounded Rectangle 4">
              <a:extLst>
                <a:ext uri="{FF2B5EF4-FFF2-40B4-BE49-F238E27FC236}">
                  <a16:creationId xmlns:a16="http://schemas.microsoft.com/office/drawing/2014/main" id="{B318F830-BBAA-4C5E-89F4-3F8E5D9D99ED}"/>
                </a:ext>
              </a:extLst>
            </p:cNvPr>
            <p:cNvSpPr txBox="1"/>
            <p:nvPr/>
          </p:nvSpPr>
          <p:spPr>
            <a:xfrm>
              <a:off x="-77957" y="3879674"/>
              <a:ext cx="2269687" cy="1184412"/>
            </a:xfrm>
            <a:prstGeom prst="rect">
              <a:avLst/>
            </a:prstGeom>
            <a:grpFill/>
            <a:ln w="57150">
              <a:noFill/>
            </a:ln>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900" dirty="0">
                  <a:solidFill>
                    <a:srgbClr val="599CE5"/>
                  </a:solidFill>
                  <a:latin typeface="Times New Roman" panose="02020603050405020304" pitchFamily="18" charset="0"/>
                  <a:cs typeface="Times New Roman" panose="02020603050405020304" pitchFamily="18" charset="0"/>
                </a:rPr>
                <a:t>Implementation</a:t>
              </a:r>
              <a:endParaRPr lang="en-US" sz="2900" kern="1200" dirty="0">
                <a:solidFill>
                  <a:srgbClr val="599CE5"/>
                </a:solidFill>
                <a:latin typeface="Times New Roman" panose="02020603050405020304" pitchFamily="18" charset="0"/>
                <a:cs typeface="Times New Roman" panose="02020603050405020304" pitchFamily="18" charset="0"/>
              </a:endParaRPr>
            </a:p>
          </p:txBody>
        </p:sp>
      </p:grpSp>
      <p:sp>
        <p:nvSpPr>
          <p:cNvPr id="110" name="Right Arrow 36">
            <a:extLst>
              <a:ext uri="{FF2B5EF4-FFF2-40B4-BE49-F238E27FC236}">
                <a16:creationId xmlns:a16="http://schemas.microsoft.com/office/drawing/2014/main" id="{8E9070FB-B559-4622-97CB-EC2F9420E663}"/>
              </a:ext>
            </a:extLst>
          </p:cNvPr>
          <p:cNvSpPr/>
          <p:nvPr/>
        </p:nvSpPr>
        <p:spPr>
          <a:xfrm>
            <a:off x="8665120" y="1496682"/>
            <a:ext cx="548640" cy="318889"/>
          </a:xfrm>
          <a:prstGeom prst="rightArrow">
            <a:avLst/>
          </a:prstGeom>
          <a:noFill/>
          <a:ln w="28575">
            <a:solidFill>
              <a:srgbClr val="599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 name="Picture 111">
            <a:extLst>
              <a:ext uri="{FF2B5EF4-FFF2-40B4-BE49-F238E27FC236}">
                <a16:creationId xmlns:a16="http://schemas.microsoft.com/office/drawing/2014/main" id="{76ECE2A1-82CE-4D3E-8A29-36E2B016915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103378" y="2387912"/>
            <a:ext cx="1117232" cy="960120"/>
          </a:xfrm>
          <a:prstGeom prst="rect">
            <a:avLst/>
          </a:prstGeom>
        </p:spPr>
      </p:pic>
      <p:sp>
        <p:nvSpPr>
          <p:cNvPr id="113" name="Bent Arrow 41">
            <a:extLst>
              <a:ext uri="{FF2B5EF4-FFF2-40B4-BE49-F238E27FC236}">
                <a16:creationId xmlns:a16="http://schemas.microsoft.com/office/drawing/2014/main" id="{0235FB01-3BFC-4F47-9AC3-DABC08055956}"/>
              </a:ext>
            </a:extLst>
          </p:cNvPr>
          <p:cNvSpPr/>
          <p:nvPr/>
        </p:nvSpPr>
        <p:spPr>
          <a:xfrm flipH="1" flipV="1">
            <a:off x="9787801" y="2343656"/>
            <a:ext cx="1845759" cy="2215907"/>
          </a:xfrm>
          <a:prstGeom prst="bentArrow">
            <a:avLst>
              <a:gd name="adj1" fmla="val 7284"/>
              <a:gd name="adj2" fmla="val 8528"/>
              <a:gd name="adj3" fmla="val 11061"/>
              <a:gd name="adj4" fmla="val 46897"/>
            </a:avLst>
          </a:prstGeom>
          <a:noFill/>
          <a:ln w="28575">
            <a:solidFill>
              <a:srgbClr val="599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14" name="Group 113">
            <a:extLst>
              <a:ext uri="{FF2B5EF4-FFF2-40B4-BE49-F238E27FC236}">
                <a16:creationId xmlns:a16="http://schemas.microsoft.com/office/drawing/2014/main" id="{0DDC5844-B067-4E6B-9147-6DFDF6E0BC83}"/>
              </a:ext>
            </a:extLst>
          </p:cNvPr>
          <p:cNvGrpSpPr/>
          <p:nvPr/>
        </p:nvGrpSpPr>
        <p:grpSpPr>
          <a:xfrm>
            <a:off x="7360238" y="3726365"/>
            <a:ext cx="2468880" cy="1258110"/>
            <a:chOff x="-77957" y="3842825"/>
            <a:chExt cx="2269687" cy="1258110"/>
          </a:xfrm>
          <a:noFill/>
        </p:grpSpPr>
        <p:sp>
          <p:nvSpPr>
            <p:cNvPr id="116" name="Rounded Rectangle 48">
              <a:extLst>
                <a:ext uri="{FF2B5EF4-FFF2-40B4-BE49-F238E27FC236}">
                  <a16:creationId xmlns:a16="http://schemas.microsoft.com/office/drawing/2014/main" id="{72F4F17B-5F26-4959-830B-EF3CF19914C6}"/>
                </a:ext>
              </a:extLst>
            </p:cNvPr>
            <p:cNvSpPr/>
            <p:nvPr/>
          </p:nvSpPr>
          <p:spPr>
            <a:xfrm>
              <a:off x="7745" y="3842825"/>
              <a:ext cx="2096850" cy="1258110"/>
            </a:xfrm>
            <a:prstGeom prst="roundRect">
              <a:avLst>
                <a:gd name="adj" fmla="val 10000"/>
              </a:avLst>
            </a:prstGeom>
            <a:grpFill/>
            <a:ln w="57150">
              <a:solidFill>
                <a:srgbClr val="599CE5"/>
              </a:solid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17" name="Rounded Rectangle 4">
              <a:extLst>
                <a:ext uri="{FF2B5EF4-FFF2-40B4-BE49-F238E27FC236}">
                  <a16:creationId xmlns:a16="http://schemas.microsoft.com/office/drawing/2014/main" id="{DCE82948-028A-4BFC-B5FB-5A0FA39032D2}"/>
                </a:ext>
              </a:extLst>
            </p:cNvPr>
            <p:cNvSpPr txBox="1"/>
            <p:nvPr/>
          </p:nvSpPr>
          <p:spPr>
            <a:xfrm>
              <a:off x="-77957" y="3879674"/>
              <a:ext cx="2269687" cy="1184412"/>
            </a:xfrm>
            <a:prstGeom prst="rect">
              <a:avLst/>
            </a:prstGeom>
            <a:grpFill/>
            <a:ln w="57150">
              <a:noFill/>
            </a:ln>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3000" kern="1200" dirty="0">
                  <a:solidFill>
                    <a:srgbClr val="599CE5"/>
                  </a:solidFill>
                  <a:latin typeface="Times New Roman" panose="02020603050405020304" pitchFamily="18" charset="0"/>
                  <a:cs typeface="Times New Roman" panose="02020603050405020304" pitchFamily="18" charset="0"/>
                </a:rPr>
                <a:t>EDA </a:t>
              </a:r>
            </a:p>
          </p:txBody>
        </p:sp>
      </p:grpSp>
      <p:grpSp>
        <p:nvGrpSpPr>
          <p:cNvPr id="118" name="Group 117">
            <a:extLst>
              <a:ext uri="{FF2B5EF4-FFF2-40B4-BE49-F238E27FC236}">
                <a16:creationId xmlns:a16="http://schemas.microsoft.com/office/drawing/2014/main" id="{D3916785-A60B-4798-B207-0642AF3DC475}"/>
              </a:ext>
            </a:extLst>
          </p:cNvPr>
          <p:cNvGrpSpPr/>
          <p:nvPr/>
        </p:nvGrpSpPr>
        <p:grpSpPr>
          <a:xfrm>
            <a:off x="4381982" y="3726365"/>
            <a:ext cx="2468880" cy="1258110"/>
            <a:chOff x="-77957" y="3842825"/>
            <a:chExt cx="2269687" cy="1258110"/>
          </a:xfrm>
          <a:noFill/>
        </p:grpSpPr>
        <p:sp>
          <p:nvSpPr>
            <p:cNvPr id="119" name="Rounded Rectangle 48">
              <a:extLst>
                <a:ext uri="{FF2B5EF4-FFF2-40B4-BE49-F238E27FC236}">
                  <a16:creationId xmlns:a16="http://schemas.microsoft.com/office/drawing/2014/main" id="{7B989C87-55CF-4676-BD1F-03C29B627F71}"/>
                </a:ext>
              </a:extLst>
            </p:cNvPr>
            <p:cNvSpPr/>
            <p:nvPr/>
          </p:nvSpPr>
          <p:spPr>
            <a:xfrm>
              <a:off x="7745" y="3842825"/>
              <a:ext cx="2096850" cy="1258110"/>
            </a:xfrm>
            <a:prstGeom prst="roundRect">
              <a:avLst>
                <a:gd name="adj" fmla="val 10000"/>
              </a:avLst>
            </a:prstGeom>
            <a:grpFill/>
            <a:ln w="57150">
              <a:solidFill>
                <a:srgbClr val="599CE5"/>
              </a:solid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20" name="Rounded Rectangle 4">
              <a:extLst>
                <a:ext uri="{FF2B5EF4-FFF2-40B4-BE49-F238E27FC236}">
                  <a16:creationId xmlns:a16="http://schemas.microsoft.com/office/drawing/2014/main" id="{FD46AD0F-94D5-48C2-AF5F-28D45907ACE8}"/>
                </a:ext>
              </a:extLst>
            </p:cNvPr>
            <p:cNvSpPr txBox="1"/>
            <p:nvPr/>
          </p:nvSpPr>
          <p:spPr>
            <a:xfrm>
              <a:off x="-77957" y="3879674"/>
              <a:ext cx="2269687" cy="1184412"/>
            </a:xfrm>
            <a:prstGeom prst="rect">
              <a:avLst/>
            </a:prstGeom>
            <a:grpFill/>
            <a:ln w="57150">
              <a:noFill/>
            </a:ln>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3000" kern="1200" dirty="0">
                  <a:solidFill>
                    <a:srgbClr val="599CE5"/>
                  </a:solidFill>
                  <a:latin typeface="Times New Roman" panose="02020603050405020304" pitchFamily="18" charset="0"/>
                  <a:cs typeface="Times New Roman" panose="02020603050405020304" pitchFamily="18" charset="0"/>
                </a:rPr>
                <a:t>Results </a:t>
              </a:r>
            </a:p>
          </p:txBody>
        </p:sp>
      </p:grpSp>
      <p:grpSp>
        <p:nvGrpSpPr>
          <p:cNvPr id="121" name="Group 120">
            <a:extLst>
              <a:ext uri="{FF2B5EF4-FFF2-40B4-BE49-F238E27FC236}">
                <a16:creationId xmlns:a16="http://schemas.microsoft.com/office/drawing/2014/main" id="{B9DA2389-11B2-4E3F-9BB4-E814F6F83A30}"/>
              </a:ext>
            </a:extLst>
          </p:cNvPr>
          <p:cNvGrpSpPr/>
          <p:nvPr/>
        </p:nvGrpSpPr>
        <p:grpSpPr>
          <a:xfrm>
            <a:off x="1465951" y="3726365"/>
            <a:ext cx="2375657" cy="1258110"/>
            <a:chOff x="-20752" y="3842825"/>
            <a:chExt cx="2183985" cy="1258110"/>
          </a:xfrm>
          <a:noFill/>
        </p:grpSpPr>
        <p:sp>
          <p:nvSpPr>
            <p:cNvPr id="122" name="Rounded Rectangle 48">
              <a:extLst>
                <a:ext uri="{FF2B5EF4-FFF2-40B4-BE49-F238E27FC236}">
                  <a16:creationId xmlns:a16="http://schemas.microsoft.com/office/drawing/2014/main" id="{3FEBF132-5FB8-4993-BD82-6E4F40ACBBEE}"/>
                </a:ext>
              </a:extLst>
            </p:cNvPr>
            <p:cNvSpPr/>
            <p:nvPr/>
          </p:nvSpPr>
          <p:spPr>
            <a:xfrm>
              <a:off x="7745" y="3842825"/>
              <a:ext cx="2096850" cy="1258110"/>
            </a:xfrm>
            <a:prstGeom prst="roundRect">
              <a:avLst>
                <a:gd name="adj" fmla="val 10000"/>
              </a:avLst>
            </a:prstGeom>
            <a:grpFill/>
            <a:ln w="57150">
              <a:solidFill>
                <a:srgbClr val="599CE5"/>
              </a:solid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23" name="Rounded Rectangle 4">
              <a:extLst>
                <a:ext uri="{FF2B5EF4-FFF2-40B4-BE49-F238E27FC236}">
                  <a16:creationId xmlns:a16="http://schemas.microsoft.com/office/drawing/2014/main" id="{6E39D59C-6F81-4181-82D2-349CC7518244}"/>
                </a:ext>
              </a:extLst>
            </p:cNvPr>
            <p:cNvSpPr txBox="1"/>
            <p:nvPr/>
          </p:nvSpPr>
          <p:spPr>
            <a:xfrm>
              <a:off x="-20752" y="3956180"/>
              <a:ext cx="2183985" cy="1069776"/>
            </a:xfrm>
            <a:prstGeom prst="rect">
              <a:avLst/>
            </a:prstGeom>
            <a:grpFill/>
            <a:ln w="57150">
              <a:noFill/>
            </a:ln>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3000" kern="1200" dirty="0">
                  <a:solidFill>
                    <a:srgbClr val="599CE5"/>
                  </a:solidFill>
                  <a:latin typeface="Times New Roman" panose="02020603050405020304" pitchFamily="18" charset="0"/>
                  <a:cs typeface="Times New Roman" panose="02020603050405020304" pitchFamily="18" charset="0"/>
                </a:rPr>
                <a:t>Conclusion and Future Work</a:t>
              </a:r>
            </a:p>
          </p:txBody>
        </p:sp>
      </p:grpSp>
      <p:sp>
        <p:nvSpPr>
          <p:cNvPr id="124" name="Right Arrow 36">
            <a:extLst>
              <a:ext uri="{FF2B5EF4-FFF2-40B4-BE49-F238E27FC236}">
                <a16:creationId xmlns:a16="http://schemas.microsoft.com/office/drawing/2014/main" id="{FE51CA84-660D-4800-BE60-70FE0FA859A7}"/>
              </a:ext>
            </a:extLst>
          </p:cNvPr>
          <p:cNvSpPr/>
          <p:nvPr/>
        </p:nvSpPr>
        <p:spPr>
          <a:xfrm flipH="1">
            <a:off x="3847731" y="4195976"/>
            <a:ext cx="548640" cy="318889"/>
          </a:xfrm>
          <a:prstGeom prst="rightArrow">
            <a:avLst/>
          </a:prstGeom>
          <a:noFill/>
          <a:ln w="28575">
            <a:solidFill>
              <a:srgbClr val="599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ight Arrow 36">
            <a:extLst>
              <a:ext uri="{FF2B5EF4-FFF2-40B4-BE49-F238E27FC236}">
                <a16:creationId xmlns:a16="http://schemas.microsoft.com/office/drawing/2014/main" id="{410AFADE-BF0B-41F8-BFA3-D1925890FBA5}"/>
              </a:ext>
            </a:extLst>
          </p:cNvPr>
          <p:cNvSpPr/>
          <p:nvPr/>
        </p:nvSpPr>
        <p:spPr>
          <a:xfrm flipH="1">
            <a:off x="6820820" y="4195976"/>
            <a:ext cx="548640" cy="318889"/>
          </a:xfrm>
          <a:prstGeom prst="rightArrow">
            <a:avLst/>
          </a:prstGeom>
          <a:noFill/>
          <a:ln w="28575">
            <a:solidFill>
              <a:srgbClr val="599C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8" name="Picture 14" descr="Image result for solution icon image">
            <a:extLst>
              <a:ext uri="{FF2B5EF4-FFF2-40B4-BE49-F238E27FC236}">
                <a16:creationId xmlns:a16="http://schemas.microsoft.com/office/drawing/2014/main" id="{80F3080C-A3A2-4E89-8885-A47E6E73CD3F}"/>
              </a:ext>
            </a:extLst>
          </p:cNvPr>
          <p:cNvPicPr>
            <a:picLocks noChangeAspect="1" noChangeArrowheads="1"/>
          </p:cNvPicPr>
          <p:nvPr/>
        </p:nvPicPr>
        <p:blipFill rotWithShape="1">
          <a:blip r:embed="rId9" cstate="print">
            <a:extLst>
              <a:ext uri="{BEBA8EAE-BF5A-486C-A8C5-ECC9F3942E4B}">
                <a14:imgProps xmlns:a14="http://schemas.microsoft.com/office/drawing/2010/main">
                  <a14:imgLayer r:embed="rId10">
                    <a14:imgEffect>
                      <a14:sharpenSoften amount="50000"/>
                    </a14:imgEffect>
                  </a14:imgLayer>
                </a14:imgProps>
              </a:ext>
              <a:ext uri="{28A0092B-C50C-407E-A947-70E740481C1C}">
                <a14:useLocalDpi xmlns:a14="http://schemas.microsoft.com/office/drawing/2010/main" val="0"/>
              </a:ext>
            </a:extLst>
          </a:blip>
          <a:srcRect l="5667" t="3614" r="5544" b="15670"/>
          <a:stretch/>
        </p:blipFill>
        <p:spPr bwMode="auto">
          <a:xfrm>
            <a:off x="6888390" y="2382611"/>
            <a:ext cx="1106424" cy="1005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482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barn(inVertical)">
                                      <p:cBhvr>
                                        <p:cTn id="7" dur="500"/>
                                        <p:tgtEl>
                                          <p:spTgt spid="5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barn(inVertical)">
                                      <p:cBhvr>
                                        <p:cTn id="10" dur="500"/>
                                        <p:tgtEl>
                                          <p:spTgt spid="27"/>
                                        </p:tgtEl>
                                      </p:cBhvr>
                                    </p:animEffect>
                                  </p:childTnLst>
                                </p:cTn>
                              </p:par>
                              <p:par>
                                <p:cTn id="11" presetID="16" presetClass="entr" presetSubtype="21"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barn(inVertical)">
                                      <p:cBhvr>
                                        <p:cTn id="13" dur="500"/>
                                        <p:tgtEl>
                                          <p:spTgt spid="28"/>
                                        </p:tgtEl>
                                      </p:cBhvr>
                                    </p:animEffect>
                                  </p:childTnLst>
                                </p:cTn>
                              </p:par>
                              <p:par>
                                <p:cTn id="14" presetID="16" presetClass="entr" presetSubtype="21"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barn(inVertical)">
                                      <p:cBhvr>
                                        <p:cTn id="16" dur="500"/>
                                        <p:tgtEl>
                                          <p:spTgt spid="73"/>
                                        </p:tgtEl>
                                      </p:cBhvr>
                                    </p:animEffect>
                                  </p:childTnLst>
                                </p:cTn>
                              </p:par>
                              <p:par>
                                <p:cTn id="17" presetID="16" presetClass="entr" presetSubtype="21" fill="hold" nodeType="withEffect">
                                  <p:stCondLst>
                                    <p:cond delay="0"/>
                                  </p:stCondLst>
                                  <p:childTnLst>
                                    <p:set>
                                      <p:cBhvr>
                                        <p:cTn id="18" dur="1" fill="hold">
                                          <p:stCondLst>
                                            <p:cond delay="0"/>
                                          </p:stCondLst>
                                        </p:cTn>
                                        <p:tgtEl>
                                          <p:spTgt spid="74"/>
                                        </p:tgtEl>
                                        <p:attrNameLst>
                                          <p:attrName>style.visibility</p:attrName>
                                        </p:attrNameLst>
                                      </p:cBhvr>
                                      <p:to>
                                        <p:strVal val="visible"/>
                                      </p:to>
                                    </p:set>
                                    <p:animEffect transition="in" filter="barn(inVertical)">
                                      <p:cBhvr>
                                        <p:cTn id="19" dur="500"/>
                                        <p:tgtEl>
                                          <p:spTgt spid="74"/>
                                        </p:tgtEl>
                                      </p:cBhvr>
                                    </p:animEffect>
                                  </p:childTnLst>
                                </p:cTn>
                              </p:par>
                              <p:par>
                                <p:cTn id="20" presetID="16" presetClass="entr" presetSubtype="21" fill="hold" nodeType="withEffect">
                                  <p:stCondLst>
                                    <p:cond delay="0"/>
                                  </p:stCondLst>
                                  <p:childTnLst>
                                    <p:set>
                                      <p:cBhvr>
                                        <p:cTn id="21" dur="1" fill="hold">
                                          <p:stCondLst>
                                            <p:cond delay="0"/>
                                          </p:stCondLst>
                                        </p:cTn>
                                        <p:tgtEl>
                                          <p:spTgt spid="77"/>
                                        </p:tgtEl>
                                        <p:attrNameLst>
                                          <p:attrName>style.visibility</p:attrName>
                                        </p:attrNameLst>
                                      </p:cBhvr>
                                      <p:to>
                                        <p:strVal val="visible"/>
                                      </p:to>
                                    </p:set>
                                    <p:animEffect transition="in" filter="barn(inVertical)">
                                      <p:cBhvr>
                                        <p:cTn id="22" dur="500"/>
                                        <p:tgtEl>
                                          <p:spTgt spid="77"/>
                                        </p:tgtEl>
                                      </p:cBhvr>
                                    </p:animEffect>
                                  </p:childTnLst>
                                </p:cTn>
                              </p:par>
                              <p:par>
                                <p:cTn id="23" presetID="16" presetClass="entr" presetSubtype="21" fill="hold" nodeType="withEffect">
                                  <p:stCondLst>
                                    <p:cond delay="0"/>
                                  </p:stCondLst>
                                  <p:childTnLst>
                                    <p:set>
                                      <p:cBhvr>
                                        <p:cTn id="24" dur="1" fill="hold">
                                          <p:stCondLst>
                                            <p:cond delay="0"/>
                                          </p:stCondLst>
                                        </p:cTn>
                                        <p:tgtEl>
                                          <p:spTgt spid="78"/>
                                        </p:tgtEl>
                                        <p:attrNameLst>
                                          <p:attrName>style.visibility</p:attrName>
                                        </p:attrNameLst>
                                      </p:cBhvr>
                                      <p:to>
                                        <p:strVal val="visible"/>
                                      </p:to>
                                    </p:set>
                                    <p:animEffect transition="in" filter="barn(inVertical)">
                                      <p:cBhvr>
                                        <p:cTn id="25" dur="500"/>
                                        <p:tgtEl>
                                          <p:spTgt spid="78"/>
                                        </p:tgtEl>
                                      </p:cBhvr>
                                    </p:animEffect>
                                  </p:childTnLst>
                                </p:cTn>
                              </p:par>
                              <p:par>
                                <p:cTn id="26" presetID="16" presetClass="entr" presetSubtype="21" fill="hold" nodeType="withEffect">
                                  <p:stCondLst>
                                    <p:cond delay="0"/>
                                  </p:stCondLst>
                                  <p:childTnLst>
                                    <p:set>
                                      <p:cBhvr>
                                        <p:cTn id="27" dur="1" fill="hold">
                                          <p:stCondLst>
                                            <p:cond delay="0"/>
                                          </p:stCondLst>
                                        </p:cTn>
                                        <p:tgtEl>
                                          <p:spTgt spid="79"/>
                                        </p:tgtEl>
                                        <p:attrNameLst>
                                          <p:attrName>style.visibility</p:attrName>
                                        </p:attrNameLst>
                                      </p:cBhvr>
                                      <p:to>
                                        <p:strVal val="visible"/>
                                      </p:to>
                                    </p:set>
                                    <p:animEffect transition="in" filter="barn(inVertical)">
                                      <p:cBhvr>
                                        <p:cTn id="28" dur="500"/>
                                        <p:tgtEl>
                                          <p:spTgt spid="79"/>
                                        </p:tgtEl>
                                      </p:cBhvr>
                                    </p:animEffect>
                                  </p:childTnLst>
                                </p:cTn>
                              </p:par>
                              <p:par>
                                <p:cTn id="29" presetID="16" presetClass="entr" presetSubtype="21" fill="hold"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barn(inVertical)">
                                      <p:cBhvr>
                                        <p:cTn id="31" dur="500"/>
                                        <p:tgtEl>
                                          <p:spTgt spid="81"/>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84"/>
                                        </p:tgtEl>
                                        <p:attrNameLst>
                                          <p:attrName>style.visibility</p:attrName>
                                        </p:attrNameLst>
                                      </p:cBhvr>
                                      <p:to>
                                        <p:strVal val="visible"/>
                                      </p:to>
                                    </p:set>
                                    <p:animEffect transition="in" filter="barn(inVertical)">
                                      <p:cBhvr>
                                        <p:cTn id="34" dur="500"/>
                                        <p:tgtEl>
                                          <p:spTgt spid="84"/>
                                        </p:tgtEl>
                                      </p:cBhvr>
                                    </p:animEffect>
                                  </p:childTnLst>
                                </p:cTn>
                              </p:par>
                              <p:par>
                                <p:cTn id="35" presetID="16" presetClass="entr" presetSubtype="21" fill="hold" nodeType="withEffect">
                                  <p:stCondLst>
                                    <p:cond delay="0"/>
                                  </p:stCondLst>
                                  <p:childTnLst>
                                    <p:set>
                                      <p:cBhvr>
                                        <p:cTn id="36" dur="1" fill="hold">
                                          <p:stCondLst>
                                            <p:cond delay="0"/>
                                          </p:stCondLst>
                                        </p:cTn>
                                        <p:tgtEl>
                                          <p:spTgt spid="85"/>
                                        </p:tgtEl>
                                        <p:attrNameLst>
                                          <p:attrName>style.visibility</p:attrName>
                                        </p:attrNameLst>
                                      </p:cBhvr>
                                      <p:to>
                                        <p:strVal val="visible"/>
                                      </p:to>
                                    </p:set>
                                    <p:animEffect transition="in" filter="barn(inVertical)">
                                      <p:cBhvr>
                                        <p:cTn id="37" dur="500"/>
                                        <p:tgtEl>
                                          <p:spTgt spid="85"/>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96"/>
                                        </p:tgtEl>
                                        <p:attrNameLst>
                                          <p:attrName>style.visibility</p:attrName>
                                        </p:attrNameLst>
                                      </p:cBhvr>
                                      <p:to>
                                        <p:strVal val="visible"/>
                                      </p:to>
                                    </p:set>
                                    <p:animEffect transition="in" filter="barn(inVertical)">
                                      <p:cBhvr>
                                        <p:cTn id="40" dur="500"/>
                                        <p:tgtEl>
                                          <p:spTgt spid="96"/>
                                        </p:tgtEl>
                                      </p:cBhvr>
                                    </p:animEffect>
                                  </p:childTnLst>
                                </p:cTn>
                              </p:par>
                              <p:par>
                                <p:cTn id="41" presetID="16" presetClass="entr" presetSubtype="21" fill="hold" nodeType="withEffect">
                                  <p:stCondLst>
                                    <p:cond delay="0"/>
                                  </p:stCondLst>
                                  <p:childTnLst>
                                    <p:set>
                                      <p:cBhvr>
                                        <p:cTn id="42" dur="1" fill="hold">
                                          <p:stCondLst>
                                            <p:cond delay="0"/>
                                          </p:stCondLst>
                                        </p:cTn>
                                        <p:tgtEl>
                                          <p:spTgt spid="106"/>
                                        </p:tgtEl>
                                        <p:attrNameLst>
                                          <p:attrName>style.visibility</p:attrName>
                                        </p:attrNameLst>
                                      </p:cBhvr>
                                      <p:to>
                                        <p:strVal val="visible"/>
                                      </p:to>
                                    </p:set>
                                    <p:animEffect transition="in" filter="barn(inVertical)">
                                      <p:cBhvr>
                                        <p:cTn id="43" dur="500"/>
                                        <p:tgtEl>
                                          <p:spTgt spid="106"/>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10"/>
                                        </p:tgtEl>
                                        <p:attrNameLst>
                                          <p:attrName>style.visibility</p:attrName>
                                        </p:attrNameLst>
                                      </p:cBhvr>
                                      <p:to>
                                        <p:strVal val="visible"/>
                                      </p:to>
                                    </p:set>
                                    <p:animEffect transition="in" filter="barn(inVertical)">
                                      <p:cBhvr>
                                        <p:cTn id="46" dur="500"/>
                                        <p:tgtEl>
                                          <p:spTgt spid="110"/>
                                        </p:tgtEl>
                                      </p:cBhvr>
                                    </p:animEffect>
                                  </p:childTnLst>
                                </p:cTn>
                              </p:par>
                              <p:par>
                                <p:cTn id="47" presetID="16" presetClass="entr" presetSubtype="21" fill="hold" nodeType="withEffect">
                                  <p:stCondLst>
                                    <p:cond delay="0"/>
                                  </p:stCondLst>
                                  <p:childTnLst>
                                    <p:set>
                                      <p:cBhvr>
                                        <p:cTn id="48" dur="1" fill="hold">
                                          <p:stCondLst>
                                            <p:cond delay="0"/>
                                          </p:stCondLst>
                                        </p:cTn>
                                        <p:tgtEl>
                                          <p:spTgt spid="112"/>
                                        </p:tgtEl>
                                        <p:attrNameLst>
                                          <p:attrName>style.visibility</p:attrName>
                                        </p:attrNameLst>
                                      </p:cBhvr>
                                      <p:to>
                                        <p:strVal val="visible"/>
                                      </p:to>
                                    </p:set>
                                    <p:animEffect transition="in" filter="barn(inVertical)">
                                      <p:cBhvr>
                                        <p:cTn id="49" dur="500"/>
                                        <p:tgtEl>
                                          <p:spTgt spid="112"/>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113"/>
                                        </p:tgtEl>
                                        <p:attrNameLst>
                                          <p:attrName>style.visibility</p:attrName>
                                        </p:attrNameLst>
                                      </p:cBhvr>
                                      <p:to>
                                        <p:strVal val="visible"/>
                                      </p:to>
                                    </p:set>
                                    <p:animEffect transition="in" filter="barn(inVertical)">
                                      <p:cBhvr>
                                        <p:cTn id="52" dur="500"/>
                                        <p:tgtEl>
                                          <p:spTgt spid="113"/>
                                        </p:tgtEl>
                                      </p:cBhvr>
                                    </p:animEffect>
                                  </p:childTnLst>
                                </p:cTn>
                              </p:par>
                              <p:par>
                                <p:cTn id="53" presetID="16" presetClass="entr" presetSubtype="21" fill="hold" nodeType="withEffect">
                                  <p:stCondLst>
                                    <p:cond delay="0"/>
                                  </p:stCondLst>
                                  <p:childTnLst>
                                    <p:set>
                                      <p:cBhvr>
                                        <p:cTn id="54" dur="1" fill="hold">
                                          <p:stCondLst>
                                            <p:cond delay="0"/>
                                          </p:stCondLst>
                                        </p:cTn>
                                        <p:tgtEl>
                                          <p:spTgt spid="114"/>
                                        </p:tgtEl>
                                        <p:attrNameLst>
                                          <p:attrName>style.visibility</p:attrName>
                                        </p:attrNameLst>
                                      </p:cBhvr>
                                      <p:to>
                                        <p:strVal val="visible"/>
                                      </p:to>
                                    </p:set>
                                    <p:animEffect transition="in" filter="barn(inVertical)">
                                      <p:cBhvr>
                                        <p:cTn id="55" dur="500"/>
                                        <p:tgtEl>
                                          <p:spTgt spid="114"/>
                                        </p:tgtEl>
                                      </p:cBhvr>
                                    </p:animEffect>
                                  </p:childTnLst>
                                </p:cTn>
                              </p:par>
                              <p:par>
                                <p:cTn id="56" presetID="16" presetClass="entr" presetSubtype="21" fill="hold" nodeType="withEffect">
                                  <p:stCondLst>
                                    <p:cond delay="0"/>
                                  </p:stCondLst>
                                  <p:childTnLst>
                                    <p:set>
                                      <p:cBhvr>
                                        <p:cTn id="57" dur="1" fill="hold">
                                          <p:stCondLst>
                                            <p:cond delay="0"/>
                                          </p:stCondLst>
                                        </p:cTn>
                                        <p:tgtEl>
                                          <p:spTgt spid="118"/>
                                        </p:tgtEl>
                                        <p:attrNameLst>
                                          <p:attrName>style.visibility</p:attrName>
                                        </p:attrNameLst>
                                      </p:cBhvr>
                                      <p:to>
                                        <p:strVal val="visible"/>
                                      </p:to>
                                    </p:set>
                                    <p:animEffect transition="in" filter="barn(inVertical)">
                                      <p:cBhvr>
                                        <p:cTn id="58" dur="500"/>
                                        <p:tgtEl>
                                          <p:spTgt spid="118"/>
                                        </p:tgtEl>
                                      </p:cBhvr>
                                    </p:animEffect>
                                  </p:childTnLst>
                                </p:cTn>
                              </p:par>
                              <p:par>
                                <p:cTn id="59" presetID="16" presetClass="entr" presetSubtype="21" fill="hold" nodeType="withEffect">
                                  <p:stCondLst>
                                    <p:cond delay="0"/>
                                  </p:stCondLst>
                                  <p:childTnLst>
                                    <p:set>
                                      <p:cBhvr>
                                        <p:cTn id="60" dur="1" fill="hold">
                                          <p:stCondLst>
                                            <p:cond delay="0"/>
                                          </p:stCondLst>
                                        </p:cTn>
                                        <p:tgtEl>
                                          <p:spTgt spid="121"/>
                                        </p:tgtEl>
                                        <p:attrNameLst>
                                          <p:attrName>style.visibility</p:attrName>
                                        </p:attrNameLst>
                                      </p:cBhvr>
                                      <p:to>
                                        <p:strVal val="visible"/>
                                      </p:to>
                                    </p:set>
                                    <p:animEffect transition="in" filter="barn(inVertical)">
                                      <p:cBhvr>
                                        <p:cTn id="61" dur="500"/>
                                        <p:tgtEl>
                                          <p:spTgt spid="121"/>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124"/>
                                        </p:tgtEl>
                                        <p:attrNameLst>
                                          <p:attrName>style.visibility</p:attrName>
                                        </p:attrNameLst>
                                      </p:cBhvr>
                                      <p:to>
                                        <p:strVal val="visible"/>
                                      </p:to>
                                    </p:set>
                                    <p:animEffect transition="in" filter="barn(inVertical)">
                                      <p:cBhvr>
                                        <p:cTn id="64" dur="500"/>
                                        <p:tgtEl>
                                          <p:spTgt spid="124"/>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125"/>
                                        </p:tgtEl>
                                        <p:attrNameLst>
                                          <p:attrName>style.visibility</p:attrName>
                                        </p:attrNameLst>
                                      </p:cBhvr>
                                      <p:to>
                                        <p:strVal val="visible"/>
                                      </p:to>
                                    </p:set>
                                    <p:animEffect transition="in" filter="barn(inVertical)">
                                      <p:cBhvr>
                                        <p:cTn id="67" dur="500"/>
                                        <p:tgtEl>
                                          <p:spTgt spid="125"/>
                                        </p:tgtEl>
                                      </p:cBhvr>
                                    </p:animEffect>
                                  </p:childTnLst>
                                </p:cTn>
                              </p:par>
                              <p:par>
                                <p:cTn id="68" presetID="16" presetClass="entr" presetSubtype="21" fill="hold" nodeType="withEffect">
                                  <p:stCondLst>
                                    <p:cond delay="0"/>
                                  </p:stCondLst>
                                  <p:childTnLst>
                                    <p:set>
                                      <p:cBhvr>
                                        <p:cTn id="69" dur="1" fill="hold">
                                          <p:stCondLst>
                                            <p:cond delay="0"/>
                                          </p:stCondLst>
                                        </p:cTn>
                                        <p:tgtEl>
                                          <p:spTgt spid="128"/>
                                        </p:tgtEl>
                                        <p:attrNameLst>
                                          <p:attrName>style.visibility</p:attrName>
                                        </p:attrNameLst>
                                      </p:cBhvr>
                                      <p:to>
                                        <p:strVal val="visible"/>
                                      </p:to>
                                    </p:set>
                                    <p:animEffect transition="in" filter="barn(inVertical)">
                                      <p:cBhvr>
                                        <p:cTn id="70"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27" grpId="0" animBg="1"/>
      <p:bldP spid="84" grpId="0" animBg="1"/>
      <p:bldP spid="96" grpId="0" animBg="1"/>
      <p:bldP spid="110" grpId="0" animBg="1"/>
      <p:bldP spid="113" grpId="0" animBg="1"/>
      <p:bldP spid="124" grpId="0" animBg="1"/>
      <p:bldP spid="12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A96D46-054A-4F45-BDCA-62DBFA5330D8}"/>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D8A3CD6-9997-499A-BCEF-45C904EFA420}"/>
              </a:ext>
            </a:extLst>
          </p:cNvPr>
          <p:cNvSpPr/>
          <p:nvPr/>
        </p:nvSpPr>
        <p:spPr>
          <a:xfrm>
            <a:off x="0" y="14514"/>
            <a:ext cx="12192000" cy="527558"/>
          </a:xfrm>
          <a:prstGeom prst="rect">
            <a:avLst/>
          </a:prstGeom>
          <a:solidFill>
            <a:srgbClr val="599CE5"/>
          </a:solidFill>
          <a:ln w="12700" cap="flat" cmpd="sng" algn="ctr">
            <a:solidFill>
              <a:srgbClr val="599CE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b="1" kern="0" dirty="0">
                <a:solidFill>
                  <a:prstClr val="white"/>
                </a:solidFill>
                <a:latin typeface="Times New Roman" panose="02020603050405020304" pitchFamily="18" charset="0"/>
                <a:cs typeface="Times New Roman" panose="02020603050405020304" pitchFamily="18" charset="0"/>
              </a:rPr>
              <a:t>RF FINDINGS</a:t>
            </a:r>
            <a:endParaRPr kumimoji="0" lang="en-US" sz="28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3" name="Slide Number Placeholder 3">
            <a:extLst>
              <a:ext uri="{FF2B5EF4-FFF2-40B4-BE49-F238E27FC236}">
                <a16:creationId xmlns:a16="http://schemas.microsoft.com/office/drawing/2014/main" id="{7A0BA9C0-5D30-4B74-8929-9C945A8D4324}"/>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30</a:t>
            </a:fld>
            <a:endParaRPr lang="en-US" sz="1600" b="1" dirty="0">
              <a:solidFill>
                <a:srgbClr val="599CE5"/>
              </a:solidFill>
              <a:latin typeface="Times New Roman" panose="02020603050405020304" pitchFamily="18" charset="0"/>
              <a:cs typeface="Times New Roman" panose="02020603050405020304" pitchFamily="18" charset="0"/>
            </a:endParaRPr>
          </a:p>
        </p:txBody>
      </p:sp>
      <p:sp>
        <p:nvSpPr>
          <p:cNvPr id="9" name="Subtitle 2">
            <a:extLst>
              <a:ext uri="{FF2B5EF4-FFF2-40B4-BE49-F238E27FC236}">
                <a16:creationId xmlns:a16="http://schemas.microsoft.com/office/drawing/2014/main" id="{A52AF36B-BD1F-4F64-9C54-378F2A947485}"/>
              </a:ext>
            </a:extLst>
          </p:cNvPr>
          <p:cNvSpPr txBox="1">
            <a:spLocks/>
          </p:cNvSpPr>
          <p:nvPr/>
        </p:nvSpPr>
        <p:spPr>
          <a:xfrm>
            <a:off x="534443" y="1009650"/>
            <a:ext cx="10891746" cy="5353424"/>
          </a:xfrm>
          <a:prstGeom prst="rect">
            <a:avLst/>
          </a:prstGeom>
          <a:solidFill>
            <a:schemeClr val="tx1"/>
          </a:solidFill>
          <a:ln w="38100">
            <a:solidFill>
              <a:schemeClr val="bg1"/>
            </a:solidFill>
          </a:ln>
        </p:spPr>
        <p:txBody>
          <a:bodyPr vert="horz" lIns="0" tIns="182880" rIns="36576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13373" lvl="0" indent="0" algn="just" defTabSz="457200">
              <a:lnSpc>
                <a:spcPct val="100000"/>
              </a:lnSpc>
              <a:spcBef>
                <a:spcPts val="0"/>
              </a:spcBef>
              <a:spcAft>
                <a:spcPts val="0"/>
              </a:spcAft>
              <a:buClr>
                <a:srgbClr val="BD582C"/>
              </a:buClr>
              <a:buSzTx/>
              <a:buNone/>
            </a:pPr>
            <a:endParaRPr lang="en-US" sz="2200" dirty="0">
              <a:solidFill>
                <a:srgbClr val="0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66BF138-A6CA-7B05-F117-82356D0A61D7}"/>
              </a:ext>
            </a:extLst>
          </p:cNvPr>
          <p:cNvSpPr txBox="1">
            <a:spLocks/>
          </p:cNvSpPr>
          <p:nvPr/>
        </p:nvSpPr>
        <p:spPr>
          <a:xfrm>
            <a:off x="7508384" y="1073490"/>
            <a:ext cx="3917806" cy="5245564"/>
          </a:xfrm>
          <a:prstGeom prst="rect">
            <a:avLst/>
          </a:prstGeom>
          <a:solidFill>
            <a:schemeClr val="tx1"/>
          </a:solidFill>
          <a:ln w="12700">
            <a:solidFill>
              <a:schemeClr val="bg1"/>
            </a:solidFill>
          </a:ln>
        </p:spPr>
        <p:txBody>
          <a:bodyPr vert="horz" lIns="0" tIns="0" rIns="365760" bIns="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By applying the Random Forest algorithm on the dataset we observe that the ensemble algorithm has given the best result. Random Forest has the overall precision of 100% which is extraordinary and has proved to be the best model for the prediction of </a:t>
            </a:r>
            <a:r>
              <a:rPr lang="en-US" dirty="0" err="1">
                <a:solidFill>
                  <a:schemeClr val="bg1"/>
                </a:solidFill>
                <a:latin typeface="Times New Roman" panose="02020603050405020304" pitchFamily="18" charset="0"/>
                <a:cs typeface="Times New Roman" panose="02020603050405020304" pitchFamily="18" charset="0"/>
              </a:rPr>
              <a:t>ddoos</a:t>
            </a:r>
            <a:r>
              <a:rPr lang="en-US" dirty="0">
                <a:solidFill>
                  <a:schemeClr val="bg1"/>
                </a:solidFill>
                <a:latin typeface="Times New Roman" panose="02020603050405020304" pitchFamily="18" charset="0"/>
                <a:cs typeface="Times New Roman" panose="02020603050405020304" pitchFamily="18" charset="0"/>
              </a:rPr>
              <a:t> attack. </a:t>
            </a:r>
          </a:p>
        </p:txBody>
      </p:sp>
      <p:pic>
        <p:nvPicPr>
          <p:cNvPr id="5" name="Picture 4">
            <a:extLst>
              <a:ext uri="{FF2B5EF4-FFF2-40B4-BE49-F238E27FC236}">
                <a16:creationId xmlns:a16="http://schemas.microsoft.com/office/drawing/2014/main" id="{68B8199A-EF57-8A4F-69EE-8E997C8ED709}"/>
              </a:ext>
            </a:extLst>
          </p:cNvPr>
          <p:cNvPicPr>
            <a:picLocks noChangeAspect="1"/>
          </p:cNvPicPr>
          <p:nvPr/>
        </p:nvPicPr>
        <p:blipFill>
          <a:blip r:embed="rId3"/>
          <a:stretch>
            <a:fillRect/>
          </a:stretch>
        </p:blipFill>
        <p:spPr>
          <a:xfrm>
            <a:off x="765810" y="2578658"/>
            <a:ext cx="6289377" cy="2215407"/>
          </a:xfrm>
          <a:prstGeom prst="rect">
            <a:avLst/>
          </a:prstGeom>
        </p:spPr>
      </p:pic>
    </p:spTree>
    <p:extLst>
      <p:ext uri="{BB962C8B-B14F-4D97-AF65-F5344CB8AC3E}">
        <p14:creationId xmlns:p14="http://schemas.microsoft.com/office/powerpoint/2010/main" val="231700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A96D46-054A-4F45-BDCA-62DBFA5330D8}"/>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D8A3CD6-9997-499A-BCEF-45C904EFA420}"/>
              </a:ext>
            </a:extLst>
          </p:cNvPr>
          <p:cNvSpPr/>
          <p:nvPr/>
        </p:nvSpPr>
        <p:spPr>
          <a:xfrm>
            <a:off x="0" y="14514"/>
            <a:ext cx="12192000" cy="527558"/>
          </a:xfrm>
          <a:prstGeom prst="rect">
            <a:avLst/>
          </a:prstGeom>
          <a:solidFill>
            <a:srgbClr val="599CE5"/>
          </a:solidFill>
          <a:ln w="12700" cap="flat" cmpd="sng" algn="ctr">
            <a:solidFill>
              <a:srgbClr val="599CE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b="1" kern="0" dirty="0">
                <a:solidFill>
                  <a:prstClr val="white"/>
                </a:solidFill>
                <a:latin typeface="Times New Roman" panose="02020603050405020304" pitchFamily="18" charset="0"/>
                <a:cs typeface="Times New Roman" panose="02020603050405020304" pitchFamily="18" charset="0"/>
              </a:rPr>
              <a:t>RF FINDINGS</a:t>
            </a:r>
            <a:endParaRPr kumimoji="0" lang="en-US" sz="28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3" name="Slide Number Placeholder 3">
            <a:extLst>
              <a:ext uri="{FF2B5EF4-FFF2-40B4-BE49-F238E27FC236}">
                <a16:creationId xmlns:a16="http://schemas.microsoft.com/office/drawing/2014/main" id="{7A0BA9C0-5D30-4B74-8929-9C945A8D4324}"/>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31</a:t>
            </a:fld>
            <a:endParaRPr lang="en-US" sz="1600" b="1" dirty="0">
              <a:solidFill>
                <a:srgbClr val="599CE5"/>
              </a:solidFill>
              <a:latin typeface="Times New Roman" panose="02020603050405020304" pitchFamily="18" charset="0"/>
              <a:cs typeface="Times New Roman" panose="02020603050405020304" pitchFamily="18" charset="0"/>
            </a:endParaRPr>
          </a:p>
        </p:txBody>
      </p:sp>
      <p:sp>
        <p:nvSpPr>
          <p:cNvPr id="9" name="Subtitle 2">
            <a:extLst>
              <a:ext uri="{FF2B5EF4-FFF2-40B4-BE49-F238E27FC236}">
                <a16:creationId xmlns:a16="http://schemas.microsoft.com/office/drawing/2014/main" id="{A52AF36B-BD1F-4F64-9C54-378F2A947485}"/>
              </a:ext>
            </a:extLst>
          </p:cNvPr>
          <p:cNvSpPr txBox="1">
            <a:spLocks/>
          </p:cNvSpPr>
          <p:nvPr/>
        </p:nvSpPr>
        <p:spPr>
          <a:xfrm>
            <a:off x="628651" y="1023299"/>
            <a:ext cx="10891746" cy="5353424"/>
          </a:xfrm>
          <a:prstGeom prst="rect">
            <a:avLst/>
          </a:prstGeom>
          <a:solidFill>
            <a:schemeClr val="tx1"/>
          </a:solidFill>
          <a:ln w="38100">
            <a:solidFill>
              <a:schemeClr val="bg1"/>
            </a:solidFill>
          </a:ln>
        </p:spPr>
        <p:txBody>
          <a:bodyPr vert="horz" lIns="0" tIns="182880" rIns="36576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13373" lvl="0" indent="0" algn="just" defTabSz="457200">
              <a:lnSpc>
                <a:spcPct val="100000"/>
              </a:lnSpc>
              <a:spcBef>
                <a:spcPts val="0"/>
              </a:spcBef>
              <a:spcAft>
                <a:spcPts val="0"/>
              </a:spcAft>
              <a:buClr>
                <a:srgbClr val="BD582C"/>
              </a:buClr>
              <a:buSzTx/>
              <a:buNone/>
            </a:pPr>
            <a:endParaRPr lang="en-US" sz="2200" dirty="0">
              <a:solidFill>
                <a:srgbClr val="0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66BF138-A6CA-7B05-F117-82356D0A61D7}"/>
              </a:ext>
            </a:extLst>
          </p:cNvPr>
          <p:cNvSpPr txBox="1">
            <a:spLocks/>
          </p:cNvSpPr>
          <p:nvPr/>
        </p:nvSpPr>
        <p:spPr>
          <a:xfrm>
            <a:off x="7763547" y="1077229"/>
            <a:ext cx="3633228" cy="5245564"/>
          </a:xfrm>
          <a:prstGeom prst="rect">
            <a:avLst/>
          </a:prstGeom>
          <a:solidFill>
            <a:schemeClr val="tx1"/>
          </a:solidFill>
          <a:ln w="12700">
            <a:solidFill>
              <a:schemeClr val="bg1"/>
            </a:solidFill>
          </a:ln>
        </p:spPr>
        <p:txBody>
          <a:bodyPr vert="horz" lIns="0" tIns="0" rIns="365760" bIns="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From the total of 26670 requests it has predicted all of them as they were, except for one which was malicious but the algorithm has predicted it as benign. But one wrong prediction is absolutely ignorable. </a:t>
            </a:r>
          </a:p>
        </p:txBody>
      </p:sp>
      <p:pic>
        <p:nvPicPr>
          <p:cNvPr id="5" name="Picture 4">
            <a:extLst>
              <a:ext uri="{FF2B5EF4-FFF2-40B4-BE49-F238E27FC236}">
                <a16:creationId xmlns:a16="http://schemas.microsoft.com/office/drawing/2014/main" id="{156A5735-68FC-467E-F775-C6DF5AFACCF9}"/>
              </a:ext>
            </a:extLst>
          </p:cNvPr>
          <p:cNvPicPr>
            <a:picLocks noChangeAspect="1"/>
          </p:cNvPicPr>
          <p:nvPr/>
        </p:nvPicPr>
        <p:blipFill>
          <a:blip r:embed="rId3"/>
          <a:stretch>
            <a:fillRect/>
          </a:stretch>
        </p:blipFill>
        <p:spPr>
          <a:xfrm>
            <a:off x="1380924" y="1246792"/>
            <a:ext cx="5753972" cy="4906488"/>
          </a:xfrm>
          <a:prstGeom prst="rect">
            <a:avLst/>
          </a:prstGeom>
        </p:spPr>
      </p:pic>
    </p:spTree>
    <p:extLst>
      <p:ext uri="{BB962C8B-B14F-4D97-AF65-F5344CB8AC3E}">
        <p14:creationId xmlns:p14="http://schemas.microsoft.com/office/powerpoint/2010/main" val="308854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A96D46-054A-4F45-BDCA-62DBFA5330D8}"/>
              </a:ext>
            </a:extLst>
          </p:cNvPr>
          <p:cNvSpPr/>
          <p:nvPr/>
        </p:nvSpPr>
        <p:spPr>
          <a:xfrm>
            <a:off x="26504" y="-14514"/>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D8A3CD6-9997-499A-BCEF-45C904EFA420}"/>
              </a:ext>
            </a:extLst>
          </p:cNvPr>
          <p:cNvSpPr/>
          <p:nvPr/>
        </p:nvSpPr>
        <p:spPr>
          <a:xfrm>
            <a:off x="0" y="14514"/>
            <a:ext cx="12192000" cy="527558"/>
          </a:xfrm>
          <a:prstGeom prst="rect">
            <a:avLst/>
          </a:prstGeom>
          <a:solidFill>
            <a:srgbClr val="599CE5"/>
          </a:solidFill>
          <a:ln w="12700" cap="flat" cmpd="sng" algn="ctr">
            <a:solidFill>
              <a:srgbClr val="599CE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800" b="1" kern="0" dirty="0">
                <a:solidFill>
                  <a:prstClr val="white"/>
                </a:solidFill>
                <a:latin typeface="Times New Roman" panose="02020603050405020304" pitchFamily="18" charset="0"/>
                <a:cs typeface="Times New Roman" panose="02020603050405020304" pitchFamily="18" charset="0"/>
              </a:rPr>
              <a:t>COMPARISON RESULTS</a:t>
            </a:r>
            <a:endParaRPr kumimoji="0" lang="en-US" sz="28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3" name="Slide Number Placeholder 3">
            <a:extLst>
              <a:ext uri="{FF2B5EF4-FFF2-40B4-BE49-F238E27FC236}">
                <a16:creationId xmlns:a16="http://schemas.microsoft.com/office/drawing/2014/main" id="{7A0BA9C0-5D30-4B74-8929-9C945A8D4324}"/>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32</a:t>
            </a:fld>
            <a:endParaRPr lang="en-US" sz="1600" b="1" dirty="0">
              <a:solidFill>
                <a:srgbClr val="599CE5"/>
              </a:solidFill>
              <a:latin typeface="Times New Roman" panose="02020603050405020304" pitchFamily="18" charset="0"/>
              <a:cs typeface="Times New Roman" panose="02020603050405020304" pitchFamily="18" charset="0"/>
            </a:endParaRPr>
          </a:p>
        </p:txBody>
      </p:sp>
      <p:sp>
        <p:nvSpPr>
          <p:cNvPr id="9" name="Subtitle 2">
            <a:extLst>
              <a:ext uri="{FF2B5EF4-FFF2-40B4-BE49-F238E27FC236}">
                <a16:creationId xmlns:a16="http://schemas.microsoft.com/office/drawing/2014/main" id="{A52AF36B-BD1F-4F64-9C54-378F2A947485}"/>
              </a:ext>
            </a:extLst>
          </p:cNvPr>
          <p:cNvSpPr txBox="1">
            <a:spLocks/>
          </p:cNvSpPr>
          <p:nvPr/>
        </p:nvSpPr>
        <p:spPr>
          <a:xfrm>
            <a:off x="628651" y="1023299"/>
            <a:ext cx="10891746" cy="5353424"/>
          </a:xfrm>
          <a:prstGeom prst="rect">
            <a:avLst/>
          </a:prstGeom>
          <a:solidFill>
            <a:schemeClr val="tx1"/>
          </a:solidFill>
          <a:ln w="38100">
            <a:solidFill>
              <a:schemeClr val="bg1"/>
            </a:solidFill>
          </a:ln>
        </p:spPr>
        <p:txBody>
          <a:bodyPr vert="horz" lIns="0" tIns="182880" rIns="36576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13373" lvl="0" indent="0" algn="just" defTabSz="457200">
              <a:lnSpc>
                <a:spcPct val="100000"/>
              </a:lnSpc>
              <a:spcBef>
                <a:spcPts val="0"/>
              </a:spcBef>
              <a:spcAft>
                <a:spcPts val="0"/>
              </a:spcAft>
              <a:buClr>
                <a:srgbClr val="BD582C"/>
              </a:buClr>
              <a:buSzTx/>
              <a:buNone/>
            </a:pPr>
            <a:endParaRPr lang="en-US" sz="2200" dirty="0">
              <a:solidFill>
                <a:srgbClr val="0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66BF138-A6CA-7B05-F117-82356D0A61D7}"/>
              </a:ext>
            </a:extLst>
          </p:cNvPr>
          <p:cNvSpPr txBox="1">
            <a:spLocks/>
          </p:cNvSpPr>
          <p:nvPr/>
        </p:nvSpPr>
        <p:spPr>
          <a:xfrm>
            <a:off x="7714445" y="1069997"/>
            <a:ext cx="3655920" cy="5245564"/>
          </a:xfrm>
          <a:prstGeom prst="rect">
            <a:avLst/>
          </a:prstGeom>
          <a:solidFill>
            <a:schemeClr val="tx1"/>
          </a:solidFill>
          <a:ln w="12700">
            <a:solidFill>
              <a:schemeClr val="bg1"/>
            </a:solidFill>
          </a:ln>
        </p:spPr>
        <p:txBody>
          <a:bodyPr vert="horz" lIns="0" tIns="0" rIns="365760" bIns="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13373" indent="0" defTabSz="457200">
              <a:lnSpc>
                <a:spcPct val="150000"/>
              </a:lnSpc>
              <a:spcBef>
                <a:spcPts val="0"/>
              </a:spcBef>
              <a:spcAft>
                <a:spcPts val="0"/>
              </a:spcAft>
              <a:buClr>
                <a:srgbClr val="00B0F0"/>
              </a:buClr>
              <a:buNone/>
            </a:pPr>
            <a:r>
              <a:rPr lang="en-US" dirty="0">
                <a:solidFill>
                  <a:schemeClr val="bg1"/>
                </a:solidFill>
                <a:latin typeface="Times New Roman" panose="02020603050405020304" pitchFamily="18" charset="0"/>
                <a:cs typeface="Times New Roman" panose="02020603050405020304" pitchFamily="18" charset="0"/>
              </a:rPr>
              <a:t>This table shows the comparison between each algorithm according their metrics. Among them Random Forest has highest accuracy, precision, recall and F1-score. LR and NB are proved to be the worst in this scenario and KNN stands at the center with the accuracy of 93%.</a:t>
            </a:r>
          </a:p>
        </p:txBody>
      </p:sp>
      <p:pic>
        <p:nvPicPr>
          <p:cNvPr id="6" name="Picture 5">
            <a:extLst>
              <a:ext uri="{FF2B5EF4-FFF2-40B4-BE49-F238E27FC236}">
                <a16:creationId xmlns:a16="http://schemas.microsoft.com/office/drawing/2014/main" id="{26D293B3-7175-A5CD-6E0C-73A5F7D1666A}"/>
              </a:ext>
            </a:extLst>
          </p:cNvPr>
          <p:cNvPicPr>
            <a:picLocks noChangeAspect="1"/>
          </p:cNvPicPr>
          <p:nvPr/>
        </p:nvPicPr>
        <p:blipFill>
          <a:blip r:embed="rId3"/>
          <a:stretch>
            <a:fillRect/>
          </a:stretch>
        </p:blipFill>
        <p:spPr>
          <a:xfrm>
            <a:off x="821634" y="1876424"/>
            <a:ext cx="6681279" cy="3468307"/>
          </a:xfrm>
          <a:prstGeom prst="rect">
            <a:avLst/>
          </a:prstGeom>
        </p:spPr>
      </p:pic>
    </p:spTree>
    <p:extLst>
      <p:ext uri="{BB962C8B-B14F-4D97-AF65-F5344CB8AC3E}">
        <p14:creationId xmlns:p14="http://schemas.microsoft.com/office/powerpoint/2010/main" val="1460394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
            <a:extLst>
              <a:ext uri="{FF2B5EF4-FFF2-40B4-BE49-F238E27FC236}">
                <a16:creationId xmlns:a16="http://schemas.microsoft.com/office/drawing/2014/main" id="{A504147C-151F-4141-BF20-04DECB739ADE}"/>
              </a:ext>
            </a:extLst>
          </p:cNvPr>
          <p:cNvSpPr txBox="1">
            <a:spLocks/>
          </p:cNvSpPr>
          <p:nvPr/>
        </p:nvSpPr>
        <p:spPr>
          <a:xfrm>
            <a:off x="284576" y="894720"/>
            <a:ext cx="11622848" cy="5410043"/>
          </a:xfrm>
          <a:prstGeom prst="rect">
            <a:avLst/>
          </a:prstGeom>
          <a:solidFill>
            <a:schemeClr val="tx1"/>
          </a:solidFill>
          <a:ln w="38100">
            <a:solidFill>
              <a:schemeClr val="bg1"/>
            </a:solidFill>
          </a:ln>
        </p:spPr>
        <p:txBody>
          <a:bodyPr vert="horz" lIns="0" tIns="182880" rIns="274320" bIns="18288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50000"/>
              </a:lnSpc>
              <a:buNone/>
            </a:pPr>
            <a:r>
              <a:rPr lang="en-US" dirty="0">
                <a:solidFill>
                  <a:schemeClr val="bg1"/>
                </a:solidFill>
                <a:latin typeface="Times New Roman" pitchFamily="18" charset="0"/>
                <a:cs typeface="Times New Roman" pitchFamily="18" charset="0"/>
              </a:rPr>
              <a:t>We used Logistic Regression, Naive Bayes, KNN, Random Forests to analyze a dataset of DDOS attacks. The dataset had previously been preprocessed for various models. Feature extraction and Exploratory Data Analysis has been performed on the data to understand the data more deeply. Our proposed pipeline design performs in terms of accuracy, precision, recall, and F1. The results achieved with these models are presented above in confusion matrix. And the accuracy are for LR is 62%, the accuracy of Naïve Bayes is 64%, the accuracy of KNN is 93% and the accuracy of Random Forest is 99.99%. </a:t>
            </a:r>
          </a:p>
          <a:p>
            <a:pPr algn="just">
              <a:lnSpc>
                <a:spcPct val="150000"/>
              </a:lnSpc>
              <a:buNone/>
            </a:pPr>
            <a:r>
              <a:rPr lang="en-US" dirty="0">
                <a:solidFill>
                  <a:schemeClr val="bg1"/>
                </a:solidFill>
                <a:latin typeface="Times New Roman" pitchFamily="18" charset="0"/>
                <a:cs typeface="Times New Roman" pitchFamily="18" charset="0"/>
              </a:rPr>
              <a:t> Even though the data are evenly distributed, NB may provide sub-optimal models due to data imbalances. The use of KNN cannot directly support an uneven categorization because of their inherent assumptions. If the data are skewed, the training method for the KNN model must be altered by utilizing hyper-tuned models.</a:t>
            </a:r>
          </a:p>
          <a:p>
            <a:pPr algn="just">
              <a:lnSpc>
                <a:spcPct val="150000"/>
              </a:lnSpc>
            </a:pPr>
            <a:endParaRPr lang="en-US" dirty="0">
              <a:solidFill>
                <a:schemeClr val="bg1"/>
              </a:solidFill>
              <a:latin typeface="Times New Roman" pitchFamily="18" charset="0"/>
              <a:cs typeface="Times New Roman" pitchFamily="18" charset="0"/>
            </a:endParaRPr>
          </a:p>
          <a:p>
            <a:pPr algn="just">
              <a:lnSpc>
                <a:spcPct val="150000"/>
              </a:lnSpc>
            </a:pPr>
            <a:endParaRPr lang="en-US" dirty="0">
              <a:solidFill>
                <a:schemeClr val="bg1"/>
              </a:solidFill>
              <a:effectLst/>
              <a:latin typeface="Times New Roman" pitchFamily="18" charset="0"/>
              <a:ea typeface="Times New Roman" panose="02020603050405020304" pitchFamily="18" charset="0"/>
              <a:cs typeface="Times New Roman" pitchFamily="18" charset="0"/>
            </a:endParaRPr>
          </a:p>
        </p:txBody>
      </p:sp>
      <p:sp>
        <p:nvSpPr>
          <p:cNvPr id="9" name="Rectangle 8">
            <a:extLst>
              <a:ext uri="{FF2B5EF4-FFF2-40B4-BE49-F238E27FC236}">
                <a16:creationId xmlns:a16="http://schemas.microsoft.com/office/drawing/2014/main" id="{AE7F140A-9A9D-431B-B53D-332C4CA8E49A}"/>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EE475183-CA4A-4688-8282-CD64AF2DE5D5}"/>
              </a:ext>
            </a:extLst>
          </p:cNvPr>
          <p:cNvSpPr/>
          <p:nvPr/>
        </p:nvSpPr>
        <p:spPr>
          <a:xfrm>
            <a:off x="0" y="14514"/>
            <a:ext cx="12192000" cy="527558"/>
          </a:xfrm>
          <a:prstGeom prst="rect">
            <a:avLst/>
          </a:prstGeom>
          <a:solidFill>
            <a:srgbClr val="599CE5"/>
          </a:solidFill>
          <a:ln w="12700" cap="flat" cmpd="sng" algn="ctr">
            <a:solidFill>
              <a:srgbClr val="599CE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RESULTS DISCUSSION</a:t>
            </a:r>
          </a:p>
        </p:txBody>
      </p:sp>
      <p:sp>
        <p:nvSpPr>
          <p:cNvPr id="6" name="Slide Number Placeholder 3">
            <a:extLst>
              <a:ext uri="{FF2B5EF4-FFF2-40B4-BE49-F238E27FC236}">
                <a16:creationId xmlns:a16="http://schemas.microsoft.com/office/drawing/2014/main" id="{FCE372EA-E61E-4F21-8955-02E82DBB2BDA}"/>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33</a:t>
            </a:fld>
            <a:endParaRPr lang="en-US" sz="1600" b="1" dirty="0">
              <a:solidFill>
                <a:srgbClr val="599CE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9359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8929" y="427702"/>
            <a:ext cx="10958052" cy="5973098"/>
          </a:xfrm>
        </p:spPr>
        <p:txBody>
          <a:bodyPr tIns="0" bIns="1188720" anchor="ctr">
            <a:noAutofit/>
          </a:bodyPr>
          <a:lstStyle/>
          <a:p>
            <a:r>
              <a:rPr lang="en-US" sz="2800" b="1" dirty="0">
                <a:latin typeface="Times New Roman" panose="02020603050405020304" pitchFamily="18" charset="0"/>
                <a:cs typeface="Times New Roman" panose="02020603050405020304" pitchFamily="18" charset="0"/>
              </a:rPr>
              <a:t>8. CONCLUSION &amp; FUTURE WORK</a:t>
            </a:r>
            <a:endParaRPr lang="en-US" sz="2800" dirty="0">
              <a:latin typeface="Times New Roman" panose="02020603050405020304" pitchFamily="18" charset="0"/>
              <a:cs typeface="Times New Roman" panose="02020603050405020304" pitchFamily="18" charset="0"/>
            </a:endParaRPr>
          </a:p>
        </p:txBody>
      </p:sp>
      <p:pic>
        <p:nvPicPr>
          <p:cNvPr id="5" name="Picture 22" descr="Image result for conclusion icon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7927" y="3041114"/>
            <a:ext cx="2340055" cy="234005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960A5B5-463C-44C1-BE09-77BD5DF7ADBF}"/>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7" name="Slide Number Placeholder 3">
            <a:extLst>
              <a:ext uri="{FF2B5EF4-FFF2-40B4-BE49-F238E27FC236}">
                <a16:creationId xmlns:a16="http://schemas.microsoft.com/office/drawing/2014/main" id="{A1CE01C3-FD7B-423C-8911-943287D6D841}"/>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34</a:t>
            </a:fld>
            <a:endParaRPr lang="en-US" sz="1600" b="1" dirty="0">
              <a:solidFill>
                <a:srgbClr val="599CE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970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A96D46-054A-4F45-BDCA-62DBFA5330D8}"/>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D8A3CD6-9997-499A-BCEF-45C904EFA420}"/>
              </a:ext>
            </a:extLst>
          </p:cNvPr>
          <p:cNvSpPr/>
          <p:nvPr/>
        </p:nvSpPr>
        <p:spPr>
          <a:xfrm>
            <a:off x="0" y="14514"/>
            <a:ext cx="12192000" cy="527558"/>
          </a:xfrm>
          <a:prstGeom prst="rect">
            <a:avLst/>
          </a:prstGeom>
          <a:solidFill>
            <a:srgbClr val="599CE5"/>
          </a:solidFill>
          <a:ln w="12700" cap="flat" cmpd="sng" algn="ctr">
            <a:solidFill>
              <a:srgbClr val="599CE5"/>
            </a:solidFill>
            <a:prstDash val="solid"/>
            <a:miter lim="800000"/>
          </a:ln>
          <a:effectLst/>
        </p:spPr>
        <p:txBody>
          <a:bodyPr rtlCol="0" anchor="ctr"/>
          <a:lstStyle/>
          <a:p>
            <a:pPr lvl="0" algn="ctr" defTabSz="914400">
              <a:defRPr/>
            </a:pPr>
            <a:r>
              <a:rPr lang="en-US" sz="2800" b="1" kern="0" dirty="0">
                <a:solidFill>
                  <a:prstClr val="white"/>
                </a:solidFill>
                <a:latin typeface="Times New Roman" panose="02020603050405020304" pitchFamily="18" charset="0"/>
                <a:cs typeface="Times New Roman" panose="02020603050405020304" pitchFamily="18" charset="0"/>
              </a:rPr>
              <a:t>CONCLUDING STATEMENT</a:t>
            </a:r>
            <a:endParaRPr kumimoji="0" lang="en-US" sz="28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3" name="Slide Number Placeholder 3">
            <a:extLst>
              <a:ext uri="{FF2B5EF4-FFF2-40B4-BE49-F238E27FC236}">
                <a16:creationId xmlns:a16="http://schemas.microsoft.com/office/drawing/2014/main" id="{7A0BA9C0-5D30-4B74-8929-9C945A8D4324}"/>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35</a:t>
            </a:fld>
            <a:endParaRPr lang="en-US" sz="1600" b="1" dirty="0">
              <a:solidFill>
                <a:srgbClr val="599CE5"/>
              </a:solidFill>
              <a:latin typeface="Times New Roman" panose="02020603050405020304" pitchFamily="18" charset="0"/>
              <a:cs typeface="Times New Roman" panose="02020603050405020304" pitchFamily="18" charset="0"/>
            </a:endParaRPr>
          </a:p>
        </p:txBody>
      </p:sp>
      <p:sp>
        <p:nvSpPr>
          <p:cNvPr id="9" name="Subtitle 2">
            <a:extLst>
              <a:ext uri="{FF2B5EF4-FFF2-40B4-BE49-F238E27FC236}">
                <a16:creationId xmlns:a16="http://schemas.microsoft.com/office/drawing/2014/main" id="{A52AF36B-BD1F-4F64-9C54-378F2A947485}"/>
              </a:ext>
            </a:extLst>
          </p:cNvPr>
          <p:cNvSpPr txBox="1">
            <a:spLocks/>
          </p:cNvSpPr>
          <p:nvPr/>
        </p:nvSpPr>
        <p:spPr>
          <a:xfrm>
            <a:off x="308597" y="841829"/>
            <a:ext cx="11622848" cy="5704745"/>
          </a:xfrm>
          <a:prstGeom prst="rect">
            <a:avLst/>
          </a:prstGeom>
          <a:solidFill>
            <a:schemeClr val="tx1"/>
          </a:solidFill>
          <a:ln w="38100">
            <a:solidFill>
              <a:schemeClr val="bg1"/>
            </a:solidFill>
          </a:ln>
        </p:spPr>
        <p:txBody>
          <a:bodyPr vert="horz" lIns="0" tIns="182880" rIns="36576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56273" lvl="0" indent="-342900" algn="just" defTabSz="457200">
              <a:lnSpc>
                <a:spcPct val="160000"/>
              </a:lnSpc>
              <a:spcBef>
                <a:spcPts val="0"/>
              </a:spcBef>
              <a:spcAft>
                <a:spcPts val="0"/>
              </a:spcAft>
              <a:buClr>
                <a:srgbClr val="599CE5"/>
              </a:buClr>
              <a:buSzTx/>
              <a:buFont typeface="Wingdings" panose="05000000000000000000" pitchFamily="2" charset="2"/>
              <a:buChar char="§"/>
            </a:pPr>
            <a:r>
              <a:rPr lang="en-US" dirty="0">
                <a:solidFill>
                  <a:schemeClr val="bg1"/>
                </a:solidFill>
                <a:latin typeface="Times New Roman" pitchFamily="18" charset="0"/>
                <a:cs typeface="Times New Roman" pitchFamily="18" charset="0"/>
              </a:rPr>
              <a:t>The findings of this study led the researchers to conclude that the most productive tactic would be to evaluate machine learning models using imbalanced data.</a:t>
            </a:r>
          </a:p>
          <a:p>
            <a:pPr marL="656273" lvl="0" indent="-342900" algn="just" defTabSz="457200">
              <a:lnSpc>
                <a:spcPct val="160000"/>
              </a:lnSpc>
              <a:spcBef>
                <a:spcPts val="0"/>
              </a:spcBef>
              <a:spcAft>
                <a:spcPts val="0"/>
              </a:spcAft>
              <a:buClr>
                <a:srgbClr val="599CE5"/>
              </a:buClr>
              <a:buSzTx/>
              <a:buFont typeface="Wingdings" panose="05000000000000000000" pitchFamily="2" charset="2"/>
              <a:buChar char="§"/>
            </a:pPr>
            <a:r>
              <a:rPr lang="en-US" dirty="0">
                <a:solidFill>
                  <a:schemeClr val="bg1"/>
                </a:solidFill>
                <a:latin typeface="Times New Roman" pitchFamily="18" charset="0"/>
                <a:cs typeface="Times New Roman" pitchFamily="18" charset="0"/>
              </a:rPr>
              <a:t>It is possible to enhance the accuracy, precision, and recall, as well as the f1 Score, by comparing the outcomes of the many different feature extractors, feature selections, hyper-tuned parameters, and so on.</a:t>
            </a:r>
            <a:r>
              <a:rPr lang="en-GB" dirty="0">
                <a:solidFill>
                  <a:schemeClr val="bg1"/>
                </a:solidFill>
                <a:effectLst/>
                <a:latin typeface="Times New Roman" pitchFamily="18" charset="0"/>
                <a:ea typeface="Book Antiqua" panose="02040602050305030304" pitchFamily="18" charset="0"/>
                <a:cs typeface="Times New Roman" pitchFamily="18" charset="0"/>
              </a:rPr>
              <a:t> </a:t>
            </a:r>
          </a:p>
          <a:p>
            <a:pPr marL="656273" lvl="0" indent="-342900" algn="just" defTabSz="457200">
              <a:lnSpc>
                <a:spcPct val="160000"/>
              </a:lnSpc>
              <a:spcBef>
                <a:spcPts val="0"/>
              </a:spcBef>
              <a:spcAft>
                <a:spcPts val="0"/>
              </a:spcAft>
              <a:buClr>
                <a:srgbClr val="599CE5"/>
              </a:buClr>
              <a:buSzTx/>
              <a:buFont typeface="Wingdings" panose="05000000000000000000" pitchFamily="2" charset="2"/>
              <a:buChar char="§"/>
            </a:pPr>
            <a:r>
              <a:rPr lang="en-US" dirty="0">
                <a:solidFill>
                  <a:schemeClr val="bg1"/>
                </a:solidFill>
                <a:latin typeface="Times New Roman" pitchFamily="18" charset="0"/>
                <a:cs typeface="Times New Roman" pitchFamily="18" charset="0"/>
              </a:rPr>
              <a:t>We used the information to calculate our potential pipeline's F1 Score and other indicators. We used LR, Naïve Bayes, KNN, Random Forests to analyze a dataset of DDOS attack with default parameters.</a:t>
            </a:r>
            <a:r>
              <a:rPr lang="en-GB" dirty="0">
                <a:solidFill>
                  <a:schemeClr val="bg1"/>
                </a:solidFill>
                <a:effectLst/>
                <a:latin typeface="Times New Roman" pitchFamily="18" charset="0"/>
                <a:ea typeface="Times New Roman" panose="02020603050405020304" pitchFamily="18" charset="0"/>
                <a:cs typeface="Times New Roman" pitchFamily="18" charset="0"/>
              </a:rPr>
              <a:t> </a:t>
            </a:r>
          </a:p>
          <a:p>
            <a:pPr marL="656273" indent="-342900" algn="just" defTabSz="457200">
              <a:lnSpc>
                <a:spcPct val="160000"/>
              </a:lnSpc>
              <a:spcBef>
                <a:spcPts val="0"/>
              </a:spcBef>
              <a:spcAft>
                <a:spcPts val="0"/>
              </a:spcAft>
              <a:buClr>
                <a:srgbClr val="599CE5"/>
              </a:buClr>
              <a:buSzTx/>
              <a:buFont typeface="Wingdings" panose="05000000000000000000" pitchFamily="2" charset="2"/>
              <a:buChar char="§"/>
            </a:pPr>
            <a:r>
              <a:rPr lang="en-US" dirty="0">
                <a:solidFill>
                  <a:schemeClr val="bg1"/>
                </a:solidFill>
                <a:latin typeface="Times New Roman" pitchFamily="18" charset="0"/>
                <a:cs typeface="Times New Roman" pitchFamily="18" charset="0"/>
              </a:rPr>
              <a:t>The results achieved with </a:t>
            </a:r>
            <a:r>
              <a:rPr lang="en-US">
                <a:solidFill>
                  <a:schemeClr val="bg1"/>
                </a:solidFill>
                <a:latin typeface="Times New Roman" pitchFamily="18" charset="0"/>
                <a:cs typeface="Times New Roman" pitchFamily="18" charset="0"/>
              </a:rPr>
              <a:t>Naïve Bayes has 64</a:t>
            </a:r>
            <a:r>
              <a:rPr lang="en-US" dirty="0">
                <a:solidFill>
                  <a:schemeClr val="bg1"/>
                </a:solidFill>
                <a:latin typeface="Times New Roman" pitchFamily="18" charset="0"/>
                <a:cs typeface="Times New Roman" pitchFamily="18" charset="0"/>
              </a:rPr>
              <a:t>% accuracy. The accuracy achieved with k-nearest neighbor is 93%.</a:t>
            </a:r>
            <a:endParaRPr lang="en-GB" dirty="0">
              <a:solidFill>
                <a:schemeClr val="bg1"/>
              </a:solidFill>
              <a:latin typeface="Times New Roman" pitchFamily="18" charset="0"/>
              <a:ea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9232157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A96D46-054A-4F45-BDCA-62DBFA5330D8}"/>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D8A3CD6-9997-499A-BCEF-45C904EFA420}"/>
              </a:ext>
            </a:extLst>
          </p:cNvPr>
          <p:cNvSpPr/>
          <p:nvPr/>
        </p:nvSpPr>
        <p:spPr>
          <a:xfrm>
            <a:off x="0" y="14514"/>
            <a:ext cx="12192000" cy="527558"/>
          </a:xfrm>
          <a:prstGeom prst="rect">
            <a:avLst/>
          </a:prstGeom>
          <a:solidFill>
            <a:srgbClr val="599CE5"/>
          </a:solidFill>
          <a:ln w="12700" cap="flat" cmpd="sng" algn="ctr">
            <a:solidFill>
              <a:srgbClr val="599CE5"/>
            </a:solidFill>
            <a:prstDash val="solid"/>
            <a:miter lim="800000"/>
          </a:ln>
          <a:effectLst/>
        </p:spPr>
        <p:txBody>
          <a:bodyPr rtlCol="0" anchor="ctr"/>
          <a:lstStyle/>
          <a:p>
            <a:pPr lvl="0" algn="ctr" defTabSz="914400">
              <a:defRPr/>
            </a:pPr>
            <a:r>
              <a:rPr lang="en-US" sz="2800" b="1" kern="0" dirty="0">
                <a:solidFill>
                  <a:prstClr val="white"/>
                </a:solidFill>
                <a:latin typeface="Times New Roman" panose="02020603050405020304" pitchFamily="18" charset="0"/>
                <a:cs typeface="Times New Roman" panose="02020603050405020304" pitchFamily="18" charset="0"/>
              </a:rPr>
              <a:t>FUTURE WORK</a:t>
            </a:r>
            <a:endParaRPr kumimoji="0" lang="en-US" sz="28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13" name="Slide Number Placeholder 3">
            <a:extLst>
              <a:ext uri="{FF2B5EF4-FFF2-40B4-BE49-F238E27FC236}">
                <a16:creationId xmlns:a16="http://schemas.microsoft.com/office/drawing/2014/main" id="{7A0BA9C0-5D30-4B74-8929-9C945A8D4324}"/>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36</a:t>
            </a:fld>
            <a:endParaRPr lang="en-US" sz="1600" b="1" dirty="0">
              <a:solidFill>
                <a:srgbClr val="599CE5"/>
              </a:solidFill>
              <a:latin typeface="Times New Roman" panose="02020603050405020304" pitchFamily="18" charset="0"/>
              <a:cs typeface="Times New Roman" panose="02020603050405020304" pitchFamily="18" charset="0"/>
            </a:endParaRPr>
          </a:p>
        </p:txBody>
      </p:sp>
      <p:sp>
        <p:nvSpPr>
          <p:cNvPr id="9" name="Subtitle 2">
            <a:extLst>
              <a:ext uri="{FF2B5EF4-FFF2-40B4-BE49-F238E27FC236}">
                <a16:creationId xmlns:a16="http://schemas.microsoft.com/office/drawing/2014/main" id="{A52AF36B-BD1F-4F64-9C54-378F2A947485}"/>
              </a:ext>
            </a:extLst>
          </p:cNvPr>
          <p:cNvSpPr txBox="1">
            <a:spLocks/>
          </p:cNvSpPr>
          <p:nvPr/>
        </p:nvSpPr>
        <p:spPr>
          <a:xfrm>
            <a:off x="308597" y="841829"/>
            <a:ext cx="11622848" cy="5625232"/>
          </a:xfrm>
          <a:prstGeom prst="rect">
            <a:avLst/>
          </a:prstGeom>
          <a:solidFill>
            <a:schemeClr val="tx1"/>
          </a:solidFill>
          <a:ln w="38100">
            <a:solidFill>
              <a:schemeClr val="bg1"/>
            </a:solidFill>
          </a:ln>
        </p:spPr>
        <p:txBody>
          <a:bodyPr vert="horz" lIns="0" tIns="182880" rIns="36576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56273" lvl="0" indent="-342900" algn="just" defTabSz="457200">
              <a:lnSpc>
                <a:spcPct val="150000"/>
              </a:lnSpc>
              <a:spcBef>
                <a:spcPts val="0"/>
              </a:spcBef>
              <a:spcAft>
                <a:spcPts val="0"/>
              </a:spcAft>
              <a:buClr>
                <a:srgbClr val="599CE5"/>
              </a:buClr>
              <a:buSzTx/>
              <a:buFont typeface="Wingdings" panose="05000000000000000000" pitchFamily="2" charset="2"/>
              <a:buChar char="§"/>
            </a:pPr>
            <a:r>
              <a:rPr lang="en-US" sz="2800" dirty="0">
                <a:solidFill>
                  <a:schemeClr val="bg1"/>
                </a:solidFill>
                <a:latin typeface="Times New Roman" panose="02020603050405020304" pitchFamily="18" charset="0"/>
                <a:ea typeface="Calibri" panose="020F0502020204030204" pitchFamily="34" charset="0"/>
              </a:rPr>
              <a:t>To further improve this research work, some new features and techniques can be benefited like</a:t>
            </a:r>
            <a:r>
              <a:rPr lang="en-US" sz="2800" dirty="0">
                <a:solidFill>
                  <a:schemeClr val="bg1"/>
                </a:solidFill>
                <a:effectLst/>
                <a:latin typeface="Times New Roman" panose="02020603050405020304" pitchFamily="18" charset="0"/>
                <a:ea typeface="Calibri" panose="020F0502020204030204" pitchFamily="34" charset="0"/>
              </a:rPr>
              <a:t>:</a:t>
            </a:r>
          </a:p>
          <a:p>
            <a:pPr marL="948881" lvl="1" indent="-342900" algn="just" defTabSz="457200">
              <a:lnSpc>
                <a:spcPct val="150000"/>
              </a:lnSpc>
              <a:spcBef>
                <a:spcPts val="0"/>
              </a:spcBef>
              <a:spcAft>
                <a:spcPts val="0"/>
              </a:spcAft>
              <a:buClr>
                <a:srgbClr val="599CE5"/>
              </a:buClr>
              <a:buFont typeface="Arial" panose="020B0604020202020204" pitchFamily="34" charset="0"/>
              <a:buChar char="•"/>
            </a:pPr>
            <a:r>
              <a:rPr lang="en-US" sz="2800" dirty="0">
                <a:solidFill>
                  <a:schemeClr val="bg1"/>
                </a:solidFill>
                <a:effectLst/>
                <a:latin typeface="Times New Roman" panose="02020603050405020304" pitchFamily="18" charset="0"/>
                <a:ea typeface="Calibri" panose="020F0502020204030204" pitchFamily="34" charset="0"/>
              </a:rPr>
              <a:t>When dealin</a:t>
            </a:r>
            <a:r>
              <a:rPr lang="en-US" sz="2800" dirty="0">
                <a:solidFill>
                  <a:schemeClr val="bg1"/>
                </a:solidFill>
                <a:latin typeface="Times New Roman" panose="02020603050405020304" pitchFamily="18" charset="0"/>
                <a:ea typeface="Calibri" panose="020F0502020204030204" pitchFamily="34" charset="0"/>
              </a:rPr>
              <a:t>g with the lack of balance data sets the KNN should not be used.</a:t>
            </a:r>
            <a:endParaRPr lang="en-US" sz="2800" dirty="0">
              <a:solidFill>
                <a:schemeClr val="bg1"/>
              </a:solidFill>
              <a:effectLst/>
              <a:latin typeface="Times New Roman" panose="02020603050405020304" pitchFamily="18" charset="0"/>
              <a:ea typeface="Calibri" panose="020F0502020204030204" pitchFamily="34" charset="0"/>
            </a:endParaRPr>
          </a:p>
          <a:p>
            <a:pPr marL="948881" lvl="1" indent="-342900" algn="just" defTabSz="457200">
              <a:lnSpc>
                <a:spcPct val="150000"/>
              </a:lnSpc>
              <a:spcBef>
                <a:spcPts val="0"/>
              </a:spcBef>
              <a:spcAft>
                <a:spcPts val="0"/>
              </a:spcAft>
              <a:buClr>
                <a:srgbClr val="599CE5"/>
              </a:buClr>
              <a:buFont typeface="Arial" panose="020B0604020202020204" pitchFamily="34" charset="0"/>
              <a:buChar char="•"/>
            </a:pPr>
            <a:r>
              <a:rPr lang="en-US" sz="2800" dirty="0">
                <a:solidFill>
                  <a:schemeClr val="bg1"/>
                </a:solidFill>
                <a:effectLst/>
                <a:latin typeface="Times New Roman" panose="02020603050405020304" pitchFamily="18" charset="0"/>
                <a:ea typeface="Calibri" panose="020F0502020204030204" pitchFamily="34" charset="0"/>
              </a:rPr>
              <a:t>To have more bette</a:t>
            </a:r>
            <a:r>
              <a:rPr lang="en-US" sz="2800" dirty="0">
                <a:solidFill>
                  <a:schemeClr val="bg1"/>
                </a:solidFill>
                <a:latin typeface="Times New Roman" panose="02020603050405020304" pitchFamily="18" charset="0"/>
                <a:ea typeface="Calibri" panose="020F0502020204030204" pitchFamily="34" charset="0"/>
              </a:rPr>
              <a:t>r results there is a strong need to implement more authentic models.</a:t>
            </a:r>
            <a:endParaRPr lang="en-US" sz="2800" dirty="0">
              <a:solidFill>
                <a:schemeClr val="bg1"/>
              </a:solidFill>
              <a:effectLst/>
              <a:latin typeface="Times New Roman" panose="02020603050405020304" pitchFamily="18" charset="0"/>
              <a:ea typeface="Calibri" panose="020F0502020204030204" pitchFamily="34" charset="0"/>
            </a:endParaRPr>
          </a:p>
          <a:p>
            <a:pPr marL="948881" lvl="1" indent="-342900" algn="just" defTabSz="457200">
              <a:lnSpc>
                <a:spcPct val="150000"/>
              </a:lnSpc>
              <a:spcBef>
                <a:spcPts val="0"/>
              </a:spcBef>
              <a:spcAft>
                <a:spcPts val="0"/>
              </a:spcAft>
              <a:buClr>
                <a:srgbClr val="599CE5"/>
              </a:buClr>
              <a:buFont typeface="Arial" panose="020B0604020202020204" pitchFamily="34" charset="0"/>
              <a:buChar char="•"/>
            </a:pPr>
            <a:r>
              <a:rPr lang="en-US" sz="2800" dirty="0">
                <a:solidFill>
                  <a:schemeClr val="bg1"/>
                </a:solidFill>
                <a:effectLst/>
                <a:latin typeface="Times New Roman" panose="02020603050405020304" pitchFamily="18" charset="0"/>
                <a:ea typeface="Calibri" panose="020F0502020204030204" pitchFamily="34" charset="0"/>
              </a:rPr>
              <a:t>Try to build the models which can provide better results with the less featured weighted dataset and reduce the uncertainty as well.</a:t>
            </a:r>
          </a:p>
          <a:p>
            <a:pPr marL="948881" lvl="1" indent="-342900" algn="just" defTabSz="457200">
              <a:lnSpc>
                <a:spcPct val="150000"/>
              </a:lnSpc>
              <a:spcBef>
                <a:spcPts val="0"/>
              </a:spcBef>
              <a:spcAft>
                <a:spcPts val="0"/>
              </a:spcAft>
              <a:buClr>
                <a:srgbClr val="599CE5"/>
              </a:buClr>
              <a:buFont typeface="Arial" panose="020B0604020202020204" pitchFamily="34" charset="0"/>
              <a:buChar char="•"/>
            </a:pPr>
            <a:r>
              <a:rPr lang="en-US" sz="2800" dirty="0">
                <a:solidFill>
                  <a:schemeClr val="bg1"/>
                </a:solidFill>
                <a:effectLst/>
                <a:latin typeface="Times New Roman" panose="02020603050405020304" pitchFamily="18" charset="0"/>
                <a:ea typeface="Calibri" panose="020F0502020204030204" pitchFamily="34" charset="0"/>
              </a:rPr>
              <a:t>Use the perfect deep learning models to have better results.</a:t>
            </a:r>
            <a:endParaRPr lang="en-US" sz="2800" dirty="0">
              <a:solidFill>
                <a:schemeClr val="bg1"/>
              </a:solidFill>
              <a:latin typeface="Times New Roman" panose="02020603050405020304" pitchFamily="18" charset="0"/>
              <a:ea typeface="Calibri" panose="020F0502020204030204" pitchFamily="34" charset="0"/>
            </a:endParaRPr>
          </a:p>
          <a:p>
            <a:pPr marL="948881" lvl="1" indent="-342900" algn="just" defTabSz="457200">
              <a:lnSpc>
                <a:spcPct val="150000"/>
              </a:lnSpc>
              <a:spcBef>
                <a:spcPts val="0"/>
              </a:spcBef>
              <a:spcAft>
                <a:spcPts val="0"/>
              </a:spcAft>
              <a:buClr>
                <a:srgbClr val="599CE5"/>
              </a:buClr>
              <a:buFont typeface="Arial" panose="020B0604020202020204" pitchFamily="34" charset="0"/>
              <a:buChar char="•"/>
            </a:pPr>
            <a:r>
              <a:rPr lang="en-US" sz="2800" dirty="0">
                <a:solidFill>
                  <a:schemeClr val="bg1"/>
                </a:solidFill>
                <a:effectLst/>
                <a:latin typeface="Times New Roman" panose="02020603050405020304" pitchFamily="18" charset="0"/>
                <a:ea typeface="Calibri" panose="020F0502020204030204" pitchFamily="34" charset="0"/>
              </a:rPr>
              <a:t>Develop GUI based dashboard for visualizations to make it user friendly. </a:t>
            </a:r>
            <a:endParaRPr lang="en-US"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22332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8929" y="427702"/>
            <a:ext cx="10958052" cy="5973098"/>
          </a:xfrm>
        </p:spPr>
        <p:txBody>
          <a:bodyPr tIns="0" bIns="365760" anchor="ctr">
            <a:noAutofit/>
          </a:bodyPr>
          <a:lstStyle/>
          <a:p>
            <a:r>
              <a:rPr lang="en-US" sz="6600" b="1" i="1" cap="none" dirty="0">
                <a:solidFill>
                  <a:srgbClr val="599CE5"/>
                </a:solidFill>
                <a:latin typeface="Times New Roman" panose="02020603050405020304" pitchFamily="18" charset="0"/>
                <a:cs typeface="Times New Roman" panose="02020603050405020304" pitchFamily="18" charset="0"/>
              </a:rPr>
              <a:t>Thank You</a:t>
            </a:r>
          </a:p>
        </p:txBody>
      </p:sp>
      <p:sp>
        <p:nvSpPr>
          <p:cNvPr id="6" name="Rectangle 5">
            <a:extLst>
              <a:ext uri="{FF2B5EF4-FFF2-40B4-BE49-F238E27FC236}">
                <a16:creationId xmlns:a16="http://schemas.microsoft.com/office/drawing/2014/main" id="{3960A5B5-463C-44C1-BE09-77BD5DF7ADBF}"/>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7" name="Slide Number Placeholder 3">
            <a:extLst>
              <a:ext uri="{FF2B5EF4-FFF2-40B4-BE49-F238E27FC236}">
                <a16:creationId xmlns:a16="http://schemas.microsoft.com/office/drawing/2014/main" id="{A1CE01C3-FD7B-423C-8911-943287D6D841}"/>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37</a:t>
            </a:fld>
            <a:endParaRPr lang="en-US" sz="1600" b="1" dirty="0">
              <a:solidFill>
                <a:srgbClr val="599CE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074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8929" y="885371"/>
            <a:ext cx="10958052" cy="4905829"/>
          </a:xfrm>
        </p:spPr>
        <p:txBody>
          <a:bodyPr tIns="0" anchor="t" anchorCtr="0">
            <a:noAutofit/>
          </a:bodyPr>
          <a:lstStyle/>
          <a:p>
            <a:br>
              <a:rPr lang="en-US" sz="3000" b="1" dirty="0">
                <a:solidFill>
                  <a:schemeClr val="accent1"/>
                </a:solidFill>
                <a:latin typeface="Times New Roman" panose="02020603050405020304" pitchFamily="18" charset="0"/>
                <a:cs typeface="Times New Roman" panose="02020603050405020304" pitchFamily="18" charset="0"/>
              </a:rPr>
            </a:br>
            <a:br>
              <a:rPr lang="en-US" sz="3000" b="1" dirty="0">
                <a:solidFill>
                  <a:schemeClr val="accent1"/>
                </a:solidFill>
                <a:latin typeface="Times New Roman" panose="02020603050405020304" pitchFamily="18" charset="0"/>
                <a:cs typeface="Times New Roman" panose="02020603050405020304" pitchFamily="18" charset="0"/>
              </a:rPr>
            </a:br>
            <a:br>
              <a:rPr lang="en-US" sz="3000" b="1" dirty="0">
                <a:solidFill>
                  <a:schemeClr val="accent1"/>
                </a:solidFill>
                <a:latin typeface="Times New Roman" panose="02020603050405020304" pitchFamily="18" charset="0"/>
                <a:cs typeface="Times New Roman" panose="02020603050405020304" pitchFamily="18" charset="0"/>
              </a:rPr>
            </a:br>
            <a:br>
              <a:rPr lang="en-US" sz="3000" b="1" dirty="0">
                <a:solidFill>
                  <a:schemeClr val="accent1"/>
                </a:solidFill>
                <a:latin typeface="Times New Roman" panose="02020603050405020304" pitchFamily="18" charset="0"/>
                <a:cs typeface="Times New Roman" panose="02020603050405020304" pitchFamily="18" charset="0"/>
              </a:rPr>
            </a:br>
            <a:r>
              <a:rPr lang="en-US" sz="3000" b="1" dirty="0">
                <a:solidFill>
                  <a:schemeClr val="bg1"/>
                </a:solidFill>
                <a:latin typeface="Times New Roman" panose="02020603050405020304" pitchFamily="18" charset="0"/>
                <a:cs typeface="Times New Roman" panose="02020603050405020304" pitchFamily="18" charset="0"/>
              </a:rPr>
              <a:t>1. Introduction</a:t>
            </a:r>
            <a:endParaRPr lang="en-US" sz="3000" dirty="0">
              <a:solidFill>
                <a:schemeClr val="bg1"/>
              </a:solidFill>
              <a:latin typeface="Times New Roman" panose="02020603050405020304" pitchFamily="18" charset="0"/>
              <a:cs typeface="Times New Roman" panose="02020603050405020304" pitchFamily="18" charset="0"/>
            </a:endParaRPr>
          </a:p>
        </p:txBody>
      </p:sp>
      <p:pic>
        <p:nvPicPr>
          <p:cNvPr id="5" name="Picture 8" descr="Image result for introduction icon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4417" y="2939379"/>
            <a:ext cx="2103166" cy="2103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CA97E66E-9287-4595-BABD-D84F8DE10F74}"/>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6" name="Slide Number Placeholder 3">
            <a:extLst>
              <a:ext uri="{FF2B5EF4-FFF2-40B4-BE49-F238E27FC236}">
                <a16:creationId xmlns:a16="http://schemas.microsoft.com/office/drawing/2014/main" id="{11027046-A510-4738-AC89-AB2F2877509B}"/>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4</a:t>
            </a:fld>
            <a:endParaRPr lang="en-US" sz="1600" b="1" dirty="0">
              <a:solidFill>
                <a:srgbClr val="599CE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9895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
            <a:extLst>
              <a:ext uri="{FF2B5EF4-FFF2-40B4-BE49-F238E27FC236}">
                <a16:creationId xmlns:a16="http://schemas.microsoft.com/office/drawing/2014/main" id="{A504147C-151F-4141-BF20-04DECB739ADE}"/>
              </a:ext>
            </a:extLst>
          </p:cNvPr>
          <p:cNvSpPr txBox="1">
            <a:spLocks/>
          </p:cNvSpPr>
          <p:nvPr/>
        </p:nvSpPr>
        <p:spPr>
          <a:xfrm>
            <a:off x="284576" y="827320"/>
            <a:ext cx="11622848" cy="5457366"/>
          </a:xfrm>
          <a:prstGeom prst="rect">
            <a:avLst/>
          </a:prstGeom>
          <a:solidFill>
            <a:schemeClr val="tx1"/>
          </a:solidFill>
          <a:ln w="38100">
            <a:solidFill>
              <a:schemeClr val="bg1"/>
            </a:solidFill>
          </a:ln>
        </p:spPr>
        <p:txBody>
          <a:bodyPr vert="horz" lIns="0" tIns="182880" rIns="274320" bIns="18288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56273" indent="-342900" algn="just">
              <a:lnSpc>
                <a:spcPct val="150000"/>
              </a:lnSpc>
              <a:spcAft>
                <a:spcPts val="1200"/>
              </a:spcAft>
              <a:buClr>
                <a:srgbClr val="599CE5"/>
              </a:buClr>
              <a:buFont typeface="Wingdings" panose="05000000000000000000" pitchFamily="2" charset="2"/>
              <a:buChar char="§"/>
            </a:pPr>
            <a:r>
              <a:rPr lang="en-US" dirty="0">
                <a:solidFill>
                  <a:schemeClr val="bg1"/>
                </a:solidFill>
                <a:latin typeface="Times New Roman" pitchFamily="18" charset="0"/>
                <a:cs typeface="Times New Roman" pitchFamily="18" charset="0"/>
              </a:rPr>
              <a:t>Now-a-days cyber attacks have increased to a great extend. It is important to track down the attacks before it starts phishing on your machine.</a:t>
            </a:r>
          </a:p>
          <a:p>
            <a:pPr marL="656273" indent="-342900" algn="just">
              <a:lnSpc>
                <a:spcPct val="150000"/>
              </a:lnSpc>
              <a:spcAft>
                <a:spcPts val="1200"/>
              </a:spcAft>
              <a:buClr>
                <a:srgbClr val="599CE5"/>
              </a:buClr>
              <a:buFont typeface="Wingdings" panose="05000000000000000000" pitchFamily="2" charset="2"/>
              <a:buChar char="§"/>
            </a:pPr>
            <a:r>
              <a:rPr lang="en-US" dirty="0">
                <a:solidFill>
                  <a:schemeClr val="bg1"/>
                </a:solidFill>
                <a:latin typeface="Times New Roman" pitchFamily="18" charset="0"/>
                <a:cs typeface="Times New Roman" pitchFamily="18" charset="0"/>
              </a:rPr>
              <a:t>Machine Learning (ML) provides us different algorithms which can help us to differentiate between malicious and benign request made from different websites online.</a:t>
            </a:r>
          </a:p>
          <a:p>
            <a:pPr marL="656273" indent="-342900" algn="just">
              <a:lnSpc>
                <a:spcPct val="150000"/>
              </a:lnSpc>
              <a:spcAft>
                <a:spcPts val="1200"/>
              </a:spcAft>
              <a:buClr>
                <a:srgbClr val="599CE5"/>
              </a:buClr>
              <a:buFont typeface="Wingdings" panose="05000000000000000000" pitchFamily="2" charset="2"/>
              <a:buChar char="§"/>
            </a:pPr>
            <a:r>
              <a:rPr lang="en-US" dirty="0">
                <a:solidFill>
                  <a:schemeClr val="bg1"/>
                </a:solidFill>
                <a:latin typeface="Times New Roman" pitchFamily="18" charset="0"/>
                <a:cs typeface="Times New Roman" pitchFamily="18" charset="0"/>
              </a:rPr>
              <a:t>To differentiate between malicious and benign attacks, machine learning provides us different algorithms called as ‘classification algorithms’. These algorithms will be used in this paper to eliminate the problem and check out which algorithm will work for our dataset.</a:t>
            </a:r>
          </a:p>
        </p:txBody>
      </p:sp>
      <p:sp>
        <p:nvSpPr>
          <p:cNvPr id="9" name="Rectangle 8">
            <a:extLst>
              <a:ext uri="{FF2B5EF4-FFF2-40B4-BE49-F238E27FC236}">
                <a16:creationId xmlns:a16="http://schemas.microsoft.com/office/drawing/2014/main" id="{AE7F140A-9A9D-431B-B53D-332C4CA8E49A}"/>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EE475183-CA4A-4688-8282-CD64AF2DE5D5}"/>
              </a:ext>
            </a:extLst>
          </p:cNvPr>
          <p:cNvSpPr/>
          <p:nvPr/>
        </p:nvSpPr>
        <p:spPr>
          <a:xfrm>
            <a:off x="0" y="14514"/>
            <a:ext cx="12192000" cy="527558"/>
          </a:xfrm>
          <a:prstGeom prst="rect">
            <a:avLst/>
          </a:prstGeom>
          <a:solidFill>
            <a:srgbClr val="599CE5"/>
          </a:solidFill>
          <a:ln w="12700" cap="flat" cmpd="sng" algn="ctr">
            <a:solidFill>
              <a:srgbClr val="599CE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INTRODUCTION</a:t>
            </a:r>
          </a:p>
        </p:txBody>
      </p:sp>
      <p:sp>
        <p:nvSpPr>
          <p:cNvPr id="6" name="Slide Number Placeholder 3">
            <a:extLst>
              <a:ext uri="{FF2B5EF4-FFF2-40B4-BE49-F238E27FC236}">
                <a16:creationId xmlns:a16="http://schemas.microsoft.com/office/drawing/2014/main" id="{FCE372EA-E61E-4F21-8955-02E82DBB2BDA}"/>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5</a:t>
            </a:fld>
            <a:endParaRPr lang="en-US" sz="1600" b="1" dirty="0">
              <a:solidFill>
                <a:srgbClr val="599CE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7010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8929" y="500272"/>
            <a:ext cx="10958052" cy="5653784"/>
          </a:xfrm>
        </p:spPr>
        <p:txBody>
          <a:bodyPr tIns="0" bIns="822960" anchor="ctr">
            <a:noAutofit/>
          </a:bodyPr>
          <a:lstStyle/>
          <a:p>
            <a:r>
              <a:rPr lang="en-US" sz="2800" b="1" dirty="0">
                <a:solidFill>
                  <a:schemeClr val="bg1"/>
                </a:solidFill>
                <a:latin typeface="Times New Roman" panose="02020603050405020304" pitchFamily="18" charset="0"/>
                <a:cs typeface="Times New Roman" panose="02020603050405020304" pitchFamily="18" charset="0"/>
              </a:rPr>
              <a:t>2. BACKGROUND</a:t>
            </a:r>
            <a:endParaRPr lang="en-US" sz="2800" dirty="0">
              <a:solidFill>
                <a:schemeClr val="bg1"/>
              </a:solidFill>
              <a:latin typeface="Times New Roman" panose="02020603050405020304" pitchFamily="18" charset="0"/>
              <a:cs typeface="Times New Roman" panose="02020603050405020304" pitchFamily="18" charset="0"/>
            </a:endParaRPr>
          </a:p>
        </p:txBody>
      </p:sp>
      <p:pic>
        <p:nvPicPr>
          <p:cNvPr id="5" name="Picture 6"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47208" y="3210409"/>
            <a:ext cx="2361493" cy="216371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5C68F44-F097-4136-A08F-BE094BCC63CB}"/>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7" name="Slide Number Placeholder 3">
            <a:extLst>
              <a:ext uri="{FF2B5EF4-FFF2-40B4-BE49-F238E27FC236}">
                <a16:creationId xmlns:a16="http://schemas.microsoft.com/office/drawing/2014/main" id="{FEA0D39F-10F6-421D-BB7B-443B71262C77}"/>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6</a:t>
            </a:fld>
            <a:endParaRPr lang="en-US" sz="1600" b="1" dirty="0">
              <a:solidFill>
                <a:srgbClr val="599CE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8584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
            <a:extLst>
              <a:ext uri="{FF2B5EF4-FFF2-40B4-BE49-F238E27FC236}">
                <a16:creationId xmlns:a16="http://schemas.microsoft.com/office/drawing/2014/main" id="{A504147C-151F-4141-BF20-04DECB739ADE}"/>
              </a:ext>
            </a:extLst>
          </p:cNvPr>
          <p:cNvSpPr txBox="1">
            <a:spLocks/>
          </p:cNvSpPr>
          <p:nvPr/>
        </p:nvSpPr>
        <p:spPr>
          <a:xfrm>
            <a:off x="284576" y="827320"/>
            <a:ext cx="11622848" cy="5457366"/>
          </a:xfrm>
          <a:prstGeom prst="rect">
            <a:avLst/>
          </a:prstGeom>
          <a:solidFill>
            <a:schemeClr val="tx1"/>
          </a:solidFill>
          <a:ln w="38100">
            <a:solidFill>
              <a:schemeClr val="bg1"/>
            </a:solidFill>
          </a:ln>
        </p:spPr>
        <p:txBody>
          <a:bodyPr vert="horz" lIns="0" tIns="182880" rIns="274320" bIns="18288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56273" indent="-342900" algn="just">
              <a:lnSpc>
                <a:spcPct val="150000"/>
              </a:lnSpc>
              <a:spcAft>
                <a:spcPts val="1200"/>
              </a:spcAft>
              <a:buClr>
                <a:srgbClr val="599CE5"/>
              </a:buClr>
              <a:buFont typeface="Wingdings" panose="05000000000000000000" pitchFamily="2" charset="2"/>
              <a:buChar char="§"/>
            </a:pPr>
            <a:r>
              <a:rPr lang="en-US" sz="2400" dirty="0">
                <a:solidFill>
                  <a:schemeClr val="bg1"/>
                </a:solidFill>
                <a:latin typeface="Times New Roman" pitchFamily="18" charset="0"/>
                <a:cs typeface="Times New Roman" pitchFamily="18" charset="0"/>
              </a:rPr>
              <a:t>DDoS is the short form of "Distributed Denial of Service attack (DDoS)", and it is mostly used to attack the internet server to disturb the network traffic. With the help of this type of attack, attackers can change the site status on the server. With this kind of activity, a business site loses most of the revenue from its permanent clients. Attackers mostly attack those sites that are famous &amp; popular among customers, such as e-commerce, e-learning, e-learning websites, and government-level site.</a:t>
            </a:r>
          </a:p>
        </p:txBody>
      </p:sp>
      <p:sp>
        <p:nvSpPr>
          <p:cNvPr id="9" name="Rectangle 8">
            <a:extLst>
              <a:ext uri="{FF2B5EF4-FFF2-40B4-BE49-F238E27FC236}">
                <a16:creationId xmlns:a16="http://schemas.microsoft.com/office/drawing/2014/main" id="{AE7F140A-9A9D-431B-B53D-332C4CA8E49A}"/>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EE475183-CA4A-4688-8282-CD64AF2DE5D5}"/>
              </a:ext>
            </a:extLst>
          </p:cNvPr>
          <p:cNvSpPr/>
          <p:nvPr/>
        </p:nvSpPr>
        <p:spPr>
          <a:xfrm>
            <a:off x="0" y="14514"/>
            <a:ext cx="12192000" cy="527558"/>
          </a:xfrm>
          <a:prstGeom prst="rect">
            <a:avLst/>
          </a:prstGeom>
          <a:solidFill>
            <a:srgbClr val="599CE5"/>
          </a:solidFill>
          <a:ln w="12700" cap="flat" cmpd="sng" algn="ctr">
            <a:solidFill>
              <a:srgbClr val="599CE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BACKGROUND</a:t>
            </a:r>
          </a:p>
        </p:txBody>
      </p:sp>
      <p:sp>
        <p:nvSpPr>
          <p:cNvPr id="6" name="Slide Number Placeholder 3">
            <a:extLst>
              <a:ext uri="{FF2B5EF4-FFF2-40B4-BE49-F238E27FC236}">
                <a16:creationId xmlns:a16="http://schemas.microsoft.com/office/drawing/2014/main" id="{FCE372EA-E61E-4F21-8955-02E82DBB2BDA}"/>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7</a:t>
            </a:fld>
            <a:endParaRPr lang="en-US" sz="1600" b="1" dirty="0">
              <a:solidFill>
                <a:srgbClr val="599CE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2556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ubtitle 2">
            <a:extLst>
              <a:ext uri="{FF2B5EF4-FFF2-40B4-BE49-F238E27FC236}">
                <a16:creationId xmlns:a16="http://schemas.microsoft.com/office/drawing/2014/main" id="{A504147C-151F-4141-BF20-04DECB739ADE}"/>
              </a:ext>
            </a:extLst>
          </p:cNvPr>
          <p:cNvSpPr txBox="1">
            <a:spLocks/>
          </p:cNvSpPr>
          <p:nvPr/>
        </p:nvSpPr>
        <p:spPr>
          <a:xfrm>
            <a:off x="284576" y="700317"/>
            <a:ext cx="11622848" cy="5457366"/>
          </a:xfrm>
          <a:prstGeom prst="rect">
            <a:avLst/>
          </a:prstGeom>
          <a:solidFill>
            <a:schemeClr val="tx1"/>
          </a:solidFill>
          <a:ln w="38100">
            <a:solidFill>
              <a:schemeClr val="bg1"/>
            </a:solidFill>
          </a:ln>
        </p:spPr>
        <p:txBody>
          <a:bodyPr vert="horz" lIns="0" tIns="182880" rIns="274320" bIns="18288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56273" indent="-342900" algn="just">
              <a:lnSpc>
                <a:spcPct val="150000"/>
              </a:lnSpc>
              <a:spcAft>
                <a:spcPts val="1200"/>
              </a:spcAft>
              <a:buClr>
                <a:srgbClr val="599CE5"/>
              </a:buClr>
              <a:buFont typeface="Wingdings" panose="05000000000000000000" pitchFamily="2" charset="2"/>
              <a:buChar char="§"/>
            </a:pPr>
            <a:r>
              <a:rPr lang="en-US" sz="2400" dirty="0">
                <a:solidFill>
                  <a:schemeClr val="bg1"/>
                </a:solidFill>
                <a:latin typeface="Times New Roman" pitchFamily="18" charset="0"/>
                <a:cs typeface="Times New Roman" pitchFamily="18" charset="0"/>
              </a:rPr>
              <a:t>A group of developers, developed a machine learning model to detect whether an "SDN (Software-Defined Network) traffic is normal or DDoS attack traffic". For the model implementation, they have relayed on the classification algorithms such as "k-Nearest Neighbor (KNN), Decision Tree (DT), Artificial Neural Network (ANN), and Support Vector Machine (SVM)". According to this research study, the decision tree is the best approach under the binary classification problem to detect the DDoS attack.</a:t>
            </a:r>
            <a:endParaRPr lang="en-US" sz="2400" dirty="0">
              <a:solidFill>
                <a:schemeClr val="bg1"/>
              </a:solidFill>
              <a:effectLst/>
              <a:latin typeface="Times New Roman" pitchFamily="18" charset="0"/>
              <a:ea typeface="Times New Roman" panose="02020603050405020304" pitchFamily="18" charset="0"/>
              <a:cs typeface="Times New Roman" pitchFamily="18" charset="0"/>
            </a:endParaRPr>
          </a:p>
        </p:txBody>
      </p:sp>
      <p:sp>
        <p:nvSpPr>
          <p:cNvPr id="9" name="Rectangle 8">
            <a:extLst>
              <a:ext uri="{FF2B5EF4-FFF2-40B4-BE49-F238E27FC236}">
                <a16:creationId xmlns:a16="http://schemas.microsoft.com/office/drawing/2014/main" id="{AE7F140A-9A9D-431B-B53D-332C4CA8E49A}"/>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EE475183-CA4A-4688-8282-CD64AF2DE5D5}"/>
              </a:ext>
            </a:extLst>
          </p:cNvPr>
          <p:cNvSpPr/>
          <p:nvPr/>
        </p:nvSpPr>
        <p:spPr>
          <a:xfrm>
            <a:off x="0" y="14514"/>
            <a:ext cx="12192000" cy="527558"/>
          </a:xfrm>
          <a:prstGeom prst="rect">
            <a:avLst/>
          </a:prstGeom>
          <a:solidFill>
            <a:srgbClr val="599CE5"/>
          </a:solidFill>
          <a:ln w="12700" cap="flat" cmpd="sng" algn="ctr">
            <a:solidFill>
              <a:srgbClr val="599CE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BACKGROUND</a:t>
            </a:r>
          </a:p>
        </p:txBody>
      </p:sp>
      <p:sp>
        <p:nvSpPr>
          <p:cNvPr id="6" name="Slide Number Placeholder 3">
            <a:extLst>
              <a:ext uri="{FF2B5EF4-FFF2-40B4-BE49-F238E27FC236}">
                <a16:creationId xmlns:a16="http://schemas.microsoft.com/office/drawing/2014/main" id="{FCE372EA-E61E-4F21-8955-02E82DBB2BDA}"/>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8</a:t>
            </a:fld>
            <a:endParaRPr lang="en-US" sz="1600" b="1" dirty="0">
              <a:solidFill>
                <a:srgbClr val="599CE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3447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8929" y="682170"/>
            <a:ext cx="10958052" cy="5413829"/>
          </a:xfrm>
        </p:spPr>
        <p:txBody>
          <a:bodyPr tIns="0" bIns="731520" anchor="ctr">
            <a:noAutofit/>
          </a:bodyPr>
          <a:lstStyle/>
          <a:p>
            <a:r>
              <a:rPr lang="en-US" sz="2800" b="1" dirty="0">
                <a:solidFill>
                  <a:schemeClr val="bg1"/>
                </a:solidFill>
                <a:latin typeface="Times New Roman" panose="02020603050405020304" pitchFamily="18" charset="0"/>
                <a:cs typeface="Times New Roman" panose="02020603050405020304" pitchFamily="18" charset="0"/>
              </a:rPr>
              <a:t>3. Methodology</a:t>
            </a:r>
            <a:endParaRPr lang="en-US" sz="2800" dirty="0">
              <a:solidFill>
                <a:schemeClr val="bg1"/>
              </a:solidFill>
              <a:latin typeface="Times New Roman" panose="02020603050405020304" pitchFamily="18" charset="0"/>
              <a:cs typeface="Times New Roman" panose="02020603050405020304" pitchFamily="18" charset="0"/>
            </a:endParaRPr>
          </a:p>
        </p:txBody>
      </p:sp>
      <p:pic>
        <p:nvPicPr>
          <p:cNvPr id="5" name="Picture 14" descr="Image result for solution icon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6896" y="3306695"/>
            <a:ext cx="2242117" cy="224211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28600848-CDC0-42F5-8778-63EAEEE2A601}"/>
              </a:ext>
            </a:extLst>
          </p:cNvPr>
          <p:cNvSpPr/>
          <p:nvPr/>
        </p:nvSpPr>
        <p:spPr>
          <a:xfrm>
            <a:off x="0" y="0"/>
            <a:ext cx="12192000" cy="6858000"/>
          </a:xfrm>
          <a:prstGeom prst="rect">
            <a:avLst/>
          </a:prstGeom>
          <a:noFill/>
          <a:ln>
            <a:solidFill>
              <a:srgbClr val="599CE5"/>
            </a:solidFill>
          </a:ln>
          <a:effectLst>
            <a:glow rad="63500">
              <a:srgbClr val="5B9BD5">
                <a:satMod val="175000"/>
                <a:alpha val="40000"/>
              </a:srgb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B9BD5"/>
              </a:solidFill>
              <a:effectLst/>
              <a:uLnTx/>
              <a:uFillTx/>
              <a:latin typeface="Calibri" panose="020F0502020204030204"/>
              <a:ea typeface="+mn-ea"/>
              <a:cs typeface="+mn-cs"/>
            </a:endParaRPr>
          </a:p>
        </p:txBody>
      </p:sp>
      <p:sp>
        <p:nvSpPr>
          <p:cNvPr id="9" name="Slide Number Placeholder 3">
            <a:extLst>
              <a:ext uri="{FF2B5EF4-FFF2-40B4-BE49-F238E27FC236}">
                <a16:creationId xmlns:a16="http://schemas.microsoft.com/office/drawing/2014/main" id="{14EE3193-7E61-4567-A7FE-8E74D123F9C2}"/>
              </a:ext>
            </a:extLst>
          </p:cNvPr>
          <p:cNvSpPr txBox="1">
            <a:spLocks/>
          </p:cNvSpPr>
          <p:nvPr/>
        </p:nvSpPr>
        <p:spPr>
          <a:xfrm>
            <a:off x="11673318" y="6363074"/>
            <a:ext cx="365760" cy="365760"/>
          </a:xfrm>
          <a:prstGeom prst="ellipse">
            <a:avLst/>
          </a:prstGeom>
          <a:solidFill>
            <a:schemeClr val="tx1">
              <a:alpha val="70000"/>
            </a:schemeClr>
          </a:solidFill>
          <a:ln w="28575">
            <a:solidFill>
              <a:srgbClr val="599CE5"/>
            </a:solidFill>
          </a:ln>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1A7195-1293-4DF7-B135-6C833F8535D7}" type="slidenum">
              <a:rPr lang="en-US" sz="1600" b="1" smtClean="0">
                <a:solidFill>
                  <a:srgbClr val="599CE5"/>
                </a:solidFill>
                <a:latin typeface="Times New Roman" panose="02020603050405020304" pitchFamily="18" charset="0"/>
                <a:cs typeface="Times New Roman" panose="02020603050405020304" pitchFamily="18" charset="0"/>
              </a:rPr>
              <a:pPr/>
              <a:t>9</a:t>
            </a:fld>
            <a:endParaRPr lang="en-US" sz="1600" b="1" dirty="0">
              <a:solidFill>
                <a:srgbClr val="599CE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455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txDef>
      <a:spPr>
        <a:solidFill>
          <a:schemeClr val="tx1"/>
        </a:solidFill>
        <a:ln w="38100">
          <a:solidFill>
            <a:schemeClr val="bg1"/>
          </a:solidFill>
        </a:ln>
      </a:spPr>
      <a:bodyPr vert="horz" lIns="0" tIns="0" rIns="365760" bIns="0" rtlCol="0">
        <a:noAutofit/>
      </a:bodyPr>
      <a:lstStyle>
        <a:defPPr marL="788861" indent="0" algn="just" defTabSz="457200">
          <a:lnSpc>
            <a:spcPct val="130000"/>
          </a:lnSpc>
          <a:spcBef>
            <a:spcPts val="0"/>
          </a:spcBef>
          <a:spcAft>
            <a:spcPts val="0"/>
          </a:spcAft>
          <a:buClr>
            <a:srgbClr val="00B0F0"/>
          </a:buClr>
          <a:buNone/>
          <a:defRPr sz="2400" dirty="0">
            <a:solidFill>
              <a:srgbClr val="000000"/>
            </a:solidFill>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0</TotalTime>
  <Words>3108</Words>
  <Application>Microsoft Office PowerPoint</Application>
  <PresentationFormat>Widescreen</PresentationFormat>
  <Paragraphs>347</Paragraphs>
  <Slides>37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Gill Sans MT</vt:lpstr>
      <vt:lpstr>Times New Roman</vt:lpstr>
      <vt:lpstr>Wingdings</vt:lpstr>
      <vt:lpstr>Parcel</vt:lpstr>
      <vt:lpstr>Ddos attack detection of SDn Dataset using machine learning techniques &amp; Classification Methods</vt:lpstr>
      <vt:lpstr> SUPERVISED BY:      </vt:lpstr>
      <vt:lpstr> </vt:lpstr>
      <vt:lpstr>    1. Introduction</vt:lpstr>
      <vt:lpstr>PowerPoint Presentation</vt:lpstr>
      <vt:lpstr>2. BACKGROUND</vt:lpstr>
      <vt:lpstr>PowerPoint Presentation</vt:lpstr>
      <vt:lpstr>PowerPoint Presentation</vt:lpstr>
      <vt:lpstr>3. Methodology</vt:lpstr>
      <vt:lpstr>PowerPoint Presentation</vt:lpstr>
      <vt:lpstr> </vt:lpstr>
      <vt:lpstr>PowerPoint Presentation</vt:lpstr>
      <vt:lpstr>PowerPoint Presentation</vt:lpstr>
      <vt:lpstr>PowerPoint Presentation</vt:lpstr>
      <vt:lpstr>4. Results and discussion</vt:lpstr>
      <vt:lpstr>PowerPoint Presentation</vt:lpstr>
      <vt:lpstr>PowerPoint Presentation</vt:lpstr>
      <vt:lpstr>PowerPoint Presentation</vt:lpstr>
      <vt:lpstr>5. EDA (Exploratory Data Analysis) </vt:lpstr>
      <vt:lpstr>PowerPoint Presentation</vt:lpstr>
      <vt:lpstr>PowerPoint Presentation</vt:lpstr>
      <vt:lpstr>PowerPoint Presentation</vt:lpstr>
      <vt:lpstr>6. Results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8. CONCLUSION &amp; FUTURE WORK</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2022-08-29T18:12:14Z</dcterms:created>
  <dcterms:modified xsi:type="dcterms:W3CDTF">2022-09-13T05:58:36Z</dcterms:modified>
</cp:coreProperties>
</file>