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4" r:id="rId5"/>
    <p:sldId id="302" r:id="rId6"/>
    <p:sldId id="315" r:id="rId7"/>
    <p:sldId id="327" r:id="rId8"/>
    <p:sldId id="310" r:id="rId9"/>
    <p:sldId id="329" r:id="rId10"/>
    <p:sldId id="328" r:id="rId11"/>
    <p:sldId id="325" r:id="rId12"/>
    <p:sldId id="330" r:id="rId13"/>
    <p:sldId id="295" r:id="rId14"/>
    <p:sldId id="331" r:id="rId15"/>
    <p:sldId id="332" r:id="rId16"/>
    <p:sldId id="333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9/9/2023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9/9/2023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UK Census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STUDENT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2869255" cy="1168530"/>
          </a:xfrm>
        </p:spPr>
        <p:txBody>
          <a:bodyPr/>
          <a:lstStyle/>
          <a:p>
            <a:pPr algn="ctr"/>
            <a:r>
              <a:rPr lang="en-US" dirty="0"/>
              <a:t>MSc in Artificial Intelligence and Data Science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of Specific Occupations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E5D0E-6FB9-525D-6CD1-799F0E88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56" y="1802938"/>
            <a:ext cx="5303542" cy="3605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64941-1466-02CE-0570-3AA173AEE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2938"/>
            <a:ext cx="5371744" cy="3605295"/>
          </a:xfrm>
          <a:prstGeom prst="rect">
            <a:avLst/>
          </a:prstGeo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65C2262-B53D-F5D0-0FCA-E07859F2E040}"/>
              </a:ext>
            </a:extLst>
          </p:cNvPr>
          <p:cNvSpPr txBox="1">
            <a:spLocks/>
          </p:cNvSpPr>
          <p:nvPr/>
        </p:nvSpPr>
        <p:spPr>
          <a:xfrm>
            <a:off x="1016000" y="5566695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Retired People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D5E6B7-E151-2126-CA65-FB234118CAC7}"/>
              </a:ext>
            </a:extLst>
          </p:cNvPr>
          <p:cNvSpPr txBox="1">
            <a:spLocks/>
          </p:cNvSpPr>
          <p:nvPr/>
        </p:nvSpPr>
        <p:spPr>
          <a:xfrm>
            <a:off x="6564648" y="5566695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Unemployment Trends by Age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9D025-CD3E-765C-4702-875CF4745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9" b="-1"/>
          <a:stretch/>
        </p:blipFill>
        <p:spPr>
          <a:xfrm>
            <a:off x="2233009" y="1335115"/>
            <a:ext cx="7725982" cy="49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601BC88-513F-1A65-3C06-751C34F3CD29}"/>
              </a:ext>
            </a:extLst>
          </p:cNvPr>
          <p:cNvSpPr txBox="1">
            <a:spLocks/>
          </p:cNvSpPr>
          <p:nvPr/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Marital Status Grouped by Gender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2F1BD-B84F-BD7E-AF0E-A1AE2EFE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19" y="1680992"/>
            <a:ext cx="11232361" cy="349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0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86A9EC-640F-47FB-AA92-2851B301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65C2262-B53D-F5D0-0FCA-E07859F2E040}"/>
              </a:ext>
            </a:extLst>
          </p:cNvPr>
          <p:cNvSpPr txBox="1">
            <a:spLocks/>
          </p:cNvSpPr>
          <p:nvPr/>
        </p:nvSpPr>
        <p:spPr>
          <a:xfrm>
            <a:off x="1016000" y="5566695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With Age Groups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D5E6B7-E151-2126-CA65-FB234118CAC7}"/>
              </a:ext>
            </a:extLst>
          </p:cNvPr>
          <p:cNvSpPr txBox="1">
            <a:spLocks/>
          </p:cNvSpPr>
          <p:nvPr/>
        </p:nvSpPr>
        <p:spPr>
          <a:xfrm>
            <a:off x="6564648" y="5566695"/>
            <a:ext cx="508000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With Religion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4FC02-F732-D466-430C-311C52612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5915"/>
            <a:ext cx="4929751" cy="3884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AF3572-8AC8-5F76-4EEC-D3FFA6B26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649" y="1645915"/>
            <a:ext cx="4789152" cy="388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2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US" dirty="0"/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F3B5866-36E3-A037-54BC-0C02889BD8EC}"/>
              </a:ext>
            </a:extLst>
          </p:cNvPr>
          <p:cNvSpPr txBox="1">
            <a:spLocks/>
          </p:cNvSpPr>
          <p:nvPr/>
        </p:nvSpPr>
        <p:spPr>
          <a:xfrm>
            <a:off x="660400" y="5027337"/>
            <a:ext cx="4275138" cy="8309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Student Name</a:t>
            </a:r>
          </a:p>
        </p:txBody>
      </p:sp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600" dirty="0"/>
              <a:t>Dataset Loading</a:t>
            </a:r>
          </a:p>
          <a:p>
            <a:r>
              <a:rPr lang="en-US" sz="3600" dirty="0"/>
              <a:t>Dataset Cleaning</a:t>
            </a:r>
          </a:p>
          <a:p>
            <a:r>
              <a:rPr lang="en-US" sz="3600" dirty="0"/>
              <a:t>Data Analysis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96214"/>
            <a:ext cx="4275138" cy="3560763"/>
          </a:xfrm>
        </p:spPr>
        <p:txBody>
          <a:bodyPr/>
          <a:lstStyle/>
          <a:p>
            <a:pPr marL="0" indent="0">
              <a:buNone/>
            </a:pPr>
            <a:r>
              <a:rPr lang="en-US" sz="2500" dirty="0"/>
              <a:t>The dataset offers a complete picture of the population residing in the designated area. </a:t>
            </a:r>
          </a:p>
          <a:p>
            <a:pPr marL="0" indent="0">
              <a:buNone/>
            </a:pPr>
            <a:r>
              <a:rPr lang="en-US" sz="2500" dirty="0"/>
              <a:t>A diversified community spanning various generations, from young </a:t>
            </a:r>
            <a:r>
              <a:rPr lang="en-US" sz="2600" dirty="0"/>
              <a:t>undergraduate</a:t>
            </a:r>
            <a:r>
              <a:rPr lang="en-US" sz="2500" dirty="0"/>
              <a:t> students to retired people, is revealed by key insights.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6207-4AD4-6182-9F0C-6E516339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210" y="2096214"/>
            <a:ext cx="6265894" cy="317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572732"/>
            <a:ext cx="11162406" cy="35607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Removal of errors when multiple sources of data are at play.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Fewer errors make for happier clients and less-frustrated employees.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Ability to map the different functions and what your data is intended to 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Monitoring errors and better reporting to see where errors are coming from, making it easier to fix incorrect or corrupt data for future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500" b="0" i="0" dirty="0">
                <a:solidFill>
                  <a:srgbClr val="333333"/>
                </a:solidFill>
                <a:effectLst/>
                <a:latin typeface="Salesforce Sans"/>
              </a:rPr>
              <a:t>Using tools for data cleaning will make for more efficient business practices and quicker decision-making.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D70BE8C-82FC-DCE1-56C7-192E42EADC14}"/>
              </a:ext>
            </a:extLst>
          </p:cNvPr>
          <p:cNvSpPr txBox="1">
            <a:spLocks/>
          </p:cNvSpPr>
          <p:nvPr/>
        </p:nvSpPr>
        <p:spPr>
          <a:xfrm>
            <a:off x="917977" y="1898435"/>
            <a:ext cx="3151746" cy="494586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333333"/>
                </a:solidFill>
                <a:latin typeface="+mj-lt"/>
              </a:rPr>
              <a:t>Benefits</a:t>
            </a:r>
            <a:endParaRPr lang="en-US" sz="2800" b="1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38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</a:t>
            </a: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 rot="5400000">
            <a:off x="8515276" y="3181276"/>
            <a:ext cx="4798324" cy="2555124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127DC06-E3ED-47AA-A80C-6DC3AB8A2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05277" y="1935790"/>
            <a:ext cx="5080000" cy="438150"/>
          </a:xfrm>
        </p:spPr>
        <p:txBody>
          <a:bodyPr/>
          <a:lstStyle/>
          <a:p>
            <a:r>
              <a:rPr lang="en-US" sz="4000" dirty="0"/>
              <a:t>Steps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802310"/>
            <a:ext cx="10673008" cy="2935288"/>
          </a:xfrm>
        </p:spPr>
        <p:txBody>
          <a:bodyPr/>
          <a:lstStyle/>
          <a:p>
            <a:r>
              <a:rPr lang="en-US" sz="2500" dirty="0"/>
              <a:t>Remove duplicate or irrelevant observations</a:t>
            </a:r>
            <a:br>
              <a:rPr lang="en-US" sz="2500" dirty="0"/>
            </a:br>
            <a:r>
              <a:rPr lang="en-US" sz="2500" dirty="0"/>
              <a:t> </a:t>
            </a:r>
          </a:p>
          <a:p>
            <a:r>
              <a:rPr lang="en-US" sz="2500" dirty="0"/>
              <a:t>Fix structural errors</a:t>
            </a:r>
            <a:br>
              <a:rPr lang="en-US" sz="2500" dirty="0"/>
            </a:br>
            <a:endParaRPr lang="en-US" sz="2500" dirty="0"/>
          </a:p>
          <a:p>
            <a:r>
              <a:rPr lang="en-US" sz="2500" dirty="0"/>
              <a:t>Filter unwanted outliers</a:t>
            </a:r>
            <a:br>
              <a:rPr lang="en-US" sz="2500" dirty="0"/>
            </a:br>
            <a:endParaRPr lang="en-US" sz="2500" dirty="0"/>
          </a:p>
          <a:p>
            <a:r>
              <a:rPr lang="en-US" sz="2500" dirty="0"/>
              <a:t>Handle missing data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045718" cy="830997"/>
          </a:xfrm>
        </p:spPr>
        <p:txBody>
          <a:bodyPr/>
          <a:lstStyle/>
          <a:p>
            <a:r>
              <a:rPr lang="en-US" dirty="0"/>
              <a:t>Cleaning – </a:t>
            </a:r>
            <a:r>
              <a:rPr lang="en-GB" sz="4800" dirty="0"/>
              <a:t>Columns with Ambiguities</a:t>
            </a:r>
            <a:br>
              <a:rPr lang="en-GB" sz="4800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523010"/>
            <a:ext cx="3474720" cy="438150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059875"/>
            <a:ext cx="3474720" cy="1031600"/>
          </a:xfrm>
        </p:spPr>
        <p:txBody>
          <a:bodyPr/>
          <a:lstStyle/>
          <a:p>
            <a:r>
              <a:rPr lang="en-US" dirty="0"/>
              <a:t>1 Empty value </a:t>
            </a:r>
          </a:p>
          <a:p>
            <a:r>
              <a:rPr lang="en-US" dirty="0"/>
              <a:t>Float values; should be integer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4990" y="2130163"/>
            <a:ext cx="2798762" cy="830997"/>
          </a:xfrm>
        </p:spPr>
        <p:txBody>
          <a:bodyPr/>
          <a:lstStyle/>
          <a:p>
            <a:r>
              <a:rPr lang="en-US" dirty="0"/>
              <a:t>Relationship to the </a:t>
            </a:r>
          </a:p>
          <a:p>
            <a:r>
              <a:rPr lang="en-US" dirty="0"/>
              <a:t>Head of house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3059875"/>
            <a:ext cx="3474720" cy="1031600"/>
          </a:xfrm>
        </p:spPr>
        <p:txBody>
          <a:bodyPr/>
          <a:lstStyle/>
          <a:p>
            <a:r>
              <a:rPr lang="en-US" dirty="0"/>
              <a:t>Empty values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6880" y="2523010"/>
            <a:ext cx="3474720" cy="438150"/>
          </a:xfrm>
        </p:spPr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3063420"/>
            <a:ext cx="3474720" cy="1028055"/>
          </a:xfrm>
        </p:spPr>
        <p:txBody>
          <a:bodyPr/>
          <a:lstStyle/>
          <a:p>
            <a:r>
              <a:rPr lang="en-US" dirty="0"/>
              <a:t>1989 Null values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2FBD04A6-A36C-6B8B-3E2D-4B9532A49107}"/>
              </a:ext>
            </a:extLst>
          </p:cNvPr>
          <p:cNvSpPr txBox="1">
            <a:spLocks/>
          </p:cNvSpPr>
          <p:nvPr/>
        </p:nvSpPr>
        <p:spPr>
          <a:xfrm>
            <a:off x="660400" y="4484322"/>
            <a:ext cx="347472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Gender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1D3AAAF-93FF-2B53-C0CD-0EB0D8754ECE}"/>
              </a:ext>
            </a:extLst>
          </p:cNvPr>
          <p:cNvSpPr txBox="1">
            <a:spLocks/>
          </p:cNvSpPr>
          <p:nvPr/>
        </p:nvSpPr>
        <p:spPr>
          <a:xfrm>
            <a:off x="660400" y="5021187"/>
            <a:ext cx="3474720" cy="10316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Empty value</a:t>
            </a:r>
          </a:p>
          <a:p>
            <a:endParaRPr lang="en-US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E1917F7-A484-ED42-C912-C25FB43A6174}"/>
              </a:ext>
            </a:extLst>
          </p:cNvPr>
          <p:cNvSpPr txBox="1">
            <a:spLocks/>
          </p:cNvSpPr>
          <p:nvPr/>
        </p:nvSpPr>
        <p:spPr>
          <a:xfrm>
            <a:off x="4364990" y="4484322"/>
            <a:ext cx="2798762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Infirmity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86E340D-0DAB-5E91-1333-1F65ACB3136E}"/>
              </a:ext>
            </a:extLst>
          </p:cNvPr>
          <p:cNvSpPr txBox="1">
            <a:spLocks/>
          </p:cNvSpPr>
          <p:nvPr/>
        </p:nvSpPr>
        <p:spPr>
          <a:xfrm>
            <a:off x="4364990" y="5021187"/>
            <a:ext cx="3474720" cy="10316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11 Empty values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3C6C4E2-77B8-DFAD-5E49-18642F1E77B2}"/>
              </a:ext>
            </a:extLst>
          </p:cNvPr>
          <p:cNvSpPr txBox="1">
            <a:spLocks/>
          </p:cNvSpPr>
          <p:nvPr/>
        </p:nvSpPr>
        <p:spPr>
          <a:xfrm>
            <a:off x="8056880" y="4484322"/>
            <a:ext cx="347472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Religion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B1AB82-76B2-7552-848F-A0EE0862697E}"/>
              </a:ext>
            </a:extLst>
          </p:cNvPr>
          <p:cNvSpPr txBox="1">
            <a:spLocks/>
          </p:cNvSpPr>
          <p:nvPr/>
        </p:nvSpPr>
        <p:spPr>
          <a:xfrm>
            <a:off x="8056880" y="5024732"/>
            <a:ext cx="3474720" cy="102805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2043 Null values</a:t>
            </a:r>
          </a:p>
          <a:p>
            <a:r>
              <a:rPr lang="en-GB" dirty="0"/>
              <a:t>2863 values marked as None</a:t>
            </a:r>
          </a:p>
          <a:p>
            <a:r>
              <a:rPr lang="en-GB" dirty="0"/>
              <a:t>1 Empty value</a:t>
            </a:r>
          </a:p>
        </p:txBody>
      </p:sp>
    </p:spTree>
    <p:extLst>
      <p:ext uri="{BB962C8B-B14F-4D97-AF65-F5344CB8AC3E}">
        <p14:creationId xmlns:p14="http://schemas.microsoft.com/office/powerpoint/2010/main" val="149578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045718" cy="830997"/>
          </a:xfrm>
        </p:spPr>
        <p:txBody>
          <a:bodyPr/>
          <a:lstStyle/>
          <a:p>
            <a:r>
              <a:rPr lang="en-US" dirty="0"/>
              <a:t>Cleaning – </a:t>
            </a:r>
            <a:r>
              <a:rPr lang="en-GB" sz="4800" dirty="0"/>
              <a:t>Removing Ambiguities</a:t>
            </a:r>
            <a:br>
              <a:rPr lang="en-GB" sz="4800" dirty="0"/>
            </a:br>
            <a:endParaRPr lang="en-US" dirty="0"/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CE041C-95BD-44D2-B6C1-24D83ADE17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523010"/>
            <a:ext cx="3474720" cy="438150"/>
          </a:xfrm>
        </p:spPr>
        <p:txBody>
          <a:bodyPr/>
          <a:lstStyle/>
          <a:p>
            <a:r>
              <a:rPr lang="en-US" dirty="0"/>
              <a:t>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3059875"/>
            <a:ext cx="3474720" cy="1031600"/>
          </a:xfrm>
        </p:spPr>
        <p:txBody>
          <a:bodyPr/>
          <a:lstStyle/>
          <a:p>
            <a:r>
              <a:rPr lang="en-US" dirty="0"/>
              <a:t>Empty value replaced with ‘0’</a:t>
            </a:r>
          </a:p>
          <a:p>
            <a:r>
              <a:rPr lang="en-US" dirty="0"/>
              <a:t>Float values; converted to integer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5DCF7EA-3411-4C0C-80B9-EA80529F64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64990" y="2130163"/>
            <a:ext cx="2798762" cy="830997"/>
          </a:xfrm>
        </p:spPr>
        <p:txBody>
          <a:bodyPr/>
          <a:lstStyle/>
          <a:p>
            <a:r>
              <a:rPr lang="en-US" dirty="0"/>
              <a:t>Relationship to the </a:t>
            </a:r>
          </a:p>
          <a:p>
            <a:r>
              <a:rPr lang="en-US" dirty="0"/>
              <a:t>Head of house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F833AD6-5D57-BE44-8842-EAACC39A6B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3059875"/>
            <a:ext cx="3474720" cy="1031600"/>
          </a:xfrm>
        </p:spPr>
        <p:txBody>
          <a:bodyPr/>
          <a:lstStyle/>
          <a:p>
            <a:r>
              <a:rPr lang="en-US" dirty="0"/>
              <a:t>Empty values replaced with ‘None’ as it is already a category available in column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B1EB18-010F-4370-A5A6-0A68EC2345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56880" y="2523010"/>
            <a:ext cx="3474720" cy="438150"/>
          </a:xfrm>
        </p:spPr>
        <p:txBody>
          <a:bodyPr/>
          <a:lstStyle/>
          <a:p>
            <a:r>
              <a:rPr lang="en-US" dirty="0"/>
              <a:t>Marital Status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9205F1B-456F-AF42-81AD-D646AEB4F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3063420"/>
            <a:ext cx="3474720" cy="1028055"/>
          </a:xfrm>
        </p:spPr>
        <p:txBody>
          <a:bodyPr/>
          <a:lstStyle/>
          <a:p>
            <a:r>
              <a:rPr lang="en-US" dirty="0"/>
              <a:t>Population younger than 17 as single, between 17 and 50 as married and above 51 as divorced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2FBD04A6-A36C-6B8B-3E2D-4B9532A49107}"/>
              </a:ext>
            </a:extLst>
          </p:cNvPr>
          <p:cNvSpPr txBox="1">
            <a:spLocks/>
          </p:cNvSpPr>
          <p:nvPr/>
        </p:nvSpPr>
        <p:spPr>
          <a:xfrm>
            <a:off x="660400" y="4484322"/>
            <a:ext cx="347472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Gender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1D3AAAF-93FF-2B53-C0CD-0EB0D8754ECE}"/>
              </a:ext>
            </a:extLst>
          </p:cNvPr>
          <p:cNvSpPr txBox="1">
            <a:spLocks/>
          </p:cNvSpPr>
          <p:nvPr/>
        </p:nvSpPr>
        <p:spPr>
          <a:xfrm>
            <a:off x="660400" y="5021187"/>
            <a:ext cx="3474720" cy="10316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Empty value replaced with ‘rather not tell’</a:t>
            </a:r>
          </a:p>
          <a:p>
            <a:endParaRPr lang="en-US" dirty="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E1917F7-A484-ED42-C912-C25FB43A6174}"/>
              </a:ext>
            </a:extLst>
          </p:cNvPr>
          <p:cNvSpPr txBox="1">
            <a:spLocks/>
          </p:cNvSpPr>
          <p:nvPr/>
        </p:nvSpPr>
        <p:spPr>
          <a:xfrm>
            <a:off x="4364990" y="4484322"/>
            <a:ext cx="2798762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Infirmity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86E340D-0DAB-5E91-1333-1F65ACB3136E}"/>
              </a:ext>
            </a:extLst>
          </p:cNvPr>
          <p:cNvSpPr txBox="1">
            <a:spLocks/>
          </p:cNvSpPr>
          <p:nvPr/>
        </p:nvSpPr>
        <p:spPr>
          <a:xfrm>
            <a:off x="4364990" y="5021187"/>
            <a:ext cx="3474720" cy="103160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Empty values </a:t>
            </a:r>
            <a:r>
              <a:rPr lang="en-US" dirty="0"/>
              <a:t>replaced with ‘None’ as it is already a category available in column</a:t>
            </a:r>
            <a:endParaRPr lang="en-GB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3C6C4E2-77B8-DFAD-5E49-18642F1E77B2}"/>
              </a:ext>
            </a:extLst>
          </p:cNvPr>
          <p:cNvSpPr txBox="1">
            <a:spLocks/>
          </p:cNvSpPr>
          <p:nvPr/>
        </p:nvSpPr>
        <p:spPr>
          <a:xfrm>
            <a:off x="8056880" y="4484322"/>
            <a:ext cx="3474720" cy="438150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Religion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B1AB82-76B2-7552-848F-A0EE0862697E}"/>
              </a:ext>
            </a:extLst>
          </p:cNvPr>
          <p:cNvSpPr txBox="1">
            <a:spLocks/>
          </p:cNvSpPr>
          <p:nvPr/>
        </p:nvSpPr>
        <p:spPr>
          <a:xfrm>
            <a:off x="8056880" y="5024732"/>
            <a:ext cx="3474720" cy="102805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are </a:t>
            </a:r>
            <a:r>
              <a:rPr lang="en-US" dirty="0"/>
              <a:t>replaced with ‘non-religious’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1" latinLnBrk="0" hangingPunct="1"/>
            <a:r>
              <a:rPr lang="en-US" sz="4800" kern="1200" dirty="0">
                <a:effectLst/>
                <a:latin typeface="Calibri Light" panose="020F0302020204030204" pitchFamily="34" charset="0"/>
                <a:ea typeface="+mn-ea"/>
                <a:cs typeface="+mn-cs"/>
              </a:rPr>
              <a:t>Analyzing the Census Data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601BC88-513F-1A65-3C06-751C34F3CD29}"/>
              </a:ext>
            </a:extLst>
          </p:cNvPr>
          <p:cNvSpPr txBox="1">
            <a:spLocks/>
          </p:cNvSpPr>
          <p:nvPr/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Count of Each Age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0985D2-24CC-E270-B0D9-E96D36833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0598"/>
            <a:ext cx="12192000" cy="31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0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72</TotalTime>
  <Words>345</Words>
  <Application>Microsoft Office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Corbel</vt:lpstr>
      <vt:lpstr>Salesforce Sans</vt:lpstr>
      <vt:lpstr>Wingdings</vt:lpstr>
      <vt:lpstr>Office Theme</vt:lpstr>
      <vt:lpstr>Analyzing UK Census Data</vt:lpstr>
      <vt:lpstr>Pipeline</vt:lpstr>
      <vt:lpstr>Loading</vt:lpstr>
      <vt:lpstr>Cleaning</vt:lpstr>
      <vt:lpstr>Cleaning</vt:lpstr>
      <vt:lpstr>Cleaning – Columns with Ambiguities </vt:lpstr>
      <vt:lpstr>Cleaning – Removing Ambiguities </vt:lpstr>
      <vt:lpstr>Analyzing the Census Data</vt:lpstr>
      <vt:lpstr>PowerPoint Presentation</vt:lpstr>
      <vt:lpstr>Age of Specific Occupations</vt:lpstr>
      <vt:lpstr>Unemployment Trends by Age Group</vt:lpstr>
      <vt:lpstr>PowerPoint Presentation</vt:lpstr>
      <vt:lpstr>Marital Status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UK Census Data</dc:title>
  <dc:creator>Rasikh Natiq</dc:creator>
  <cp:lastModifiedBy>Rasikh Natiq</cp:lastModifiedBy>
  <cp:revision>1</cp:revision>
  <dcterms:created xsi:type="dcterms:W3CDTF">2023-09-09T09:52:39Z</dcterms:created>
  <dcterms:modified xsi:type="dcterms:W3CDTF">2023-09-09T11:04:56Z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