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 Medium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  <p15:guide id="3" orient="horz" pos="2258">
          <p15:clr>
            <a:srgbClr val="747775"/>
          </p15:clr>
        </p15:guide>
        <p15:guide id="4" pos="2076">
          <p15:clr>
            <a:srgbClr val="747775"/>
          </p15:clr>
        </p15:guide>
        <p15:guide id="5" pos="3694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2258" orient="horz"/>
        <p:guide pos="2076"/>
        <p:guide pos="369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edium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Medium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edium-italic.fntdata"/><Relationship Id="rId6" Type="http://schemas.openxmlformats.org/officeDocument/2006/relationships/slide" Target="slides/slide1.xml"/><Relationship Id="rId18" Type="http://schemas.openxmlformats.org/officeDocument/2006/relationships/font" Target="fonts/RobotoMediu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4690efbee6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4690efbee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4690efbee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4690efbee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50fa40869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50fa40869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e2f58ed6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e2f58ed6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450fa40869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450fa40869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2f58ed650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e2f58ed65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2f58ed650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e2f58ed65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4690efbe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4690efbe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4690efbee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4690efbee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4690efbee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4690efbee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9800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500"/>
              <a:t>Tree sort</a:t>
            </a:r>
            <a:endParaRPr b="1" sz="5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493000" y="4380025"/>
            <a:ext cx="3519900" cy="4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Залялов Расим 11-203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Замеры на тестовых данных</a:t>
            </a:r>
            <a:endParaRPr/>
          </a:p>
        </p:txBody>
      </p:sp>
      <p:sp>
        <p:nvSpPr>
          <p:cNvPr id="215" name="Google Shape;2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Входные данные генерировались случайным образом. 50 файлов с 10 тыс., 20 тыс., …, 500 тыс. числами.</a:t>
            </a:r>
            <a:endParaRPr/>
          </a:p>
        </p:txBody>
      </p:sp>
      <p:pic>
        <p:nvPicPr>
          <p:cNvPr id="216" name="Google Shape;2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350" y="2149125"/>
            <a:ext cx="3946400" cy="241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3400" y="2143725"/>
            <a:ext cx="3964093" cy="2419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Выводы</a:t>
            </a:r>
            <a:endParaRPr/>
          </a:p>
        </p:txBody>
      </p:sp>
      <p:sp>
        <p:nvSpPr>
          <p:cNvPr id="223" name="Google Shape;2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Сортировка, благодаря своей асимптотике, относится к числу быстрых сортировок.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Преимущества Tree Sort: </a:t>
            </a:r>
            <a:br>
              <a:rPr lang="ru"/>
            </a:br>
            <a:r>
              <a:rPr lang="ru"/>
              <a:t>1. Возможность использования сортировки при считывания данных в реальном времени, например, с потока. </a:t>
            </a:r>
            <a:br>
              <a:rPr lang="ru"/>
            </a:br>
            <a:r>
              <a:rPr lang="ru"/>
              <a:t>2. Алгоритм сортировки предельно простой и красивый.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Недостатки: </a:t>
            </a:r>
            <a:br>
              <a:rPr lang="ru"/>
            </a:br>
            <a:r>
              <a:rPr lang="ru"/>
              <a:t>1. Сортировка деградирует, когда элементы в массиве уже отсортированы.</a:t>
            </a:r>
            <a:br>
              <a:rPr lang="ru"/>
            </a:br>
            <a:r>
              <a:rPr lang="ru"/>
              <a:t>2. Требуется дополнительно O(n) памяти.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История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 При сортировке tree sort используется</a:t>
            </a:r>
            <a:r>
              <a:rPr lang="ru"/>
              <a:t> двоичное дерево поиска. Эта структура</a:t>
            </a:r>
            <a:r>
              <a:rPr lang="ru"/>
              <a:t> была открыта независимо несколькими исследователями, их имена –  П.Ф. Уиндли, Эндрю Дональд Бут, Эндрю Колин и Томас Хиббард. Авторство алгоритма приписывается Конвею Бернерсу-Ли и Дэвиду </a:t>
            </a:r>
            <a:r>
              <a:rPr lang="ru"/>
              <a:t>Уилеру</a:t>
            </a:r>
            <a:r>
              <a:rPr lang="ru"/>
              <a:t>, которые использовали его для хранения маркированных данных на магнитных лентах в 1960 году. Одним из самых ранних и популярных алгоритмов двоичного дерева поиска является алгоритм Хиббарда.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Двоичное дерево поиска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528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Двоичное дерево поиска (BST) – это двоичное дерево (каждый узел имеет не более двух потомков) со свойствами: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Левое и правое поддерева - являются BST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У всех узлов левого поддерева значения ключей меньше значения ключа текущего узла.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У всех узлов правого поддерева значения ключей больше значения ключа текущего узла.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4147" y="1466272"/>
            <a:ext cx="3066225" cy="255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Принцип работы алгоритма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41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Сортировка двоичным деревом состоит из двух частей: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1. </a:t>
            </a:r>
            <a:r>
              <a:rPr lang="ru"/>
              <a:t>Построение двоичного дерева поиска.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2. Сборка результирующего списка путём обхода узлов в необходимом порядке.</a:t>
            </a: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311700" y="3584100"/>
            <a:ext cx="240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Input: [7, 5, 12, 10, 13, 1]</a:t>
            </a: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6383875" y="3584100"/>
            <a:ext cx="266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Output: [1, 5, 7, 10, 12, 13]</a:t>
            </a:r>
            <a:endParaRPr/>
          </a:p>
        </p:txBody>
      </p:sp>
      <p:sp>
        <p:nvSpPr>
          <p:cNvPr id="77" name="Google Shape;77;p16"/>
          <p:cNvSpPr/>
          <p:nvPr/>
        </p:nvSpPr>
        <p:spPr>
          <a:xfrm>
            <a:off x="5234875" y="3584088"/>
            <a:ext cx="5745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12</a:t>
            </a: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3384225" y="3584100"/>
            <a:ext cx="5745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5</a:t>
            </a: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4284750" y="2911200"/>
            <a:ext cx="5745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7</a:t>
            </a: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5809375" y="4384500"/>
            <a:ext cx="5745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13</a:t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4660363" y="4384500"/>
            <a:ext cx="5745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10</a:t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2809725" y="4384500"/>
            <a:ext cx="5745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cxnSp>
        <p:nvCxnSpPr>
          <p:cNvPr id="83" name="Google Shape;83;p16"/>
          <p:cNvCxnSpPr>
            <a:stCxn id="79" idx="3"/>
            <a:endCxn id="78" idx="0"/>
          </p:cNvCxnSpPr>
          <p:nvPr/>
        </p:nvCxnSpPr>
        <p:spPr>
          <a:xfrm flipH="1">
            <a:off x="3671384" y="3400030"/>
            <a:ext cx="697500" cy="1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6"/>
          <p:cNvCxnSpPr>
            <a:stCxn id="78" idx="3"/>
            <a:endCxn id="82" idx="0"/>
          </p:cNvCxnSpPr>
          <p:nvPr/>
        </p:nvCxnSpPr>
        <p:spPr>
          <a:xfrm flipH="1">
            <a:off x="3096959" y="4072930"/>
            <a:ext cx="371400" cy="3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6"/>
          <p:cNvCxnSpPr>
            <a:stCxn id="79" idx="5"/>
            <a:endCxn id="77" idx="0"/>
          </p:cNvCxnSpPr>
          <p:nvPr/>
        </p:nvCxnSpPr>
        <p:spPr>
          <a:xfrm>
            <a:off x="4775116" y="3400030"/>
            <a:ext cx="747000" cy="1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6"/>
          <p:cNvCxnSpPr>
            <a:stCxn id="77" idx="3"/>
            <a:endCxn id="81" idx="0"/>
          </p:cNvCxnSpPr>
          <p:nvPr/>
        </p:nvCxnSpPr>
        <p:spPr>
          <a:xfrm flipH="1">
            <a:off x="4947609" y="4072918"/>
            <a:ext cx="371400" cy="3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6"/>
          <p:cNvCxnSpPr>
            <a:stCxn id="77" idx="5"/>
            <a:endCxn id="80" idx="0"/>
          </p:cNvCxnSpPr>
          <p:nvPr/>
        </p:nvCxnSpPr>
        <p:spPr>
          <a:xfrm>
            <a:off x="5725241" y="4072918"/>
            <a:ext cx="371400" cy="3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" name="Google Shape;88;p16"/>
          <p:cNvSpPr/>
          <p:nvPr/>
        </p:nvSpPr>
        <p:spPr>
          <a:xfrm>
            <a:off x="5917075" y="3628350"/>
            <a:ext cx="466800" cy="31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2630150" y="3628350"/>
            <a:ext cx="466800" cy="31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(построение дерева)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255200" y="1166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Входные данные: [8, 3, 10, 6, 14, 1, 7, 4, 13]</a:t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4314000" y="1655400"/>
            <a:ext cx="516000" cy="49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8</a:t>
            </a:r>
            <a:endParaRPr sz="1200"/>
          </a:p>
        </p:txBody>
      </p:sp>
      <p:sp>
        <p:nvSpPr>
          <p:cNvPr id="97" name="Google Shape;97;p17"/>
          <p:cNvSpPr/>
          <p:nvPr/>
        </p:nvSpPr>
        <p:spPr>
          <a:xfrm>
            <a:off x="3037050" y="2321850"/>
            <a:ext cx="516000" cy="49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3</a:t>
            </a:r>
            <a:endParaRPr sz="1200"/>
          </a:p>
        </p:txBody>
      </p:sp>
      <p:sp>
        <p:nvSpPr>
          <p:cNvPr id="98" name="Google Shape;98;p17"/>
          <p:cNvSpPr/>
          <p:nvPr/>
        </p:nvSpPr>
        <p:spPr>
          <a:xfrm>
            <a:off x="5606575" y="2321850"/>
            <a:ext cx="516000" cy="49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10</a:t>
            </a:r>
            <a:endParaRPr sz="1200"/>
          </a:p>
        </p:txBody>
      </p:sp>
      <p:sp>
        <p:nvSpPr>
          <p:cNvPr id="99" name="Google Shape;99;p17"/>
          <p:cNvSpPr/>
          <p:nvPr/>
        </p:nvSpPr>
        <p:spPr>
          <a:xfrm>
            <a:off x="3112375" y="3858275"/>
            <a:ext cx="516000" cy="49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4</a:t>
            </a:r>
            <a:endParaRPr sz="1200"/>
          </a:p>
        </p:txBody>
      </p:sp>
      <p:sp>
        <p:nvSpPr>
          <p:cNvPr id="100" name="Google Shape;100;p17"/>
          <p:cNvSpPr/>
          <p:nvPr/>
        </p:nvSpPr>
        <p:spPr>
          <a:xfrm>
            <a:off x="3798000" y="3001350"/>
            <a:ext cx="516000" cy="49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6</a:t>
            </a:r>
            <a:endParaRPr sz="1200"/>
          </a:p>
        </p:txBody>
      </p:sp>
      <p:sp>
        <p:nvSpPr>
          <p:cNvPr id="101" name="Google Shape;101;p17"/>
          <p:cNvSpPr/>
          <p:nvPr/>
        </p:nvSpPr>
        <p:spPr>
          <a:xfrm>
            <a:off x="6505250" y="3001350"/>
            <a:ext cx="516000" cy="49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14</a:t>
            </a:r>
            <a:endParaRPr sz="1200"/>
          </a:p>
        </p:txBody>
      </p:sp>
      <p:sp>
        <p:nvSpPr>
          <p:cNvPr id="102" name="Google Shape;102;p17"/>
          <p:cNvSpPr/>
          <p:nvPr/>
        </p:nvSpPr>
        <p:spPr>
          <a:xfrm>
            <a:off x="2251650" y="3001350"/>
            <a:ext cx="516000" cy="49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1</a:t>
            </a:r>
            <a:endParaRPr sz="1200"/>
          </a:p>
        </p:txBody>
      </p:sp>
      <p:sp>
        <p:nvSpPr>
          <p:cNvPr id="103" name="Google Shape;103;p17"/>
          <p:cNvSpPr/>
          <p:nvPr/>
        </p:nvSpPr>
        <p:spPr>
          <a:xfrm>
            <a:off x="4423350" y="3858275"/>
            <a:ext cx="516000" cy="49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7</a:t>
            </a:r>
            <a:endParaRPr sz="1200"/>
          </a:p>
        </p:txBody>
      </p:sp>
      <p:sp>
        <p:nvSpPr>
          <p:cNvPr id="104" name="Google Shape;104;p17"/>
          <p:cNvSpPr/>
          <p:nvPr/>
        </p:nvSpPr>
        <p:spPr>
          <a:xfrm>
            <a:off x="5911725" y="3858275"/>
            <a:ext cx="516000" cy="49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13</a:t>
            </a:r>
            <a:endParaRPr sz="1200"/>
          </a:p>
        </p:txBody>
      </p:sp>
      <p:cxnSp>
        <p:nvCxnSpPr>
          <p:cNvPr id="105" name="Google Shape;105;p17"/>
          <p:cNvCxnSpPr>
            <a:stCxn id="96" idx="3"/>
            <a:endCxn id="97" idx="0"/>
          </p:cNvCxnSpPr>
          <p:nvPr/>
        </p:nvCxnSpPr>
        <p:spPr>
          <a:xfrm flipH="1">
            <a:off x="3295166" y="2082006"/>
            <a:ext cx="1094400" cy="23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7"/>
          <p:cNvCxnSpPr>
            <a:stCxn id="96" idx="5"/>
            <a:endCxn id="98" idx="0"/>
          </p:cNvCxnSpPr>
          <p:nvPr/>
        </p:nvCxnSpPr>
        <p:spPr>
          <a:xfrm>
            <a:off x="4754434" y="2082006"/>
            <a:ext cx="1110000" cy="23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7"/>
          <p:cNvCxnSpPr>
            <a:stCxn id="97" idx="3"/>
            <a:endCxn id="102" idx="0"/>
          </p:cNvCxnSpPr>
          <p:nvPr/>
        </p:nvCxnSpPr>
        <p:spPr>
          <a:xfrm flipH="1">
            <a:off x="2509616" y="2748456"/>
            <a:ext cx="603000" cy="25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7"/>
          <p:cNvCxnSpPr>
            <a:stCxn id="97" idx="5"/>
            <a:endCxn id="100" idx="0"/>
          </p:cNvCxnSpPr>
          <p:nvPr/>
        </p:nvCxnSpPr>
        <p:spPr>
          <a:xfrm>
            <a:off x="3477484" y="2748456"/>
            <a:ext cx="578400" cy="25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7"/>
          <p:cNvCxnSpPr>
            <a:stCxn id="100" idx="3"/>
            <a:endCxn id="99" idx="0"/>
          </p:cNvCxnSpPr>
          <p:nvPr/>
        </p:nvCxnSpPr>
        <p:spPr>
          <a:xfrm flipH="1">
            <a:off x="3370466" y="3427956"/>
            <a:ext cx="503100" cy="43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17"/>
          <p:cNvCxnSpPr>
            <a:stCxn id="100" idx="5"/>
            <a:endCxn id="103" idx="0"/>
          </p:cNvCxnSpPr>
          <p:nvPr/>
        </p:nvCxnSpPr>
        <p:spPr>
          <a:xfrm>
            <a:off x="4238434" y="3427956"/>
            <a:ext cx="442800" cy="43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17"/>
          <p:cNvCxnSpPr>
            <a:stCxn id="98" idx="5"/>
            <a:endCxn id="101" idx="0"/>
          </p:cNvCxnSpPr>
          <p:nvPr/>
        </p:nvCxnSpPr>
        <p:spPr>
          <a:xfrm>
            <a:off x="6047009" y="2748456"/>
            <a:ext cx="716100" cy="25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7"/>
          <p:cNvCxnSpPr>
            <a:stCxn id="101" idx="3"/>
            <a:endCxn id="104" idx="0"/>
          </p:cNvCxnSpPr>
          <p:nvPr/>
        </p:nvCxnSpPr>
        <p:spPr>
          <a:xfrm flipH="1">
            <a:off x="6169816" y="3427956"/>
            <a:ext cx="411000" cy="43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7"/>
          <p:cNvCxnSpPr/>
          <p:nvPr/>
        </p:nvCxnSpPr>
        <p:spPr>
          <a:xfrm>
            <a:off x="2386950" y="939625"/>
            <a:ext cx="0" cy="3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17"/>
          <p:cNvCxnSpPr/>
          <p:nvPr/>
        </p:nvCxnSpPr>
        <p:spPr>
          <a:xfrm>
            <a:off x="2635800" y="939625"/>
            <a:ext cx="0" cy="3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7"/>
          <p:cNvCxnSpPr/>
          <p:nvPr/>
        </p:nvCxnSpPr>
        <p:spPr>
          <a:xfrm>
            <a:off x="2953825" y="939625"/>
            <a:ext cx="0" cy="3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17"/>
          <p:cNvCxnSpPr/>
          <p:nvPr/>
        </p:nvCxnSpPr>
        <p:spPr>
          <a:xfrm>
            <a:off x="3294175" y="939625"/>
            <a:ext cx="0" cy="3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17"/>
          <p:cNvCxnSpPr/>
          <p:nvPr/>
        </p:nvCxnSpPr>
        <p:spPr>
          <a:xfrm>
            <a:off x="3630625" y="939625"/>
            <a:ext cx="0" cy="3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17"/>
          <p:cNvCxnSpPr/>
          <p:nvPr/>
        </p:nvCxnSpPr>
        <p:spPr>
          <a:xfrm>
            <a:off x="3916625" y="939625"/>
            <a:ext cx="0" cy="3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17"/>
          <p:cNvCxnSpPr/>
          <p:nvPr/>
        </p:nvCxnSpPr>
        <p:spPr>
          <a:xfrm>
            <a:off x="4162225" y="939625"/>
            <a:ext cx="0" cy="3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p17"/>
          <p:cNvCxnSpPr/>
          <p:nvPr/>
        </p:nvCxnSpPr>
        <p:spPr>
          <a:xfrm>
            <a:off x="4459825" y="939625"/>
            <a:ext cx="0" cy="3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17"/>
          <p:cNvCxnSpPr/>
          <p:nvPr/>
        </p:nvCxnSpPr>
        <p:spPr>
          <a:xfrm>
            <a:off x="4754425" y="939625"/>
            <a:ext cx="0" cy="3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(in-order обход или же ЛКП)</a:t>
            </a:r>
            <a:endParaRPr/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255200" y="1166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Отсортированные </a:t>
            </a:r>
            <a:r>
              <a:rPr lang="ru"/>
              <a:t>данные: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4314000" y="1655400"/>
            <a:ext cx="516000" cy="49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8</a:t>
            </a:r>
            <a:endParaRPr sz="1200"/>
          </a:p>
        </p:txBody>
      </p:sp>
      <p:sp>
        <p:nvSpPr>
          <p:cNvPr id="129" name="Google Shape;129;p18"/>
          <p:cNvSpPr/>
          <p:nvPr/>
        </p:nvSpPr>
        <p:spPr>
          <a:xfrm>
            <a:off x="3037050" y="2321850"/>
            <a:ext cx="516000" cy="49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3</a:t>
            </a:r>
            <a:endParaRPr sz="1200"/>
          </a:p>
        </p:txBody>
      </p:sp>
      <p:sp>
        <p:nvSpPr>
          <p:cNvPr id="130" name="Google Shape;130;p18"/>
          <p:cNvSpPr/>
          <p:nvPr/>
        </p:nvSpPr>
        <p:spPr>
          <a:xfrm>
            <a:off x="5606575" y="2321850"/>
            <a:ext cx="516000" cy="49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10</a:t>
            </a:r>
            <a:endParaRPr sz="1200"/>
          </a:p>
        </p:txBody>
      </p:sp>
      <p:sp>
        <p:nvSpPr>
          <p:cNvPr id="131" name="Google Shape;131;p18"/>
          <p:cNvSpPr/>
          <p:nvPr/>
        </p:nvSpPr>
        <p:spPr>
          <a:xfrm>
            <a:off x="3112375" y="3858275"/>
            <a:ext cx="516000" cy="49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4</a:t>
            </a:r>
            <a:endParaRPr sz="1200"/>
          </a:p>
        </p:txBody>
      </p:sp>
      <p:sp>
        <p:nvSpPr>
          <p:cNvPr id="132" name="Google Shape;132;p18"/>
          <p:cNvSpPr/>
          <p:nvPr/>
        </p:nvSpPr>
        <p:spPr>
          <a:xfrm>
            <a:off x="3798000" y="3001350"/>
            <a:ext cx="516000" cy="49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6</a:t>
            </a:r>
            <a:endParaRPr sz="1200"/>
          </a:p>
        </p:txBody>
      </p:sp>
      <p:sp>
        <p:nvSpPr>
          <p:cNvPr id="133" name="Google Shape;133;p18"/>
          <p:cNvSpPr/>
          <p:nvPr/>
        </p:nvSpPr>
        <p:spPr>
          <a:xfrm>
            <a:off x="6505250" y="3001350"/>
            <a:ext cx="516000" cy="49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14</a:t>
            </a:r>
            <a:endParaRPr sz="1200"/>
          </a:p>
        </p:txBody>
      </p:sp>
      <p:sp>
        <p:nvSpPr>
          <p:cNvPr id="134" name="Google Shape;134;p18"/>
          <p:cNvSpPr/>
          <p:nvPr/>
        </p:nvSpPr>
        <p:spPr>
          <a:xfrm>
            <a:off x="2251650" y="3001350"/>
            <a:ext cx="516000" cy="49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1</a:t>
            </a:r>
            <a:endParaRPr sz="1200"/>
          </a:p>
        </p:txBody>
      </p:sp>
      <p:sp>
        <p:nvSpPr>
          <p:cNvPr id="135" name="Google Shape;135;p18"/>
          <p:cNvSpPr/>
          <p:nvPr/>
        </p:nvSpPr>
        <p:spPr>
          <a:xfrm>
            <a:off x="4423350" y="3858275"/>
            <a:ext cx="516000" cy="49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7</a:t>
            </a:r>
            <a:endParaRPr sz="1200"/>
          </a:p>
        </p:txBody>
      </p:sp>
      <p:sp>
        <p:nvSpPr>
          <p:cNvPr id="136" name="Google Shape;136;p18"/>
          <p:cNvSpPr/>
          <p:nvPr/>
        </p:nvSpPr>
        <p:spPr>
          <a:xfrm>
            <a:off x="5911725" y="3858275"/>
            <a:ext cx="516000" cy="49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13</a:t>
            </a:r>
            <a:endParaRPr sz="1200"/>
          </a:p>
        </p:txBody>
      </p:sp>
      <p:cxnSp>
        <p:nvCxnSpPr>
          <p:cNvPr id="137" name="Google Shape;137;p18"/>
          <p:cNvCxnSpPr>
            <a:stCxn id="128" idx="3"/>
            <a:endCxn id="129" idx="0"/>
          </p:cNvCxnSpPr>
          <p:nvPr/>
        </p:nvCxnSpPr>
        <p:spPr>
          <a:xfrm flipH="1">
            <a:off x="3295166" y="2082006"/>
            <a:ext cx="1094400" cy="23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18"/>
          <p:cNvCxnSpPr>
            <a:stCxn id="128" idx="5"/>
            <a:endCxn id="130" idx="0"/>
          </p:cNvCxnSpPr>
          <p:nvPr/>
        </p:nvCxnSpPr>
        <p:spPr>
          <a:xfrm>
            <a:off x="4754434" y="2082006"/>
            <a:ext cx="1110000" cy="23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18"/>
          <p:cNvCxnSpPr>
            <a:stCxn id="129" idx="3"/>
            <a:endCxn id="134" idx="0"/>
          </p:cNvCxnSpPr>
          <p:nvPr/>
        </p:nvCxnSpPr>
        <p:spPr>
          <a:xfrm flipH="1">
            <a:off x="2509616" y="2748456"/>
            <a:ext cx="603000" cy="25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18"/>
          <p:cNvCxnSpPr>
            <a:stCxn id="129" idx="5"/>
            <a:endCxn id="132" idx="0"/>
          </p:cNvCxnSpPr>
          <p:nvPr/>
        </p:nvCxnSpPr>
        <p:spPr>
          <a:xfrm>
            <a:off x="3477484" y="2748456"/>
            <a:ext cx="578400" cy="25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18"/>
          <p:cNvCxnSpPr>
            <a:stCxn id="132" idx="3"/>
            <a:endCxn id="131" idx="0"/>
          </p:cNvCxnSpPr>
          <p:nvPr/>
        </p:nvCxnSpPr>
        <p:spPr>
          <a:xfrm flipH="1">
            <a:off x="3370466" y="3427956"/>
            <a:ext cx="503100" cy="43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18"/>
          <p:cNvCxnSpPr>
            <a:stCxn id="132" idx="5"/>
            <a:endCxn id="135" idx="0"/>
          </p:cNvCxnSpPr>
          <p:nvPr/>
        </p:nvCxnSpPr>
        <p:spPr>
          <a:xfrm>
            <a:off x="4238434" y="3427956"/>
            <a:ext cx="442800" cy="43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18"/>
          <p:cNvCxnSpPr>
            <a:stCxn id="130" idx="5"/>
            <a:endCxn id="133" idx="0"/>
          </p:cNvCxnSpPr>
          <p:nvPr/>
        </p:nvCxnSpPr>
        <p:spPr>
          <a:xfrm>
            <a:off x="6047009" y="2748456"/>
            <a:ext cx="716100" cy="25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18"/>
          <p:cNvCxnSpPr>
            <a:stCxn id="133" idx="3"/>
            <a:endCxn id="136" idx="0"/>
          </p:cNvCxnSpPr>
          <p:nvPr/>
        </p:nvCxnSpPr>
        <p:spPr>
          <a:xfrm flipH="1">
            <a:off x="6169816" y="3427956"/>
            <a:ext cx="411000" cy="43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18"/>
          <p:cNvCxnSpPr/>
          <p:nvPr/>
        </p:nvCxnSpPr>
        <p:spPr>
          <a:xfrm>
            <a:off x="3877800" y="1852525"/>
            <a:ext cx="35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18"/>
          <p:cNvCxnSpPr/>
          <p:nvPr/>
        </p:nvCxnSpPr>
        <p:spPr>
          <a:xfrm>
            <a:off x="2577250" y="2571750"/>
            <a:ext cx="35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18"/>
          <p:cNvCxnSpPr/>
          <p:nvPr/>
        </p:nvCxnSpPr>
        <p:spPr>
          <a:xfrm>
            <a:off x="1800125" y="3251250"/>
            <a:ext cx="35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18"/>
          <p:cNvCxnSpPr/>
          <p:nvPr/>
        </p:nvCxnSpPr>
        <p:spPr>
          <a:xfrm>
            <a:off x="3370475" y="3251250"/>
            <a:ext cx="35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18"/>
          <p:cNvCxnSpPr/>
          <p:nvPr/>
        </p:nvCxnSpPr>
        <p:spPr>
          <a:xfrm>
            <a:off x="2632925" y="4108175"/>
            <a:ext cx="35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18"/>
          <p:cNvCxnSpPr/>
          <p:nvPr/>
        </p:nvCxnSpPr>
        <p:spPr>
          <a:xfrm>
            <a:off x="3957600" y="4108175"/>
            <a:ext cx="35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18"/>
          <p:cNvCxnSpPr/>
          <p:nvPr/>
        </p:nvCxnSpPr>
        <p:spPr>
          <a:xfrm>
            <a:off x="5131225" y="2571750"/>
            <a:ext cx="35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18"/>
          <p:cNvCxnSpPr/>
          <p:nvPr/>
        </p:nvCxnSpPr>
        <p:spPr>
          <a:xfrm>
            <a:off x="6047000" y="3251250"/>
            <a:ext cx="35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18"/>
          <p:cNvCxnSpPr/>
          <p:nvPr/>
        </p:nvCxnSpPr>
        <p:spPr>
          <a:xfrm>
            <a:off x="5487625" y="4108175"/>
            <a:ext cx="35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54" name="Google Shape;15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7650" y="3123450"/>
            <a:ext cx="255600" cy="2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3050" y="2407275"/>
            <a:ext cx="255600" cy="2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0000" y="1724725"/>
            <a:ext cx="255600" cy="2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9700" y="3058675"/>
            <a:ext cx="255600" cy="2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5188" y="3980375"/>
            <a:ext cx="255600" cy="2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5063" y="3980375"/>
            <a:ext cx="255600" cy="2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3600" y="2388625"/>
            <a:ext cx="255600" cy="2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1250" y="3123450"/>
            <a:ext cx="255600" cy="2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7725" y="3980375"/>
            <a:ext cx="255600" cy="2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8"/>
          <p:cNvSpPr/>
          <p:nvPr/>
        </p:nvSpPr>
        <p:spPr>
          <a:xfrm>
            <a:off x="3401850" y="1278225"/>
            <a:ext cx="411000" cy="36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164" name="Google Shape;164;p18"/>
          <p:cNvSpPr/>
          <p:nvPr/>
        </p:nvSpPr>
        <p:spPr>
          <a:xfrm>
            <a:off x="3873725" y="1278288"/>
            <a:ext cx="411000" cy="36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sp>
        <p:nvSpPr>
          <p:cNvPr id="165" name="Google Shape;165;p18"/>
          <p:cNvSpPr/>
          <p:nvPr/>
        </p:nvSpPr>
        <p:spPr>
          <a:xfrm>
            <a:off x="4345600" y="1270825"/>
            <a:ext cx="411000" cy="36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</a:t>
            </a:r>
            <a:endParaRPr/>
          </a:p>
        </p:txBody>
      </p:sp>
      <p:sp>
        <p:nvSpPr>
          <p:cNvPr id="166" name="Google Shape;166;p18"/>
          <p:cNvSpPr/>
          <p:nvPr/>
        </p:nvSpPr>
        <p:spPr>
          <a:xfrm>
            <a:off x="5301800" y="1278300"/>
            <a:ext cx="411000" cy="36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7</a:t>
            </a:r>
            <a:endParaRPr/>
          </a:p>
        </p:txBody>
      </p:sp>
      <p:sp>
        <p:nvSpPr>
          <p:cNvPr id="167" name="Google Shape;167;p18"/>
          <p:cNvSpPr/>
          <p:nvPr/>
        </p:nvSpPr>
        <p:spPr>
          <a:xfrm>
            <a:off x="4823700" y="1278300"/>
            <a:ext cx="411000" cy="36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6</a:t>
            </a:r>
            <a:endParaRPr/>
          </a:p>
        </p:txBody>
      </p:sp>
      <p:sp>
        <p:nvSpPr>
          <p:cNvPr id="168" name="Google Shape;168;p18"/>
          <p:cNvSpPr/>
          <p:nvPr/>
        </p:nvSpPr>
        <p:spPr>
          <a:xfrm>
            <a:off x="5779900" y="1278300"/>
            <a:ext cx="411000" cy="36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8</a:t>
            </a:r>
            <a:endParaRPr/>
          </a:p>
        </p:txBody>
      </p:sp>
      <p:sp>
        <p:nvSpPr>
          <p:cNvPr id="169" name="Google Shape;169;p18"/>
          <p:cNvSpPr/>
          <p:nvPr/>
        </p:nvSpPr>
        <p:spPr>
          <a:xfrm>
            <a:off x="6258000" y="1278300"/>
            <a:ext cx="411000" cy="36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10</a:t>
            </a:r>
            <a:endParaRPr/>
          </a:p>
        </p:txBody>
      </p:sp>
      <p:sp>
        <p:nvSpPr>
          <p:cNvPr id="170" name="Google Shape;170;p18"/>
          <p:cNvSpPr/>
          <p:nvPr/>
        </p:nvSpPr>
        <p:spPr>
          <a:xfrm>
            <a:off x="6736100" y="1278300"/>
            <a:ext cx="411000" cy="36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13</a:t>
            </a:r>
            <a:endParaRPr/>
          </a:p>
        </p:txBody>
      </p:sp>
      <p:sp>
        <p:nvSpPr>
          <p:cNvPr id="171" name="Google Shape;171;p18"/>
          <p:cNvSpPr/>
          <p:nvPr/>
        </p:nvSpPr>
        <p:spPr>
          <a:xfrm>
            <a:off x="7214200" y="1278225"/>
            <a:ext cx="411000" cy="36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14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Сложность</a:t>
            </a:r>
            <a:endParaRPr/>
          </a:p>
        </p:txBody>
      </p:sp>
      <p:sp>
        <p:nvSpPr>
          <p:cNvPr id="177" name="Google Shape;17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400"/>
              <a:t>Сложность сортировки = Сложность (построения дерева) + Сложность (обхода дерева)</a:t>
            </a:r>
            <a:endParaRPr sz="1400"/>
          </a:p>
        </p:txBody>
      </p:sp>
      <p:pic>
        <p:nvPicPr>
          <p:cNvPr id="178" name="Google Shape;17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175" y="1744225"/>
            <a:ext cx="3159800" cy="153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9"/>
          <p:cNvSpPr txBox="1"/>
          <p:nvPr/>
        </p:nvSpPr>
        <p:spPr>
          <a:xfrm>
            <a:off x="3753775" y="1676625"/>
            <a:ext cx="1054800" cy="22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 </a:t>
            </a:r>
            <a:r>
              <a:rPr lang="ru">
                <a:solidFill>
                  <a:schemeClr val="dk2"/>
                </a:solidFill>
              </a:rPr>
              <a:t>1 = 2</a:t>
            </a:r>
            <a:r>
              <a:rPr baseline="30000" lang="ru">
                <a:solidFill>
                  <a:schemeClr val="dk2"/>
                </a:solidFill>
              </a:rPr>
              <a:t>0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 2 = 2</a:t>
            </a:r>
            <a:r>
              <a:rPr baseline="30000" lang="ru">
                <a:solidFill>
                  <a:schemeClr val="dk2"/>
                </a:solidFill>
              </a:rPr>
              <a:t>1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 4 = 2</a:t>
            </a:r>
            <a:r>
              <a:rPr baseline="30000" lang="ru">
                <a:solidFill>
                  <a:schemeClr val="dk2"/>
                </a:solidFill>
              </a:rPr>
              <a:t>2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 8 = 2</a:t>
            </a:r>
            <a:r>
              <a:rPr baseline="30000" lang="ru">
                <a:solidFill>
                  <a:schemeClr val="dk2"/>
                </a:solidFill>
              </a:rPr>
              <a:t>3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… = 2</a:t>
            </a:r>
            <a:r>
              <a:rPr baseline="30000" lang="ru">
                <a:solidFill>
                  <a:schemeClr val="dk2"/>
                </a:solidFill>
              </a:rPr>
              <a:t>k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0" name="Google Shape;180;p19"/>
          <p:cNvSpPr txBox="1"/>
          <p:nvPr/>
        </p:nvSpPr>
        <p:spPr>
          <a:xfrm>
            <a:off x="4873825" y="1744225"/>
            <a:ext cx="3708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2</a:t>
            </a:r>
            <a:r>
              <a:rPr baseline="30000" lang="ru">
                <a:solidFill>
                  <a:schemeClr val="dk2"/>
                </a:solidFill>
              </a:rPr>
              <a:t>0</a:t>
            </a:r>
            <a:r>
              <a:rPr lang="ru">
                <a:solidFill>
                  <a:schemeClr val="dk2"/>
                </a:solidFill>
              </a:rPr>
              <a:t> + 2</a:t>
            </a:r>
            <a:r>
              <a:rPr baseline="30000" lang="ru">
                <a:solidFill>
                  <a:schemeClr val="dk2"/>
                </a:solidFill>
              </a:rPr>
              <a:t>1</a:t>
            </a:r>
            <a:r>
              <a:rPr lang="ru">
                <a:solidFill>
                  <a:schemeClr val="dk2"/>
                </a:solidFill>
              </a:rPr>
              <a:t> + 2</a:t>
            </a:r>
            <a:r>
              <a:rPr baseline="30000" lang="ru">
                <a:solidFill>
                  <a:schemeClr val="dk2"/>
                </a:solidFill>
              </a:rPr>
              <a:t>2</a:t>
            </a:r>
            <a:r>
              <a:rPr lang="ru">
                <a:solidFill>
                  <a:schemeClr val="dk2"/>
                </a:solidFill>
              </a:rPr>
              <a:t> + 2</a:t>
            </a:r>
            <a:r>
              <a:rPr baseline="30000" lang="ru">
                <a:solidFill>
                  <a:schemeClr val="dk2"/>
                </a:solidFill>
              </a:rPr>
              <a:t>3</a:t>
            </a:r>
            <a:r>
              <a:rPr lang="ru">
                <a:solidFill>
                  <a:schemeClr val="dk2"/>
                </a:solidFill>
              </a:rPr>
              <a:t> + … + 2</a:t>
            </a:r>
            <a:r>
              <a:rPr baseline="30000" lang="ru">
                <a:solidFill>
                  <a:schemeClr val="dk2"/>
                </a:solidFill>
              </a:rPr>
              <a:t>k</a:t>
            </a:r>
            <a:r>
              <a:rPr lang="ru">
                <a:solidFill>
                  <a:schemeClr val="dk2"/>
                </a:solidFill>
              </a:rPr>
              <a:t> = N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2</a:t>
            </a:r>
            <a:r>
              <a:rPr baseline="30000" lang="ru">
                <a:solidFill>
                  <a:schemeClr val="dk2"/>
                </a:solidFill>
              </a:rPr>
              <a:t>k+1</a:t>
            </a:r>
            <a:r>
              <a:rPr lang="ru">
                <a:solidFill>
                  <a:schemeClr val="dk2"/>
                </a:solidFill>
              </a:rPr>
              <a:t> - 1 = N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2 * 2</a:t>
            </a:r>
            <a:r>
              <a:rPr baseline="30000" lang="ru">
                <a:solidFill>
                  <a:schemeClr val="dk2"/>
                </a:solidFill>
              </a:rPr>
              <a:t>k</a:t>
            </a:r>
            <a:r>
              <a:rPr lang="ru">
                <a:solidFill>
                  <a:schemeClr val="dk2"/>
                </a:solidFill>
              </a:rPr>
              <a:t> = N - 1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2</a:t>
            </a:r>
            <a:r>
              <a:rPr baseline="30000" lang="ru">
                <a:solidFill>
                  <a:schemeClr val="dk2"/>
                </a:solidFill>
              </a:rPr>
              <a:t>k</a:t>
            </a:r>
            <a:r>
              <a:rPr lang="ru">
                <a:solidFill>
                  <a:schemeClr val="dk2"/>
                </a:solidFill>
              </a:rPr>
              <a:t> = (N - 1) / 2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2</a:t>
            </a:r>
            <a:r>
              <a:rPr baseline="30000" lang="ru">
                <a:solidFill>
                  <a:schemeClr val="dk2"/>
                </a:solidFill>
              </a:rPr>
              <a:t>k</a:t>
            </a:r>
            <a:r>
              <a:rPr lang="ru">
                <a:solidFill>
                  <a:schemeClr val="dk2"/>
                </a:solidFill>
              </a:rPr>
              <a:t> ~ N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k ~ log</a:t>
            </a:r>
            <a:r>
              <a:rPr baseline="-25000" lang="ru" sz="1300">
                <a:solidFill>
                  <a:schemeClr val="dk2"/>
                </a:solidFill>
              </a:rPr>
              <a:t>2</a:t>
            </a:r>
            <a:r>
              <a:rPr lang="ru" sz="1300">
                <a:solidFill>
                  <a:schemeClr val="dk2"/>
                </a:solidFill>
              </a:rPr>
              <a:t>N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81" name="Google Shape;181;p19"/>
          <p:cNvSpPr txBox="1"/>
          <p:nvPr/>
        </p:nvSpPr>
        <p:spPr>
          <a:xfrm>
            <a:off x="393125" y="3337800"/>
            <a:ext cx="3159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2"/>
                </a:solidFill>
              </a:rPr>
              <a:t>.   .   .   </a:t>
            </a:r>
            <a:r>
              <a:rPr lang="ru" sz="2000">
                <a:solidFill>
                  <a:schemeClr val="dk2"/>
                </a:solidFill>
              </a:rPr>
              <a:t>.   .   .   .   .   .   .   .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182" name="Google Shape;182;p19"/>
          <p:cNvSpPr txBox="1"/>
          <p:nvPr/>
        </p:nvSpPr>
        <p:spPr>
          <a:xfrm>
            <a:off x="4949950" y="3255750"/>
            <a:ext cx="3631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Значит, высота дерева - log N. Тогда сложность построения - O(n log n).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3" name="Google Shape;183;p19"/>
          <p:cNvSpPr txBox="1"/>
          <p:nvPr/>
        </p:nvSpPr>
        <p:spPr>
          <a:xfrm>
            <a:off x="382775" y="3908200"/>
            <a:ext cx="3371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Поскольку обход дерева это проход по всем вершинам за один раз, то сложность O(n)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4" name="Google Shape;184;p19"/>
          <p:cNvSpPr txBox="1"/>
          <p:nvPr/>
        </p:nvSpPr>
        <p:spPr>
          <a:xfrm>
            <a:off x="4987900" y="3995200"/>
            <a:ext cx="3555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O(n log n) + O(n) = O(max{n log n, n}) = </a:t>
            </a:r>
            <a:r>
              <a:rPr b="1" lang="ru">
                <a:solidFill>
                  <a:schemeClr val="dk2"/>
                </a:solidFill>
              </a:rPr>
              <a:t>O(n log n) </a:t>
            </a:r>
            <a:r>
              <a:rPr lang="ru">
                <a:solidFill>
                  <a:schemeClr val="dk2"/>
                </a:solidFill>
              </a:rPr>
              <a:t>-</a:t>
            </a:r>
            <a:r>
              <a:rPr b="1" lang="ru">
                <a:solidFill>
                  <a:schemeClr val="dk2"/>
                </a:solidFill>
              </a:rPr>
              <a:t> </a:t>
            </a:r>
            <a:r>
              <a:rPr lang="ru">
                <a:solidFill>
                  <a:schemeClr val="dk2"/>
                </a:solidFill>
              </a:rPr>
              <a:t>сложность сортировки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Но!</a:t>
            </a:r>
            <a:endParaRPr/>
          </a:p>
        </p:txBody>
      </p:sp>
      <p:sp>
        <p:nvSpPr>
          <p:cNvPr id="190" name="Google Shape;19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O(n log n) - это сложность сортировки в среднем и лучшем случае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Если в массиве есть длинные монотонные участки, то дерево вырождается в связный список, и процедура добавления элемента будет занимать O(n). Следовательно, сложность в худшем случае - O(n</a:t>
            </a:r>
            <a:r>
              <a:rPr baseline="30000" lang="ru"/>
              <a:t>2</a:t>
            </a:r>
            <a:r>
              <a:rPr lang="ru"/>
              <a:t>)</a:t>
            </a:r>
            <a:endParaRPr/>
          </a:p>
        </p:txBody>
      </p:sp>
      <p:pic>
        <p:nvPicPr>
          <p:cNvPr id="191" name="Google Shape;19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3275" y="2821200"/>
            <a:ext cx="4588900" cy="197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Пространственная сложность</a:t>
            </a:r>
            <a:endParaRPr/>
          </a:p>
        </p:txBody>
      </p:sp>
      <p:sp>
        <p:nvSpPr>
          <p:cNvPr id="197" name="Google Shape;19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M(n) = O(n)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1"/>
          <p:cNvSpPr txBox="1"/>
          <p:nvPr/>
        </p:nvSpPr>
        <p:spPr>
          <a:xfrm>
            <a:off x="311700" y="1702950"/>
            <a:ext cx="41643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 Node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    Node </a:t>
            </a:r>
            <a:r>
              <a:rPr lang="ru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left</a:t>
            </a: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    Node </a:t>
            </a:r>
            <a:r>
              <a:rPr lang="ru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right</a:t>
            </a: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ru">
                <a:solidFill>
                  <a:srgbClr val="45818E"/>
                </a:solidFill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 value)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this.</a:t>
            </a:r>
            <a:r>
              <a:rPr lang="ru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 = value;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this.</a:t>
            </a:r>
            <a:r>
              <a:rPr lang="ru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left</a:t>
            </a: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this.</a:t>
            </a:r>
            <a:r>
              <a:rPr lang="ru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right</a:t>
            </a: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1"/>
          <p:cNvSpPr/>
          <p:nvPr/>
        </p:nvSpPr>
        <p:spPr>
          <a:xfrm>
            <a:off x="6050475" y="1152475"/>
            <a:ext cx="781200" cy="748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Node</a:t>
            </a:r>
            <a:endParaRPr sz="1200"/>
          </a:p>
        </p:txBody>
      </p:sp>
      <p:sp>
        <p:nvSpPr>
          <p:cNvPr id="200" name="Google Shape;200;p21"/>
          <p:cNvSpPr/>
          <p:nvPr/>
        </p:nvSpPr>
        <p:spPr>
          <a:xfrm>
            <a:off x="4181400" y="3038775"/>
            <a:ext cx="781200" cy="748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</a:rPr>
              <a:t>Node</a:t>
            </a:r>
            <a:endParaRPr/>
          </a:p>
        </p:txBody>
      </p:sp>
      <p:sp>
        <p:nvSpPr>
          <p:cNvPr id="201" name="Google Shape;201;p21"/>
          <p:cNvSpPr/>
          <p:nvPr/>
        </p:nvSpPr>
        <p:spPr>
          <a:xfrm>
            <a:off x="4889100" y="2023725"/>
            <a:ext cx="781200" cy="748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</a:rPr>
              <a:t>Node</a:t>
            </a:r>
            <a:endParaRPr/>
          </a:p>
        </p:txBody>
      </p:sp>
      <p:sp>
        <p:nvSpPr>
          <p:cNvPr id="202" name="Google Shape;202;p21"/>
          <p:cNvSpPr/>
          <p:nvPr/>
        </p:nvSpPr>
        <p:spPr>
          <a:xfrm>
            <a:off x="7239325" y="2023725"/>
            <a:ext cx="781200" cy="748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</a:rPr>
              <a:t>Node</a:t>
            </a:r>
            <a:endParaRPr/>
          </a:p>
        </p:txBody>
      </p:sp>
      <p:sp>
        <p:nvSpPr>
          <p:cNvPr id="203" name="Google Shape;203;p21"/>
          <p:cNvSpPr/>
          <p:nvPr/>
        </p:nvSpPr>
        <p:spPr>
          <a:xfrm>
            <a:off x="7920625" y="3038775"/>
            <a:ext cx="781200" cy="748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</a:rPr>
              <a:t>Node</a:t>
            </a:r>
            <a:endParaRPr/>
          </a:p>
        </p:txBody>
      </p:sp>
      <p:sp>
        <p:nvSpPr>
          <p:cNvPr id="204" name="Google Shape;204;p21"/>
          <p:cNvSpPr/>
          <p:nvPr/>
        </p:nvSpPr>
        <p:spPr>
          <a:xfrm>
            <a:off x="5732275" y="3038775"/>
            <a:ext cx="781200" cy="748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</a:rPr>
              <a:t>Node</a:t>
            </a:r>
            <a:endParaRPr/>
          </a:p>
        </p:txBody>
      </p:sp>
      <p:cxnSp>
        <p:nvCxnSpPr>
          <p:cNvPr id="205" name="Google Shape;205;p21"/>
          <p:cNvCxnSpPr>
            <a:stCxn id="199" idx="3"/>
            <a:endCxn id="201" idx="0"/>
          </p:cNvCxnSpPr>
          <p:nvPr/>
        </p:nvCxnSpPr>
        <p:spPr>
          <a:xfrm flipH="1">
            <a:off x="5279579" y="1791616"/>
            <a:ext cx="885300" cy="23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" name="Google Shape;206;p21"/>
          <p:cNvCxnSpPr>
            <a:stCxn id="199" idx="5"/>
            <a:endCxn id="202" idx="0"/>
          </p:cNvCxnSpPr>
          <p:nvPr/>
        </p:nvCxnSpPr>
        <p:spPr>
          <a:xfrm>
            <a:off x="6717271" y="1791616"/>
            <a:ext cx="912600" cy="23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" name="Google Shape;207;p21"/>
          <p:cNvCxnSpPr>
            <a:stCxn id="201" idx="3"/>
            <a:endCxn id="200" idx="0"/>
          </p:cNvCxnSpPr>
          <p:nvPr/>
        </p:nvCxnSpPr>
        <p:spPr>
          <a:xfrm flipH="1">
            <a:off x="4572104" y="2662866"/>
            <a:ext cx="431400" cy="37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" name="Google Shape;208;p21"/>
          <p:cNvCxnSpPr>
            <a:stCxn id="201" idx="5"/>
            <a:endCxn id="204" idx="0"/>
          </p:cNvCxnSpPr>
          <p:nvPr/>
        </p:nvCxnSpPr>
        <p:spPr>
          <a:xfrm>
            <a:off x="5555896" y="2662866"/>
            <a:ext cx="567000" cy="37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" name="Google Shape;209;p21"/>
          <p:cNvCxnSpPr>
            <a:stCxn id="202" idx="5"/>
            <a:endCxn id="203" idx="0"/>
          </p:cNvCxnSpPr>
          <p:nvPr/>
        </p:nvCxnSpPr>
        <p:spPr>
          <a:xfrm>
            <a:off x="7906121" y="2662866"/>
            <a:ext cx="405000" cy="37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