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879B"/>
    <a:srgbClr val="17A998"/>
    <a:srgbClr val="862AC4"/>
    <a:srgbClr val="F17A59"/>
    <a:srgbClr val="3BF19F"/>
    <a:srgbClr val="EC491C"/>
    <a:srgbClr val="137F3F"/>
    <a:srgbClr val="952BE5"/>
    <a:srgbClr val="F6AB58"/>
    <a:srgbClr val="E59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sim\Desktop\&#1089;&#1077;&#1084;&#1077;&#1089;&#1090;&#1088;&#1086;&#1074;&#1082;&#1072;%20&#1076;&#1077;&#1088;&#1077;&#1074;&#1086;%20&#1086;&#1090;&#1088;&#1077;&#1079;&#1082;&#1086;&#1074;\SegmentTreeTes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sim\Desktop\&#1089;&#1077;&#1084;&#1077;&#1089;&#1090;&#1088;&#1086;&#1074;&#1082;&#1072;%20&#1076;&#1077;&#1088;&#1077;&#1074;&#1086;%20&#1086;&#1090;&#1088;&#1077;&#1079;&#1082;&#1086;&#1074;\SegmentTreeTes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Sum query</a:t>
            </a:r>
            <a:endParaRPr lang="ru-RU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Лист1!$B$3</c:f>
              <c:strCache>
                <c:ptCount val="1"/>
                <c:pt idx="0">
                  <c:v>Iterations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Лист1!$A$4:$A$53</c:f>
              <c:numCache>
                <c:formatCode>General</c:formatCode>
                <c:ptCount val="5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  <c:pt idx="10">
                  <c:v>1100000</c:v>
                </c:pt>
                <c:pt idx="11">
                  <c:v>1200000</c:v>
                </c:pt>
                <c:pt idx="12">
                  <c:v>1300000</c:v>
                </c:pt>
                <c:pt idx="13">
                  <c:v>1400000</c:v>
                </c:pt>
                <c:pt idx="14">
                  <c:v>1500000</c:v>
                </c:pt>
                <c:pt idx="15">
                  <c:v>1600000</c:v>
                </c:pt>
                <c:pt idx="16">
                  <c:v>1700000</c:v>
                </c:pt>
                <c:pt idx="17">
                  <c:v>1800000</c:v>
                </c:pt>
                <c:pt idx="18">
                  <c:v>1900000</c:v>
                </c:pt>
                <c:pt idx="19">
                  <c:v>2000000</c:v>
                </c:pt>
                <c:pt idx="20">
                  <c:v>2100000</c:v>
                </c:pt>
                <c:pt idx="21">
                  <c:v>2200000</c:v>
                </c:pt>
                <c:pt idx="22">
                  <c:v>2300000</c:v>
                </c:pt>
                <c:pt idx="23">
                  <c:v>2400000</c:v>
                </c:pt>
                <c:pt idx="24">
                  <c:v>2500000</c:v>
                </c:pt>
                <c:pt idx="25">
                  <c:v>2600000</c:v>
                </c:pt>
                <c:pt idx="26">
                  <c:v>2700000</c:v>
                </c:pt>
                <c:pt idx="27">
                  <c:v>2800000</c:v>
                </c:pt>
                <c:pt idx="28">
                  <c:v>2900000</c:v>
                </c:pt>
                <c:pt idx="29">
                  <c:v>3000000</c:v>
                </c:pt>
                <c:pt idx="30">
                  <c:v>3100000</c:v>
                </c:pt>
                <c:pt idx="31">
                  <c:v>3200000</c:v>
                </c:pt>
                <c:pt idx="32">
                  <c:v>3300000</c:v>
                </c:pt>
                <c:pt idx="33">
                  <c:v>3400000</c:v>
                </c:pt>
                <c:pt idx="34">
                  <c:v>3500000</c:v>
                </c:pt>
                <c:pt idx="35">
                  <c:v>3600000</c:v>
                </c:pt>
                <c:pt idx="36">
                  <c:v>3700000</c:v>
                </c:pt>
                <c:pt idx="37">
                  <c:v>3800000</c:v>
                </c:pt>
                <c:pt idx="38">
                  <c:v>3900000</c:v>
                </c:pt>
                <c:pt idx="39">
                  <c:v>4000000</c:v>
                </c:pt>
                <c:pt idx="40">
                  <c:v>4100000</c:v>
                </c:pt>
                <c:pt idx="41">
                  <c:v>4200000</c:v>
                </c:pt>
                <c:pt idx="42">
                  <c:v>4300000</c:v>
                </c:pt>
                <c:pt idx="43">
                  <c:v>4400000</c:v>
                </c:pt>
                <c:pt idx="44">
                  <c:v>4500000</c:v>
                </c:pt>
                <c:pt idx="45">
                  <c:v>4600000</c:v>
                </c:pt>
                <c:pt idx="46">
                  <c:v>4700000</c:v>
                </c:pt>
                <c:pt idx="47">
                  <c:v>4800000</c:v>
                </c:pt>
                <c:pt idx="48">
                  <c:v>4900000</c:v>
                </c:pt>
                <c:pt idx="49">
                  <c:v>5000000</c:v>
                </c:pt>
              </c:numCache>
            </c:numRef>
          </c:xVal>
          <c:yVal>
            <c:numRef>
              <c:f>Лист1!$B$4:$B$53</c:f>
              <c:numCache>
                <c:formatCode>General</c:formatCode>
                <c:ptCount val="50"/>
                <c:pt idx="0">
                  <c:v>63</c:v>
                </c:pt>
                <c:pt idx="1">
                  <c:v>63</c:v>
                </c:pt>
                <c:pt idx="2">
                  <c:v>69</c:v>
                </c:pt>
                <c:pt idx="3">
                  <c:v>73</c:v>
                </c:pt>
                <c:pt idx="4">
                  <c:v>73</c:v>
                </c:pt>
                <c:pt idx="5">
                  <c:v>69</c:v>
                </c:pt>
                <c:pt idx="6">
                  <c:v>73</c:v>
                </c:pt>
                <c:pt idx="7">
                  <c:v>77</c:v>
                </c:pt>
                <c:pt idx="8">
                  <c:v>71</c:v>
                </c:pt>
                <c:pt idx="9">
                  <c:v>73</c:v>
                </c:pt>
                <c:pt idx="10">
                  <c:v>77</c:v>
                </c:pt>
                <c:pt idx="11">
                  <c:v>79</c:v>
                </c:pt>
                <c:pt idx="12">
                  <c:v>81</c:v>
                </c:pt>
                <c:pt idx="13">
                  <c:v>77</c:v>
                </c:pt>
                <c:pt idx="14">
                  <c:v>79</c:v>
                </c:pt>
                <c:pt idx="15">
                  <c:v>75</c:v>
                </c:pt>
                <c:pt idx="16">
                  <c:v>77</c:v>
                </c:pt>
                <c:pt idx="17">
                  <c:v>81</c:v>
                </c:pt>
                <c:pt idx="18">
                  <c:v>79</c:v>
                </c:pt>
                <c:pt idx="19">
                  <c:v>83</c:v>
                </c:pt>
                <c:pt idx="20">
                  <c:v>81</c:v>
                </c:pt>
                <c:pt idx="21">
                  <c:v>75</c:v>
                </c:pt>
                <c:pt idx="22">
                  <c:v>75</c:v>
                </c:pt>
                <c:pt idx="23">
                  <c:v>83</c:v>
                </c:pt>
                <c:pt idx="24">
                  <c:v>75</c:v>
                </c:pt>
                <c:pt idx="25">
                  <c:v>77</c:v>
                </c:pt>
                <c:pt idx="26">
                  <c:v>85</c:v>
                </c:pt>
                <c:pt idx="27">
                  <c:v>83</c:v>
                </c:pt>
                <c:pt idx="28">
                  <c:v>85</c:v>
                </c:pt>
                <c:pt idx="29">
                  <c:v>79</c:v>
                </c:pt>
                <c:pt idx="30">
                  <c:v>85</c:v>
                </c:pt>
                <c:pt idx="31">
                  <c:v>83</c:v>
                </c:pt>
                <c:pt idx="32">
                  <c:v>87</c:v>
                </c:pt>
                <c:pt idx="33">
                  <c:v>79</c:v>
                </c:pt>
                <c:pt idx="34">
                  <c:v>85</c:v>
                </c:pt>
                <c:pt idx="35">
                  <c:v>85</c:v>
                </c:pt>
                <c:pt idx="36">
                  <c:v>85</c:v>
                </c:pt>
                <c:pt idx="37">
                  <c:v>73</c:v>
                </c:pt>
                <c:pt idx="38">
                  <c:v>87</c:v>
                </c:pt>
                <c:pt idx="39">
                  <c:v>85</c:v>
                </c:pt>
                <c:pt idx="40">
                  <c:v>87</c:v>
                </c:pt>
                <c:pt idx="41">
                  <c:v>81</c:v>
                </c:pt>
                <c:pt idx="42">
                  <c:v>87</c:v>
                </c:pt>
                <c:pt idx="43">
                  <c:v>89</c:v>
                </c:pt>
                <c:pt idx="44">
                  <c:v>87</c:v>
                </c:pt>
                <c:pt idx="45">
                  <c:v>87</c:v>
                </c:pt>
                <c:pt idx="46">
                  <c:v>89</c:v>
                </c:pt>
                <c:pt idx="47">
                  <c:v>87</c:v>
                </c:pt>
                <c:pt idx="48">
                  <c:v>79</c:v>
                </c:pt>
                <c:pt idx="49">
                  <c:v>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FD8-4D14-B623-3DFF585075B2}"/>
            </c:ext>
          </c:extLst>
        </c:ser>
        <c:ser>
          <c:idx val="1"/>
          <c:order val="1"/>
          <c:tx>
            <c:strRef>
              <c:f>Лист1!$C$3</c:f>
              <c:strCache>
                <c:ptCount val="1"/>
                <c:pt idx="0">
                  <c:v>log n * 4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Лист1!$A$4:$A$53</c:f>
              <c:numCache>
                <c:formatCode>General</c:formatCode>
                <c:ptCount val="5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  <c:pt idx="10">
                  <c:v>1100000</c:v>
                </c:pt>
                <c:pt idx="11">
                  <c:v>1200000</c:v>
                </c:pt>
                <c:pt idx="12">
                  <c:v>1300000</c:v>
                </c:pt>
                <c:pt idx="13">
                  <c:v>1400000</c:v>
                </c:pt>
                <c:pt idx="14">
                  <c:v>1500000</c:v>
                </c:pt>
                <c:pt idx="15">
                  <c:v>1600000</c:v>
                </c:pt>
                <c:pt idx="16">
                  <c:v>1700000</c:v>
                </c:pt>
                <c:pt idx="17">
                  <c:v>1800000</c:v>
                </c:pt>
                <c:pt idx="18">
                  <c:v>1900000</c:v>
                </c:pt>
                <c:pt idx="19">
                  <c:v>2000000</c:v>
                </c:pt>
                <c:pt idx="20">
                  <c:v>2100000</c:v>
                </c:pt>
                <c:pt idx="21">
                  <c:v>2200000</c:v>
                </c:pt>
                <c:pt idx="22">
                  <c:v>2300000</c:v>
                </c:pt>
                <c:pt idx="23">
                  <c:v>2400000</c:v>
                </c:pt>
                <c:pt idx="24">
                  <c:v>2500000</c:v>
                </c:pt>
                <c:pt idx="25">
                  <c:v>2600000</c:v>
                </c:pt>
                <c:pt idx="26">
                  <c:v>2700000</c:v>
                </c:pt>
                <c:pt idx="27">
                  <c:v>2800000</c:v>
                </c:pt>
                <c:pt idx="28">
                  <c:v>2900000</c:v>
                </c:pt>
                <c:pt idx="29">
                  <c:v>3000000</c:v>
                </c:pt>
                <c:pt idx="30">
                  <c:v>3100000</c:v>
                </c:pt>
                <c:pt idx="31">
                  <c:v>3200000</c:v>
                </c:pt>
                <c:pt idx="32">
                  <c:v>3300000</c:v>
                </c:pt>
                <c:pt idx="33">
                  <c:v>3400000</c:v>
                </c:pt>
                <c:pt idx="34">
                  <c:v>3500000</c:v>
                </c:pt>
                <c:pt idx="35">
                  <c:v>3600000</c:v>
                </c:pt>
                <c:pt idx="36">
                  <c:v>3700000</c:v>
                </c:pt>
                <c:pt idx="37">
                  <c:v>3800000</c:v>
                </c:pt>
                <c:pt idx="38">
                  <c:v>3900000</c:v>
                </c:pt>
                <c:pt idx="39">
                  <c:v>4000000</c:v>
                </c:pt>
                <c:pt idx="40">
                  <c:v>4100000</c:v>
                </c:pt>
                <c:pt idx="41">
                  <c:v>4200000</c:v>
                </c:pt>
                <c:pt idx="42">
                  <c:v>4300000</c:v>
                </c:pt>
                <c:pt idx="43">
                  <c:v>4400000</c:v>
                </c:pt>
                <c:pt idx="44">
                  <c:v>4500000</c:v>
                </c:pt>
                <c:pt idx="45">
                  <c:v>4600000</c:v>
                </c:pt>
                <c:pt idx="46">
                  <c:v>4700000</c:v>
                </c:pt>
                <c:pt idx="47">
                  <c:v>4800000</c:v>
                </c:pt>
                <c:pt idx="48">
                  <c:v>4900000</c:v>
                </c:pt>
                <c:pt idx="49">
                  <c:v>5000000</c:v>
                </c:pt>
              </c:numCache>
            </c:numRef>
          </c:xVal>
          <c:yVal>
            <c:numRef>
              <c:f>Лист1!$C$4:$C$53</c:f>
              <c:numCache>
                <c:formatCode>General</c:formatCode>
                <c:ptCount val="50"/>
                <c:pt idx="0">
                  <c:v>66</c:v>
                </c:pt>
                <c:pt idx="1">
                  <c:v>70</c:v>
                </c:pt>
                <c:pt idx="2">
                  <c:v>73</c:v>
                </c:pt>
                <c:pt idx="3">
                  <c:v>74</c:v>
                </c:pt>
                <c:pt idx="4">
                  <c:v>76</c:v>
                </c:pt>
                <c:pt idx="5">
                  <c:v>77</c:v>
                </c:pt>
                <c:pt idx="6">
                  <c:v>78</c:v>
                </c:pt>
                <c:pt idx="7">
                  <c:v>78</c:v>
                </c:pt>
                <c:pt idx="8">
                  <c:v>79</c:v>
                </c:pt>
                <c:pt idx="9">
                  <c:v>80</c:v>
                </c:pt>
                <c:pt idx="10">
                  <c:v>80</c:v>
                </c:pt>
                <c:pt idx="11">
                  <c:v>81</c:v>
                </c:pt>
                <c:pt idx="12">
                  <c:v>81</c:v>
                </c:pt>
                <c:pt idx="13">
                  <c:v>82</c:v>
                </c:pt>
                <c:pt idx="14">
                  <c:v>82</c:v>
                </c:pt>
                <c:pt idx="15">
                  <c:v>82</c:v>
                </c:pt>
                <c:pt idx="16">
                  <c:v>83</c:v>
                </c:pt>
                <c:pt idx="17">
                  <c:v>83</c:v>
                </c:pt>
                <c:pt idx="18">
                  <c:v>83</c:v>
                </c:pt>
                <c:pt idx="19">
                  <c:v>84</c:v>
                </c:pt>
                <c:pt idx="20">
                  <c:v>84</c:v>
                </c:pt>
                <c:pt idx="21">
                  <c:v>84</c:v>
                </c:pt>
                <c:pt idx="22">
                  <c:v>85</c:v>
                </c:pt>
                <c:pt idx="23">
                  <c:v>85</c:v>
                </c:pt>
                <c:pt idx="24">
                  <c:v>85</c:v>
                </c:pt>
                <c:pt idx="25">
                  <c:v>85</c:v>
                </c:pt>
                <c:pt idx="26">
                  <c:v>85</c:v>
                </c:pt>
                <c:pt idx="27">
                  <c:v>86</c:v>
                </c:pt>
                <c:pt idx="28">
                  <c:v>86</c:v>
                </c:pt>
                <c:pt idx="29">
                  <c:v>86</c:v>
                </c:pt>
                <c:pt idx="30">
                  <c:v>86</c:v>
                </c:pt>
                <c:pt idx="31">
                  <c:v>86</c:v>
                </c:pt>
                <c:pt idx="32">
                  <c:v>87</c:v>
                </c:pt>
                <c:pt idx="33">
                  <c:v>87</c:v>
                </c:pt>
                <c:pt idx="34">
                  <c:v>87</c:v>
                </c:pt>
                <c:pt idx="35">
                  <c:v>87</c:v>
                </c:pt>
                <c:pt idx="36">
                  <c:v>87</c:v>
                </c:pt>
                <c:pt idx="37">
                  <c:v>87</c:v>
                </c:pt>
                <c:pt idx="38">
                  <c:v>88</c:v>
                </c:pt>
                <c:pt idx="39">
                  <c:v>88</c:v>
                </c:pt>
                <c:pt idx="40">
                  <c:v>88</c:v>
                </c:pt>
                <c:pt idx="41">
                  <c:v>88</c:v>
                </c:pt>
                <c:pt idx="42">
                  <c:v>88</c:v>
                </c:pt>
                <c:pt idx="43">
                  <c:v>88</c:v>
                </c:pt>
                <c:pt idx="44">
                  <c:v>88</c:v>
                </c:pt>
                <c:pt idx="45">
                  <c:v>89</c:v>
                </c:pt>
                <c:pt idx="46">
                  <c:v>89</c:v>
                </c:pt>
                <c:pt idx="47">
                  <c:v>89</c:v>
                </c:pt>
                <c:pt idx="48">
                  <c:v>89</c:v>
                </c:pt>
                <c:pt idx="49">
                  <c:v>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FD8-4D14-B623-3DFF585075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5321984"/>
        <c:axId val="1825320064"/>
      </c:scatterChart>
      <c:valAx>
        <c:axId val="1825321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length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5320064"/>
        <c:crosses val="autoZero"/>
        <c:crossBetween val="midCat"/>
      </c:valAx>
      <c:valAx>
        <c:axId val="182532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5321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Update value</a:t>
            </a:r>
            <a:endParaRPr lang="ru-RU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Лист1!$O$3</c:f>
              <c:strCache>
                <c:ptCount val="1"/>
                <c:pt idx="0">
                  <c:v>Iterations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Лист1!$N$4:$N$53</c:f>
              <c:numCache>
                <c:formatCode>General</c:formatCode>
                <c:ptCount val="5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  <c:pt idx="10">
                  <c:v>1100000</c:v>
                </c:pt>
                <c:pt idx="11">
                  <c:v>1200000</c:v>
                </c:pt>
                <c:pt idx="12">
                  <c:v>1300000</c:v>
                </c:pt>
                <c:pt idx="13">
                  <c:v>1400000</c:v>
                </c:pt>
                <c:pt idx="14">
                  <c:v>1500000</c:v>
                </c:pt>
                <c:pt idx="15">
                  <c:v>1600000</c:v>
                </c:pt>
                <c:pt idx="16">
                  <c:v>1700000</c:v>
                </c:pt>
                <c:pt idx="17">
                  <c:v>1800000</c:v>
                </c:pt>
                <c:pt idx="18">
                  <c:v>1900000</c:v>
                </c:pt>
                <c:pt idx="19">
                  <c:v>2000000</c:v>
                </c:pt>
                <c:pt idx="20">
                  <c:v>2100000</c:v>
                </c:pt>
                <c:pt idx="21">
                  <c:v>2200000</c:v>
                </c:pt>
                <c:pt idx="22">
                  <c:v>2300000</c:v>
                </c:pt>
                <c:pt idx="23">
                  <c:v>2400000</c:v>
                </c:pt>
                <c:pt idx="24">
                  <c:v>2500000</c:v>
                </c:pt>
                <c:pt idx="25">
                  <c:v>2600000</c:v>
                </c:pt>
                <c:pt idx="26">
                  <c:v>2700000</c:v>
                </c:pt>
                <c:pt idx="27">
                  <c:v>2800000</c:v>
                </c:pt>
                <c:pt idx="28">
                  <c:v>2900000</c:v>
                </c:pt>
                <c:pt idx="29">
                  <c:v>3000000</c:v>
                </c:pt>
                <c:pt idx="30">
                  <c:v>3100000</c:v>
                </c:pt>
                <c:pt idx="31">
                  <c:v>3200000</c:v>
                </c:pt>
                <c:pt idx="32">
                  <c:v>3300000</c:v>
                </c:pt>
                <c:pt idx="33">
                  <c:v>3400000</c:v>
                </c:pt>
                <c:pt idx="34">
                  <c:v>3500000</c:v>
                </c:pt>
                <c:pt idx="35">
                  <c:v>3600000</c:v>
                </c:pt>
                <c:pt idx="36">
                  <c:v>3700000</c:v>
                </c:pt>
                <c:pt idx="37">
                  <c:v>3800000</c:v>
                </c:pt>
                <c:pt idx="38">
                  <c:v>3900000</c:v>
                </c:pt>
                <c:pt idx="39">
                  <c:v>4000000</c:v>
                </c:pt>
                <c:pt idx="40">
                  <c:v>4100000</c:v>
                </c:pt>
                <c:pt idx="41">
                  <c:v>4200000</c:v>
                </c:pt>
                <c:pt idx="42">
                  <c:v>4300000</c:v>
                </c:pt>
                <c:pt idx="43">
                  <c:v>4400000</c:v>
                </c:pt>
                <c:pt idx="44">
                  <c:v>4500000</c:v>
                </c:pt>
                <c:pt idx="45">
                  <c:v>4600000</c:v>
                </c:pt>
                <c:pt idx="46">
                  <c:v>4700000</c:v>
                </c:pt>
                <c:pt idx="47">
                  <c:v>4800000</c:v>
                </c:pt>
                <c:pt idx="48">
                  <c:v>4900000</c:v>
                </c:pt>
                <c:pt idx="49">
                  <c:v>5000000</c:v>
                </c:pt>
              </c:numCache>
            </c:numRef>
          </c:xVal>
          <c:yVal>
            <c:numRef>
              <c:f>Лист1!$O$4:$O$53</c:f>
              <c:numCache>
                <c:formatCode>General</c:formatCode>
                <c:ptCount val="50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21</c:v>
                </c:pt>
                <c:pt idx="10">
                  <c:v>22</c:v>
                </c:pt>
                <c:pt idx="11">
                  <c:v>22</c:v>
                </c:pt>
                <c:pt idx="12">
                  <c:v>22</c:v>
                </c:pt>
                <c:pt idx="13">
                  <c:v>22</c:v>
                </c:pt>
                <c:pt idx="14">
                  <c:v>22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22</c:v>
                </c:pt>
                <c:pt idx="19">
                  <c:v>22</c:v>
                </c:pt>
                <c:pt idx="20">
                  <c:v>23</c:v>
                </c:pt>
                <c:pt idx="21">
                  <c:v>23</c:v>
                </c:pt>
                <c:pt idx="22">
                  <c:v>23</c:v>
                </c:pt>
                <c:pt idx="23">
                  <c:v>23</c:v>
                </c:pt>
                <c:pt idx="24">
                  <c:v>23</c:v>
                </c:pt>
                <c:pt idx="25">
                  <c:v>23</c:v>
                </c:pt>
                <c:pt idx="26">
                  <c:v>23</c:v>
                </c:pt>
                <c:pt idx="27">
                  <c:v>23</c:v>
                </c:pt>
                <c:pt idx="28">
                  <c:v>23</c:v>
                </c:pt>
                <c:pt idx="29">
                  <c:v>23</c:v>
                </c:pt>
                <c:pt idx="30">
                  <c:v>23</c:v>
                </c:pt>
                <c:pt idx="31">
                  <c:v>23</c:v>
                </c:pt>
                <c:pt idx="32">
                  <c:v>23</c:v>
                </c:pt>
                <c:pt idx="33">
                  <c:v>23</c:v>
                </c:pt>
                <c:pt idx="34">
                  <c:v>23</c:v>
                </c:pt>
                <c:pt idx="35">
                  <c:v>23</c:v>
                </c:pt>
                <c:pt idx="36">
                  <c:v>23</c:v>
                </c:pt>
                <c:pt idx="37">
                  <c:v>23</c:v>
                </c:pt>
                <c:pt idx="38">
                  <c:v>23</c:v>
                </c:pt>
                <c:pt idx="39">
                  <c:v>23</c:v>
                </c:pt>
                <c:pt idx="40">
                  <c:v>23</c:v>
                </c:pt>
                <c:pt idx="41">
                  <c:v>24</c:v>
                </c:pt>
                <c:pt idx="42">
                  <c:v>24</c:v>
                </c:pt>
                <c:pt idx="43">
                  <c:v>24</c:v>
                </c:pt>
                <c:pt idx="44">
                  <c:v>24</c:v>
                </c:pt>
                <c:pt idx="45">
                  <c:v>24</c:v>
                </c:pt>
                <c:pt idx="46">
                  <c:v>24</c:v>
                </c:pt>
                <c:pt idx="47">
                  <c:v>24</c:v>
                </c:pt>
                <c:pt idx="48">
                  <c:v>24</c:v>
                </c:pt>
                <c:pt idx="49">
                  <c:v>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D2A-4CA5-B7FB-620939B113E9}"/>
            </c:ext>
          </c:extLst>
        </c:ser>
        <c:ser>
          <c:idx val="1"/>
          <c:order val="1"/>
          <c:tx>
            <c:strRef>
              <c:f>Лист1!$P$3</c:f>
              <c:strCache>
                <c:ptCount val="1"/>
                <c:pt idx="0">
                  <c:v>log 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Лист1!$N$4:$N$53</c:f>
              <c:numCache>
                <c:formatCode>General</c:formatCode>
                <c:ptCount val="5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  <c:pt idx="10">
                  <c:v>1100000</c:v>
                </c:pt>
                <c:pt idx="11">
                  <c:v>1200000</c:v>
                </c:pt>
                <c:pt idx="12">
                  <c:v>1300000</c:v>
                </c:pt>
                <c:pt idx="13">
                  <c:v>1400000</c:v>
                </c:pt>
                <c:pt idx="14">
                  <c:v>1500000</c:v>
                </c:pt>
                <c:pt idx="15">
                  <c:v>1600000</c:v>
                </c:pt>
                <c:pt idx="16">
                  <c:v>1700000</c:v>
                </c:pt>
                <c:pt idx="17">
                  <c:v>1800000</c:v>
                </c:pt>
                <c:pt idx="18">
                  <c:v>1900000</c:v>
                </c:pt>
                <c:pt idx="19">
                  <c:v>2000000</c:v>
                </c:pt>
                <c:pt idx="20">
                  <c:v>2100000</c:v>
                </c:pt>
                <c:pt idx="21">
                  <c:v>2200000</c:v>
                </c:pt>
                <c:pt idx="22">
                  <c:v>2300000</c:v>
                </c:pt>
                <c:pt idx="23">
                  <c:v>2400000</c:v>
                </c:pt>
                <c:pt idx="24">
                  <c:v>2500000</c:v>
                </c:pt>
                <c:pt idx="25">
                  <c:v>2600000</c:v>
                </c:pt>
                <c:pt idx="26">
                  <c:v>2700000</c:v>
                </c:pt>
                <c:pt idx="27">
                  <c:v>2800000</c:v>
                </c:pt>
                <c:pt idx="28">
                  <c:v>2900000</c:v>
                </c:pt>
                <c:pt idx="29">
                  <c:v>3000000</c:v>
                </c:pt>
                <c:pt idx="30">
                  <c:v>3100000</c:v>
                </c:pt>
                <c:pt idx="31">
                  <c:v>3200000</c:v>
                </c:pt>
                <c:pt idx="32">
                  <c:v>3300000</c:v>
                </c:pt>
                <c:pt idx="33">
                  <c:v>3400000</c:v>
                </c:pt>
                <c:pt idx="34">
                  <c:v>3500000</c:v>
                </c:pt>
                <c:pt idx="35">
                  <c:v>3600000</c:v>
                </c:pt>
                <c:pt idx="36">
                  <c:v>3700000</c:v>
                </c:pt>
                <c:pt idx="37">
                  <c:v>3800000</c:v>
                </c:pt>
                <c:pt idx="38">
                  <c:v>3900000</c:v>
                </c:pt>
                <c:pt idx="39">
                  <c:v>4000000</c:v>
                </c:pt>
                <c:pt idx="40">
                  <c:v>4100000</c:v>
                </c:pt>
                <c:pt idx="41">
                  <c:v>4200000</c:v>
                </c:pt>
                <c:pt idx="42">
                  <c:v>4300000</c:v>
                </c:pt>
                <c:pt idx="43">
                  <c:v>4400000</c:v>
                </c:pt>
                <c:pt idx="44">
                  <c:v>4500000</c:v>
                </c:pt>
                <c:pt idx="45">
                  <c:v>4600000</c:v>
                </c:pt>
                <c:pt idx="46">
                  <c:v>4700000</c:v>
                </c:pt>
                <c:pt idx="47">
                  <c:v>4800000</c:v>
                </c:pt>
                <c:pt idx="48">
                  <c:v>4900000</c:v>
                </c:pt>
                <c:pt idx="49">
                  <c:v>5000000</c:v>
                </c:pt>
              </c:numCache>
            </c:numRef>
          </c:xVal>
          <c:yVal>
            <c:numRef>
              <c:f>Лист1!$P$4:$P$53</c:f>
              <c:numCache>
                <c:formatCode>General</c:formatCode>
                <c:ptCount val="50"/>
                <c:pt idx="0">
                  <c:v>17</c:v>
                </c:pt>
                <c:pt idx="1">
                  <c:v>18</c:v>
                </c:pt>
                <c:pt idx="2">
                  <c:v>18</c:v>
                </c:pt>
                <c:pt idx="3">
                  <c:v>19</c:v>
                </c:pt>
                <c:pt idx="4">
                  <c:v>19</c:v>
                </c:pt>
                <c:pt idx="5">
                  <c:v>19</c:v>
                </c:pt>
                <c:pt idx="6">
                  <c:v>19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21</c:v>
                </c:pt>
                <c:pt idx="15">
                  <c:v>21</c:v>
                </c:pt>
                <c:pt idx="16">
                  <c:v>21</c:v>
                </c:pt>
                <c:pt idx="17">
                  <c:v>21</c:v>
                </c:pt>
                <c:pt idx="18">
                  <c:v>21</c:v>
                </c:pt>
                <c:pt idx="19">
                  <c:v>21</c:v>
                </c:pt>
                <c:pt idx="20">
                  <c:v>21</c:v>
                </c:pt>
                <c:pt idx="21">
                  <c:v>21</c:v>
                </c:pt>
                <c:pt idx="22">
                  <c:v>21</c:v>
                </c:pt>
                <c:pt idx="23">
                  <c:v>21</c:v>
                </c:pt>
                <c:pt idx="24">
                  <c:v>21</c:v>
                </c:pt>
                <c:pt idx="25">
                  <c:v>21</c:v>
                </c:pt>
                <c:pt idx="26">
                  <c:v>21</c:v>
                </c:pt>
                <c:pt idx="27">
                  <c:v>21</c:v>
                </c:pt>
                <c:pt idx="28">
                  <c:v>21</c:v>
                </c:pt>
                <c:pt idx="29">
                  <c:v>22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22</c:v>
                </c:pt>
                <c:pt idx="34">
                  <c:v>22</c:v>
                </c:pt>
                <c:pt idx="35">
                  <c:v>22</c:v>
                </c:pt>
                <c:pt idx="36">
                  <c:v>22</c:v>
                </c:pt>
                <c:pt idx="37">
                  <c:v>22</c:v>
                </c:pt>
                <c:pt idx="38">
                  <c:v>22</c:v>
                </c:pt>
                <c:pt idx="39">
                  <c:v>22</c:v>
                </c:pt>
                <c:pt idx="40">
                  <c:v>22</c:v>
                </c:pt>
                <c:pt idx="41">
                  <c:v>22</c:v>
                </c:pt>
                <c:pt idx="42">
                  <c:v>22</c:v>
                </c:pt>
                <c:pt idx="43">
                  <c:v>22</c:v>
                </c:pt>
                <c:pt idx="44">
                  <c:v>22</c:v>
                </c:pt>
                <c:pt idx="45">
                  <c:v>22</c:v>
                </c:pt>
                <c:pt idx="46">
                  <c:v>22</c:v>
                </c:pt>
                <c:pt idx="47">
                  <c:v>22</c:v>
                </c:pt>
                <c:pt idx="48">
                  <c:v>22</c:v>
                </c:pt>
                <c:pt idx="49">
                  <c:v>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D2A-4CA5-B7FB-620939B11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5323424"/>
        <c:axId val="1544962272"/>
      </c:scatterChart>
      <c:valAx>
        <c:axId val="1825323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length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4962272"/>
        <c:crosses val="autoZero"/>
        <c:crossBetween val="midCat"/>
      </c:valAx>
      <c:valAx>
        <c:axId val="154496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5323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D5F02-852E-18FE-8FE3-9BF8B8C30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A6366E-18EA-3DD8-483A-CE738834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DAE8D8-71E8-D8C3-894C-6943308E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48B2-CC1F-4D9A-A115-249BBE607FE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37AEE7-9E01-D50D-B9C1-C659A7C4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DABAB9-0054-D4D6-E679-7E8F7058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E91-7CB0-43BA-8D76-5C40508D3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8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857E8-F9D7-1A53-4661-046220F1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E398DA-3EE3-5E1D-99A7-F5E84CCA4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4EACE0-40DE-57AF-C0E5-94767169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48B2-CC1F-4D9A-A115-249BBE607FE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229F53-C8B7-15D9-77BA-4593012C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AB93BF-660F-10CC-8BE9-E81809F0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E91-7CB0-43BA-8D76-5C40508D3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44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A253D6-8052-6571-3C5E-A2840BBD7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CAA1B1-594C-41CA-E786-75999BDDA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A92AD5-C63F-9949-67E2-E320D20E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48B2-CC1F-4D9A-A115-249BBE607FE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5A800F-E08E-63FB-4913-CDA55D77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7C8D2-BA74-E51D-F295-38A52053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E91-7CB0-43BA-8D76-5C40508D3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1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36E09-B6EE-27FD-420E-F0890745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0A931E-AB0D-20BA-57A0-02C58730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49454-4797-F351-F989-027EB716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48B2-CC1F-4D9A-A115-249BBE607FE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4FCA55-E997-05B1-ADF8-1FE395B0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D67272-2A0E-B201-6820-CC2E66F5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E91-7CB0-43BA-8D76-5C40508D3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25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3431C-E0F6-1DD9-CE2B-531675B9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B07E45-7E38-D37B-B701-877D5EA62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DE6461-9159-3AE7-F8ED-7474B8F1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48B2-CC1F-4D9A-A115-249BBE607FE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D8A8C1-3ACD-8FC5-0818-FBD1947E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DCC1A1-BEAB-27D4-74C9-DAE5CEA2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E91-7CB0-43BA-8D76-5C40508D3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60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9F52D-819F-1BD7-5F2E-2582C479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E209D-E05A-7FD7-ED95-0733B6FD2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43194B-AF25-76DF-5851-0C35DA823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4A70E8-E7BE-0A81-08E5-57D929C8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48B2-CC1F-4D9A-A115-249BBE607FE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374126-795B-A460-3048-A22487A6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76C7EC-61CA-2496-1E7C-BC55FFB1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E91-7CB0-43BA-8D76-5C40508D3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78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5F83E-2499-CDEB-D86D-23D1104D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6FB9C2-D258-6D31-C9C3-E3CD7AC45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480444-CCFE-B8A5-181D-E107809D9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08DAF2-893C-0BBE-13DA-6BC055501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D7B80B-CC19-BBB7-9D88-444EC300B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5D00D8-2CB3-B40B-6842-09893AFC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48B2-CC1F-4D9A-A115-249BBE607FE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56C09C-8DD7-8885-8C81-99376385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CE10DD-1985-8CD3-2889-3E053861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E91-7CB0-43BA-8D76-5C40508D3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72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7B49B-7ECF-2609-619A-344AA7E3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5EACF6-0AD1-03A0-06A1-66F7D180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48B2-CC1F-4D9A-A115-249BBE607FE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094E86-33D9-CFC0-6842-882659A9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223086-2D9D-B158-D8E3-09131ECD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E91-7CB0-43BA-8D76-5C40508D3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15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FC429B-8378-FDBB-FA5E-91F92EA2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48B2-CC1F-4D9A-A115-249BBE607FE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A6487A-8DF8-2FF1-31AC-F0CDFB74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119CA5-6364-07B7-19BD-BC4A3EF7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E91-7CB0-43BA-8D76-5C40508D3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74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3D997-364C-A10B-3F18-8416B9F7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04B5D-36BE-B34E-2825-5E7CFB41D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342B03-14A4-5C1B-059E-85CDCFFB6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0B3C6-92EE-B1EE-AC1A-7DD303AE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48B2-CC1F-4D9A-A115-249BBE607FE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B9C173-6523-7943-7698-B7C9DDF2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6D2ECF-D197-8D1F-AB48-6D5356DC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E91-7CB0-43BA-8D76-5C40508D3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47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46E37-9F92-BA32-28FD-7811C9C7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D6566A-53C2-F9E3-6611-A079A7FC2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A3A89E-DABB-CE08-D718-5FE96B791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07548D-E47E-B8D8-D0AE-8FD0EBB5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48B2-CC1F-4D9A-A115-249BBE607FE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80C622-922D-C419-2AA5-1D948191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D3D71C-4849-68A6-8077-E94A806D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E91-7CB0-43BA-8D76-5C40508D3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40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A8C74-C5A0-B864-3B73-737AA470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8B8DDF-5515-C80B-3DAC-4F62DE859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A1D15-4A98-1C38-3A59-F91D7B080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F48B2-CC1F-4D9A-A115-249BBE607FE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53DC57-D8CB-61D9-64DE-441E9F6D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716A6-DF57-7D66-FFD2-86EE6E321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5E91-7CB0-43BA-8D76-5C40508D3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24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erc.ifmo.ru/wiki/index.php?title=&#1044;&#1077;&#1088;&#1077;&#1074;&#1086;_&#1086;&#1090;&#1088;&#1077;&#1079;&#1082;&#1086;&#1074;._&#1055;&#1086;&#1089;&#1090;&#1088;&#1086;&#1077;&#1085;&#1080;&#1077;" TargetMode="External"/><Relationship Id="rId2" Type="http://schemas.openxmlformats.org/officeDocument/2006/relationships/hyperlink" Target="https://ru.wikipedia.org/wiki/&#1044;&#1077;&#1088;&#1077;&#1074;&#1086;_&#1086;&#1090;&#1088;&#1077;&#1079;&#1082;&#1086;&#1074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PHL6gHLfBs8" TargetMode="External"/><Relationship Id="rId4" Type="http://schemas.openxmlformats.org/officeDocument/2006/relationships/hyperlink" Target="https://e-maxx.ru/algo/segment_tre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03825-F828-2CC4-A666-936643C45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Segment tree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11E68C-AF94-F119-7178-13D0D518D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958" y="3613212"/>
            <a:ext cx="9141041" cy="1644588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Семестровая работа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D4B89-8812-2EFF-ECEE-F8D702F9FC63}"/>
              </a:ext>
            </a:extLst>
          </p:cNvPr>
          <p:cNvSpPr txBox="1"/>
          <p:nvPr/>
        </p:nvSpPr>
        <p:spPr>
          <a:xfrm>
            <a:off x="9383697" y="6169981"/>
            <a:ext cx="330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Залялов Расим 11-203</a:t>
            </a:r>
          </a:p>
        </p:txBody>
      </p:sp>
    </p:spTree>
    <p:extLst>
      <p:ext uri="{BB962C8B-B14F-4D97-AF65-F5344CB8AC3E}">
        <p14:creationId xmlns:p14="http://schemas.microsoft.com/office/powerpoint/2010/main" val="203305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28424FD6-50ED-68DE-AB35-5CA2D2F6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581"/>
            <a:ext cx="10515600" cy="549338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Список источников:</a:t>
            </a:r>
          </a:p>
          <a:p>
            <a:r>
              <a:rPr lang="en-US" dirty="0">
                <a:hlinkClick r:id="rId2"/>
              </a:rPr>
              <a:t>https://ru.wikipedia.org/wiki/</a:t>
            </a:r>
            <a:r>
              <a:rPr lang="ru-RU" dirty="0" err="1">
                <a:hlinkClick r:id="rId2"/>
              </a:rPr>
              <a:t>Дерево_отрезков</a:t>
            </a:r>
            <a:endParaRPr lang="ru-RU" dirty="0"/>
          </a:p>
          <a:p>
            <a:r>
              <a:rPr lang="en-US" dirty="0">
                <a:hlinkClick r:id="rId3"/>
              </a:rPr>
              <a:t>https://neerc.ifmo.ru/wiki/index.php?title=</a:t>
            </a:r>
            <a:r>
              <a:rPr lang="ru-RU" dirty="0" err="1">
                <a:hlinkClick r:id="rId3"/>
              </a:rPr>
              <a:t>Дерево_отрезков._Построение</a:t>
            </a:r>
            <a:endParaRPr lang="ru-RU" dirty="0"/>
          </a:p>
          <a:p>
            <a:r>
              <a:rPr lang="en-US" dirty="0">
                <a:hlinkClick r:id="rId4"/>
              </a:rPr>
              <a:t>https://e-maxx.ru/algo/segment_tree</a:t>
            </a:r>
            <a:endParaRPr lang="ru-RU" dirty="0"/>
          </a:p>
          <a:p>
            <a:r>
              <a:rPr lang="en-US" dirty="0">
                <a:hlinkClick r:id="rId5"/>
              </a:rPr>
              <a:t>https://youtu.be/PHL6gHLfBs8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Репозиторий с кодом: </a:t>
            </a:r>
            <a:r>
              <a:rPr lang="en-US" dirty="0"/>
              <a:t>https://github.com/Rasim203/second-semester-work-segment-tree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39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DE8F7-37BC-A71E-966C-B7F89A02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35E3E-5FD2-B312-BD36-378070C0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230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Структуру данных «дерево отрезков» придумал в 1977 году американский ученый в области компьютерных наук Джон Бентли.</a:t>
            </a:r>
          </a:p>
        </p:txBody>
      </p:sp>
      <p:pic>
        <p:nvPicPr>
          <p:cNvPr id="1028" name="Picture 4" descr="Jon Bentley | P.C. Rossin College of Engineering &amp; Applied Science">
            <a:extLst>
              <a:ext uri="{FF2B5EF4-FFF2-40B4-BE49-F238E27FC236}">
                <a16:creationId xmlns:a16="http://schemas.microsoft.com/office/drawing/2014/main" id="{DAE16D5D-310F-657D-D4C7-24340A200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808" y="1690688"/>
            <a:ext cx="31242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44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F31AE-B276-3C0A-CD01-5D32E691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 чем эта структура?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64E949-871A-00F1-A893-44FB3C1B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Дерево отрезков – это структура данных, которая позволяет вычислить любую ассоциативную операцию (+, </a:t>
            </a:r>
            <a:r>
              <a:rPr lang="en-US" dirty="0"/>
              <a:t>*, min, max, </a:t>
            </a:r>
            <a:r>
              <a:rPr lang="en-US" dirty="0" err="1"/>
              <a:t>gcd</a:t>
            </a:r>
            <a:r>
              <a:rPr lang="en-US" dirty="0"/>
              <a:t>)</a:t>
            </a:r>
            <a:r>
              <a:rPr lang="ru-RU" dirty="0"/>
              <a:t> на отрезке массива за </a:t>
            </a:r>
            <a:r>
              <a:rPr lang="en-US" dirty="0"/>
              <a:t>O(log n)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При этом дерево также позволяет изменить значение элемента массива за </a:t>
            </a:r>
            <a:r>
              <a:rPr lang="en-US" dirty="0"/>
              <a:t>O(log n).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5E88E0-EFEB-F37E-9D04-2BC01FC7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5" y="3497262"/>
            <a:ext cx="3709669" cy="28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4258D-DAA3-77D7-760E-AC8110F8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 примере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652EB-24E9-B6A0-8F82-8D2611850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ru-RU" dirty="0"/>
              <a:t>Исходный массив - </a:t>
            </a:r>
            <a:r>
              <a:rPr lang="en-US" dirty="0"/>
              <a:t>[</a:t>
            </a:r>
            <a:r>
              <a:rPr lang="en-US" dirty="0">
                <a:solidFill>
                  <a:srgbClr val="F6AB58"/>
                </a:solidFill>
              </a:rPr>
              <a:t>5, 8, 1, 6, 3, 4</a:t>
            </a:r>
            <a:r>
              <a:rPr lang="en-US" dirty="0"/>
              <a:t>]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D7068AC-AAD2-24D1-254C-1BBA1D1C6E84}"/>
              </a:ext>
            </a:extLst>
          </p:cNvPr>
          <p:cNvSpPr/>
          <p:nvPr/>
        </p:nvSpPr>
        <p:spPr>
          <a:xfrm>
            <a:off x="1277409" y="5362112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DDAF113-B855-3D73-347F-EAF22D20D5A7}"/>
              </a:ext>
            </a:extLst>
          </p:cNvPr>
          <p:cNvSpPr/>
          <p:nvPr/>
        </p:nvSpPr>
        <p:spPr>
          <a:xfrm>
            <a:off x="2142613" y="5362112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121335D-0F16-8202-6E93-806CDD8340D0}"/>
              </a:ext>
            </a:extLst>
          </p:cNvPr>
          <p:cNvSpPr/>
          <p:nvPr/>
        </p:nvSpPr>
        <p:spPr>
          <a:xfrm>
            <a:off x="3007817" y="5362112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B05D91A-1DBC-5165-CC6E-71C7D87DCAC0}"/>
              </a:ext>
            </a:extLst>
          </p:cNvPr>
          <p:cNvSpPr/>
          <p:nvPr/>
        </p:nvSpPr>
        <p:spPr>
          <a:xfrm>
            <a:off x="3873021" y="5362112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66A9BC1-9F7B-52A6-EDA5-79088FB05672}"/>
              </a:ext>
            </a:extLst>
          </p:cNvPr>
          <p:cNvSpPr/>
          <p:nvPr/>
        </p:nvSpPr>
        <p:spPr>
          <a:xfrm>
            <a:off x="4738225" y="5362111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EC77C4D-D73B-4B17-A8D0-DD23ADF8AE7D}"/>
              </a:ext>
            </a:extLst>
          </p:cNvPr>
          <p:cNvSpPr/>
          <p:nvPr/>
        </p:nvSpPr>
        <p:spPr>
          <a:xfrm>
            <a:off x="5603429" y="5362111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6C4F5B1-5BB0-9DAF-55FF-6C372DBFA68F}"/>
              </a:ext>
            </a:extLst>
          </p:cNvPr>
          <p:cNvSpPr/>
          <p:nvPr/>
        </p:nvSpPr>
        <p:spPr>
          <a:xfrm>
            <a:off x="6468633" y="5362111"/>
            <a:ext cx="594804" cy="5592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DF41DC5-2F96-39D7-11DF-E033140FEBE8}"/>
              </a:ext>
            </a:extLst>
          </p:cNvPr>
          <p:cNvSpPr/>
          <p:nvPr/>
        </p:nvSpPr>
        <p:spPr>
          <a:xfrm>
            <a:off x="7333837" y="5362110"/>
            <a:ext cx="594804" cy="5592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B85FCAA-88F0-1DA2-1823-E0E46A0ADC4E}"/>
              </a:ext>
            </a:extLst>
          </p:cNvPr>
          <p:cNvSpPr/>
          <p:nvPr/>
        </p:nvSpPr>
        <p:spPr>
          <a:xfrm>
            <a:off x="1710011" y="4613663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13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1160708D-B17A-CE39-0F6F-D08C3007C8E9}"/>
              </a:ext>
            </a:extLst>
          </p:cNvPr>
          <p:cNvSpPr/>
          <p:nvPr/>
        </p:nvSpPr>
        <p:spPr>
          <a:xfrm>
            <a:off x="3438016" y="4613662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8FC5BF9-7A3C-285A-C70A-89A69FFC063E}"/>
              </a:ext>
            </a:extLst>
          </p:cNvPr>
          <p:cNvSpPr/>
          <p:nvPr/>
        </p:nvSpPr>
        <p:spPr>
          <a:xfrm>
            <a:off x="5171951" y="4613662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CC14E6E-6A61-881A-D9AB-3126AFA005C5}"/>
              </a:ext>
            </a:extLst>
          </p:cNvPr>
          <p:cNvSpPr/>
          <p:nvPr/>
        </p:nvSpPr>
        <p:spPr>
          <a:xfrm>
            <a:off x="6900111" y="4612712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89FD950-5319-DAFA-0DFB-68CA11E10F40}"/>
              </a:ext>
            </a:extLst>
          </p:cNvPr>
          <p:cNvSpPr/>
          <p:nvPr/>
        </p:nvSpPr>
        <p:spPr>
          <a:xfrm>
            <a:off x="2601662" y="3721647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20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3AD2E58-8987-1B75-367A-4E01732EBA1E}"/>
              </a:ext>
            </a:extLst>
          </p:cNvPr>
          <p:cNvSpPr/>
          <p:nvPr/>
        </p:nvSpPr>
        <p:spPr>
          <a:xfrm>
            <a:off x="6063952" y="3721647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2918FEC-C008-644D-7371-7036638CB8F8}"/>
              </a:ext>
            </a:extLst>
          </p:cNvPr>
          <p:cNvSpPr/>
          <p:nvPr/>
        </p:nvSpPr>
        <p:spPr>
          <a:xfrm>
            <a:off x="4323929" y="2905215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27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26A45A6-614D-41F7-F132-8BB791F1A54D}"/>
              </a:ext>
            </a:extLst>
          </p:cNvPr>
          <p:cNvCxnSpPr>
            <a:cxnSpLocks/>
            <a:stCxn id="24" idx="3"/>
            <a:endCxn id="22" idx="0"/>
          </p:cNvCxnSpPr>
          <p:nvPr/>
        </p:nvCxnSpPr>
        <p:spPr>
          <a:xfrm flipH="1">
            <a:off x="2899064" y="3382601"/>
            <a:ext cx="1511972" cy="33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E1BBE75-F65B-2C16-1E40-1C52F1DD5AE8}"/>
              </a:ext>
            </a:extLst>
          </p:cNvPr>
          <p:cNvCxnSpPr>
            <a:stCxn id="24" idx="5"/>
            <a:endCxn id="23" idx="0"/>
          </p:cNvCxnSpPr>
          <p:nvPr/>
        </p:nvCxnSpPr>
        <p:spPr>
          <a:xfrm>
            <a:off x="4831626" y="3382601"/>
            <a:ext cx="1529728" cy="33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EDE0A2A-D92D-ADE8-A965-7636D48274E3}"/>
              </a:ext>
            </a:extLst>
          </p:cNvPr>
          <p:cNvCxnSpPr>
            <a:cxnSpLocks/>
            <a:stCxn id="22" idx="3"/>
            <a:endCxn id="15" idx="0"/>
          </p:cNvCxnSpPr>
          <p:nvPr/>
        </p:nvCxnSpPr>
        <p:spPr>
          <a:xfrm flipH="1">
            <a:off x="2007413" y="4199033"/>
            <a:ext cx="681356" cy="41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83F8F7A-7E01-1F4B-48C9-6855A6FB82A1}"/>
              </a:ext>
            </a:extLst>
          </p:cNvPr>
          <p:cNvCxnSpPr>
            <a:stCxn id="22" idx="5"/>
            <a:endCxn id="17" idx="0"/>
          </p:cNvCxnSpPr>
          <p:nvPr/>
        </p:nvCxnSpPr>
        <p:spPr>
          <a:xfrm>
            <a:off x="3109359" y="4199033"/>
            <a:ext cx="626059" cy="41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6B02971-24AF-C780-E426-110DF0D198AA}"/>
              </a:ext>
            </a:extLst>
          </p:cNvPr>
          <p:cNvCxnSpPr>
            <a:stCxn id="15" idx="3"/>
            <a:endCxn id="5" idx="0"/>
          </p:cNvCxnSpPr>
          <p:nvPr/>
        </p:nvCxnSpPr>
        <p:spPr>
          <a:xfrm flipH="1">
            <a:off x="1574811" y="5091049"/>
            <a:ext cx="222307" cy="2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DC52EAC-9E45-E0A8-265E-DB701558634C}"/>
              </a:ext>
            </a:extLst>
          </p:cNvPr>
          <p:cNvCxnSpPr>
            <a:stCxn id="15" idx="5"/>
            <a:endCxn id="6" idx="0"/>
          </p:cNvCxnSpPr>
          <p:nvPr/>
        </p:nvCxnSpPr>
        <p:spPr>
          <a:xfrm>
            <a:off x="2217708" y="5091049"/>
            <a:ext cx="222307" cy="2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4C65F3DA-167E-8199-F8E1-BA432FA044D0}"/>
              </a:ext>
            </a:extLst>
          </p:cNvPr>
          <p:cNvCxnSpPr>
            <a:stCxn id="17" idx="3"/>
            <a:endCxn id="7" idx="0"/>
          </p:cNvCxnSpPr>
          <p:nvPr/>
        </p:nvCxnSpPr>
        <p:spPr>
          <a:xfrm flipH="1">
            <a:off x="3305219" y="5091048"/>
            <a:ext cx="219904" cy="27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18A30D16-C883-3E7D-5573-D0A0FC15BD54}"/>
              </a:ext>
            </a:extLst>
          </p:cNvPr>
          <p:cNvCxnSpPr>
            <a:stCxn id="17" idx="5"/>
            <a:endCxn id="8" idx="0"/>
          </p:cNvCxnSpPr>
          <p:nvPr/>
        </p:nvCxnSpPr>
        <p:spPr>
          <a:xfrm>
            <a:off x="3945713" y="5091048"/>
            <a:ext cx="224710" cy="27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57DC49F0-A946-F8FD-D6B2-9824C78C5BB1}"/>
              </a:ext>
            </a:extLst>
          </p:cNvPr>
          <p:cNvCxnSpPr>
            <a:stCxn id="23" idx="3"/>
            <a:endCxn id="19" idx="0"/>
          </p:cNvCxnSpPr>
          <p:nvPr/>
        </p:nvCxnSpPr>
        <p:spPr>
          <a:xfrm flipH="1">
            <a:off x="5469353" y="4199033"/>
            <a:ext cx="681706" cy="41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8690FE5-4222-C8EA-44A8-BF0FB17FE8C3}"/>
              </a:ext>
            </a:extLst>
          </p:cNvPr>
          <p:cNvCxnSpPr>
            <a:stCxn id="23" idx="5"/>
            <a:endCxn id="21" idx="0"/>
          </p:cNvCxnSpPr>
          <p:nvPr/>
        </p:nvCxnSpPr>
        <p:spPr>
          <a:xfrm>
            <a:off x="6571649" y="4199033"/>
            <a:ext cx="625864" cy="41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D08038D-22AB-F57C-C9F0-4D69F5107CEB}"/>
              </a:ext>
            </a:extLst>
          </p:cNvPr>
          <p:cNvCxnSpPr>
            <a:stCxn id="19" idx="3"/>
            <a:endCxn id="9" idx="0"/>
          </p:cNvCxnSpPr>
          <p:nvPr/>
        </p:nvCxnSpPr>
        <p:spPr>
          <a:xfrm flipH="1">
            <a:off x="5035627" y="5091048"/>
            <a:ext cx="223431" cy="2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06543527-8DC4-EC6D-DB5B-66D3D52213EF}"/>
              </a:ext>
            </a:extLst>
          </p:cNvPr>
          <p:cNvCxnSpPr>
            <a:stCxn id="19" idx="5"/>
            <a:endCxn id="10" idx="0"/>
          </p:cNvCxnSpPr>
          <p:nvPr/>
        </p:nvCxnSpPr>
        <p:spPr>
          <a:xfrm>
            <a:off x="5679648" y="5091048"/>
            <a:ext cx="221183" cy="2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13B786A2-2C9E-E626-73F1-51F070767D4B}"/>
              </a:ext>
            </a:extLst>
          </p:cNvPr>
          <p:cNvCxnSpPr>
            <a:stCxn id="21" idx="3"/>
            <a:endCxn id="11" idx="0"/>
          </p:cNvCxnSpPr>
          <p:nvPr/>
        </p:nvCxnSpPr>
        <p:spPr>
          <a:xfrm flipH="1">
            <a:off x="6766035" y="5090098"/>
            <a:ext cx="221183" cy="27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40FA508-AD3C-3145-AF7F-8C03840BC46D}"/>
              </a:ext>
            </a:extLst>
          </p:cNvPr>
          <p:cNvCxnSpPr>
            <a:stCxn id="21" idx="5"/>
            <a:endCxn id="12" idx="0"/>
          </p:cNvCxnSpPr>
          <p:nvPr/>
        </p:nvCxnSpPr>
        <p:spPr>
          <a:xfrm>
            <a:off x="7407808" y="5090098"/>
            <a:ext cx="223431" cy="27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7C367A5-3D72-5E2D-2C19-9BC0386716C4}"/>
              </a:ext>
            </a:extLst>
          </p:cNvPr>
          <p:cNvSpPr txBox="1"/>
          <p:nvPr/>
        </p:nvSpPr>
        <p:spPr>
          <a:xfrm>
            <a:off x="8067189" y="2018115"/>
            <a:ext cx="35845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Листья дерева – это элементы массива, а также нейтральные элементы операции – для наполнения дерева до полного</a:t>
            </a:r>
          </a:p>
          <a:p>
            <a:r>
              <a:rPr lang="ru-RU" dirty="0"/>
              <a:t>Все остальные вершины являются результатом ассоциативной операции от своих потомков, в нашем случае – сумма</a:t>
            </a:r>
          </a:p>
          <a:p>
            <a:r>
              <a:rPr lang="ru-RU" dirty="0"/>
              <a:t>Таким образом, корень – это результат суммы на всем массиве.</a:t>
            </a:r>
          </a:p>
        </p:txBody>
      </p:sp>
    </p:spTree>
    <p:extLst>
      <p:ext uri="{BB962C8B-B14F-4D97-AF65-F5344CB8AC3E}">
        <p14:creationId xmlns:p14="http://schemas.microsoft.com/office/powerpoint/2010/main" val="296719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B7862-743B-11F8-6338-B55C2C67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Построение дерева отрезков (</a:t>
            </a:r>
            <a:r>
              <a:rPr lang="en-US" dirty="0"/>
              <a:t>build)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7BD0E-06B7-BD64-F6BD-6907EF72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Исходный массив – </a:t>
            </a:r>
            <a:r>
              <a:rPr lang="en-US" dirty="0" err="1"/>
              <a:t>arr</a:t>
            </a:r>
            <a:r>
              <a:rPr lang="en-US" dirty="0"/>
              <a:t> =[</a:t>
            </a:r>
            <a:r>
              <a:rPr lang="en-US" dirty="0">
                <a:solidFill>
                  <a:srgbClr val="F6AB58"/>
                </a:solidFill>
              </a:rPr>
              <a:t>5, 8, 1, 6, 3, 4</a:t>
            </a:r>
            <a:r>
              <a:rPr lang="ru-RU" dirty="0">
                <a:solidFill>
                  <a:srgbClr val="F6AB58"/>
                </a:solidFill>
              </a:rPr>
              <a:t>,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0, 0</a:t>
            </a:r>
            <a:r>
              <a:rPr lang="en-US" dirty="0"/>
              <a:t>]  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862ADFA-F772-75B1-7876-0CCE24BA5381}"/>
              </a:ext>
            </a:extLst>
          </p:cNvPr>
          <p:cNvSpPr/>
          <p:nvPr/>
        </p:nvSpPr>
        <p:spPr>
          <a:xfrm>
            <a:off x="610686" y="5362112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EC93C21-C24D-322C-8822-93ACA4C27C37}"/>
              </a:ext>
            </a:extLst>
          </p:cNvPr>
          <p:cNvSpPr/>
          <p:nvPr/>
        </p:nvSpPr>
        <p:spPr>
          <a:xfrm>
            <a:off x="1475890" y="5362112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1A76FEF-BE52-18E5-29BB-7F42A77471F5}"/>
              </a:ext>
            </a:extLst>
          </p:cNvPr>
          <p:cNvSpPr/>
          <p:nvPr/>
        </p:nvSpPr>
        <p:spPr>
          <a:xfrm>
            <a:off x="2341094" y="5362112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592D380-89D6-7068-E8C6-7A2C965020B0}"/>
              </a:ext>
            </a:extLst>
          </p:cNvPr>
          <p:cNvSpPr/>
          <p:nvPr/>
        </p:nvSpPr>
        <p:spPr>
          <a:xfrm>
            <a:off x="3206298" y="5362112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808CD60-1CE8-CFF0-D291-BA88CB991B0B}"/>
              </a:ext>
            </a:extLst>
          </p:cNvPr>
          <p:cNvSpPr/>
          <p:nvPr/>
        </p:nvSpPr>
        <p:spPr>
          <a:xfrm>
            <a:off x="4071502" y="5362111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799E2AE-29A1-99AD-FB5A-E00859A019A1}"/>
              </a:ext>
            </a:extLst>
          </p:cNvPr>
          <p:cNvSpPr/>
          <p:nvPr/>
        </p:nvSpPr>
        <p:spPr>
          <a:xfrm>
            <a:off x="4936706" y="5362111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D3E7D2C4-2EF4-56C6-D932-F1F016B540F0}"/>
              </a:ext>
            </a:extLst>
          </p:cNvPr>
          <p:cNvSpPr/>
          <p:nvPr/>
        </p:nvSpPr>
        <p:spPr>
          <a:xfrm>
            <a:off x="5801910" y="5362111"/>
            <a:ext cx="594804" cy="5592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972B746-A8D8-C05B-0D15-547375107ACB}"/>
              </a:ext>
            </a:extLst>
          </p:cNvPr>
          <p:cNvSpPr/>
          <p:nvPr/>
        </p:nvSpPr>
        <p:spPr>
          <a:xfrm>
            <a:off x="6667114" y="5362110"/>
            <a:ext cx="594804" cy="5592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DC524AA-31D6-E4F9-43D6-272823573B11}"/>
              </a:ext>
            </a:extLst>
          </p:cNvPr>
          <p:cNvSpPr/>
          <p:nvPr/>
        </p:nvSpPr>
        <p:spPr>
          <a:xfrm>
            <a:off x="1043288" y="4613663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E569C01-D366-F256-46E5-BDF2B0844386}"/>
              </a:ext>
            </a:extLst>
          </p:cNvPr>
          <p:cNvSpPr/>
          <p:nvPr/>
        </p:nvSpPr>
        <p:spPr>
          <a:xfrm>
            <a:off x="2771293" y="4613662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F20126E0-3D73-6BD6-3065-162FE33A4457}"/>
              </a:ext>
            </a:extLst>
          </p:cNvPr>
          <p:cNvSpPr/>
          <p:nvPr/>
        </p:nvSpPr>
        <p:spPr>
          <a:xfrm>
            <a:off x="4505228" y="4613662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B4B1AE8-6785-3716-F62F-0ACC9B467CF9}"/>
              </a:ext>
            </a:extLst>
          </p:cNvPr>
          <p:cNvSpPr/>
          <p:nvPr/>
        </p:nvSpPr>
        <p:spPr>
          <a:xfrm>
            <a:off x="6233388" y="4612712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53D2D3C-18E3-25DB-4BC4-094E782E3CBC}"/>
              </a:ext>
            </a:extLst>
          </p:cNvPr>
          <p:cNvSpPr/>
          <p:nvPr/>
        </p:nvSpPr>
        <p:spPr>
          <a:xfrm>
            <a:off x="1934939" y="3721647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AAF2224-4FD9-956C-694D-C20EE9BD9116}"/>
              </a:ext>
            </a:extLst>
          </p:cNvPr>
          <p:cNvSpPr/>
          <p:nvPr/>
        </p:nvSpPr>
        <p:spPr>
          <a:xfrm>
            <a:off x="5397229" y="3721647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77BBEEC-385C-A6EC-82C4-49B13C966C2E}"/>
              </a:ext>
            </a:extLst>
          </p:cNvPr>
          <p:cNvSpPr/>
          <p:nvPr/>
        </p:nvSpPr>
        <p:spPr>
          <a:xfrm>
            <a:off x="3657206" y="2905215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4993560-DA4B-D313-AEB3-3F18682A4252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 flipH="1">
            <a:off x="2232341" y="3382601"/>
            <a:ext cx="1511972" cy="33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9B7251C-0EE6-31EF-5F6B-4A5753050A28}"/>
              </a:ext>
            </a:extLst>
          </p:cNvPr>
          <p:cNvCxnSpPr>
            <a:stCxn id="18" idx="5"/>
            <a:endCxn id="17" idx="0"/>
          </p:cNvCxnSpPr>
          <p:nvPr/>
        </p:nvCxnSpPr>
        <p:spPr>
          <a:xfrm>
            <a:off x="4164903" y="3382601"/>
            <a:ext cx="1529728" cy="33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047C813-04B5-2356-0D55-346A70B39C5E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 flipH="1">
            <a:off x="1340690" y="4199033"/>
            <a:ext cx="681356" cy="41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BD9005C-A156-9A06-EFEA-5C026AE578FB}"/>
              </a:ext>
            </a:extLst>
          </p:cNvPr>
          <p:cNvCxnSpPr>
            <a:stCxn id="16" idx="5"/>
            <a:endCxn id="13" idx="0"/>
          </p:cNvCxnSpPr>
          <p:nvPr/>
        </p:nvCxnSpPr>
        <p:spPr>
          <a:xfrm>
            <a:off x="2442636" y="4199033"/>
            <a:ext cx="626059" cy="41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5B0FCCB-1974-251F-30EC-9642AA0D7E6D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 flipH="1">
            <a:off x="908088" y="5091049"/>
            <a:ext cx="222307" cy="2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3678DEC3-0321-CE05-A049-70DB68FA3CBB}"/>
              </a:ext>
            </a:extLst>
          </p:cNvPr>
          <p:cNvCxnSpPr>
            <a:cxnSpLocks/>
            <a:stCxn id="12" idx="5"/>
            <a:endCxn id="5" idx="0"/>
          </p:cNvCxnSpPr>
          <p:nvPr/>
        </p:nvCxnSpPr>
        <p:spPr>
          <a:xfrm>
            <a:off x="1550985" y="5091049"/>
            <a:ext cx="222307" cy="2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0B84C00-A954-3970-6A21-3E5ED7177985}"/>
              </a:ext>
            </a:extLst>
          </p:cNvPr>
          <p:cNvCxnSpPr>
            <a:stCxn id="13" idx="3"/>
            <a:endCxn id="6" idx="0"/>
          </p:cNvCxnSpPr>
          <p:nvPr/>
        </p:nvCxnSpPr>
        <p:spPr>
          <a:xfrm flipH="1">
            <a:off x="2638496" y="5091048"/>
            <a:ext cx="219904" cy="27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5132A1D-12BB-07E8-0848-F65D75AC7FFB}"/>
              </a:ext>
            </a:extLst>
          </p:cNvPr>
          <p:cNvCxnSpPr>
            <a:stCxn id="13" idx="5"/>
            <a:endCxn id="7" idx="0"/>
          </p:cNvCxnSpPr>
          <p:nvPr/>
        </p:nvCxnSpPr>
        <p:spPr>
          <a:xfrm>
            <a:off x="3278990" y="5091048"/>
            <a:ext cx="224710" cy="27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ECA1D16-7F07-E80F-142F-DC0BFDD8D0EA}"/>
              </a:ext>
            </a:extLst>
          </p:cNvPr>
          <p:cNvCxnSpPr>
            <a:stCxn id="17" idx="3"/>
            <a:endCxn id="14" idx="0"/>
          </p:cNvCxnSpPr>
          <p:nvPr/>
        </p:nvCxnSpPr>
        <p:spPr>
          <a:xfrm flipH="1">
            <a:off x="4802630" y="4199033"/>
            <a:ext cx="681706" cy="41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CB18BA6-C050-461F-F05A-F7F1B845E506}"/>
              </a:ext>
            </a:extLst>
          </p:cNvPr>
          <p:cNvCxnSpPr>
            <a:stCxn id="17" idx="5"/>
            <a:endCxn id="15" idx="0"/>
          </p:cNvCxnSpPr>
          <p:nvPr/>
        </p:nvCxnSpPr>
        <p:spPr>
          <a:xfrm>
            <a:off x="5904926" y="4199033"/>
            <a:ext cx="625864" cy="41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38AF0666-6D71-D5FC-C704-05F2B0A975CA}"/>
              </a:ext>
            </a:extLst>
          </p:cNvPr>
          <p:cNvCxnSpPr>
            <a:stCxn id="14" idx="3"/>
            <a:endCxn id="8" idx="0"/>
          </p:cNvCxnSpPr>
          <p:nvPr/>
        </p:nvCxnSpPr>
        <p:spPr>
          <a:xfrm flipH="1">
            <a:off x="4368904" y="5091048"/>
            <a:ext cx="223431" cy="2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897C954-B9BB-FFE0-188D-9AC763478150}"/>
              </a:ext>
            </a:extLst>
          </p:cNvPr>
          <p:cNvCxnSpPr>
            <a:stCxn id="14" idx="5"/>
            <a:endCxn id="9" idx="0"/>
          </p:cNvCxnSpPr>
          <p:nvPr/>
        </p:nvCxnSpPr>
        <p:spPr>
          <a:xfrm>
            <a:off x="5012925" y="5091048"/>
            <a:ext cx="221183" cy="2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C3E9ACF0-D01F-B7E7-6DFA-5441AA4E0D9E}"/>
              </a:ext>
            </a:extLst>
          </p:cNvPr>
          <p:cNvCxnSpPr>
            <a:stCxn id="15" idx="3"/>
            <a:endCxn id="10" idx="0"/>
          </p:cNvCxnSpPr>
          <p:nvPr/>
        </p:nvCxnSpPr>
        <p:spPr>
          <a:xfrm flipH="1">
            <a:off x="6099312" y="5090098"/>
            <a:ext cx="221183" cy="27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50D086D-6CA5-F9C4-606B-7AAB61F8DCEC}"/>
              </a:ext>
            </a:extLst>
          </p:cNvPr>
          <p:cNvCxnSpPr>
            <a:stCxn id="15" idx="5"/>
            <a:endCxn id="11" idx="0"/>
          </p:cNvCxnSpPr>
          <p:nvPr/>
        </p:nvCxnSpPr>
        <p:spPr>
          <a:xfrm>
            <a:off x="6741085" y="5090098"/>
            <a:ext cx="223431" cy="27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AD32A3-B26A-9E7D-D0F0-1EF3C109285B}"/>
              </a:ext>
            </a:extLst>
          </p:cNvPr>
          <p:cNvSpPr txBox="1"/>
          <p:nvPr/>
        </p:nvSpPr>
        <p:spPr>
          <a:xfrm>
            <a:off x="3366097" y="2824673"/>
            <a:ext cx="29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9787A66-B2C2-F91B-708B-9B9622D6EC77}"/>
              </a:ext>
            </a:extLst>
          </p:cNvPr>
          <p:cNvSpPr txBox="1"/>
          <p:nvPr/>
        </p:nvSpPr>
        <p:spPr>
          <a:xfrm>
            <a:off x="1693389" y="3631961"/>
            <a:ext cx="29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FF4E06-75D0-73A0-BF29-9FF9182B8032}"/>
              </a:ext>
            </a:extLst>
          </p:cNvPr>
          <p:cNvSpPr txBox="1"/>
          <p:nvPr/>
        </p:nvSpPr>
        <p:spPr>
          <a:xfrm>
            <a:off x="746441" y="4531756"/>
            <a:ext cx="29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23A72CF-E0D4-E2B2-0D38-072A1755AFCA}"/>
              </a:ext>
            </a:extLst>
          </p:cNvPr>
          <p:cNvSpPr txBox="1"/>
          <p:nvPr/>
        </p:nvSpPr>
        <p:spPr>
          <a:xfrm>
            <a:off x="5123516" y="3681165"/>
            <a:ext cx="29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679322-BA70-E570-8252-AFB98CA7B9F5}"/>
              </a:ext>
            </a:extLst>
          </p:cNvPr>
          <p:cNvSpPr txBox="1"/>
          <p:nvPr/>
        </p:nvSpPr>
        <p:spPr>
          <a:xfrm>
            <a:off x="2500399" y="4561668"/>
            <a:ext cx="29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2242C5-47F8-30CD-1443-A46C000AB1FB}"/>
              </a:ext>
            </a:extLst>
          </p:cNvPr>
          <p:cNvSpPr txBox="1"/>
          <p:nvPr/>
        </p:nvSpPr>
        <p:spPr>
          <a:xfrm>
            <a:off x="4187058" y="4531755"/>
            <a:ext cx="29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D33CB4-C77D-2928-5D7C-74F542D5CA21}"/>
              </a:ext>
            </a:extLst>
          </p:cNvPr>
          <p:cNvSpPr txBox="1"/>
          <p:nvPr/>
        </p:nvSpPr>
        <p:spPr>
          <a:xfrm>
            <a:off x="5948640" y="4577051"/>
            <a:ext cx="29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C0ACFA-246C-BC5D-0649-82CBFB308654}"/>
              </a:ext>
            </a:extLst>
          </p:cNvPr>
          <p:cNvSpPr txBox="1"/>
          <p:nvPr/>
        </p:nvSpPr>
        <p:spPr>
          <a:xfrm>
            <a:off x="733585" y="5942568"/>
            <a:ext cx="29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9DF063-7F80-EA76-38A5-C63EBF70338A}"/>
              </a:ext>
            </a:extLst>
          </p:cNvPr>
          <p:cNvSpPr txBox="1"/>
          <p:nvPr/>
        </p:nvSpPr>
        <p:spPr>
          <a:xfrm>
            <a:off x="1611923" y="5942568"/>
            <a:ext cx="29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A707971-7807-E89C-C486-13273B27406C}"/>
              </a:ext>
            </a:extLst>
          </p:cNvPr>
          <p:cNvSpPr txBox="1"/>
          <p:nvPr/>
        </p:nvSpPr>
        <p:spPr>
          <a:xfrm>
            <a:off x="2487218" y="5942568"/>
            <a:ext cx="29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22CFC8B-136E-72E3-E9CE-A2659331483D}"/>
              </a:ext>
            </a:extLst>
          </p:cNvPr>
          <p:cNvSpPr txBox="1"/>
          <p:nvPr/>
        </p:nvSpPr>
        <p:spPr>
          <a:xfrm>
            <a:off x="3300869" y="5921334"/>
            <a:ext cx="4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5E29C5-0862-6A7E-9A70-F4E9071FAE42}"/>
              </a:ext>
            </a:extLst>
          </p:cNvPr>
          <p:cNvSpPr txBox="1"/>
          <p:nvPr/>
        </p:nvSpPr>
        <p:spPr>
          <a:xfrm>
            <a:off x="4187058" y="5905485"/>
            <a:ext cx="46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CB65EF-87D3-CE2F-D38B-3AFD4E983D0A}"/>
              </a:ext>
            </a:extLst>
          </p:cNvPr>
          <p:cNvSpPr txBox="1"/>
          <p:nvPr/>
        </p:nvSpPr>
        <p:spPr>
          <a:xfrm>
            <a:off x="5049006" y="5942568"/>
            <a:ext cx="4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CC655D2-3F0A-600F-5BD0-08AE6C91D143}"/>
              </a:ext>
            </a:extLst>
          </p:cNvPr>
          <p:cNvSpPr txBox="1"/>
          <p:nvPr/>
        </p:nvSpPr>
        <p:spPr>
          <a:xfrm>
            <a:off x="5904926" y="5935411"/>
            <a:ext cx="4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15528B-C0C0-D1DF-DE1E-EF9C69C0BB81}"/>
              </a:ext>
            </a:extLst>
          </p:cNvPr>
          <p:cNvSpPr txBox="1"/>
          <p:nvPr/>
        </p:nvSpPr>
        <p:spPr>
          <a:xfrm>
            <a:off x="6805259" y="5942568"/>
            <a:ext cx="46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D2D8768-878E-1FD6-158F-85E9A616B542}"/>
              </a:ext>
            </a:extLst>
          </p:cNvPr>
          <p:cNvSpPr txBox="1"/>
          <p:nvPr/>
        </p:nvSpPr>
        <p:spPr>
          <a:xfrm>
            <a:off x="8052555" y="1850186"/>
            <a:ext cx="289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arr.length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n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tree = new int[2*n – 1]</a:t>
            </a:r>
            <a:endParaRPr lang="ru-RU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6757FE7E-8957-DC92-176E-24C9A0DAE832}"/>
              </a:ext>
            </a:extLst>
          </p:cNvPr>
          <p:cNvSpPr/>
          <p:nvPr/>
        </p:nvSpPr>
        <p:spPr>
          <a:xfrm>
            <a:off x="9402537" y="2643798"/>
            <a:ext cx="797905" cy="7577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endParaRPr lang="ru-RU" sz="1600" dirty="0"/>
          </a:p>
        </p:txBody>
      </p: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7D52B182-5A02-1908-1B37-526223319DFC}"/>
              </a:ext>
            </a:extLst>
          </p:cNvPr>
          <p:cNvCxnSpPr>
            <a:cxnSpLocks/>
            <a:stCxn id="107" idx="3"/>
            <a:endCxn id="127" idx="0"/>
          </p:cNvCxnSpPr>
          <p:nvPr/>
        </p:nvCxnSpPr>
        <p:spPr>
          <a:xfrm flipH="1">
            <a:off x="8745477" y="3290552"/>
            <a:ext cx="773910" cy="11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71A90ED8-D8E3-A826-D91D-0994DB421E80}"/>
              </a:ext>
            </a:extLst>
          </p:cNvPr>
          <p:cNvCxnSpPr>
            <a:cxnSpLocks/>
            <a:stCxn id="107" idx="5"/>
            <a:endCxn id="128" idx="0"/>
          </p:cNvCxnSpPr>
          <p:nvPr/>
        </p:nvCxnSpPr>
        <p:spPr>
          <a:xfrm>
            <a:off x="10083592" y="3290552"/>
            <a:ext cx="758139" cy="13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Овал 126">
            <a:extLst>
              <a:ext uri="{FF2B5EF4-FFF2-40B4-BE49-F238E27FC236}">
                <a16:creationId xmlns:a16="http://schemas.microsoft.com/office/drawing/2014/main" id="{37ED6AEF-BC6A-0ACF-2AAE-7423FE180511}"/>
              </a:ext>
            </a:extLst>
          </p:cNvPr>
          <p:cNvSpPr/>
          <p:nvPr/>
        </p:nvSpPr>
        <p:spPr>
          <a:xfrm>
            <a:off x="8346524" y="3409847"/>
            <a:ext cx="797905" cy="7577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2i+1</a:t>
            </a:r>
            <a:endParaRPr lang="ru-RU" sz="1600" dirty="0"/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F2856481-EF0C-4B68-2E64-5932FD78163C}"/>
              </a:ext>
            </a:extLst>
          </p:cNvPr>
          <p:cNvSpPr/>
          <p:nvPr/>
        </p:nvSpPr>
        <p:spPr>
          <a:xfrm>
            <a:off x="10442778" y="3429000"/>
            <a:ext cx="797905" cy="7577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2i+2</a:t>
            </a:r>
            <a:endParaRPr lang="ru-RU" sz="16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DE759C1-86BE-1EB7-3725-F134681DB040}"/>
              </a:ext>
            </a:extLst>
          </p:cNvPr>
          <p:cNvSpPr txBox="1"/>
          <p:nvPr/>
        </p:nvSpPr>
        <p:spPr>
          <a:xfrm>
            <a:off x="7546552" y="4186720"/>
            <a:ext cx="46087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void build(int v, int l, int r):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if r – l == 1: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tree[v] =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[l]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return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mid = (l + r) / 2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build(2*v+1, l, mid)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build(2*v+2, mid, r)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tree[v] = tree[2*v+1] + tree[2*v+2]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treeBuild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: build(0, 0,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arr.length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FA993CE-AE61-8EF8-0A81-3337564B89D5}"/>
              </a:ext>
            </a:extLst>
          </p:cNvPr>
          <p:cNvSpPr txBox="1"/>
          <p:nvPr/>
        </p:nvSpPr>
        <p:spPr>
          <a:xfrm>
            <a:off x="4252009" y="2870762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7F3F"/>
                </a:solidFill>
              </a:rPr>
              <a:t>[0, 8)</a:t>
            </a:r>
            <a:endParaRPr lang="ru-RU" dirty="0">
              <a:solidFill>
                <a:srgbClr val="137F3F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5BAF77-E7AF-15A0-DDB5-AF99C9304DFF}"/>
              </a:ext>
            </a:extLst>
          </p:cNvPr>
          <p:cNvSpPr txBox="1"/>
          <p:nvPr/>
        </p:nvSpPr>
        <p:spPr>
          <a:xfrm>
            <a:off x="2497015" y="3681165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7F3F"/>
                </a:solidFill>
              </a:rPr>
              <a:t>[0, 4)</a:t>
            </a:r>
            <a:endParaRPr lang="ru-RU" dirty="0">
              <a:solidFill>
                <a:srgbClr val="137F3F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1DB327F-6463-FC0A-3F93-DB40D36A05A4}"/>
              </a:ext>
            </a:extLst>
          </p:cNvPr>
          <p:cNvSpPr txBox="1"/>
          <p:nvPr/>
        </p:nvSpPr>
        <p:spPr>
          <a:xfrm>
            <a:off x="5996577" y="3635041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7F3F"/>
                </a:solidFill>
              </a:rPr>
              <a:t>[4, 8)</a:t>
            </a:r>
            <a:endParaRPr lang="ru-RU" dirty="0">
              <a:solidFill>
                <a:srgbClr val="137F3F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10797F9-552E-EEE0-ECD7-ECFC2F4B55C3}"/>
              </a:ext>
            </a:extLst>
          </p:cNvPr>
          <p:cNvSpPr txBox="1"/>
          <p:nvPr/>
        </p:nvSpPr>
        <p:spPr>
          <a:xfrm>
            <a:off x="1589600" y="4536005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7F3F"/>
                </a:solidFill>
              </a:rPr>
              <a:t>[0, 2)</a:t>
            </a:r>
            <a:endParaRPr lang="ru-RU" dirty="0">
              <a:solidFill>
                <a:srgbClr val="137F3F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1A33C8C-3A97-6F6C-8DF7-7E208CA27108}"/>
              </a:ext>
            </a:extLst>
          </p:cNvPr>
          <p:cNvSpPr txBox="1"/>
          <p:nvPr/>
        </p:nvSpPr>
        <p:spPr>
          <a:xfrm>
            <a:off x="3330294" y="4561668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7F3F"/>
                </a:solidFill>
              </a:rPr>
              <a:t>[2, 4)</a:t>
            </a:r>
            <a:endParaRPr lang="ru-RU" dirty="0">
              <a:solidFill>
                <a:srgbClr val="137F3F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1CF5AB-F2B2-D393-5861-616E6D63F57A}"/>
              </a:ext>
            </a:extLst>
          </p:cNvPr>
          <p:cNvSpPr txBox="1"/>
          <p:nvPr/>
        </p:nvSpPr>
        <p:spPr>
          <a:xfrm>
            <a:off x="5052256" y="4531755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7F3F"/>
                </a:solidFill>
              </a:rPr>
              <a:t>[4, 6)</a:t>
            </a:r>
            <a:endParaRPr lang="ru-RU" dirty="0">
              <a:solidFill>
                <a:srgbClr val="137F3F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6E93B7E-CB58-C370-E9B6-3416AA84548D}"/>
              </a:ext>
            </a:extLst>
          </p:cNvPr>
          <p:cNvSpPr txBox="1"/>
          <p:nvPr/>
        </p:nvSpPr>
        <p:spPr>
          <a:xfrm>
            <a:off x="6810891" y="4536005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7F3F"/>
                </a:solidFill>
              </a:rPr>
              <a:t>[6, 8)</a:t>
            </a:r>
            <a:endParaRPr lang="ru-RU" dirty="0">
              <a:solidFill>
                <a:srgbClr val="137F3F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7C781-E1EE-A25A-F501-5FF4D8AD6615}"/>
              </a:ext>
            </a:extLst>
          </p:cNvPr>
          <p:cNvSpPr txBox="1"/>
          <p:nvPr/>
        </p:nvSpPr>
        <p:spPr>
          <a:xfrm>
            <a:off x="553446" y="6254621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52BE5"/>
                </a:solidFill>
              </a:rPr>
              <a:t>[0, 1)</a:t>
            </a:r>
            <a:endParaRPr lang="ru-RU" dirty="0">
              <a:solidFill>
                <a:srgbClr val="952BE5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CF97D0D-A5BB-3501-A690-AFBF1D647E0D}"/>
              </a:ext>
            </a:extLst>
          </p:cNvPr>
          <p:cNvSpPr txBox="1"/>
          <p:nvPr/>
        </p:nvSpPr>
        <p:spPr>
          <a:xfrm>
            <a:off x="1413652" y="6254621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52BE5"/>
                </a:solidFill>
              </a:rPr>
              <a:t>[1, 2)</a:t>
            </a:r>
            <a:endParaRPr lang="ru-RU" dirty="0">
              <a:solidFill>
                <a:srgbClr val="952BE5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6832177-7616-36C7-5D2D-AFE1067CEEBC}"/>
              </a:ext>
            </a:extLst>
          </p:cNvPr>
          <p:cNvSpPr txBox="1"/>
          <p:nvPr/>
        </p:nvSpPr>
        <p:spPr>
          <a:xfrm>
            <a:off x="2273741" y="6254621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52BE5"/>
                </a:solidFill>
              </a:rPr>
              <a:t>[2, 3)</a:t>
            </a:r>
            <a:endParaRPr lang="ru-RU" dirty="0">
              <a:solidFill>
                <a:srgbClr val="952BE5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98A9C42-4DC0-AC51-A619-94D4AFBE6007}"/>
              </a:ext>
            </a:extLst>
          </p:cNvPr>
          <p:cNvSpPr txBox="1"/>
          <p:nvPr/>
        </p:nvSpPr>
        <p:spPr>
          <a:xfrm>
            <a:off x="3179808" y="6285017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52BE5"/>
                </a:solidFill>
              </a:rPr>
              <a:t>[3, 4)</a:t>
            </a:r>
            <a:endParaRPr lang="ru-RU" dirty="0">
              <a:solidFill>
                <a:srgbClr val="952BE5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A6AD1FD-4172-C167-9138-7E193E214A9B}"/>
              </a:ext>
            </a:extLst>
          </p:cNvPr>
          <p:cNvSpPr txBox="1"/>
          <p:nvPr/>
        </p:nvSpPr>
        <p:spPr>
          <a:xfrm>
            <a:off x="4048765" y="6254621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52BE5"/>
                </a:solidFill>
              </a:rPr>
              <a:t>[4, 5)</a:t>
            </a:r>
            <a:endParaRPr lang="ru-RU" dirty="0">
              <a:solidFill>
                <a:srgbClr val="952BE5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9721A9B-5749-B8AA-757B-1F999896BE79}"/>
              </a:ext>
            </a:extLst>
          </p:cNvPr>
          <p:cNvSpPr txBox="1"/>
          <p:nvPr/>
        </p:nvSpPr>
        <p:spPr>
          <a:xfrm>
            <a:off x="4954459" y="6284826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52BE5"/>
                </a:solidFill>
              </a:rPr>
              <a:t>[5, 6)</a:t>
            </a:r>
            <a:endParaRPr lang="ru-RU" dirty="0">
              <a:solidFill>
                <a:srgbClr val="952BE5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4BBF236-74D7-3C9B-B0E5-426C712E131C}"/>
              </a:ext>
            </a:extLst>
          </p:cNvPr>
          <p:cNvSpPr txBox="1"/>
          <p:nvPr/>
        </p:nvSpPr>
        <p:spPr>
          <a:xfrm>
            <a:off x="5791403" y="6280630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52BE5"/>
                </a:solidFill>
              </a:rPr>
              <a:t>[6, 7)</a:t>
            </a:r>
            <a:endParaRPr lang="ru-RU" dirty="0">
              <a:solidFill>
                <a:srgbClr val="952BE5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88C8E10-C6E4-B038-D9E6-D9CAC55EAC6B}"/>
              </a:ext>
            </a:extLst>
          </p:cNvPr>
          <p:cNvSpPr txBox="1"/>
          <p:nvPr/>
        </p:nvSpPr>
        <p:spPr>
          <a:xfrm>
            <a:off x="6657971" y="6271943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52BE5"/>
                </a:solidFill>
              </a:rPr>
              <a:t>[7, 8)</a:t>
            </a:r>
            <a:endParaRPr lang="ru-RU" dirty="0">
              <a:solidFill>
                <a:srgbClr val="952BE5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112E959-07A4-54FC-6522-EFAEBCF26034}"/>
              </a:ext>
            </a:extLst>
          </p:cNvPr>
          <p:cNvSpPr txBox="1"/>
          <p:nvPr/>
        </p:nvSpPr>
        <p:spPr>
          <a:xfrm>
            <a:off x="4873689" y="1506117"/>
            <a:ext cx="289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52BE5"/>
                </a:solidFill>
              </a:rPr>
              <a:t>0     1     2    3    4     5    6     7   </a:t>
            </a:r>
            <a:endParaRPr lang="ru-RU" dirty="0">
              <a:solidFill>
                <a:srgbClr val="952BE5"/>
              </a:solidFill>
            </a:endParaRPr>
          </a:p>
        </p:txBody>
      </p:sp>
      <p:sp>
        <p:nvSpPr>
          <p:cNvPr id="157" name="Стрелка: вниз 156">
            <a:extLst>
              <a:ext uri="{FF2B5EF4-FFF2-40B4-BE49-F238E27FC236}">
                <a16:creationId xmlns:a16="http://schemas.microsoft.com/office/drawing/2014/main" id="{B65E01CF-2627-0DCA-19DC-DB76CC012831}"/>
              </a:ext>
            </a:extLst>
          </p:cNvPr>
          <p:cNvSpPr/>
          <p:nvPr/>
        </p:nvSpPr>
        <p:spPr>
          <a:xfrm rot="16200000">
            <a:off x="3095481" y="2997742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Стрелка: вниз 157">
            <a:extLst>
              <a:ext uri="{FF2B5EF4-FFF2-40B4-BE49-F238E27FC236}">
                <a16:creationId xmlns:a16="http://schemas.microsoft.com/office/drawing/2014/main" id="{7614EB28-5E6A-D618-F23F-EDB94CF5B890}"/>
              </a:ext>
            </a:extLst>
          </p:cNvPr>
          <p:cNvSpPr/>
          <p:nvPr/>
        </p:nvSpPr>
        <p:spPr>
          <a:xfrm rot="16200000">
            <a:off x="1490337" y="3823358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Стрелка: вниз 158">
            <a:extLst>
              <a:ext uri="{FF2B5EF4-FFF2-40B4-BE49-F238E27FC236}">
                <a16:creationId xmlns:a16="http://schemas.microsoft.com/office/drawing/2014/main" id="{E14EB8EB-A429-C7A8-EC9C-7564DB1BAC38}"/>
              </a:ext>
            </a:extLst>
          </p:cNvPr>
          <p:cNvSpPr/>
          <p:nvPr/>
        </p:nvSpPr>
        <p:spPr>
          <a:xfrm rot="16200000">
            <a:off x="2391852" y="4764887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Стрелка: вниз 159">
            <a:extLst>
              <a:ext uri="{FF2B5EF4-FFF2-40B4-BE49-F238E27FC236}">
                <a16:creationId xmlns:a16="http://schemas.microsoft.com/office/drawing/2014/main" id="{BBB326BF-BE81-E29F-7A0E-A14B75916B17}"/>
              </a:ext>
            </a:extLst>
          </p:cNvPr>
          <p:cNvSpPr/>
          <p:nvPr/>
        </p:nvSpPr>
        <p:spPr>
          <a:xfrm rot="16200000">
            <a:off x="637764" y="4764887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Стрелка: вниз 161">
            <a:extLst>
              <a:ext uri="{FF2B5EF4-FFF2-40B4-BE49-F238E27FC236}">
                <a16:creationId xmlns:a16="http://schemas.microsoft.com/office/drawing/2014/main" id="{A993C8FF-B3E3-F983-09FA-8E8B1C2552A7}"/>
              </a:ext>
            </a:extLst>
          </p:cNvPr>
          <p:cNvSpPr/>
          <p:nvPr/>
        </p:nvSpPr>
        <p:spPr>
          <a:xfrm rot="14295444">
            <a:off x="1242987" y="5820305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Стрелка: вниз 162">
            <a:extLst>
              <a:ext uri="{FF2B5EF4-FFF2-40B4-BE49-F238E27FC236}">
                <a16:creationId xmlns:a16="http://schemas.microsoft.com/office/drawing/2014/main" id="{8CAE54C3-0389-9247-71AF-16A0127B7FAD}"/>
              </a:ext>
            </a:extLst>
          </p:cNvPr>
          <p:cNvSpPr/>
          <p:nvPr/>
        </p:nvSpPr>
        <p:spPr>
          <a:xfrm rot="14295444">
            <a:off x="2159042" y="5855504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Стрелка: вниз 163">
            <a:extLst>
              <a:ext uri="{FF2B5EF4-FFF2-40B4-BE49-F238E27FC236}">
                <a16:creationId xmlns:a16="http://schemas.microsoft.com/office/drawing/2014/main" id="{57C73FCE-28AE-294C-3E41-10D461ACC216}"/>
              </a:ext>
            </a:extLst>
          </p:cNvPr>
          <p:cNvSpPr/>
          <p:nvPr/>
        </p:nvSpPr>
        <p:spPr>
          <a:xfrm rot="14295444">
            <a:off x="3001941" y="5855505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Стрелка: вниз 164">
            <a:extLst>
              <a:ext uri="{FF2B5EF4-FFF2-40B4-BE49-F238E27FC236}">
                <a16:creationId xmlns:a16="http://schemas.microsoft.com/office/drawing/2014/main" id="{06DD6A72-514F-1035-FE16-217BAF4EDECD}"/>
              </a:ext>
            </a:extLst>
          </p:cNvPr>
          <p:cNvSpPr/>
          <p:nvPr/>
        </p:nvSpPr>
        <p:spPr>
          <a:xfrm rot="14295444">
            <a:off x="3872067" y="5855505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Стрелка: вниз 165">
            <a:extLst>
              <a:ext uri="{FF2B5EF4-FFF2-40B4-BE49-F238E27FC236}">
                <a16:creationId xmlns:a16="http://schemas.microsoft.com/office/drawing/2014/main" id="{BBA3CEF9-C64F-70FC-A2BC-E5A0805EA043}"/>
              </a:ext>
            </a:extLst>
          </p:cNvPr>
          <p:cNvSpPr/>
          <p:nvPr/>
        </p:nvSpPr>
        <p:spPr>
          <a:xfrm rot="14295444">
            <a:off x="4762780" y="5865379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Стрелка: вниз 166">
            <a:extLst>
              <a:ext uri="{FF2B5EF4-FFF2-40B4-BE49-F238E27FC236}">
                <a16:creationId xmlns:a16="http://schemas.microsoft.com/office/drawing/2014/main" id="{8F096BED-7851-F65C-83B8-5BDF7DF61DE8}"/>
              </a:ext>
            </a:extLst>
          </p:cNvPr>
          <p:cNvSpPr/>
          <p:nvPr/>
        </p:nvSpPr>
        <p:spPr>
          <a:xfrm rot="14295444">
            <a:off x="5612606" y="5855505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Стрелка: вниз 167">
            <a:extLst>
              <a:ext uri="{FF2B5EF4-FFF2-40B4-BE49-F238E27FC236}">
                <a16:creationId xmlns:a16="http://schemas.microsoft.com/office/drawing/2014/main" id="{FA0D8786-C05B-AED2-FA5F-94FB8CE52005}"/>
              </a:ext>
            </a:extLst>
          </p:cNvPr>
          <p:cNvSpPr/>
          <p:nvPr/>
        </p:nvSpPr>
        <p:spPr>
          <a:xfrm rot="14295444">
            <a:off x="6464459" y="5847278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Стрелка: вниз 168">
            <a:extLst>
              <a:ext uri="{FF2B5EF4-FFF2-40B4-BE49-F238E27FC236}">
                <a16:creationId xmlns:a16="http://schemas.microsoft.com/office/drawing/2014/main" id="{402EB766-AE92-2E07-9ADB-0BB6183DF9AE}"/>
              </a:ext>
            </a:extLst>
          </p:cNvPr>
          <p:cNvSpPr/>
          <p:nvPr/>
        </p:nvSpPr>
        <p:spPr>
          <a:xfrm rot="16200000">
            <a:off x="4958292" y="3868784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0" name="Стрелка: вниз 169">
            <a:extLst>
              <a:ext uri="{FF2B5EF4-FFF2-40B4-BE49-F238E27FC236}">
                <a16:creationId xmlns:a16="http://schemas.microsoft.com/office/drawing/2014/main" id="{ED33BB5C-755D-F993-0361-1B5A2E9FB158}"/>
              </a:ext>
            </a:extLst>
          </p:cNvPr>
          <p:cNvSpPr/>
          <p:nvPr/>
        </p:nvSpPr>
        <p:spPr>
          <a:xfrm rot="16200000">
            <a:off x="4069312" y="4764887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Стрелка: вниз 170">
            <a:extLst>
              <a:ext uri="{FF2B5EF4-FFF2-40B4-BE49-F238E27FC236}">
                <a16:creationId xmlns:a16="http://schemas.microsoft.com/office/drawing/2014/main" id="{B11A3ED8-43B1-C8B9-806F-F671F85DD6D3}"/>
              </a:ext>
            </a:extLst>
          </p:cNvPr>
          <p:cNvSpPr/>
          <p:nvPr/>
        </p:nvSpPr>
        <p:spPr>
          <a:xfrm rot="16200000">
            <a:off x="5758986" y="4791131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Стрелка: вниз 171">
            <a:extLst>
              <a:ext uri="{FF2B5EF4-FFF2-40B4-BE49-F238E27FC236}">
                <a16:creationId xmlns:a16="http://schemas.microsoft.com/office/drawing/2014/main" id="{A788077D-4A70-5EAC-152B-6E4ED055DC51}"/>
              </a:ext>
            </a:extLst>
          </p:cNvPr>
          <p:cNvSpPr/>
          <p:nvPr/>
        </p:nvSpPr>
        <p:spPr>
          <a:xfrm rot="14295444">
            <a:off x="303626" y="5855505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8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7" grpId="1" animBg="1"/>
      <p:bldP spid="157" grpId="2" animBg="1"/>
      <p:bldP spid="157" grpId="3" animBg="1"/>
      <p:bldP spid="157" grpId="4" animBg="1"/>
      <p:bldP spid="158" grpId="0" animBg="1"/>
      <p:bldP spid="158" grpId="1" animBg="1"/>
      <p:bldP spid="158" grpId="2" animBg="1"/>
      <p:bldP spid="158" grpId="3" animBg="1"/>
      <p:bldP spid="158" grpId="4" animBg="1"/>
      <p:bldP spid="158" grpId="5" animBg="1"/>
      <p:bldP spid="159" grpId="0" animBg="1"/>
      <p:bldP spid="159" grpId="1" animBg="1"/>
      <p:bldP spid="159" grpId="2" animBg="1"/>
      <p:bldP spid="159" grpId="3" animBg="1"/>
      <p:bldP spid="159" grpId="4" animBg="1"/>
      <p:bldP spid="159" grpId="5" animBg="1"/>
      <p:bldP spid="160" grpId="0" animBg="1"/>
      <p:bldP spid="160" grpId="1" animBg="1"/>
      <p:bldP spid="160" grpId="2" animBg="1"/>
      <p:bldP spid="160" grpId="3" animBg="1"/>
      <p:bldP spid="160" grpId="4" animBg="1"/>
      <p:bldP spid="160" grpId="5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69" grpId="2" animBg="1"/>
      <p:bldP spid="169" grpId="3" animBg="1"/>
      <p:bldP spid="169" grpId="4" animBg="1"/>
      <p:bldP spid="169" grpId="5" animBg="1"/>
      <p:bldP spid="170" grpId="0" animBg="1"/>
      <p:bldP spid="170" grpId="1" animBg="1"/>
      <p:bldP spid="170" grpId="2" animBg="1"/>
      <p:bldP spid="170" grpId="3" animBg="1"/>
      <p:bldP spid="170" grpId="4" animBg="1"/>
      <p:bldP spid="170" grpId="5" animBg="1"/>
      <p:bldP spid="171" grpId="0" animBg="1"/>
      <p:bldP spid="171" grpId="1" animBg="1"/>
      <p:bldP spid="171" grpId="2" animBg="1"/>
      <p:bldP spid="171" grpId="3" animBg="1"/>
      <p:bldP spid="171" grpId="4" animBg="1"/>
      <p:bldP spid="171" grpId="5" animBg="1"/>
      <p:bldP spid="172" grpId="0" animBg="1"/>
      <p:bldP spid="17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6635F-4F7B-7A86-2B94-F38DDBEB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Запрос суммы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10706-D8EA-15AC-B654-98A42A80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Исходный массив – </a:t>
            </a:r>
            <a:r>
              <a:rPr lang="en-US" dirty="0" err="1"/>
              <a:t>arr</a:t>
            </a:r>
            <a:r>
              <a:rPr lang="en-US" dirty="0"/>
              <a:t> =[</a:t>
            </a:r>
            <a:r>
              <a:rPr lang="en-US" dirty="0">
                <a:solidFill>
                  <a:srgbClr val="F6AB58"/>
                </a:solidFill>
              </a:rPr>
              <a:t>5, 8, 1, 6, 3, 4</a:t>
            </a:r>
            <a:r>
              <a:rPr lang="ru-RU" dirty="0">
                <a:solidFill>
                  <a:srgbClr val="F6AB58"/>
                </a:solidFill>
              </a:rPr>
              <a:t>,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0, 0</a:t>
            </a:r>
            <a:r>
              <a:rPr lang="en-US" dirty="0"/>
              <a:t>] 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Запрос суммы на отрезке </a:t>
            </a:r>
            <a:r>
              <a:rPr lang="en-US" dirty="0"/>
              <a:t>[1; 4] &lt;=&gt; [1; 5)</a:t>
            </a:r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A7E2D3B-AB68-6F13-6265-A08D6FE155B7}"/>
              </a:ext>
            </a:extLst>
          </p:cNvPr>
          <p:cNvSpPr/>
          <p:nvPr/>
        </p:nvSpPr>
        <p:spPr>
          <a:xfrm>
            <a:off x="838200" y="5408511"/>
            <a:ext cx="594804" cy="559293"/>
          </a:xfrm>
          <a:prstGeom prst="ellipse">
            <a:avLst/>
          </a:prstGeom>
          <a:solidFill>
            <a:srgbClr val="F17A59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3600D651-D8C9-D387-6536-15C6E61EF7BB}"/>
              </a:ext>
            </a:extLst>
          </p:cNvPr>
          <p:cNvSpPr/>
          <p:nvPr/>
        </p:nvSpPr>
        <p:spPr>
          <a:xfrm>
            <a:off x="1703404" y="5408511"/>
            <a:ext cx="594804" cy="5592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9DD18B51-C192-441A-C5CD-56E145100F8C}"/>
              </a:ext>
            </a:extLst>
          </p:cNvPr>
          <p:cNvSpPr/>
          <p:nvPr/>
        </p:nvSpPr>
        <p:spPr>
          <a:xfrm>
            <a:off x="2568608" y="5408511"/>
            <a:ext cx="594804" cy="55929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9626481B-9131-C9A5-5344-18FAD86CB08D}"/>
              </a:ext>
            </a:extLst>
          </p:cNvPr>
          <p:cNvSpPr/>
          <p:nvPr/>
        </p:nvSpPr>
        <p:spPr>
          <a:xfrm>
            <a:off x="3433812" y="5408511"/>
            <a:ext cx="594804" cy="55929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B7E7418D-97C6-C7DC-386C-1EF51FC983A2}"/>
              </a:ext>
            </a:extLst>
          </p:cNvPr>
          <p:cNvSpPr/>
          <p:nvPr/>
        </p:nvSpPr>
        <p:spPr>
          <a:xfrm>
            <a:off x="4299016" y="5408510"/>
            <a:ext cx="594804" cy="5592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8E9AACB4-FF40-7827-08AB-3F8325E6B5AF}"/>
              </a:ext>
            </a:extLst>
          </p:cNvPr>
          <p:cNvSpPr/>
          <p:nvPr/>
        </p:nvSpPr>
        <p:spPr>
          <a:xfrm>
            <a:off x="5164220" y="5408510"/>
            <a:ext cx="594804" cy="559293"/>
          </a:xfrm>
          <a:prstGeom prst="ellipse">
            <a:avLst/>
          </a:prstGeom>
          <a:solidFill>
            <a:srgbClr val="F17A59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E7C7DA17-F1AB-3642-3BFC-F0FA344E524F}"/>
              </a:ext>
            </a:extLst>
          </p:cNvPr>
          <p:cNvSpPr/>
          <p:nvPr/>
        </p:nvSpPr>
        <p:spPr>
          <a:xfrm>
            <a:off x="6029424" y="5408510"/>
            <a:ext cx="594804" cy="55929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72B263AB-8F57-CF01-BF13-494B0F602305}"/>
              </a:ext>
            </a:extLst>
          </p:cNvPr>
          <p:cNvSpPr/>
          <p:nvPr/>
        </p:nvSpPr>
        <p:spPr>
          <a:xfrm>
            <a:off x="6894628" y="5408509"/>
            <a:ext cx="594804" cy="55929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8F8AF38F-DB54-5685-88CB-8623A2AE016C}"/>
              </a:ext>
            </a:extLst>
          </p:cNvPr>
          <p:cNvSpPr/>
          <p:nvPr/>
        </p:nvSpPr>
        <p:spPr>
          <a:xfrm>
            <a:off x="1270802" y="4660062"/>
            <a:ext cx="594804" cy="5592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13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2918E013-99C1-C4AD-6F12-CC43CE7C39EF}"/>
              </a:ext>
            </a:extLst>
          </p:cNvPr>
          <p:cNvSpPr/>
          <p:nvPr/>
        </p:nvSpPr>
        <p:spPr>
          <a:xfrm>
            <a:off x="2998807" y="4660061"/>
            <a:ext cx="594804" cy="5592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77CBBD76-1D66-3416-BE93-34F0371E8084}"/>
              </a:ext>
            </a:extLst>
          </p:cNvPr>
          <p:cNvSpPr/>
          <p:nvPr/>
        </p:nvSpPr>
        <p:spPr>
          <a:xfrm>
            <a:off x="4732742" y="4660061"/>
            <a:ext cx="594804" cy="5592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0A0B1B35-976E-80F8-AE86-F18DFF282FA9}"/>
              </a:ext>
            </a:extLst>
          </p:cNvPr>
          <p:cNvSpPr/>
          <p:nvPr/>
        </p:nvSpPr>
        <p:spPr>
          <a:xfrm>
            <a:off x="6460902" y="4659111"/>
            <a:ext cx="594804" cy="559293"/>
          </a:xfrm>
          <a:prstGeom prst="ellipse">
            <a:avLst/>
          </a:prstGeom>
          <a:solidFill>
            <a:srgbClr val="F17A59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AE65E794-CD86-DD80-97DA-ED3D65755318}"/>
              </a:ext>
            </a:extLst>
          </p:cNvPr>
          <p:cNvSpPr/>
          <p:nvPr/>
        </p:nvSpPr>
        <p:spPr>
          <a:xfrm>
            <a:off x="2162453" y="3768046"/>
            <a:ext cx="594804" cy="5592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20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6B1DC2E5-7110-FF7C-0EA4-8ED36D4529D3}"/>
              </a:ext>
            </a:extLst>
          </p:cNvPr>
          <p:cNvSpPr/>
          <p:nvPr/>
        </p:nvSpPr>
        <p:spPr>
          <a:xfrm>
            <a:off x="5624743" y="3768046"/>
            <a:ext cx="594804" cy="5592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901820AF-5522-F7DC-84B9-BCADCBCCF587}"/>
              </a:ext>
            </a:extLst>
          </p:cNvPr>
          <p:cNvSpPr/>
          <p:nvPr/>
        </p:nvSpPr>
        <p:spPr>
          <a:xfrm>
            <a:off x="3884720" y="2951614"/>
            <a:ext cx="594804" cy="5592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27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367895B5-2D6E-98F5-1BFD-AE407A45D200}"/>
              </a:ext>
            </a:extLst>
          </p:cNvPr>
          <p:cNvCxnSpPr>
            <a:cxnSpLocks/>
            <a:stCxn id="46" idx="3"/>
            <a:endCxn id="44" idx="0"/>
          </p:cNvCxnSpPr>
          <p:nvPr/>
        </p:nvCxnSpPr>
        <p:spPr>
          <a:xfrm flipH="1">
            <a:off x="2459855" y="3429000"/>
            <a:ext cx="1511972" cy="33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ECE8213-4505-12CD-F447-B10353E3147E}"/>
              </a:ext>
            </a:extLst>
          </p:cNvPr>
          <p:cNvCxnSpPr>
            <a:stCxn id="46" idx="5"/>
            <a:endCxn id="45" idx="0"/>
          </p:cNvCxnSpPr>
          <p:nvPr/>
        </p:nvCxnSpPr>
        <p:spPr>
          <a:xfrm>
            <a:off x="4392417" y="3429000"/>
            <a:ext cx="1529728" cy="33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70377438-B872-ABA6-6CAB-9D1DAE9257AB}"/>
              </a:ext>
            </a:extLst>
          </p:cNvPr>
          <p:cNvCxnSpPr>
            <a:cxnSpLocks/>
            <a:stCxn id="44" idx="3"/>
            <a:endCxn id="40" idx="0"/>
          </p:cNvCxnSpPr>
          <p:nvPr/>
        </p:nvCxnSpPr>
        <p:spPr>
          <a:xfrm flipH="1">
            <a:off x="1568204" y="4245432"/>
            <a:ext cx="681356" cy="41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2068397-5FA2-2019-893E-4E8C2BC3CD1B}"/>
              </a:ext>
            </a:extLst>
          </p:cNvPr>
          <p:cNvCxnSpPr>
            <a:stCxn id="44" idx="5"/>
            <a:endCxn id="41" idx="0"/>
          </p:cNvCxnSpPr>
          <p:nvPr/>
        </p:nvCxnSpPr>
        <p:spPr>
          <a:xfrm>
            <a:off x="2670150" y="4245432"/>
            <a:ext cx="626059" cy="41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3080477-3197-3528-4E1C-751C7DA3C20E}"/>
              </a:ext>
            </a:extLst>
          </p:cNvPr>
          <p:cNvCxnSpPr>
            <a:stCxn id="40" idx="3"/>
            <a:endCxn id="32" idx="0"/>
          </p:cNvCxnSpPr>
          <p:nvPr/>
        </p:nvCxnSpPr>
        <p:spPr>
          <a:xfrm flipH="1">
            <a:off x="1135602" y="5137448"/>
            <a:ext cx="222307" cy="2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B18CA9A0-9FE2-C802-5EE8-97EE26F7829A}"/>
              </a:ext>
            </a:extLst>
          </p:cNvPr>
          <p:cNvCxnSpPr>
            <a:stCxn id="40" idx="5"/>
            <a:endCxn id="33" idx="0"/>
          </p:cNvCxnSpPr>
          <p:nvPr/>
        </p:nvCxnSpPr>
        <p:spPr>
          <a:xfrm>
            <a:off x="1778499" y="5137448"/>
            <a:ext cx="222307" cy="2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2B41F794-A419-A55E-0D7B-1438905CD761}"/>
              </a:ext>
            </a:extLst>
          </p:cNvPr>
          <p:cNvCxnSpPr>
            <a:stCxn id="41" idx="3"/>
            <a:endCxn id="34" idx="0"/>
          </p:cNvCxnSpPr>
          <p:nvPr/>
        </p:nvCxnSpPr>
        <p:spPr>
          <a:xfrm flipH="1">
            <a:off x="2866010" y="5137447"/>
            <a:ext cx="219904" cy="27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27216C05-871A-60A2-0110-F4110F272F6E}"/>
              </a:ext>
            </a:extLst>
          </p:cNvPr>
          <p:cNvCxnSpPr>
            <a:stCxn id="41" idx="5"/>
            <a:endCxn id="35" idx="0"/>
          </p:cNvCxnSpPr>
          <p:nvPr/>
        </p:nvCxnSpPr>
        <p:spPr>
          <a:xfrm>
            <a:off x="3506504" y="5137447"/>
            <a:ext cx="224710" cy="27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F74D3B84-8545-F22B-3ACC-82C5D61286D4}"/>
              </a:ext>
            </a:extLst>
          </p:cNvPr>
          <p:cNvCxnSpPr>
            <a:stCxn id="45" idx="3"/>
            <a:endCxn id="42" idx="0"/>
          </p:cNvCxnSpPr>
          <p:nvPr/>
        </p:nvCxnSpPr>
        <p:spPr>
          <a:xfrm flipH="1">
            <a:off x="5030144" y="4245432"/>
            <a:ext cx="681706" cy="41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FC81CB76-AEFA-8FCC-393E-025EF623E912}"/>
              </a:ext>
            </a:extLst>
          </p:cNvPr>
          <p:cNvCxnSpPr>
            <a:stCxn id="45" idx="5"/>
            <a:endCxn id="43" idx="0"/>
          </p:cNvCxnSpPr>
          <p:nvPr/>
        </p:nvCxnSpPr>
        <p:spPr>
          <a:xfrm>
            <a:off x="6132440" y="4245432"/>
            <a:ext cx="625864" cy="41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E565B0F1-E3BB-ABF0-DB19-586F9741EC1B}"/>
              </a:ext>
            </a:extLst>
          </p:cNvPr>
          <p:cNvCxnSpPr>
            <a:stCxn id="42" idx="3"/>
            <a:endCxn id="36" idx="0"/>
          </p:cNvCxnSpPr>
          <p:nvPr/>
        </p:nvCxnSpPr>
        <p:spPr>
          <a:xfrm flipH="1">
            <a:off x="4596418" y="5137447"/>
            <a:ext cx="223431" cy="2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853D924-674B-FDF0-F870-F79052FBD170}"/>
              </a:ext>
            </a:extLst>
          </p:cNvPr>
          <p:cNvCxnSpPr>
            <a:stCxn id="42" idx="5"/>
            <a:endCxn id="37" idx="0"/>
          </p:cNvCxnSpPr>
          <p:nvPr/>
        </p:nvCxnSpPr>
        <p:spPr>
          <a:xfrm>
            <a:off x="5240439" y="5137447"/>
            <a:ext cx="221183" cy="2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8C03A470-61D4-E5B8-18F6-222402F6A3ED}"/>
              </a:ext>
            </a:extLst>
          </p:cNvPr>
          <p:cNvCxnSpPr>
            <a:stCxn id="43" idx="3"/>
            <a:endCxn id="38" idx="0"/>
          </p:cNvCxnSpPr>
          <p:nvPr/>
        </p:nvCxnSpPr>
        <p:spPr>
          <a:xfrm flipH="1">
            <a:off x="6326826" y="5136497"/>
            <a:ext cx="221183" cy="27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87050827-8C01-BFFD-8DB2-4F9E0B4898CA}"/>
              </a:ext>
            </a:extLst>
          </p:cNvPr>
          <p:cNvCxnSpPr>
            <a:stCxn id="43" idx="5"/>
            <a:endCxn id="39" idx="0"/>
          </p:cNvCxnSpPr>
          <p:nvPr/>
        </p:nvCxnSpPr>
        <p:spPr>
          <a:xfrm>
            <a:off x="6968599" y="5136497"/>
            <a:ext cx="223431" cy="27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Левая фигурная скобка 71">
            <a:extLst>
              <a:ext uri="{FF2B5EF4-FFF2-40B4-BE49-F238E27FC236}">
                <a16:creationId xmlns:a16="http://schemas.microsoft.com/office/drawing/2014/main" id="{C4F7DAD2-4F44-1D42-2DE6-F5B3610D98D4}"/>
              </a:ext>
            </a:extLst>
          </p:cNvPr>
          <p:cNvSpPr/>
          <p:nvPr/>
        </p:nvSpPr>
        <p:spPr>
          <a:xfrm rot="16200000">
            <a:off x="5605027" y="1629187"/>
            <a:ext cx="221183" cy="1325563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73" name="Правая фигурная скобка 72">
            <a:extLst>
              <a:ext uri="{FF2B5EF4-FFF2-40B4-BE49-F238E27FC236}">
                <a16:creationId xmlns:a16="http://schemas.microsoft.com/office/drawing/2014/main" id="{D1100118-8FB6-6BAD-3966-566EF1F3514C}"/>
              </a:ext>
            </a:extLst>
          </p:cNvPr>
          <p:cNvSpPr/>
          <p:nvPr/>
        </p:nvSpPr>
        <p:spPr>
          <a:xfrm rot="5400000">
            <a:off x="3223829" y="4970394"/>
            <a:ext cx="206771" cy="3097432"/>
          </a:xfrm>
          <a:prstGeom prst="righ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72013C-F932-41C0-EA66-DED2C6D23305}"/>
              </a:ext>
            </a:extLst>
          </p:cNvPr>
          <p:cNvSpPr txBox="1"/>
          <p:nvPr/>
        </p:nvSpPr>
        <p:spPr>
          <a:xfrm>
            <a:off x="7847860" y="1944210"/>
            <a:ext cx="37763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sum(int l, int r, int v, int lv, int </a:t>
            </a:r>
            <a:r>
              <a:rPr lang="en-US" dirty="0" err="1"/>
              <a:t>rv</a:t>
            </a:r>
            <a:r>
              <a:rPr lang="en-US" dirty="0"/>
              <a:t>):</a:t>
            </a:r>
          </a:p>
          <a:p>
            <a:r>
              <a:rPr lang="en-US" dirty="0"/>
              <a:t>    if [lv, </a:t>
            </a:r>
            <a:r>
              <a:rPr lang="en-US" dirty="0" err="1"/>
              <a:t>rv</a:t>
            </a:r>
            <a:r>
              <a:rPr lang="en-US" dirty="0"/>
              <a:t>) ⊂ [l, r) : return tree[v]   </a:t>
            </a:r>
            <a:r>
              <a:rPr lang="en-US" dirty="0">
                <a:solidFill>
                  <a:srgbClr val="00B050"/>
                </a:solidFill>
              </a:rPr>
              <a:t>    </a:t>
            </a:r>
          </a:p>
          <a:p>
            <a:r>
              <a:rPr lang="en-US" dirty="0"/>
              <a:t>    if [lv,  </a:t>
            </a:r>
            <a:r>
              <a:rPr lang="en-US" dirty="0" err="1"/>
              <a:t>rv</a:t>
            </a:r>
            <a:r>
              <a:rPr lang="en-US" dirty="0"/>
              <a:t>) ∩ [l, r) == ∅: return 0  (</a:t>
            </a:r>
            <a:r>
              <a:rPr lang="el-GR" dirty="0"/>
              <a:t>ε</a:t>
            </a:r>
            <a:r>
              <a:rPr lang="en-US" dirty="0"/>
              <a:t>)</a:t>
            </a:r>
          </a:p>
          <a:p>
            <a:r>
              <a:rPr lang="en-US" dirty="0"/>
              <a:t>    int mid = (lv + </a:t>
            </a:r>
            <a:r>
              <a:rPr lang="en-US" dirty="0" err="1"/>
              <a:t>rv</a:t>
            </a:r>
            <a:r>
              <a:rPr lang="en-US" dirty="0"/>
              <a:t>) / 2</a:t>
            </a:r>
          </a:p>
          <a:p>
            <a:r>
              <a:rPr lang="en-US" dirty="0"/>
              <a:t>    return sum(l, r, 2*v+1, lv, mid) +</a:t>
            </a:r>
          </a:p>
          <a:p>
            <a:r>
              <a:rPr lang="en-US" dirty="0"/>
              <a:t>                sum(l, r, 2*v+2, mid, </a:t>
            </a:r>
            <a:r>
              <a:rPr lang="en-US" dirty="0" err="1"/>
              <a:t>rv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ru-RU" sz="2000" dirty="0"/>
              <a:t>Сложность запроса операции – </a:t>
            </a:r>
            <a:r>
              <a:rPr lang="en-US" sz="2000" dirty="0"/>
              <a:t>O(log n) </a:t>
            </a:r>
            <a:r>
              <a:rPr lang="ru-RU" sz="2000" dirty="0"/>
              <a:t>с константой = 4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7D81AAA5-9FFB-BC15-2CAE-225293EF77C0}"/>
              </a:ext>
            </a:extLst>
          </p:cNvPr>
          <p:cNvSpPr/>
          <p:nvPr/>
        </p:nvSpPr>
        <p:spPr>
          <a:xfrm>
            <a:off x="11353800" y="2280854"/>
            <a:ext cx="176814" cy="221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B25B70F7-A298-16DF-A327-E46C78780560}"/>
              </a:ext>
            </a:extLst>
          </p:cNvPr>
          <p:cNvSpPr/>
          <p:nvPr/>
        </p:nvSpPr>
        <p:spPr>
          <a:xfrm>
            <a:off x="11353800" y="2561330"/>
            <a:ext cx="176814" cy="221184"/>
          </a:xfrm>
          <a:prstGeom prst="rect">
            <a:avLst/>
          </a:prstGeom>
          <a:solidFill>
            <a:srgbClr val="F17A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B3BFCA75-5BF5-193F-129E-7909729E16D5}"/>
              </a:ext>
            </a:extLst>
          </p:cNvPr>
          <p:cNvSpPr/>
          <p:nvPr/>
        </p:nvSpPr>
        <p:spPr>
          <a:xfrm>
            <a:off x="11265763" y="3231260"/>
            <a:ext cx="176814" cy="221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164F35-E34E-028A-49C4-40F8B15028C6}"/>
              </a:ext>
            </a:extLst>
          </p:cNvPr>
          <p:cNvSpPr txBox="1"/>
          <p:nvPr/>
        </p:nvSpPr>
        <p:spPr>
          <a:xfrm>
            <a:off x="6006243" y="5997664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874D2A-E6BD-B6B5-0236-68688CC249D2}"/>
              </a:ext>
            </a:extLst>
          </p:cNvPr>
          <p:cNvSpPr txBox="1"/>
          <p:nvPr/>
        </p:nvSpPr>
        <p:spPr>
          <a:xfrm>
            <a:off x="2754974" y="3768046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2C3D78-480F-17A0-EC3D-44A9BF7A2F53}"/>
              </a:ext>
            </a:extLst>
          </p:cNvPr>
          <p:cNvSpPr txBox="1"/>
          <p:nvPr/>
        </p:nvSpPr>
        <p:spPr>
          <a:xfrm>
            <a:off x="1823264" y="4664473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47FB4F-8833-1DBD-E60F-F55FFFE47730}"/>
              </a:ext>
            </a:extLst>
          </p:cNvPr>
          <p:cNvSpPr txBox="1"/>
          <p:nvPr/>
        </p:nvSpPr>
        <p:spPr>
          <a:xfrm>
            <a:off x="3593611" y="4659111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C2904F-9CF7-64C9-18C7-887BC279D870}"/>
              </a:ext>
            </a:extLst>
          </p:cNvPr>
          <p:cNvSpPr txBox="1"/>
          <p:nvPr/>
        </p:nvSpPr>
        <p:spPr>
          <a:xfrm>
            <a:off x="5327546" y="4659111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DE2046-CDA9-0AE7-24D7-BA38E3454876}"/>
              </a:ext>
            </a:extLst>
          </p:cNvPr>
          <p:cNvSpPr txBox="1"/>
          <p:nvPr/>
        </p:nvSpPr>
        <p:spPr>
          <a:xfrm>
            <a:off x="6193367" y="3749194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8)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6492E54-AFB1-4324-B589-9159EE8ADA76}"/>
              </a:ext>
            </a:extLst>
          </p:cNvPr>
          <p:cNvSpPr txBox="1"/>
          <p:nvPr/>
        </p:nvSpPr>
        <p:spPr>
          <a:xfrm>
            <a:off x="3400525" y="5999555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129715-4C19-A72E-E6AA-A97901659D39}"/>
              </a:ext>
            </a:extLst>
          </p:cNvPr>
          <p:cNvSpPr txBox="1"/>
          <p:nvPr/>
        </p:nvSpPr>
        <p:spPr>
          <a:xfrm>
            <a:off x="7036870" y="4672113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8)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67B03B-D082-7774-94E4-6FCF361BA6D7}"/>
              </a:ext>
            </a:extLst>
          </p:cNvPr>
          <p:cNvSpPr txBox="1"/>
          <p:nvPr/>
        </p:nvSpPr>
        <p:spPr>
          <a:xfrm>
            <a:off x="6837388" y="6014603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8)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60214B-F8B2-0231-F635-EFF6CCEF9A45}"/>
              </a:ext>
            </a:extLst>
          </p:cNvPr>
          <p:cNvSpPr txBox="1"/>
          <p:nvPr/>
        </p:nvSpPr>
        <p:spPr>
          <a:xfrm>
            <a:off x="5175098" y="6019592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E91483-E816-C4F5-B336-A85BD164C6FD}"/>
              </a:ext>
            </a:extLst>
          </p:cNvPr>
          <p:cNvSpPr txBox="1"/>
          <p:nvPr/>
        </p:nvSpPr>
        <p:spPr>
          <a:xfrm>
            <a:off x="4252009" y="5998520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4553ADF-F5B7-C491-B552-6F7B002228DD}"/>
              </a:ext>
            </a:extLst>
          </p:cNvPr>
          <p:cNvSpPr txBox="1"/>
          <p:nvPr/>
        </p:nvSpPr>
        <p:spPr>
          <a:xfrm>
            <a:off x="4465815" y="3023124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[0, 8)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E25212-BB69-422D-19A3-CEB6209512B7}"/>
              </a:ext>
            </a:extLst>
          </p:cNvPr>
          <p:cNvSpPr txBox="1"/>
          <p:nvPr/>
        </p:nvSpPr>
        <p:spPr>
          <a:xfrm>
            <a:off x="2549041" y="5996788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096283-6B37-588E-FEB9-A97CDF21E5F8}"/>
              </a:ext>
            </a:extLst>
          </p:cNvPr>
          <p:cNvSpPr txBox="1"/>
          <p:nvPr/>
        </p:nvSpPr>
        <p:spPr>
          <a:xfrm>
            <a:off x="1674671" y="6007158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27D3AE-E50E-A5A6-3209-B1853803F27B}"/>
              </a:ext>
            </a:extLst>
          </p:cNvPr>
          <p:cNvSpPr txBox="1"/>
          <p:nvPr/>
        </p:nvSpPr>
        <p:spPr>
          <a:xfrm>
            <a:off x="799575" y="6014603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EBAFA8-5078-9263-E88A-690A1BD886B9}"/>
              </a:ext>
            </a:extLst>
          </p:cNvPr>
          <p:cNvSpPr txBox="1"/>
          <p:nvPr/>
        </p:nvSpPr>
        <p:spPr>
          <a:xfrm>
            <a:off x="3400524" y="6514980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7F3F"/>
                </a:solidFill>
              </a:rPr>
              <a:t>[</a:t>
            </a:r>
            <a:r>
              <a:rPr lang="ru-RU" dirty="0">
                <a:solidFill>
                  <a:srgbClr val="137F3F"/>
                </a:solidFill>
              </a:rPr>
              <a:t>1</a:t>
            </a:r>
            <a:r>
              <a:rPr lang="en-US" dirty="0">
                <a:solidFill>
                  <a:srgbClr val="137F3F"/>
                </a:solidFill>
              </a:rPr>
              <a:t>, </a:t>
            </a:r>
            <a:r>
              <a:rPr lang="ru-RU" dirty="0">
                <a:solidFill>
                  <a:srgbClr val="137F3F"/>
                </a:solidFill>
              </a:rPr>
              <a:t>5</a:t>
            </a:r>
            <a:r>
              <a:rPr lang="en-US" dirty="0">
                <a:solidFill>
                  <a:srgbClr val="137F3F"/>
                </a:solidFill>
              </a:rPr>
              <a:t>)</a:t>
            </a:r>
            <a:endParaRPr lang="ru-RU" dirty="0">
              <a:solidFill>
                <a:srgbClr val="137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1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BF832-D8A0-50F9-997E-77FA3AE2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Запрос обновления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8A45E-5923-B288-D34B-EB9C9FABA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Исходный массив - </a:t>
            </a:r>
            <a:r>
              <a:rPr lang="en-US" dirty="0"/>
              <a:t>[</a:t>
            </a:r>
            <a:r>
              <a:rPr lang="en-US" dirty="0">
                <a:solidFill>
                  <a:srgbClr val="F6AB58"/>
                </a:solidFill>
              </a:rPr>
              <a:t>5, 8, 1, 6, 3, 4,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0, 0</a:t>
            </a:r>
            <a:r>
              <a:rPr lang="en-US" dirty="0"/>
              <a:t>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update(index=3, </a:t>
            </a:r>
            <a:r>
              <a:rPr lang="en-US" dirty="0" err="1"/>
              <a:t>newValue</a:t>
            </a:r>
            <a:r>
              <a:rPr lang="en-US" dirty="0"/>
              <a:t>=9) = </a:t>
            </a:r>
          </a:p>
          <a:p>
            <a:pPr marL="0" indent="0">
              <a:buNone/>
            </a:pPr>
            <a:r>
              <a:rPr lang="en-US" dirty="0"/>
              <a:t>update(index, </a:t>
            </a:r>
            <a:r>
              <a:rPr lang="en-US" dirty="0" err="1"/>
              <a:t>newValue</a:t>
            </a:r>
            <a:r>
              <a:rPr lang="en-US" dirty="0"/>
              <a:t>, 0, 0, </a:t>
            </a:r>
            <a:r>
              <a:rPr lang="en-US" dirty="0" err="1"/>
              <a:t>arr.length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4124B15-F682-2DB4-3785-85A0D3C25ED3}"/>
              </a:ext>
            </a:extLst>
          </p:cNvPr>
          <p:cNvSpPr/>
          <p:nvPr/>
        </p:nvSpPr>
        <p:spPr>
          <a:xfrm>
            <a:off x="709238" y="5754826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EB872C-BD34-48B2-2A93-BB5FF0B3E5D7}"/>
              </a:ext>
            </a:extLst>
          </p:cNvPr>
          <p:cNvSpPr/>
          <p:nvPr/>
        </p:nvSpPr>
        <p:spPr>
          <a:xfrm>
            <a:off x="1574442" y="5754826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8339F3E-D01A-648C-B22A-3F6FE3C2C9C3}"/>
              </a:ext>
            </a:extLst>
          </p:cNvPr>
          <p:cNvSpPr/>
          <p:nvPr/>
        </p:nvSpPr>
        <p:spPr>
          <a:xfrm>
            <a:off x="2439646" y="5754826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F28EF96-592D-4223-066E-2DC4D065CBC0}"/>
              </a:ext>
            </a:extLst>
          </p:cNvPr>
          <p:cNvSpPr/>
          <p:nvPr/>
        </p:nvSpPr>
        <p:spPr>
          <a:xfrm>
            <a:off x="3304850" y="5754826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86773C7-D290-FE23-B9E4-37F8527A7BD8}"/>
              </a:ext>
            </a:extLst>
          </p:cNvPr>
          <p:cNvSpPr/>
          <p:nvPr/>
        </p:nvSpPr>
        <p:spPr>
          <a:xfrm>
            <a:off x="4170054" y="5754825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09E48B2-1A40-9BB5-868E-846D2710CC60}"/>
              </a:ext>
            </a:extLst>
          </p:cNvPr>
          <p:cNvSpPr/>
          <p:nvPr/>
        </p:nvSpPr>
        <p:spPr>
          <a:xfrm>
            <a:off x="5035258" y="5754825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DE90C3A-1653-ACC7-4621-91EBA7E84C7A}"/>
              </a:ext>
            </a:extLst>
          </p:cNvPr>
          <p:cNvSpPr/>
          <p:nvPr/>
        </p:nvSpPr>
        <p:spPr>
          <a:xfrm>
            <a:off x="5900462" y="5754825"/>
            <a:ext cx="594804" cy="5592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BD4E9B-D8F0-CED7-81F9-8E9B72D64461}"/>
              </a:ext>
            </a:extLst>
          </p:cNvPr>
          <p:cNvSpPr/>
          <p:nvPr/>
        </p:nvSpPr>
        <p:spPr>
          <a:xfrm>
            <a:off x="6765666" y="5754824"/>
            <a:ext cx="594804" cy="5592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D3DCAEC-9A2F-F0E5-C9C2-1419ABA37DDE}"/>
              </a:ext>
            </a:extLst>
          </p:cNvPr>
          <p:cNvSpPr/>
          <p:nvPr/>
        </p:nvSpPr>
        <p:spPr>
          <a:xfrm>
            <a:off x="1141840" y="5006377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13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8306A87-95A6-BC5E-EE5F-79804AB36875}"/>
              </a:ext>
            </a:extLst>
          </p:cNvPr>
          <p:cNvSpPr/>
          <p:nvPr/>
        </p:nvSpPr>
        <p:spPr>
          <a:xfrm>
            <a:off x="2869845" y="5006376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74C3435-A47A-8ED3-EE28-9EEF79A4EF12}"/>
              </a:ext>
            </a:extLst>
          </p:cNvPr>
          <p:cNvSpPr/>
          <p:nvPr/>
        </p:nvSpPr>
        <p:spPr>
          <a:xfrm>
            <a:off x="4603780" y="5006376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0ACD042A-374F-7F40-46E5-EE096302904C}"/>
              </a:ext>
            </a:extLst>
          </p:cNvPr>
          <p:cNvSpPr/>
          <p:nvPr/>
        </p:nvSpPr>
        <p:spPr>
          <a:xfrm>
            <a:off x="6331940" y="5005426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BECEEBA-380A-7552-4E57-FDAC238449CE}"/>
              </a:ext>
            </a:extLst>
          </p:cNvPr>
          <p:cNvSpPr/>
          <p:nvPr/>
        </p:nvSpPr>
        <p:spPr>
          <a:xfrm>
            <a:off x="2033491" y="4114361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20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392D554B-A1C3-829F-BE6F-C941ED16293D}"/>
              </a:ext>
            </a:extLst>
          </p:cNvPr>
          <p:cNvSpPr/>
          <p:nvPr/>
        </p:nvSpPr>
        <p:spPr>
          <a:xfrm>
            <a:off x="5495781" y="4114361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90D8C14-649B-CA66-B165-196FA8BDD01D}"/>
              </a:ext>
            </a:extLst>
          </p:cNvPr>
          <p:cNvSpPr/>
          <p:nvPr/>
        </p:nvSpPr>
        <p:spPr>
          <a:xfrm>
            <a:off x="3755758" y="3297929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27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767406E-DC84-63C9-FD67-7E8C6787D150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 flipH="1">
            <a:off x="2330893" y="3775315"/>
            <a:ext cx="1511972" cy="33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8358922-006C-7089-98DD-4EB650C14934}"/>
              </a:ext>
            </a:extLst>
          </p:cNvPr>
          <p:cNvCxnSpPr>
            <a:stCxn id="18" idx="5"/>
            <a:endCxn id="17" idx="0"/>
          </p:cNvCxnSpPr>
          <p:nvPr/>
        </p:nvCxnSpPr>
        <p:spPr>
          <a:xfrm>
            <a:off x="4263455" y="3775315"/>
            <a:ext cx="1529728" cy="33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1777554-064F-1903-5C48-0BDC55F3A41F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 flipH="1">
            <a:off x="1439242" y="4591747"/>
            <a:ext cx="681356" cy="41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9A7C6AE-CB14-D466-C3D8-716119A04BF8}"/>
              </a:ext>
            </a:extLst>
          </p:cNvPr>
          <p:cNvCxnSpPr>
            <a:stCxn id="16" idx="5"/>
            <a:endCxn id="13" idx="0"/>
          </p:cNvCxnSpPr>
          <p:nvPr/>
        </p:nvCxnSpPr>
        <p:spPr>
          <a:xfrm>
            <a:off x="2541188" y="4591747"/>
            <a:ext cx="626059" cy="41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B0EE909-34AF-57EF-68D7-456A57E4D34D}"/>
              </a:ext>
            </a:extLst>
          </p:cNvPr>
          <p:cNvCxnSpPr>
            <a:stCxn id="12" idx="3"/>
            <a:endCxn id="4" idx="0"/>
          </p:cNvCxnSpPr>
          <p:nvPr/>
        </p:nvCxnSpPr>
        <p:spPr>
          <a:xfrm flipH="1">
            <a:off x="1006640" y="5483763"/>
            <a:ext cx="222307" cy="2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EE67CE7-451C-C56B-468C-75E1278ECA14}"/>
              </a:ext>
            </a:extLst>
          </p:cNvPr>
          <p:cNvCxnSpPr>
            <a:stCxn id="12" idx="5"/>
            <a:endCxn id="5" idx="0"/>
          </p:cNvCxnSpPr>
          <p:nvPr/>
        </p:nvCxnSpPr>
        <p:spPr>
          <a:xfrm>
            <a:off x="1649537" y="5483763"/>
            <a:ext cx="222307" cy="2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02CA01C-2776-7203-24B0-FB913EE62222}"/>
              </a:ext>
            </a:extLst>
          </p:cNvPr>
          <p:cNvCxnSpPr>
            <a:stCxn id="13" idx="3"/>
            <a:endCxn id="6" idx="0"/>
          </p:cNvCxnSpPr>
          <p:nvPr/>
        </p:nvCxnSpPr>
        <p:spPr>
          <a:xfrm flipH="1">
            <a:off x="2737048" y="5483762"/>
            <a:ext cx="219904" cy="27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3F4968B-0A09-4BB8-0FF0-4197F44958F6}"/>
              </a:ext>
            </a:extLst>
          </p:cNvPr>
          <p:cNvCxnSpPr>
            <a:stCxn id="13" idx="5"/>
            <a:endCxn id="7" idx="0"/>
          </p:cNvCxnSpPr>
          <p:nvPr/>
        </p:nvCxnSpPr>
        <p:spPr>
          <a:xfrm>
            <a:off x="3377542" y="5483762"/>
            <a:ext cx="224710" cy="27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E568FD3-59F2-2297-5889-57D760B7C642}"/>
              </a:ext>
            </a:extLst>
          </p:cNvPr>
          <p:cNvCxnSpPr>
            <a:stCxn id="17" idx="3"/>
            <a:endCxn id="14" idx="0"/>
          </p:cNvCxnSpPr>
          <p:nvPr/>
        </p:nvCxnSpPr>
        <p:spPr>
          <a:xfrm flipH="1">
            <a:off x="4901182" y="4591747"/>
            <a:ext cx="681706" cy="41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86387D7-DE82-5885-7B89-0D4D0FEB5DEC}"/>
              </a:ext>
            </a:extLst>
          </p:cNvPr>
          <p:cNvCxnSpPr>
            <a:stCxn id="17" idx="5"/>
            <a:endCxn id="15" idx="0"/>
          </p:cNvCxnSpPr>
          <p:nvPr/>
        </p:nvCxnSpPr>
        <p:spPr>
          <a:xfrm>
            <a:off x="6003478" y="4591747"/>
            <a:ext cx="625864" cy="41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A88E693-4FFF-58D1-889F-31E6B85DD995}"/>
              </a:ext>
            </a:extLst>
          </p:cNvPr>
          <p:cNvCxnSpPr>
            <a:stCxn id="14" idx="3"/>
            <a:endCxn id="8" idx="0"/>
          </p:cNvCxnSpPr>
          <p:nvPr/>
        </p:nvCxnSpPr>
        <p:spPr>
          <a:xfrm flipH="1">
            <a:off x="4467456" y="5483762"/>
            <a:ext cx="223431" cy="2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E133EBD-A41A-A0E1-4A2E-711932432C19}"/>
              </a:ext>
            </a:extLst>
          </p:cNvPr>
          <p:cNvCxnSpPr>
            <a:stCxn id="14" idx="5"/>
            <a:endCxn id="9" idx="0"/>
          </p:cNvCxnSpPr>
          <p:nvPr/>
        </p:nvCxnSpPr>
        <p:spPr>
          <a:xfrm>
            <a:off x="5111477" y="5483762"/>
            <a:ext cx="221183" cy="2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27EB7B5-59CD-DB40-B65F-53662588BB29}"/>
              </a:ext>
            </a:extLst>
          </p:cNvPr>
          <p:cNvCxnSpPr>
            <a:stCxn id="15" idx="3"/>
            <a:endCxn id="10" idx="0"/>
          </p:cNvCxnSpPr>
          <p:nvPr/>
        </p:nvCxnSpPr>
        <p:spPr>
          <a:xfrm flipH="1">
            <a:off x="6197864" y="5482812"/>
            <a:ext cx="221183" cy="27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D75A663D-B334-45E2-7AB6-909D13E2F29C}"/>
              </a:ext>
            </a:extLst>
          </p:cNvPr>
          <p:cNvCxnSpPr>
            <a:stCxn id="15" idx="5"/>
            <a:endCxn id="11" idx="0"/>
          </p:cNvCxnSpPr>
          <p:nvPr/>
        </p:nvCxnSpPr>
        <p:spPr>
          <a:xfrm>
            <a:off x="6839637" y="5482812"/>
            <a:ext cx="223431" cy="27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A3C0527-CADC-9CB7-9F6B-B6C5AB9228E6}"/>
              </a:ext>
            </a:extLst>
          </p:cNvPr>
          <p:cNvSpPr txBox="1"/>
          <p:nvPr/>
        </p:nvSpPr>
        <p:spPr>
          <a:xfrm>
            <a:off x="4325975" y="3297929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[0, 8)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B0B4DF-82C0-9D1D-C97F-14ED62355904}"/>
              </a:ext>
            </a:extLst>
          </p:cNvPr>
          <p:cNvSpPr txBox="1"/>
          <p:nvPr/>
        </p:nvSpPr>
        <p:spPr>
          <a:xfrm>
            <a:off x="6056383" y="4074359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[4, 8)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A73E5B-317F-4A55-2ABD-270D9D251C14}"/>
              </a:ext>
            </a:extLst>
          </p:cNvPr>
          <p:cNvSpPr txBox="1"/>
          <p:nvPr/>
        </p:nvSpPr>
        <p:spPr>
          <a:xfrm>
            <a:off x="2628295" y="4096458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[0, 4)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A8E967-E8CE-ACBB-B15B-B553F2025342}"/>
              </a:ext>
            </a:extLst>
          </p:cNvPr>
          <p:cNvSpPr txBox="1"/>
          <p:nvPr/>
        </p:nvSpPr>
        <p:spPr>
          <a:xfrm>
            <a:off x="1687043" y="4966374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[0, 2)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22F74-32A2-791C-7946-884F41A3C76A}"/>
              </a:ext>
            </a:extLst>
          </p:cNvPr>
          <p:cNvSpPr txBox="1"/>
          <p:nvPr/>
        </p:nvSpPr>
        <p:spPr>
          <a:xfrm>
            <a:off x="3401116" y="4978898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[2, 4)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ED6B1A-B1C7-84EC-E6F7-FBA4C875146B}"/>
              </a:ext>
            </a:extLst>
          </p:cNvPr>
          <p:cNvSpPr txBox="1"/>
          <p:nvPr/>
        </p:nvSpPr>
        <p:spPr>
          <a:xfrm>
            <a:off x="5171007" y="4975529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[4, 6)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316D7B-A4C4-C83D-55E2-64989F469FFD}"/>
              </a:ext>
            </a:extLst>
          </p:cNvPr>
          <p:cNvSpPr txBox="1"/>
          <p:nvPr/>
        </p:nvSpPr>
        <p:spPr>
          <a:xfrm>
            <a:off x="6900564" y="4983179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[6, 8)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DFA10F-3B65-5FB5-E7A5-2A4090C23080}"/>
              </a:ext>
            </a:extLst>
          </p:cNvPr>
          <p:cNvSpPr txBox="1"/>
          <p:nvPr/>
        </p:nvSpPr>
        <p:spPr>
          <a:xfrm>
            <a:off x="5017087" y="6315315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[5, 6)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67AA71-3F98-997B-4DBC-04FC2BF58C83}"/>
              </a:ext>
            </a:extLst>
          </p:cNvPr>
          <p:cNvSpPr txBox="1"/>
          <p:nvPr/>
        </p:nvSpPr>
        <p:spPr>
          <a:xfrm>
            <a:off x="5880290" y="6315315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[6, 7)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2C80-3565-C11E-841B-4CFACABE913A}"/>
              </a:ext>
            </a:extLst>
          </p:cNvPr>
          <p:cNvSpPr txBox="1"/>
          <p:nvPr/>
        </p:nvSpPr>
        <p:spPr>
          <a:xfrm>
            <a:off x="6743493" y="6315315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[7, 8)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CA28DD-23BC-F8D3-433D-7E3F11FEA3BF}"/>
              </a:ext>
            </a:extLst>
          </p:cNvPr>
          <p:cNvSpPr txBox="1"/>
          <p:nvPr/>
        </p:nvSpPr>
        <p:spPr>
          <a:xfrm>
            <a:off x="4172055" y="6307665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[4, 5)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C73B9E-1C6E-0429-3DA7-2112F09F573F}"/>
              </a:ext>
            </a:extLst>
          </p:cNvPr>
          <p:cNvSpPr txBox="1"/>
          <p:nvPr/>
        </p:nvSpPr>
        <p:spPr>
          <a:xfrm>
            <a:off x="3267330" y="6307665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[3, 4)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BE64F8-2439-8766-C2C5-0FFEA2CD060E}"/>
              </a:ext>
            </a:extLst>
          </p:cNvPr>
          <p:cNvSpPr txBox="1"/>
          <p:nvPr/>
        </p:nvSpPr>
        <p:spPr>
          <a:xfrm>
            <a:off x="2438044" y="6325698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[2, 3)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B28230-1C33-D9BF-199E-CA5D77605A66}"/>
              </a:ext>
            </a:extLst>
          </p:cNvPr>
          <p:cNvSpPr txBox="1"/>
          <p:nvPr/>
        </p:nvSpPr>
        <p:spPr>
          <a:xfrm>
            <a:off x="1563166" y="6325698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[1, 2)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B36B98-3570-986D-F7B3-5DB2B2B2BD6B}"/>
              </a:ext>
            </a:extLst>
          </p:cNvPr>
          <p:cNvSpPr txBox="1"/>
          <p:nvPr/>
        </p:nvSpPr>
        <p:spPr>
          <a:xfrm>
            <a:off x="695155" y="6325698"/>
            <a:ext cx="7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[0, 1)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67944B-6868-1756-FF13-E62B59D536DE}"/>
              </a:ext>
            </a:extLst>
          </p:cNvPr>
          <p:cNvSpPr txBox="1"/>
          <p:nvPr/>
        </p:nvSpPr>
        <p:spPr>
          <a:xfrm>
            <a:off x="3885854" y="1523915"/>
            <a:ext cx="289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52BE5"/>
                </a:solidFill>
              </a:rPr>
              <a:t>0     1     2    3    4     5    6     7   </a:t>
            </a:r>
            <a:endParaRPr lang="ru-RU" dirty="0">
              <a:solidFill>
                <a:srgbClr val="952BE5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241B8E-033A-9255-5C58-CA4B650BB308}"/>
              </a:ext>
            </a:extLst>
          </p:cNvPr>
          <p:cNvSpPr txBox="1"/>
          <p:nvPr/>
        </p:nvSpPr>
        <p:spPr>
          <a:xfrm>
            <a:off x="7360470" y="1690688"/>
            <a:ext cx="45246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update(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, x, v, lv, </a:t>
            </a:r>
            <a:r>
              <a:rPr lang="en-US" sz="1600" dirty="0" err="1">
                <a:latin typeface="Consolas" panose="020B0609020204030204" pitchFamily="49" charset="0"/>
              </a:rPr>
              <a:t>rv</a:t>
            </a:r>
            <a:r>
              <a:rPr lang="en-US" sz="16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</a:t>
            </a:r>
            <a:r>
              <a:rPr lang="en-US" sz="1600" dirty="0" err="1">
                <a:latin typeface="Consolas" panose="020B0609020204030204" pitchFamily="49" charset="0"/>
              </a:rPr>
              <a:t>rv</a:t>
            </a:r>
            <a:r>
              <a:rPr lang="en-US" sz="1600" dirty="0">
                <a:latin typeface="Consolas" panose="020B0609020204030204" pitchFamily="49" charset="0"/>
              </a:rPr>
              <a:t> – lv == 1: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tree[v] = x;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return;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mid = (lv + </a:t>
            </a:r>
            <a:r>
              <a:rPr lang="en-US" sz="1600" dirty="0" err="1">
                <a:latin typeface="Consolas" panose="020B0609020204030204" pitchFamily="49" charset="0"/>
              </a:rPr>
              <a:t>rv</a:t>
            </a:r>
            <a:r>
              <a:rPr lang="en-US" sz="1600" dirty="0">
                <a:latin typeface="Consolas" panose="020B0609020204030204" pitchFamily="49" charset="0"/>
              </a:rPr>
              <a:t>) /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mid: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update(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, x, 2*v+1, lv, m)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update(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, x, 2*v+2, m, </a:t>
            </a:r>
            <a:r>
              <a:rPr lang="en-US" sz="1600" dirty="0" err="1">
                <a:latin typeface="Consolas" panose="020B0609020204030204" pitchFamily="49" charset="0"/>
              </a:rPr>
              <a:t>rv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tree[v] = tree[2*v+1] + tree[2*v+2]</a:t>
            </a:r>
          </a:p>
        </p:txBody>
      </p:sp>
      <p:sp>
        <p:nvSpPr>
          <p:cNvPr id="53" name="Стрелка: вниз 52">
            <a:extLst>
              <a:ext uri="{FF2B5EF4-FFF2-40B4-BE49-F238E27FC236}">
                <a16:creationId xmlns:a16="http://schemas.microsoft.com/office/drawing/2014/main" id="{7AD44609-BE73-29A4-D4DD-76B8411815C6}"/>
              </a:ext>
            </a:extLst>
          </p:cNvPr>
          <p:cNvSpPr/>
          <p:nvPr/>
        </p:nvSpPr>
        <p:spPr>
          <a:xfrm rot="16200000">
            <a:off x="3352339" y="3415422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: вниз 53">
            <a:extLst>
              <a:ext uri="{FF2B5EF4-FFF2-40B4-BE49-F238E27FC236}">
                <a16:creationId xmlns:a16="http://schemas.microsoft.com/office/drawing/2014/main" id="{58753E18-70FA-E46E-1C9C-7E21700C1B87}"/>
              </a:ext>
            </a:extLst>
          </p:cNvPr>
          <p:cNvSpPr/>
          <p:nvPr/>
        </p:nvSpPr>
        <p:spPr>
          <a:xfrm rot="16200000">
            <a:off x="1676409" y="4218299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: вниз 54">
            <a:extLst>
              <a:ext uri="{FF2B5EF4-FFF2-40B4-BE49-F238E27FC236}">
                <a16:creationId xmlns:a16="http://schemas.microsoft.com/office/drawing/2014/main" id="{640F4318-B1EF-375C-530C-E130F4A3F2B2}"/>
              </a:ext>
            </a:extLst>
          </p:cNvPr>
          <p:cNvSpPr/>
          <p:nvPr/>
        </p:nvSpPr>
        <p:spPr>
          <a:xfrm rot="16200000">
            <a:off x="2509234" y="5109224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Стрелка: вниз 55">
            <a:extLst>
              <a:ext uri="{FF2B5EF4-FFF2-40B4-BE49-F238E27FC236}">
                <a16:creationId xmlns:a16="http://schemas.microsoft.com/office/drawing/2014/main" id="{5794649E-5250-6ADA-3242-EF9B45EC949D}"/>
              </a:ext>
            </a:extLst>
          </p:cNvPr>
          <p:cNvSpPr/>
          <p:nvPr/>
        </p:nvSpPr>
        <p:spPr>
          <a:xfrm rot="13928687">
            <a:off x="3096443" y="6229943"/>
            <a:ext cx="225834" cy="32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50F66843-0CA3-2907-E76E-DE6014568CE3}"/>
              </a:ext>
            </a:extLst>
          </p:cNvPr>
          <p:cNvSpPr/>
          <p:nvPr/>
        </p:nvSpPr>
        <p:spPr>
          <a:xfrm>
            <a:off x="3301323" y="5748372"/>
            <a:ext cx="594804" cy="559293"/>
          </a:xfrm>
          <a:prstGeom prst="ellipse">
            <a:avLst/>
          </a:prstGeom>
          <a:solidFill>
            <a:srgbClr val="F6AB58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5879B"/>
                </a:solidFill>
              </a:rPr>
              <a:t>10</a:t>
            </a:r>
            <a:endParaRPr lang="ru-RU" dirty="0">
              <a:solidFill>
                <a:srgbClr val="25879B"/>
              </a:solidFill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067A94E4-A064-BA60-4A11-5F16833E4AF5}"/>
              </a:ext>
            </a:extLst>
          </p:cNvPr>
          <p:cNvSpPr/>
          <p:nvPr/>
        </p:nvSpPr>
        <p:spPr>
          <a:xfrm>
            <a:off x="2870893" y="5006375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5879B"/>
                </a:solidFill>
              </a:rPr>
              <a:t>11</a:t>
            </a:r>
            <a:endParaRPr lang="ru-RU" dirty="0">
              <a:solidFill>
                <a:srgbClr val="25879B"/>
              </a:solidFill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B2D6D207-61A0-20B7-15E0-1DDF1510F51F}"/>
              </a:ext>
            </a:extLst>
          </p:cNvPr>
          <p:cNvSpPr/>
          <p:nvPr/>
        </p:nvSpPr>
        <p:spPr>
          <a:xfrm>
            <a:off x="2033491" y="4114361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5879B"/>
                </a:solidFill>
              </a:rPr>
              <a:t>24</a:t>
            </a:r>
            <a:endParaRPr lang="ru-RU" dirty="0">
              <a:solidFill>
                <a:srgbClr val="25879B"/>
              </a:solidFill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EEC18A3C-AFFB-ACC8-6F91-9AC455484A50}"/>
              </a:ext>
            </a:extLst>
          </p:cNvPr>
          <p:cNvSpPr/>
          <p:nvPr/>
        </p:nvSpPr>
        <p:spPr>
          <a:xfrm>
            <a:off x="3755758" y="3293109"/>
            <a:ext cx="594804" cy="55929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5879B"/>
                </a:solidFill>
              </a:rPr>
              <a:t>31</a:t>
            </a:r>
            <a:endParaRPr lang="ru-RU" dirty="0">
              <a:solidFill>
                <a:srgbClr val="25879B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6538FB-657E-4CBA-7C01-5C26097F4F66}"/>
              </a:ext>
            </a:extLst>
          </p:cNvPr>
          <p:cNvSpPr txBox="1"/>
          <p:nvPr/>
        </p:nvSpPr>
        <p:spPr>
          <a:xfrm>
            <a:off x="7805168" y="4495104"/>
            <a:ext cx="4115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Сложность – </a:t>
            </a:r>
            <a:r>
              <a:rPr lang="en-US" dirty="0"/>
              <a:t>O(log n), </a:t>
            </a:r>
            <a:r>
              <a:rPr lang="ru-RU" dirty="0"/>
              <a:t>т. к. на каждой вершине либо идем в левое поддерево, либо в правое, а потом возвращаемся по стеку вызовов к родительской вершине и суммируем значения вершин-потомков </a:t>
            </a:r>
          </a:p>
        </p:txBody>
      </p:sp>
    </p:spTree>
    <p:extLst>
      <p:ext uri="{BB962C8B-B14F-4D97-AF65-F5344CB8AC3E}">
        <p14:creationId xmlns:p14="http://schemas.microsoft.com/office/powerpoint/2010/main" val="14290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3" grpId="2" animBg="1"/>
      <p:bldP spid="53" grpId="3" animBg="1"/>
      <p:bldP spid="54" grpId="0" animBg="1"/>
      <p:bldP spid="54" grpId="1" animBg="1"/>
      <p:bldP spid="54" grpId="2" animBg="1"/>
      <p:bldP spid="54" grpId="3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7" grpId="0" animBg="1"/>
      <p:bldP spid="62" grpId="0" animBg="1"/>
      <p:bldP spid="63" grpId="0" animBg="1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1518C-EEA3-1E1D-283F-FBB6683C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Графики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899B3-32A3-BB3F-DBA0-C0521D27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FE330438-ACDD-985F-D681-B00B57E6E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778357"/>
              </p:ext>
            </p:extLst>
          </p:nvPr>
        </p:nvGraphicFramePr>
        <p:xfrm>
          <a:off x="1000436" y="1910770"/>
          <a:ext cx="4867703" cy="2931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E2E85F06-69CC-1DE9-04DB-597C75B80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972958"/>
              </p:ext>
            </p:extLst>
          </p:nvPr>
        </p:nvGraphicFramePr>
        <p:xfrm>
          <a:off x="6619562" y="1870821"/>
          <a:ext cx="4867703" cy="3011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932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31FFB-B039-E14B-1597-8F643A37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DD905-637E-2F79-BAA2-6367816F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302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Плюсы структуры:</a:t>
            </a:r>
          </a:p>
          <a:p>
            <a:r>
              <a:rPr lang="ru-RU" sz="2000" dirty="0"/>
              <a:t>В основе всех операций с деревом отрезков лежит алгоритм «Разделяй и властвуй»</a:t>
            </a:r>
          </a:p>
          <a:p>
            <a:r>
              <a:rPr lang="ru-RU" sz="2000" dirty="0"/>
              <a:t>Позволяет быстро вычислять ассоциативную операцию на отрезке</a:t>
            </a:r>
          </a:p>
          <a:p>
            <a:r>
              <a:rPr lang="ru-RU" sz="2000" dirty="0"/>
              <a:t>Время выполнения операций стабильно вне зависимости от размера и содержания данных</a:t>
            </a:r>
          </a:p>
          <a:p>
            <a:pPr marL="0" indent="0">
              <a:buNone/>
            </a:pPr>
            <a:r>
              <a:rPr lang="ru-RU" sz="2000" dirty="0"/>
              <a:t>Минусы:</a:t>
            </a:r>
          </a:p>
          <a:p>
            <a:r>
              <a:rPr lang="ru-RU" sz="2000" dirty="0"/>
              <a:t>Дерево отрезков требует 2</a:t>
            </a:r>
            <a:r>
              <a:rPr lang="en-US" sz="2000" dirty="0"/>
              <a:t>n </a:t>
            </a:r>
            <a:r>
              <a:rPr lang="ru-RU" sz="2000" dirty="0"/>
              <a:t>дополнительной памяти</a:t>
            </a:r>
          </a:p>
          <a:p>
            <a:r>
              <a:rPr lang="ru-RU" sz="2000" dirty="0"/>
              <a:t>Обновление одного элемента занимает логарифмическое время в то время, как массив умеет за константное.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B56FF-BF9D-EC33-0F83-DA223BC9C98B}"/>
              </a:ext>
            </a:extLst>
          </p:cNvPr>
          <p:cNvSpPr txBox="1"/>
          <p:nvPr/>
        </p:nvSpPr>
        <p:spPr>
          <a:xfrm>
            <a:off x="7563775" y="1690688"/>
            <a:ext cx="4296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Применимость: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Дерево отрезков используется в распознавании образов и обработке изображений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Используется в вычислительной геометрии, географических информационных системах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40122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1127</Words>
  <Application>Microsoft Office PowerPoint</Application>
  <PresentationFormat>Широкоэкранный</PresentationFormat>
  <Paragraphs>208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Тема Office</vt:lpstr>
      <vt:lpstr>Segment tree</vt:lpstr>
      <vt:lpstr>История</vt:lpstr>
      <vt:lpstr>О чем эта структура?</vt:lpstr>
      <vt:lpstr>На примере</vt:lpstr>
      <vt:lpstr>Построение дерева отрезков (build)</vt:lpstr>
      <vt:lpstr>Запрос суммы</vt:lpstr>
      <vt:lpstr>Запрос обновления</vt:lpstr>
      <vt:lpstr>Графики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Залялов Расим Раминович</dc:creator>
  <cp:lastModifiedBy>Залялов Расим Раминович</cp:lastModifiedBy>
  <cp:revision>13</cp:revision>
  <dcterms:created xsi:type="dcterms:W3CDTF">2023-05-30T18:51:23Z</dcterms:created>
  <dcterms:modified xsi:type="dcterms:W3CDTF">2023-05-31T12:36:28Z</dcterms:modified>
</cp:coreProperties>
</file>