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76" r:id="rId3"/>
    <p:sldId id="258" r:id="rId4"/>
    <p:sldId id="278" r:id="rId5"/>
    <p:sldId id="279" r:id="rId6"/>
    <p:sldId id="280" r:id="rId7"/>
    <p:sldId id="281" r:id="rId8"/>
    <p:sldId id="282" r:id="rId9"/>
    <p:sldId id="285" r:id="rId10"/>
    <p:sldId id="284" r:id="rId11"/>
    <p:sldId id="283" r:id="rId12"/>
    <p:sldId id="286" r:id="rId13"/>
    <p:sldId id="288" r:id="rId14"/>
    <p:sldId id="289" r:id="rId15"/>
    <p:sldId id="308" r:id="rId16"/>
    <p:sldId id="292" r:id="rId17"/>
    <p:sldId id="293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7" r:id="rId28"/>
    <p:sldId id="277" r:id="rId29"/>
    <p:sldId id="259" r:id="rId30"/>
    <p:sldId id="303" r:id="rId31"/>
    <p:sldId id="306" r:id="rId32"/>
    <p:sldId id="260" r:id="rId33"/>
    <p:sldId id="305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5" r:id="rId4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6305C1F3-DF58-47DB-8555-4F9A1D2A9139}">
          <p14:sldIdLst>
            <p14:sldId id="256"/>
            <p14:sldId id="276"/>
            <p14:sldId id="258"/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8"/>
            <p14:sldId id="289"/>
            <p14:sldId id="308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7"/>
            <p14:sldId id="277"/>
            <p14:sldId id="259"/>
            <p14:sldId id="303"/>
            <p14:sldId id="306"/>
            <p14:sldId id="260"/>
            <p14:sldId id="305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8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1392000" y="3454400"/>
            <a:ext cx="21600000" cy="4320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92000" y="8056799"/>
            <a:ext cx="21600000" cy="3600001"/>
          </a:xfrm>
          <a:prstGeom prst="rect">
            <a:avLst/>
          </a:prstGeom>
        </p:spPr>
        <p:txBody>
          <a:bodyPr/>
          <a:lstStyle>
            <a:lvl1pPr marL="0" indent="0" defTabSz="914400">
              <a:spcBef>
                <a:spcPts val="0"/>
              </a:spcBef>
              <a:buSzTx/>
              <a:buNone/>
            </a:lvl1pPr>
            <a:lvl2pPr marL="0" indent="0" defTabSz="914400">
              <a:spcBef>
                <a:spcPts val="0"/>
              </a:spcBef>
              <a:buSzTx/>
              <a:buNone/>
            </a:lvl2pPr>
            <a:lvl3pPr marL="0" indent="0" defTabSz="914400">
              <a:spcBef>
                <a:spcPts val="0"/>
              </a:spcBef>
              <a:buSzTx/>
              <a:buNone/>
            </a:lvl3pPr>
            <a:lvl4pPr marL="0" indent="0" defTabSz="914400">
              <a:spcBef>
                <a:spcPts val="0"/>
              </a:spcBef>
              <a:buSzTx/>
              <a:buNone/>
            </a:lvl4pPr>
            <a:lvl5pPr marL="0" indent="0" defTabSz="9144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Изображение"/>
          <p:cNvSpPr>
            <a:spLocks noGrp="1"/>
          </p:cNvSpPr>
          <p:nvPr>
            <p:ph type="pic" idx="21"/>
          </p:nvPr>
        </p:nvSpPr>
        <p:spPr>
          <a:xfrm>
            <a:off x="0" y="1"/>
            <a:ext cx="24384000" cy="13716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bg object 16"/>
          <p:cNvSpPr/>
          <p:nvPr/>
        </p:nvSpPr>
        <p:spPr>
          <a:xfrm>
            <a:off x="-1" y="0"/>
            <a:ext cx="24377906" cy="1371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1371600" y="5334000"/>
            <a:ext cx="14986656" cy="3867150"/>
          </a:xfrm>
          <a:prstGeom prst="rect">
            <a:avLst/>
          </a:prstGeom>
        </p:spPr>
        <p:txBody>
          <a:bodyPr lIns="0" tIns="0" rIns="0" bIns="0" anchor="ctr"/>
          <a:lstStyle>
            <a:lvl1pPr defTabSz="1828800">
              <a:defRPr sz="13200"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g_light.png" descr="bg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4415"/>
            <a:ext cx="24384003" cy="5346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sber_university_logo.png" descr="sber_universit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016000"/>
            <a:ext cx="7378700" cy="149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392000" y="3458497"/>
            <a:ext cx="21600000" cy="4320001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392000" y="8056491"/>
            <a:ext cx="21600000" cy="3600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1269999" y="2709549"/>
            <a:ext cx="784773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>
                <a:solidFill>
                  <a:srgbClr val="70AD47"/>
                </a:solidFill>
              </a:defRPr>
            </a:lvl1pPr>
          </a:lstStyle>
          <a:p>
            <a:r>
              <a:t>Перезапуск DS</a:t>
            </a:r>
          </a:p>
        </p:txBody>
      </p:sp>
      <p:sp>
        <p:nvSpPr>
          <p:cNvPr id="1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864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Изображение"/>
          <p:cNvSpPr>
            <a:spLocks noGrp="1"/>
          </p:cNvSpPr>
          <p:nvPr>
            <p:ph type="pic" sz="half" idx="21"/>
          </p:nvPr>
        </p:nvSpPr>
        <p:spPr>
          <a:xfrm>
            <a:off x="12412268" y="3512125"/>
            <a:ext cx="10821804" cy="89338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1269999" y="1016000"/>
            <a:ext cx="21964074" cy="228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3512125"/>
            <a:ext cx="10701733" cy="8933875"/>
          </a:xfrm>
          <a:prstGeom prst="rect">
            <a:avLst/>
          </a:prstGeom>
        </p:spPr>
        <p:txBody>
          <a:bodyPr/>
          <a:lstStyle>
            <a:lvl1pPr marL="558800" indent="-558800"/>
            <a:lvl2pPr marL="1117600" indent="-558800"/>
            <a:lvl3pPr marL="1676400" indent="-558800"/>
            <a:lvl4pPr marL="2235200" indent="-558800"/>
            <a:lvl5pPr marL="2794000" indent="-558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Изображение"/>
          <p:cNvSpPr>
            <a:spLocks noGrp="1"/>
          </p:cNvSpPr>
          <p:nvPr>
            <p:ph type="pic" idx="21"/>
          </p:nvPr>
        </p:nvSpPr>
        <p:spPr>
          <a:xfrm>
            <a:off x="3124200" y="997526"/>
            <a:ext cx="18135600" cy="77931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xfrm>
            <a:off x="1270000" y="9138228"/>
            <a:ext cx="21844000" cy="15875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1073247"/>
            <a:ext cx="21844000" cy="195695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Изображение"/>
          <p:cNvSpPr>
            <a:spLocks noGrp="1"/>
          </p:cNvSpPr>
          <p:nvPr>
            <p:ph type="pic" sz="half" idx="21"/>
          </p:nvPr>
        </p:nvSpPr>
        <p:spPr>
          <a:xfrm>
            <a:off x="12412268" y="952500"/>
            <a:ext cx="10669614" cy="11303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365173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bg_light.png" descr="bg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24384000" cy="5346942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778000"/>
            <a:ext cx="21844000" cy="10160000"/>
          </a:xfrm>
          <a:prstGeom prst="rect">
            <a:avLst/>
          </a:prstGeom>
        </p:spPr>
        <p:txBody>
          <a:bodyPr/>
          <a:lstStyle>
            <a:lvl1pPr marL="555623" indent="-555623">
              <a:buSzPct val="100000"/>
            </a:lvl1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Изображение"/>
          <p:cNvSpPr>
            <a:spLocks noGrp="1"/>
          </p:cNvSpPr>
          <p:nvPr>
            <p:ph type="pic" sz="quarter" idx="21"/>
          </p:nvPr>
        </p:nvSpPr>
        <p:spPr>
          <a:xfrm>
            <a:off x="15290800" y="7035800"/>
            <a:ext cx="8331200" cy="56007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9" name="Изображение"/>
          <p:cNvSpPr>
            <a:spLocks noGrp="1"/>
          </p:cNvSpPr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0" name="Изображение"/>
          <p:cNvSpPr>
            <a:spLocks noGrp="1"/>
          </p:cNvSpPr>
          <p:nvPr>
            <p:ph type="pic" idx="23"/>
          </p:nvPr>
        </p:nvSpPr>
        <p:spPr>
          <a:xfrm>
            <a:off x="1371600" y="1130300"/>
            <a:ext cx="13445837" cy="1146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6538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953500"/>
            <a:ext cx="21844002" cy="774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/>
            </a:lvl1pPr>
            <a:lvl2pPr algn="ctr">
              <a:spcBef>
                <a:spcPts val="0"/>
              </a:spcBef>
              <a:defRPr i="1"/>
            </a:lvl2pPr>
            <a:lvl3pPr algn="ctr">
              <a:spcBef>
                <a:spcPts val="0"/>
              </a:spcBef>
              <a:defRPr i="1"/>
            </a:lvl3pPr>
            <a:lvl4pPr algn="ctr">
              <a:spcBef>
                <a:spcPts val="0"/>
              </a:spcBef>
              <a:defRPr i="1"/>
            </a:lvl4pPr>
            <a:lvl5pPr algn="ctr">
              <a:spcBef>
                <a:spcPts val="0"/>
              </a:spcBef>
              <a:defRPr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«Место ввода цитаты»."/>
          <p:cNvSpPr txBox="1">
            <a:spLocks noGrp="1"/>
          </p:cNvSpPr>
          <p:nvPr>
            <p:ph type="body" sz="quarter" idx="21"/>
          </p:nvPr>
        </p:nvSpPr>
        <p:spPr>
          <a:xfrm>
            <a:off x="1270000" y="5765798"/>
            <a:ext cx="21844000" cy="14478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800"/>
            </a:pPr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4998" marR="0" indent="-634998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17082" marR="0" indent="-582082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852083" marR="0" indent="-582082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48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2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75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39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2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66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Школа Android…"/>
          <p:cNvSpPr txBox="1">
            <a:spLocks noGrp="1"/>
          </p:cNvSpPr>
          <p:nvPr>
            <p:ph type="ctrTitle"/>
          </p:nvPr>
        </p:nvSpPr>
        <p:spPr>
          <a:xfrm>
            <a:off x="1391999" y="3458497"/>
            <a:ext cx="21600002" cy="43200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Нейронные</a:t>
            </a:r>
            <a:r>
              <a:rPr dirty="0"/>
              <a:t> </a:t>
            </a:r>
            <a:r>
              <a:rPr dirty="0" err="1"/>
              <a:t>сети</a:t>
            </a:r>
            <a:endParaRPr dirty="0"/>
          </a:p>
        </p:txBody>
      </p:sp>
      <p:sp>
        <p:nvSpPr>
          <p:cNvPr id="142" name="Текст 1"/>
          <p:cNvSpPr txBox="1">
            <a:spLocks noGrp="1"/>
          </p:cNvSpPr>
          <p:nvPr>
            <p:ph type="subTitle" sz="half" idx="1"/>
          </p:nvPr>
        </p:nvSpPr>
        <p:spPr>
          <a:xfrm>
            <a:off x="1391999" y="8056491"/>
            <a:ext cx="21600002" cy="3600001"/>
          </a:xfrm>
          <a:prstGeom prst="rect">
            <a:avLst/>
          </a:prstGeom>
        </p:spPr>
        <p:txBody>
          <a:bodyPr/>
          <a:lstStyle/>
          <a:p>
            <a:pPr hangingPunct="1"/>
            <a:r>
              <a:rPr lang="en-US" dirty="0"/>
              <a:t>NLP. </a:t>
            </a:r>
            <a:r>
              <a:rPr lang="ru-RU" dirty="0"/>
              <a:t>Рекуррентные сети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err="1"/>
              <a:t>Препроцессинг</a:t>
            </a:r>
            <a:endParaRPr dirty="0"/>
          </a:p>
        </p:txBody>
      </p:sp>
      <p:sp>
        <p:nvSpPr>
          <p:cNvPr id="2" name="Настроить IDE для работы…">
            <a:extLst>
              <a:ext uri="{FF2B5EF4-FFF2-40B4-BE49-F238E27FC236}">
                <a16:creationId xmlns:a16="http://schemas.microsoft.com/office/drawing/2014/main" id="{6969984A-58F2-0FDF-3168-FDA5FF29F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18755360" cy="9296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ru-RU" dirty="0" err="1"/>
              <a:t>Стемминг</a:t>
            </a:r>
            <a:r>
              <a:rPr lang="en-US" dirty="0"/>
              <a:t> – </a:t>
            </a:r>
            <a:r>
              <a:rPr lang="ru-RU" dirty="0"/>
              <a:t>приведение слова к основе (</a:t>
            </a:r>
            <a:r>
              <a:rPr lang="ru-RU" dirty="0" err="1"/>
              <a:t>конрню</a:t>
            </a:r>
            <a:r>
              <a:rPr lang="ru-RU" dirty="0"/>
              <a:t>)</a:t>
            </a:r>
          </a:p>
          <a:p>
            <a:endParaRPr lang="ru-RU" dirty="0"/>
          </a:p>
          <a:p>
            <a:pPr>
              <a:buFont typeface="Courier New"/>
              <a:buChar char="o"/>
            </a:pP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A6F4E7-7788-5A5F-C40F-5AAC526B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067" y="3959415"/>
            <a:ext cx="7659865" cy="375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930F0B9-F72C-262E-632C-59CC7A6B1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8" y="8136350"/>
            <a:ext cx="21058769" cy="342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8252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err="1"/>
              <a:t>Препроцессинг</a:t>
            </a:r>
            <a:endParaRPr dirty="0"/>
          </a:p>
        </p:txBody>
      </p:sp>
      <p:sp>
        <p:nvSpPr>
          <p:cNvPr id="2" name="Настроить IDE для работы…">
            <a:extLst>
              <a:ext uri="{FF2B5EF4-FFF2-40B4-BE49-F238E27FC236}">
                <a16:creationId xmlns:a16="http://schemas.microsoft.com/office/drawing/2014/main" id="{6969984A-58F2-0FDF-3168-FDA5FF29F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18755360" cy="9296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ru-RU" dirty="0" err="1"/>
              <a:t>Лемматизация</a:t>
            </a:r>
            <a:r>
              <a:rPr lang="en-US" dirty="0"/>
              <a:t> – </a:t>
            </a:r>
            <a:r>
              <a:rPr lang="ru-RU" dirty="0"/>
              <a:t>приведение слова к инфинитивной форме</a:t>
            </a:r>
          </a:p>
          <a:p>
            <a:endParaRPr lang="ru-RU" dirty="0"/>
          </a:p>
          <a:p>
            <a:pPr>
              <a:buFont typeface="Courier New"/>
              <a:buChar char="o"/>
            </a:pPr>
            <a:endParaRPr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2C9C1FA-A520-6815-D588-1A21D075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5840984"/>
            <a:ext cx="21742400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4442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err="1"/>
              <a:t>Токенизация</a:t>
            </a:r>
            <a:r>
              <a:rPr lang="ru-RU" dirty="0"/>
              <a:t> в </a:t>
            </a:r>
            <a:r>
              <a:rPr lang="en-US" dirty="0"/>
              <a:t>N-</a:t>
            </a:r>
            <a:r>
              <a:rPr lang="ru-RU" dirty="0"/>
              <a:t>граммы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86DD32-C368-ACD8-22F0-A561E7D4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69" y="3497770"/>
            <a:ext cx="11442662" cy="470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астроить IDE для работы…">
            <a:extLst>
              <a:ext uri="{FF2B5EF4-FFF2-40B4-BE49-F238E27FC236}">
                <a16:creationId xmlns:a16="http://schemas.microsoft.com/office/drawing/2014/main" id="{658C7037-E0C7-F8E7-19E6-69D415999E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0000" y="8206548"/>
            <a:ext cx="21844000" cy="4239451"/>
          </a:xfrm>
          <a:prstGeom prst="rect">
            <a:avLst/>
          </a:prstGeom>
        </p:spPr>
        <p:txBody>
          <a:bodyPr anchor="t"/>
          <a:lstStyle/>
          <a:p>
            <a:endParaRPr lang="ru-RU" dirty="0"/>
          </a:p>
          <a:p>
            <a:r>
              <a:rPr lang="ru-RU" dirty="0"/>
              <a:t>+ позволяют учесть контекст</a:t>
            </a:r>
          </a:p>
          <a:p>
            <a:r>
              <a:rPr lang="ru-RU" dirty="0"/>
              <a:t>-  увеличивается размер словаря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5024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строить IDE для работы…">
            <a:extLst>
              <a:ext uri="{FF2B5EF4-FFF2-40B4-BE49-F238E27FC236}">
                <a16:creationId xmlns:a16="http://schemas.microsoft.com/office/drawing/2014/main" id="{6969984A-58F2-0FDF-3168-FDA5FF29F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18755360" cy="330606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ctr"/>
            <a:r>
              <a:rPr lang="en-US" b="1" dirty="0"/>
              <a:t>Out of vocab</a:t>
            </a:r>
            <a:endParaRPr lang="ru-RU" b="1" dirty="0"/>
          </a:p>
        </p:txBody>
      </p:sp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Проблемы </a:t>
            </a:r>
            <a:r>
              <a:rPr lang="ru-RU" dirty="0" err="1"/>
              <a:t>токенизации</a:t>
            </a:r>
            <a:r>
              <a:rPr lang="ru-RU" dirty="0"/>
              <a:t> по словам</a:t>
            </a:r>
            <a:endParaRPr dirty="0"/>
          </a:p>
        </p:txBody>
      </p:sp>
      <p:sp>
        <p:nvSpPr>
          <p:cNvPr id="3" name="Настроить IDE для работы…">
            <a:extLst>
              <a:ext uri="{FF2B5EF4-FFF2-40B4-BE49-F238E27FC236}">
                <a16:creationId xmlns:a16="http://schemas.microsoft.com/office/drawing/2014/main" id="{513068BD-6588-12F8-06AE-4BC16A50846A}"/>
              </a:ext>
            </a:extLst>
          </p:cNvPr>
          <p:cNvSpPr txBox="1">
            <a:spLocks/>
          </p:cNvSpPr>
          <p:nvPr/>
        </p:nvSpPr>
        <p:spPr>
          <a:xfrm>
            <a:off x="4842256" y="5435600"/>
            <a:ext cx="12878816" cy="3306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75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39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2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66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/>
              <a:t>vocab = [‘word’, ‘string’, ‘task’, ‘</a:t>
            </a:r>
            <a:r>
              <a:rPr lang="en-US" dirty="0" err="1"/>
              <a:t>subword</a:t>
            </a:r>
            <a:r>
              <a:rPr lang="en-US" dirty="0"/>
              <a:t>’, ‘substring’]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‘subtask’ -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1250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BPE </a:t>
            </a:r>
            <a:r>
              <a:rPr lang="ru-RU" dirty="0" err="1"/>
              <a:t>токенизация</a:t>
            </a:r>
            <a:endParaRPr dirty="0"/>
          </a:p>
        </p:txBody>
      </p:sp>
      <p:sp>
        <p:nvSpPr>
          <p:cNvPr id="2" name="Настроить IDE для работы…">
            <a:extLst>
              <a:ext uri="{FF2B5EF4-FFF2-40B4-BE49-F238E27FC236}">
                <a16:creationId xmlns:a16="http://schemas.microsoft.com/office/drawing/2014/main" id="{6969984A-58F2-0FDF-3168-FDA5FF29F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21333968" cy="9296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742950" indent="-742950">
              <a:buAutoNum type="arabicPeriod"/>
            </a:pPr>
            <a:r>
              <a:rPr lang="ru-RU" dirty="0"/>
              <a:t>Представляем слово как последовательность символов</a:t>
            </a:r>
          </a:p>
          <a:p>
            <a:pPr marL="742950" indent="-742950">
              <a:buAutoNum type="arabicPeriod"/>
            </a:pPr>
            <a:r>
              <a:rPr lang="ru-RU" dirty="0"/>
              <a:t>Словарь – все токены. При инициализации – алфавит символов</a:t>
            </a:r>
          </a:p>
          <a:p>
            <a:pPr marL="742950" indent="-742950">
              <a:buAutoNum type="arabicPeriod"/>
            </a:pPr>
            <a:r>
              <a:rPr lang="ru-RU" dirty="0"/>
              <a:t>Повторять пока не достигли ограничения на размер словаря</a:t>
            </a:r>
          </a:p>
          <a:p>
            <a:r>
              <a:rPr lang="ru-RU" dirty="0"/>
              <a:t>     - Вычисляем число всех рядом стоящих пар токенов в корпусе</a:t>
            </a:r>
          </a:p>
          <a:p>
            <a:r>
              <a:rPr lang="ru-RU" dirty="0"/>
              <a:t>     - Новый токен -  самое частое объединение двух существующих токенов</a:t>
            </a:r>
          </a:p>
          <a:p>
            <a:pPr>
              <a:buFont typeface="Courier New"/>
              <a:buChar char="o"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EE5B1-1C90-309B-C27D-FFB4E14DF206}"/>
              </a:ext>
            </a:extLst>
          </p:cNvPr>
          <p:cNvSpPr txBox="1"/>
          <p:nvPr/>
        </p:nvSpPr>
        <p:spPr>
          <a:xfrm>
            <a:off x="13702284" y="12700000"/>
            <a:ext cx="12188952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b="0" dirty="0"/>
              <a:t>https://arxiv.org/abs/1508.07909</a:t>
            </a:r>
          </a:p>
        </p:txBody>
      </p:sp>
      <p:pic>
        <p:nvPicPr>
          <p:cNvPr id="5122" name="Picture 2" descr="bpe">
            <a:extLst>
              <a:ext uri="{FF2B5EF4-FFF2-40B4-BE49-F238E27FC236}">
                <a16:creationId xmlns:a16="http://schemas.microsoft.com/office/drawing/2014/main" id="{EAF80F0C-91BF-3908-BD77-4641EDF82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15" y="7095744"/>
            <a:ext cx="11625738" cy="43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0118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BPE </a:t>
            </a:r>
            <a:r>
              <a:rPr lang="ru-RU" dirty="0" err="1"/>
              <a:t>токенизация</a:t>
            </a:r>
            <a:endParaRPr dirty="0"/>
          </a:p>
        </p:txBody>
      </p:sp>
      <p:sp>
        <p:nvSpPr>
          <p:cNvPr id="2" name="Настроить IDE для работы…">
            <a:extLst>
              <a:ext uri="{FF2B5EF4-FFF2-40B4-BE49-F238E27FC236}">
                <a16:creationId xmlns:a16="http://schemas.microsoft.com/office/drawing/2014/main" id="{6969984A-58F2-0FDF-3168-FDA5FF29F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21333968" cy="9296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ru-RU" dirty="0"/>
              <a:t>К токенам добавляют спецсимвол конца слова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ru-RU" dirty="0"/>
              <a:t>Различие отдельных слов и токенов </a:t>
            </a:r>
            <a:r>
              <a:rPr lang="ru-RU" dirty="0" err="1"/>
              <a:t>подслов</a:t>
            </a:r>
            <a:endParaRPr lang="ru-RU" dirty="0"/>
          </a:p>
          <a:p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848AF4-C0B5-0C85-43EC-7A1778E0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97" y="6409967"/>
            <a:ext cx="17882573" cy="138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770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BPE-dropout</a:t>
            </a:r>
            <a:endParaRPr dirty="0"/>
          </a:p>
        </p:txBody>
      </p:sp>
      <p:sp>
        <p:nvSpPr>
          <p:cNvPr id="2" name="Настроить IDE для работы…">
            <a:extLst>
              <a:ext uri="{FF2B5EF4-FFF2-40B4-BE49-F238E27FC236}">
                <a16:creationId xmlns:a16="http://schemas.microsoft.com/office/drawing/2014/main" id="{6969984A-58F2-0FDF-3168-FDA5FF29F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21333968" cy="9296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ru-RU" dirty="0"/>
              <a:t>Проблемы </a:t>
            </a:r>
            <a:r>
              <a:rPr lang="en-US" dirty="0"/>
              <a:t>BPE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каждое слово имеет однозначную сегментацию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err="1"/>
              <a:t>подслова</a:t>
            </a:r>
            <a:r>
              <a:rPr lang="ru-RU" dirty="0"/>
              <a:t> редких слов не очень интерпретируемы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  <a:r>
              <a:rPr lang="ru-RU" dirty="0"/>
              <a:t> использовать словарь и таблицу слияний BPE, но на каждом шаге слияния случайно его пропускать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2C7EB-1999-820F-8B25-4D95A18CAE9A}"/>
              </a:ext>
            </a:extLst>
          </p:cNvPr>
          <p:cNvSpPr txBox="1"/>
          <p:nvPr/>
        </p:nvSpPr>
        <p:spPr>
          <a:xfrm>
            <a:off x="13299948" y="12700000"/>
            <a:ext cx="12188952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b="0" dirty="0"/>
              <a:t>https://arxiv.org/pdf/1910.13267.pdf</a:t>
            </a:r>
          </a:p>
        </p:txBody>
      </p:sp>
      <p:pic>
        <p:nvPicPr>
          <p:cNvPr id="6146" name="Picture 2" descr="BPE-DROPOUT">
            <a:extLst>
              <a:ext uri="{FF2B5EF4-FFF2-40B4-BE49-F238E27FC236}">
                <a16:creationId xmlns:a16="http://schemas.microsoft.com/office/drawing/2014/main" id="{F6EB06D8-5733-AF14-4CF9-D7170CC87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68" y="6858000"/>
            <a:ext cx="17197232" cy="533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4974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sz="2400" b="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r>
              <a:t>1</a:t>
            </a:r>
          </a:p>
        </p:txBody>
      </p:sp>
      <p:sp>
        <p:nvSpPr>
          <p:cNvPr id="148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r>
              <a:rPr lang="ru-RU" dirty="0"/>
              <a:t>Векторизация текста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9789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One hot encoding</a:t>
            </a:r>
            <a:endParaRPr dirty="0"/>
          </a:p>
        </p:txBody>
      </p:sp>
      <p:sp>
        <p:nvSpPr>
          <p:cNvPr id="5" name="Настроить IDE для работы…">
            <a:extLst>
              <a:ext uri="{FF2B5EF4-FFF2-40B4-BE49-F238E27FC236}">
                <a16:creationId xmlns:a16="http://schemas.microsoft.com/office/drawing/2014/main" id="{38925B15-0841-6D6D-2DF8-E78502F925F7}"/>
              </a:ext>
            </a:extLst>
          </p:cNvPr>
          <p:cNvSpPr txBox="1">
            <a:spLocks/>
          </p:cNvSpPr>
          <p:nvPr/>
        </p:nvSpPr>
        <p:spPr>
          <a:xfrm>
            <a:off x="1270000" y="3149600"/>
            <a:ext cx="1875536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75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39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2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66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ru-RU" dirty="0"/>
              <a:t>Каждому слову ставится в соответствие бинарный вектор</a:t>
            </a:r>
          </a:p>
          <a:p>
            <a:pPr hangingPunct="1"/>
            <a:r>
              <a:rPr lang="ru-RU" dirty="0"/>
              <a:t>Все значения 0, значение 1 соответствует номеру токена в словаре</a:t>
            </a:r>
          </a:p>
          <a:p>
            <a:pPr hangingPunct="1"/>
            <a:endParaRPr lang="ru-RU" dirty="0"/>
          </a:p>
          <a:p>
            <a:pPr hangingPunct="1"/>
            <a:endParaRPr lang="ru-RU" dirty="0"/>
          </a:p>
          <a:p>
            <a:pPr hangingPunct="1"/>
            <a:r>
              <a:rPr lang="en-US" dirty="0"/>
              <a:t>Vocab = [‘cat’, ‘sat’, ‘on’, ‘mat’, ‘roof’, ‘floor’, ‘chair’]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‘cat’ -&gt; [1, 0, 0, 0 , 0, 0, 0]</a:t>
            </a:r>
          </a:p>
          <a:p>
            <a:pPr hangingPunct="1"/>
            <a:r>
              <a:rPr lang="en-US" dirty="0"/>
              <a:t>‘sat’ -&gt; [0, 1, 0, 0 , 0, 0, 0]</a:t>
            </a:r>
          </a:p>
          <a:p>
            <a:pPr hangingPunct="1"/>
            <a:r>
              <a:rPr lang="en-US" dirty="0"/>
              <a:t>‘on’  -&gt; [0, 0, 1, 0 , 0, 0, 0]</a:t>
            </a:r>
          </a:p>
          <a:p>
            <a:pPr hangingPunct="1"/>
            <a:r>
              <a:rPr lang="en-US" dirty="0"/>
              <a:t>‘roof’-&gt; [0, 0, 0, </a:t>
            </a:r>
            <a:r>
              <a:rPr lang="ru-RU" dirty="0"/>
              <a:t>0</a:t>
            </a:r>
            <a:r>
              <a:rPr lang="en-US" dirty="0"/>
              <a:t> , </a:t>
            </a:r>
            <a:r>
              <a:rPr lang="ru-RU" dirty="0"/>
              <a:t>1</a:t>
            </a:r>
            <a:r>
              <a:rPr lang="en-US" dirty="0"/>
              <a:t>, 0, 0] </a:t>
            </a:r>
            <a:endParaRPr lang="ru-RU" dirty="0"/>
          </a:p>
          <a:p>
            <a:pPr hangingPunct="1"/>
            <a:endParaRPr lang="ru-RU" dirty="0"/>
          </a:p>
          <a:p>
            <a:pPr hangingPunct="1">
              <a:buFont typeface="Courier New"/>
              <a:buChar char="o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34037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Bag of words</a:t>
            </a:r>
            <a:endParaRPr dirty="0"/>
          </a:p>
        </p:txBody>
      </p:sp>
      <p:sp>
        <p:nvSpPr>
          <p:cNvPr id="5" name="Настроить IDE для работы…">
            <a:extLst>
              <a:ext uri="{FF2B5EF4-FFF2-40B4-BE49-F238E27FC236}">
                <a16:creationId xmlns:a16="http://schemas.microsoft.com/office/drawing/2014/main" id="{38925B15-0841-6D6D-2DF8-E78502F925F7}"/>
              </a:ext>
            </a:extLst>
          </p:cNvPr>
          <p:cNvSpPr txBox="1">
            <a:spLocks/>
          </p:cNvSpPr>
          <p:nvPr/>
        </p:nvSpPr>
        <p:spPr>
          <a:xfrm>
            <a:off x="1270000" y="3149600"/>
            <a:ext cx="1875536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75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39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2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66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ru-RU" dirty="0"/>
              <a:t>Кодируется каждая последовательность бинарным вектором длины словаря</a:t>
            </a:r>
          </a:p>
          <a:p>
            <a:pPr hangingPunct="1"/>
            <a:r>
              <a:rPr lang="ru-RU" dirty="0"/>
              <a:t>Все значения 0, значение </a:t>
            </a:r>
            <a:r>
              <a:rPr lang="en-US" dirty="0"/>
              <a:t>1</a:t>
            </a:r>
            <a:r>
              <a:rPr lang="ru-RU" dirty="0"/>
              <a:t> соответствует номерам токенов последовательности в словаре</a:t>
            </a:r>
          </a:p>
          <a:p>
            <a:pPr hangingPunct="1"/>
            <a:endParaRPr lang="ru-RU" dirty="0"/>
          </a:p>
          <a:p>
            <a:pPr hangingPunct="1"/>
            <a:endParaRPr lang="ru-RU" dirty="0"/>
          </a:p>
          <a:p>
            <a:pPr hangingPunct="1"/>
            <a:r>
              <a:rPr lang="en-US" dirty="0"/>
              <a:t>Vocab = [‘cat’, ‘sat’, ‘on’, ‘mat’, ‘roof’, ‘floor’, ‘chair’]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‘cat</a:t>
            </a:r>
            <a:r>
              <a:rPr lang="ru-RU" dirty="0"/>
              <a:t> </a:t>
            </a:r>
            <a:r>
              <a:rPr lang="en-US" dirty="0"/>
              <a:t>sat on mat’ -&gt; [1, 1, 1, 1 , 0, 0, 0]</a:t>
            </a:r>
          </a:p>
          <a:p>
            <a:pPr hangingPunct="1"/>
            <a:endParaRPr lang="ru-RU" dirty="0"/>
          </a:p>
          <a:p>
            <a:pPr hangingPunct="1">
              <a:buFont typeface="Courier New"/>
              <a:buChar char="o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0463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Вводное заняти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Занятие</a:t>
            </a:r>
            <a:r>
              <a:rPr dirty="0"/>
              <a:t> 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145" name="Часть I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rPr lang="ru-RU" dirty="0" err="1"/>
              <a:t>Токенизация</a:t>
            </a:r>
            <a:r>
              <a:rPr lang="ru-RU" dirty="0"/>
              <a:t> и </a:t>
            </a:r>
            <a:r>
              <a:rPr lang="ru-RU" dirty="0" err="1"/>
              <a:t>препроцессинг</a:t>
            </a:r>
            <a:r>
              <a:rPr lang="ru-RU" dirty="0"/>
              <a:t> текста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rPr lang="ru-RU" dirty="0"/>
              <a:t>Векторизация текста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rPr lang="en-US" dirty="0"/>
              <a:t>RNN</a:t>
            </a:r>
            <a:endParaRPr dirty="0"/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rPr dirty="0"/>
              <a:t>LSTM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rPr dirty="0"/>
              <a:t>GRU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rPr dirty="0"/>
              <a:t>Bidirectional</a:t>
            </a:r>
          </a:p>
        </p:txBody>
      </p:sp>
    </p:spTree>
    <p:extLst>
      <p:ext uri="{BB962C8B-B14F-4D97-AF65-F5344CB8AC3E}">
        <p14:creationId xmlns:p14="http://schemas.microsoft.com/office/powerpoint/2010/main" val="107070557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TF-IDF</a:t>
            </a:r>
            <a:endParaRPr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89415C1C-ABA6-09FC-0DBD-42264845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21" y="5479683"/>
            <a:ext cx="11148757" cy="139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C635953C-18B4-1EDB-722B-977DDAF9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85" y="7212450"/>
            <a:ext cx="9329161" cy="113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DDC434F2-5DB9-CCE4-5C3E-BAC9EBF24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84" y="3857417"/>
            <a:ext cx="10873359" cy="10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A5CBB335-E703-2C33-BAD9-21C8B783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37" y="9310372"/>
            <a:ext cx="15028717" cy="280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27941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Word2vec</a:t>
            </a:r>
            <a:endParaRPr dirty="0"/>
          </a:p>
        </p:txBody>
      </p:sp>
      <p:pic>
        <p:nvPicPr>
          <p:cNvPr id="11266" name="Picture 2" descr="NLP 101: Word2Vec — Skip-gram and CBOW | by Ria Kulshrestha | Towards Data  Science">
            <a:extLst>
              <a:ext uri="{FF2B5EF4-FFF2-40B4-BE49-F238E27FC236}">
                <a16:creationId xmlns:a16="http://schemas.microsoft.com/office/drawing/2014/main" id="{2A32B890-7A89-AD86-11C8-C490C47EE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62" y="4608576"/>
            <a:ext cx="15066075" cy="776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астроить IDE для работы…">
            <a:extLst>
              <a:ext uri="{FF2B5EF4-FFF2-40B4-BE49-F238E27FC236}">
                <a16:creationId xmlns:a16="http://schemas.microsoft.com/office/drawing/2014/main" id="{82823B3B-B75F-84E3-8DA8-CE532987CDD9}"/>
              </a:ext>
            </a:extLst>
          </p:cNvPr>
          <p:cNvSpPr txBox="1">
            <a:spLocks/>
          </p:cNvSpPr>
          <p:nvPr/>
        </p:nvSpPr>
        <p:spPr>
          <a:xfrm>
            <a:off x="1270000" y="3149600"/>
            <a:ext cx="1875536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75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39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2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66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 err="1"/>
              <a:t>BoW</a:t>
            </a:r>
            <a:r>
              <a:rPr lang="en-US" dirty="0"/>
              <a:t> -&gt; embedding w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C6812-B080-1D1F-A2D3-7F028C825EF9}"/>
              </a:ext>
            </a:extLst>
          </p:cNvPr>
          <p:cNvSpPr txBox="1"/>
          <p:nvPr/>
        </p:nvSpPr>
        <p:spPr>
          <a:xfrm>
            <a:off x="14232636" y="12700000"/>
            <a:ext cx="12188952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b="0" dirty="0"/>
              <a:t>https://arxiv.org/pdf/1301.3781.pdf</a:t>
            </a:r>
          </a:p>
        </p:txBody>
      </p:sp>
    </p:spTree>
    <p:extLst>
      <p:ext uri="{BB962C8B-B14F-4D97-AF65-F5344CB8AC3E}">
        <p14:creationId xmlns:p14="http://schemas.microsoft.com/office/powerpoint/2010/main" val="38152874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Word2vec</a:t>
            </a:r>
            <a:endParaRPr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39CA53F-A6DB-400D-58EA-908FF7B70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975" y="5545512"/>
            <a:ext cx="17545241" cy="262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EACE4935-1D8E-ACEB-17B5-A3C4E37FB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567" y="4782201"/>
            <a:ext cx="15709257" cy="118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7A7502C0-6BBA-12B5-E0F2-577282E8E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567" y="8509635"/>
            <a:ext cx="15709257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83DD57-A110-11B7-8CCD-CECB3F834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43" y="5810696"/>
            <a:ext cx="2486663" cy="7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348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Word2vec</a:t>
            </a:r>
            <a:endParaRPr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C29A26D-18FC-2E1F-EE65-562BB58B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17" y="3935063"/>
            <a:ext cx="11691746" cy="584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23942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en-US" dirty="0" err="1"/>
              <a:t>GloVe</a:t>
            </a:r>
            <a:endParaRPr dirty="0"/>
          </a:p>
        </p:txBody>
      </p:sp>
      <p:sp>
        <p:nvSpPr>
          <p:cNvPr id="3" name="Настроить IDE для работы…">
            <a:extLst>
              <a:ext uri="{FF2B5EF4-FFF2-40B4-BE49-F238E27FC236}">
                <a16:creationId xmlns:a16="http://schemas.microsoft.com/office/drawing/2014/main" id="{82823B3B-B75F-84E3-8DA8-CE532987CDD9}"/>
              </a:ext>
            </a:extLst>
          </p:cNvPr>
          <p:cNvSpPr txBox="1">
            <a:spLocks/>
          </p:cNvSpPr>
          <p:nvPr/>
        </p:nvSpPr>
        <p:spPr>
          <a:xfrm>
            <a:off x="1270000" y="3149600"/>
            <a:ext cx="1875536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75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39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2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66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ru-RU" dirty="0"/>
              <a:t>Модель минимизирует разницу между произведением векторов слов и вероятностью их совместного использования</a:t>
            </a:r>
          </a:p>
          <a:p>
            <a:pPr hangingPunct="1"/>
            <a:endParaRPr lang="ru-RU" dirty="0"/>
          </a:p>
          <a:p>
            <a:pPr hangingPunct="1"/>
            <a:r>
              <a:rPr lang="ru-RU" dirty="0"/>
              <a:t>Отражает важные линейные подструктуры векторного пространства слов</a:t>
            </a:r>
            <a:r>
              <a:rPr lang="en-US" dirty="0"/>
              <a:t>: </a:t>
            </a:r>
            <a:r>
              <a:rPr lang="ru-RU" dirty="0"/>
              <a:t>получается связать спутники одной планеты, город и его индекс и </a:t>
            </a:r>
            <a:r>
              <a:rPr lang="ru-RU" dirty="0" err="1"/>
              <a:t>тд</a:t>
            </a:r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2001D-1E6F-6EEA-6C49-1014BEECAEA7}"/>
              </a:ext>
            </a:extLst>
          </p:cNvPr>
          <p:cNvSpPr txBox="1"/>
          <p:nvPr/>
        </p:nvSpPr>
        <p:spPr>
          <a:xfrm>
            <a:off x="14104620" y="12700000"/>
            <a:ext cx="12188952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b="0" dirty="0"/>
              <a:t>https://nlp.stanford.edu/pubs/glove.pdf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D1A6F7B-A60D-DEA5-B22D-3D9A6A35C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24" y="7094220"/>
            <a:ext cx="4189476" cy="418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285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en-US" dirty="0" err="1"/>
              <a:t>FastText</a:t>
            </a:r>
            <a:endParaRPr dirty="0"/>
          </a:p>
        </p:txBody>
      </p:sp>
      <p:sp>
        <p:nvSpPr>
          <p:cNvPr id="3" name="Настроить IDE для работы…">
            <a:extLst>
              <a:ext uri="{FF2B5EF4-FFF2-40B4-BE49-F238E27FC236}">
                <a16:creationId xmlns:a16="http://schemas.microsoft.com/office/drawing/2014/main" id="{82823B3B-B75F-84E3-8DA8-CE532987CDD9}"/>
              </a:ext>
            </a:extLst>
          </p:cNvPr>
          <p:cNvSpPr txBox="1">
            <a:spLocks/>
          </p:cNvSpPr>
          <p:nvPr/>
        </p:nvSpPr>
        <p:spPr>
          <a:xfrm>
            <a:off x="1270000" y="3149600"/>
            <a:ext cx="1875536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75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39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2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66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/>
              <a:t>Skip-gram Word2vec +</a:t>
            </a:r>
            <a:r>
              <a:rPr lang="ru-RU" dirty="0"/>
              <a:t> </a:t>
            </a:r>
            <a:r>
              <a:rPr lang="en-US" dirty="0"/>
              <a:t>N-grams + Negative sampling</a:t>
            </a:r>
          </a:p>
          <a:p>
            <a:pPr hangingPunct="1"/>
            <a:endParaRPr lang="en-US" dirty="0"/>
          </a:p>
          <a:p>
            <a:pPr hangingPunct="1"/>
            <a:r>
              <a:rPr lang="ru-RU" dirty="0"/>
              <a:t>Использование </a:t>
            </a:r>
            <a:r>
              <a:rPr lang="en-US" dirty="0"/>
              <a:t>N-gram </a:t>
            </a:r>
            <a:r>
              <a:rPr lang="ru-RU" dirty="0"/>
              <a:t>позволяет модели обрабатывать слова </a:t>
            </a:r>
            <a:r>
              <a:rPr lang="en-US" dirty="0"/>
              <a:t>OOV </a:t>
            </a:r>
            <a:endParaRPr lang="ru-RU" dirty="0"/>
          </a:p>
        </p:txBody>
      </p:sp>
      <p:pic>
        <p:nvPicPr>
          <p:cNvPr id="16388" name="Picture 4" descr="FastText vs. Word2vec: A Quick Comparison - Kavita Ganesan, PhD">
            <a:extLst>
              <a:ext uri="{FF2B5EF4-FFF2-40B4-BE49-F238E27FC236}">
                <a16:creationId xmlns:a16="http://schemas.microsoft.com/office/drawing/2014/main" id="{E471B738-49AA-99B2-3BAE-7C3B8A564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24" y="5581467"/>
            <a:ext cx="9180576" cy="711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43685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BERT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BERT</a:t>
            </a:r>
          </a:p>
        </p:txBody>
      </p:sp>
      <p:pic>
        <p:nvPicPr>
          <p:cNvPr id="193" name="bert_embedding.png" descr="bert_embed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725" y="3747199"/>
            <a:ext cx="14050511" cy="9527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BERT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BERT</a:t>
            </a:r>
          </a:p>
        </p:txBody>
      </p:sp>
      <p:sp>
        <p:nvSpPr>
          <p:cNvPr id="2" name="Настроить IDE для работы…">
            <a:extLst>
              <a:ext uri="{FF2B5EF4-FFF2-40B4-BE49-F238E27FC236}">
                <a16:creationId xmlns:a16="http://schemas.microsoft.com/office/drawing/2014/main" id="{86A6B03D-D6DB-11CB-D798-70ACC225F5B5}"/>
              </a:ext>
            </a:extLst>
          </p:cNvPr>
          <p:cNvSpPr txBox="1">
            <a:spLocks/>
          </p:cNvSpPr>
          <p:nvPr/>
        </p:nvSpPr>
        <p:spPr>
          <a:xfrm>
            <a:off x="1270000" y="3149600"/>
            <a:ext cx="1875536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75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39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2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66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/>
              <a:t>+ </a:t>
            </a:r>
            <a:r>
              <a:rPr lang="ru-RU" dirty="0"/>
              <a:t>Обучается на </a:t>
            </a:r>
            <a:r>
              <a:rPr lang="en-US" dirty="0"/>
              <a:t>BPE </a:t>
            </a:r>
            <a:r>
              <a:rPr lang="ru-RU" dirty="0"/>
              <a:t>токенах (меньше шансов получить </a:t>
            </a:r>
            <a:r>
              <a:rPr lang="en-US" dirty="0"/>
              <a:t>OOV)</a:t>
            </a:r>
            <a:endParaRPr lang="ru-RU" dirty="0"/>
          </a:p>
          <a:p>
            <a:pPr hangingPunct="1"/>
            <a:r>
              <a:rPr lang="ru-RU" dirty="0"/>
              <a:t>+ Учитывает контекст фразы</a:t>
            </a:r>
          </a:p>
          <a:p>
            <a:pPr hangingPunct="1"/>
            <a:endParaRPr lang="ru-RU" dirty="0"/>
          </a:p>
          <a:p>
            <a:pPr hangingPunct="1"/>
            <a:r>
              <a:rPr lang="ru-RU" dirty="0"/>
              <a:t>- Вычислительно тяжелая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364365774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sz="2400" b="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r>
              <a:t>1</a:t>
            </a:r>
          </a:p>
        </p:txBody>
      </p:sp>
      <p:sp>
        <p:nvSpPr>
          <p:cNvPr id="148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380853675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 RNN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80FC76F-6244-B25A-9C4F-92EA86C4E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07" y="4130231"/>
            <a:ext cx="4362450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sz="2400" b="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r>
              <a:t>1</a:t>
            </a:r>
          </a:p>
        </p:txBody>
      </p:sp>
      <p:sp>
        <p:nvSpPr>
          <p:cNvPr id="148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r>
              <a:rPr lang="ru-RU" dirty="0" err="1"/>
              <a:t>Токенизация</a:t>
            </a:r>
            <a:r>
              <a:rPr lang="ru-RU" dirty="0"/>
              <a:t> текста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 RNN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6D9DCAA8-FBAE-CF71-0013-57F3BE13E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908" y="5202746"/>
            <a:ext cx="19845664" cy="52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31205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 </a:t>
            </a:r>
            <a:r>
              <a:rPr lang="en-US" dirty="0"/>
              <a:t>Back propagation through time</a:t>
            </a:r>
            <a:endParaRPr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90A09E3-FE8F-4C98-CF9C-AD1DE1B1E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87" y="4438650"/>
            <a:ext cx="21659850" cy="927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7369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Vanilla 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 Vanilla RNN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897" y="5016203"/>
            <a:ext cx="15262206" cy="5714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A248C442-233F-0FD6-2CA2-15E607E6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737" y="11346688"/>
            <a:ext cx="9130526" cy="1708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Vanilla 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 Vanilla RNN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3014CB38-9CF9-5651-7881-2650EA202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420" y="5324666"/>
            <a:ext cx="17576784" cy="60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52716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sz="2400" b="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r>
              <a:t>1</a:t>
            </a:r>
          </a:p>
        </p:txBody>
      </p:sp>
      <p:sp>
        <p:nvSpPr>
          <p:cNvPr id="157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r>
              <a:t>LSTM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STM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LSTM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64" y="3970261"/>
            <a:ext cx="15401272" cy="5775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737" y="10414000"/>
            <a:ext cx="9130526" cy="1708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STM. Forget gate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LSTM. Forget gate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32" y="3759829"/>
            <a:ext cx="14680223" cy="4514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6120" y="9564937"/>
            <a:ext cx="965201" cy="116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Сигмоида возвращает число от 0 до 1:"/>
          <p:cNvSpPr txBox="1"/>
          <p:nvPr/>
        </p:nvSpPr>
        <p:spPr>
          <a:xfrm>
            <a:off x="8311741" y="9925523"/>
            <a:ext cx="576908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158114" algn="l" defTabSz="457200">
              <a:lnSpc>
                <a:spcPts val="4200"/>
              </a:lnSpc>
              <a:defRPr sz="2400" b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Сигмоида возвращает число от 0 до 1: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STM. Input and new cell state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LSTM. Input and new cell state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51" y="4084528"/>
            <a:ext cx="17984498" cy="5546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STM. Input and new cell state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LSTM. Input and new cell state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51" y="4084528"/>
            <a:ext cx="17984498" cy="5546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STM. New cell state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LSTM. New cell state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956" y="4052398"/>
            <a:ext cx="18152088" cy="5611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 </a:t>
            </a:r>
            <a:r>
              <a:rPr lang="ru-RU" dirty="0" err="1"/>
              <a:t>Токенизация</a:t>
            </a:r>
            <a:endParaRPr dirty="0"/>
          </a:p>
        </p:txBody>
      </p:sp>
      <p:sp>
        <p:nvSpPr>
          <p:cNvPr id="2" name="Настроить IDE для работы…">
            <a:extLst>
              <a:ext uri="{FF2B5EF4-FFF2-40B4-BE49-F238E27FC236}">
                <a16:creationId xmlns:a16="http://schemas.microsoft.com/office/drawing/2014/main" id="{6969984A-58F2-0FDF-3168-FDA5FF29F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err="1"/>
              <a:t>Токенизация</a:t>
            </a:r>
            <a:r>
              <a:rPr lang="ru-RU" dirty="0"/>
              <a:t> (или сегментация) – разбиение данных на элементарные части (например, текст на слова)</a:t>
            </a:r>
          </a:p>
          <a:p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err="1"/>
              <a:t>Токенизация</a:t>
            </a:r>
            <a:r>
              <a:rPr lang="ru-RU" dirty="0"/>
              <a:t> по предложениям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err="1"/>
              <a:t>Токенизация</a:t>
            </a:r>
            <a:r>
              <a:rPr lang="ru-RU" dirty="0"/>
              <a:t> по словам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err="1"/>
              <a:t>Токенизация</a:t>
            </a:r>
            <a:r>
              <a:rPr lang="ru-RU" dirty="0"/>
              <a:t> по </a:t>
            </a:r>
            <a:r>
              <a:rPr lang="en-US" dirty="0"/>
              <a:t>N-</a:t>
            </a:r>
            <a:r>
              <a:rPr lang="ru-RU" dirty="0"/>
              <a:t>граммам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err="1"/>
              <a:t>Токенизация</a:t>
            </a:r>
            <a:r>
              <a:rPr lang="ru-RU" dirty="0"/>
              <a:t> по </a:t>
            </a:r>
            <a:r>
              <a:rPr lang="ru-RU" dirty="0" err="1"/>
              <a:t>подсловам</a:t>
            </a:r>
            <a:endParaRPr lang="ru-RU" dirty="0"/>
          </a:p>
          <a:p>
            <a:endParaRPr lang="ru-RU" dirty="0"/>
          </a:p>
          <a:p>
            <a:pPr>
              <a:buFont typeface="Courier New"/>
              <a:buChar char="o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34658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STM. Output gate and hidde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LSTM. Output gate and hidden</a:t>
            </a:r>
          </a:p>
        </p:txBody>
      </p:sp>
      <p:pic>
        <p:nvPicPr>
          <p:cNvPr id="178" name="Google Shape;1042;p89" descr="Google Shape;1042;p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203" y="4335341"/>
            <a:ext cx="16335594" cy="5045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STM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LSTM</a:t>
            </a:r>
          </a:p>
        </p:txBody>
      </p:sp>
      <p:pic>
        <p:nvPicPr>
          <p:cNvPr id="181" name="Google Shape;1048;p90" descr="Google Shape;1048;p9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47146" y="3994922"/>
            <a:ext cx="12289708" cy="8137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STM. Вариации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 LSTM. Вариации</a:t>
            </a:r>
          </a:p>
        </p:txBody>
      </p:sp>
      <p:pic>
        <p:nvPicPr>
          <p:cNvPr id="184" name="Google Shape;1054;p91" descr="Google Shape;1054;p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099" y="3904469"/>
            <a:ext cx="9117801" cy="2816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Google Shape;1055;p91" descr="Google Shape;1055;p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417" y="7477901"/>
            <a:ext cx="9001165" cy="2780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sz="2400" b="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r>
              <a:t>1</a:t>
            </a:r>
          </a:p>
        </p:txBody>
      </p:sp>
      <p:sp>
        <p:nvSpPr>
          <p:cNvPr id="188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r>
              <a:t>GRU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RU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GRU</a:t>
            </a:r>
          </a:p>
        </p:txBody>
      </p:sp>
      <p:pic>
        <p:nvPicPr>
          <p:cNvPr id="191" name="Google Shape;1056;p91" descr="Google Shape;1056;p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60" y="5023697"/>
            <a:ext cx="15072880" cy="4655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sz="2400" b="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r>
              <a:t>1</a:t>
            </a:r>
          </a:p>
        </p:txBody>
      </p:sp>
      <p:sp>
        <p:nvSpPr>
          <p:cNvPr id="194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r>
              <a:t>Bidirectional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Bidirectional LSTM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t>Bidirectional LSTM</a:t>
            </a:r>
          </a:p>
        </p:txBody>
      </p:sp>
      <p:pic>
        <p:nvPicPr>
          <p:cNvPr id="197" name="bilstm.jpg" descr="bilst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76736"/>
            <a:ext cx="15240000" cy="902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Спасибо за внимание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Спасибо за внимание!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 </a:t>
            </a:r>
            <a:r>
              <a:rPr lang="ru-RU" dirty="0" err="1"/>
              <a:t>Токенизация</a:t>
            </a:r>
            <a:r>
              <a:rPr lang="en-US" dirty="0"/>
              <a:t> </a:t>
            </a:r>
            <a:r>
              <a:rPr lang="ru-RU" dirty="0"/>
              <a:t>по словам</a:t>
            </a:r>
            <a:endParaRPr dirty="0"/>
          </a:p>
        </p:txBody>
      </p:sp>
      <p:sp>
        <p:nvSpPr>
          <p:cNvPr id="2" name="Настроить IDE для работы…">
            <a:extLst>
              <a:ext uri="{FF2B5EF4-FFF2-40B4-BE49-F238E27FC236}">
                <a16:creationId xmlns:a16="http://schemas.microsoft.com/office/drawing/2014/main" id="{6969984A-58F2-0FDF-3168-FDA5FF29F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Для </a:t>
            </a:r>
            <a:r>
              <a:rPr lang="ru-RU" dirty="0" err="1"/>
              <a:t>препроцессинга</a:t>
            </a:r>
            <a:r>
              <a:rPr lang="ru-RU" dirty="0"/>
              <a:t> текстов часто используется </a:t>
            </a:r>
            <a:r>
              <a:rPr lang="en-US" dirty="0"/>
              <a:t>NLTK – Natural Language </a:t>
            </a:r>
            <a:r>
              <a:rPr lang="en-US" dirty="0" err="1"/>
              <a:t>ToolKIt</a:t>
            </a:r>
            <a:endParaRPr lang="ru-RU" dirty="0"/>
          </a:p>
          <a:p>
            <a:endParaRPr lang="en-US" dirty="0"/>
          </a:p>
          <a:p>
            <a:r>
              <a:rPr lang="ru-RU" dirty="0"/>
              <a:t>Текст разбивается на токены по разделителю </a:t>
            </a:r>
            <a:r>
              <a:rPr lang="en-US" dirty="0"/>
              <a:t>“ “, “\n”, “\t”</a:t>
            </a:r>
            <a:r>
              <a:rPr lang="ru-RU" dirty="0"/>
              <a:t> и некоторыми правилами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893452-DA36-B51C-2134-21CF16D4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26" y="6049987"/>
            <a:ext cx="13307589" cy="364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21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 </a:t>
            </a:r>
            <a:r>
              <a:rPr lang="ru-RU" dirty="0" err="1"/>
              <a:t>Токенизация</a:t>
            </a:r>
            <a:r>
              <a:rPr lang="en-US" dirty="0"/>
              <a:t> </a:t>
            </a:r>
            <a:r>
              <a:rPr lang="ru-RU" dirty="0"/>
              <a:t>по предложениям</a:t>
            </a:r>
            <a:endParaRPr dirty="0"/>
          </a:p>
        </p:txBody>
      </p:sp>
      <p:sp>
        <p:nvSpPr>
          <p:cNvPr id="2" name="Настроить IDE для работы…">
            <a:extLst>
              <a:ext uri="{FF2B5EF4-FFF2-40B4-BE49-F238E27FC236}">
                <a16:creationId xmlns:a16="http://schemas.microsoft.com/office/drawing/2014/main" id="{6969984A-58F2-0FDF-3168-FDA5FF29F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Разделение текста на предложения</a:t>
            </a:r>
          </a:p>
          <a:p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По символам </a:t>
            </a:r>
            <a:r>
              <a:rPr lang="en-US" dirty="0"/>
              <a:t>“.”, “?”, “!”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“.” </a:t>
            </a:r>
            <a:r>
              <a:rPr lang="ru-RU" dirty="0"/>
              <a:t>может стоять в середине предложения (аббревиатуры, десятичный разделитель)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Разбиение с учетом контекста</a:t>
            </a:r>
          </a:p>
          <a:p>
            <a:endParaRPr lang="ru-RU" dirty="0"/>
          </a:p>
          <a:p>
            <a:pPr>
              <a:buFont typeface="Courier New"/>
              <a:buChar char="o"/>
            </a:pP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6B1FD3-B839-AB35-C33A-240B131A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498" y="7153889"/>
            <a:ext cx="16023003" cy="370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207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err="1"/>
              <a:t>Препроцессинг</a:t>
            </a:r>
            <a:endParaRPr dirty="0"/>
          </a:p>
        </p:txBody>
      </p:sp>
      <p:sp>
        <p:nvSpPr>
          <p:cNvPr id="2" name="Настроить IDE для работы…">
            <a:extLst>
              <a:ext uri="{FF2B5EF4-FFF2-40B4-BE49-F238E27FC236}">
                <a16:creationId xmlns:a16="http://schemas.microsoft.com/office/drawing/2014/main" id="{6969984A-58F2-0FDF-3168-FDA5FF29F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</p:spPr>
        <p:txBody>
          <a:bodyPr anchor="t"/>
          <a:lstStyle/>
          <a:p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err="1"/>
              <a:t>Стемминг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err="1"/>
              <a:t>Лемматизация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Удаление стоп-слов</a:t>
            </a:r>
          </a:p>
          <a:p>
            <a:endParaRPr lang="ru-RU" dirty="0"/>
          </a:p>
          <a:p>
            <a:pPr>
              <a:buFont typeface="Courier New"/>
              <a:buChar char="o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2464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err="1"/>
              <a:t>Препроцессинг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3F577F-93CF-CD4D-1BC9-5DECA1AF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9" r="17730"/>
          <a:stretch/>
        </p:blipFill>
        <p:spPr bwMode="auto">
          <a:xfrm>
            <a:off x="7283832" y="4268755"/>
            <a:ext cx="8663304" cy="462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астроить IDE для работы…">
            <a:extLst>
              <a:ext uri="{FF2B5EF4-FFF2-40B4-BE49-F238E27FC236}">
                <a16:creationId xmlns:a16="http://schemas.microsoft.com/office/drawing/2014/main" id="{38925B15-0841-6D6D-2DF8-E78502F925F7}"/>
              </a:ext>
            </a:extLst>
          </p:cNvPr>
          <p:cNvSpPr txBox="1">
            <a:spLocks/>
          </p:cNvSpPr>
          <p:nvPr/>
        </p:nvSpPr>
        <p:spPr>
          <a:xfrm>
            <a:off x="1270000" y="3149600"/>
            <a:ext cx="1875536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75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39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2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66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/>
              <a:t>Lowercase</a:t>
            </a:r>
            <a:r>
              <a:rPr lang="ru-RU" dirty="0"/>
              <a:t> – приведение текста к нижнему регистру</a:t>
            </a:r>
          </a:p>
          <a:p>
            <a:pPr hangingPunct="1"/>
            <a:endParaRPr lang="ru-RU" dirty="0"/>
          </a:p>
          <a:p>
            <a:pPr hangingPunct="1">
              <a:buFont typeface="Courier New"/>
              <a:buChar char="o"/>
            </a:pP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010E83-73B8-9445-184D-0C76C5EB1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27" y="9526209"/>
            <a:ext cx="21844000" cy="208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5400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>
            <a:spLocks noGrp="1"/>
          </p:cNvSpPr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err="1"/>
              <a:t>Препроцессинг</a:t>
            </a:r>
            <a:endParaRPr dirty="0"/>
          </a:p>
        </p:txBody>
      </p:sp>
      <p:sp>
        <p:nvSpPr>
          <p:cNvPr id="5" name="Настроить IDE для работы…">
            <a:extLst>
              <a:ext uri="{FF2B5EF4-FFF2-40B4-BE49-F238E27FC236}">
                <a16:creationId xmlns:a16="http://schemas.microsoft.com/office/drawing/2014/main" id="{38925B15-0841-6D6D-2DF8-E78502F925F7}"/>
              </a:ext>
            </a:extLst>
          </p:cNvPr>
          <p:cNvSpPr txBox="1">
            <a:spLocks/>
          </p:cNvSpPr>
          <p:nvPr/>
        </p:nvSpPr>
        <p:spPr>
          <a:xfrm>
            <a:off x="1269999" y="3149600"/>
            <a:ext cx="22039327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75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39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27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662083" marR="0" indent="-582083" algn="l" defTabSz="825500" rtl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ru-RU" dirty="0"/>
              <a:t>Удаление стоп-слов – удаление из текста часто используемых слов, которые несут в себе очень мало информации (артикли, служебные глаголы и </a:t>
            </a:r>
            <a:r>
              <a:rPr lang="ru-RU" dirty="0" err="1"/>
              <a:t>тд</a:t>
            </a:r>
            <a:r>
              <a:rPr lang="ru-RU" dirty="0"/>
              <a:t>)</a:t>
            </a:r>
          </a:p>
          <a:p>
            <a:pPr hangingPunct="1"/>
            <a:endParaRPr lang="ru-RU" dirty="0"/>
          </a:p>
          <a:p>
            <a:pPr hangingPunct="1">
              <a:buFont typeface="Courier New"/>
              <a:buChar char="o"/>
            </a:pP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945B26-26B0-FBC3-C342-4DA4AF7B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449" y="6295136"/>
            <a:ext cx="21760426" cy="38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006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SberSchool_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berSchool_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SberSchool_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berSchool_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688</Words>
  <Application>Microsoft Office PowerPoint</Application>
  <PresentationFormat>Произвольный</PresentationFormat>
  <Paragraphs>134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7" baseType="lpstr">
      <vt:lpstr>Arial</vt:lpstr>
      <vt:lpstr>Calibri</vt:lpstr>
      <vt:lpstr>Courier New</vt:lpstr>
      <vt:lpstr>Helvetica</vt:lpstr>
      <vt:lpstr>Helvetica Light</vt:lpstr>
      <vt:lpstr>Helvetica Neue</vt:lpstr>
      <vt:lpstr>Helvetica Neue Light</vt:lpstr>
      <vt:lpstr>SB Sans Display Semibold</vt:lpstr>
      <vt:lpstr>SBSansDisplay-Light</vt:lpstr>
      <vt:lpstr>SberSchool_light</vt:lpstr>
      <vt:lpstr>Нейронные сети</vt:lpstr>
      <vt:lpstr>Занятие 4</vt:lpstr>
      <vt:lpstr>Презентация PowerPoint</vt:lpstr>
      <vt:lpstr> Токенизация</vt:lpstr>
      <vt:lpstr> Токенизация по словам</vt:lpstr>
      <vt:lpstr> Токенизация по предложениям</vt:lpstr>
      <vt:lpstr>Препроцессинг</vt:lpstr>
      <vt:lpstr>Препроцессинг</vt:lpstr>
      <vt:lpstr>Препроцессинг</vt:lpstr>
      <vt:lpstr>Препроцессинг</vt:lpstr>
      <vt:lpstr>Препроцессинг</vt:lpstr>
      <vt:lpstr>Токенизация в N-граммы</vt:lpstr>
      <vt:lpstr>Проблемы токенизации по словам</vt:lpstr>
      <vt:lpstr>BPE токенизация</vt:lpstr>
      <vt:lpstr>BPE токенизация</vt:lpstr>
      <vt:lpstr>BPE-dropout</vt:lpstr>
      <vt:lpstr>Презентация PowerPoint</vt:lpstr>
      <vt:lpstr>One hot encoding</vt:lpstr>
      <vt:lpstr>Bag of words</vt:lpstr>
      <vt:lpstr>TF-IDF</vt:lpstr>
      <vt:lpstr>Word2vec</vt:lpstr>
      <vt:lpstr>Word2vec</vt:lpstr>
      <vt:lpstr>Word2vec</vt:lpstr>
      <vt:lpstr>GloVe</vt:lpstr>
      <vt:lpstr>FastText</vt:lpstr>
      <vt:lpstr>BERT</vt:lpstr>
      <vt:lpstr>BERT</vt:lpstr>
      <vt:lpstr>Презентация PowerPoint</vt:lpstr>
      <vt:lpstr> RNN</vt:lpstr>
      <vt:lpstr> RNN</vt:lpstr>
      <vt:lpstr> Back propagation through time</vt:lpstr>
      <vt:lpstr> Vanilla RNN</vt:lpstr>
      <vt:lpstr> Vanilla RNN</vt:lpstr>
      <vt:lpstr>Презентация PowerPoint</vt:lpstr>
      <vt:lpstr>LSTM</vt:lpstr>
      <vt:lpstr>LSTM. Forget gate</vt:lpstr>
      <vt:lpstr>LSTM. Input and new cell state</vt:lpstr>
      <vt:lpstr>LSTM. Input and new cell state</vt:lpstr>
      <vt:lpstr>LSTM. New cell state</vt:lpstr>
      <vt:lpstr>LSTM. Output gate and hidden</vt:lpstr>
      <vt:lpstr>LSTM</vt:lpstr>
      <vt:lpstr> LSTM. Вариации</vt:lpstr>
      <vt:lpstr>Презентация PowerPoint</vt:lpstr>
      <vt:lpstr>GRU</vt:lpstr>
      <vt:lpstr>Презентация PowerPoint</vt:lpstr>
      <vt:lpstr>Bidirectional LSTM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work</cp:lastModifiedBy>
  <cp:revision>4</cp:revision>
  <dcterms:modified xsi:type="dcterms:W3CDTF">2023-03-02T17:41:58Z</dcterms:modified>
</cp:coreProperties>
</file>