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1" r:id="rId5"/>
    <p:sldId id="272" r:id="rId6"/>
    <p:sldId id="273" r:id="rId7"/>
    <p:sldId id="276" r:id="rId8"/>
    <p:sldId id="282" r:id="rId9"/>
    <p:sldId id="283" r:id="rId10"/>
    <p:sldId id="296" r:id="rId11"/>
    <p:sldId id="288" r:id="rId12"/>
    <p:sldId id="289" r:id="rId13"/>
    <p:sldId id="290" r:id="rId14"/>
    <p:sldId id="291" r:id="rId15"/>
    <p:sldId id="292" r:id="rId16"/>
    <p:sldId id="293" r:id="rId17"/>
    <p:sldId id="297" r:id="rId18"/>
    <p:sldId id="294" r:id="rId19"/>
    <p:sldId id="295" r:id="rId20"/>
    <p:sldId id="298" r:id="rId21"/>
    <p:sldId id="299" r:id="rId22"/>
    <p:sldId id="300" r:id="rId23"/>
    <p:sldId id="265" r:id="rId24"/>
  </p:sldIdLst>
  <p:sldSz cx="12192000" cy="6858000"/>
  <p:notesSz cx="6858000" cy="12192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Play" pitchFamily="2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j7YDDJlFC13rMVUPIielIEC3H0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20"/>
    <p:restoredTop sz="94676"/>
  </p:normalViewPr>
  <p:slideViewPr>
    <p:cSldViewPr snapToGrid="0">
      <p:cViewPr varScale="1">
        <p:scale>
          <a:sx n="114" d="100"/>
          <a:sy n="114" d="100"/>
        </p:scale>
        <p:origin x="112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61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61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4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5918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4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2235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4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4765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4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7862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4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3262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4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978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4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9416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4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0264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4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0690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4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7785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2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4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6801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4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1498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4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6276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3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14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4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17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7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18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8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21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1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4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4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6457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Only" type="obj">
  <p:cSld name="OBJECT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/>
          <p:nvPr/>
        </p:nvSpPr>
        <p:spPr>
          <a:xfrm rot="10800000">
            <a:off x="0" y="0"/>
            <a:ext cx="12188952" cy="266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0"/>
          <p:cNvSpPr txBox="1">
            <a:spLocks noGrp="1"/>
          </p:cNvSpPr>
          <p:nvPr>
            <p:ph type="title"/>
          </p:nvPr>
        </p:nvSpPr>
        <p:spPr>
          <a:xfrm>
            <a:off x="685800" y="2667000"/>
            <a:ext cx="7493328" cy="193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Play"/>
              <a:buNone/>
              <a:defRPr sz="6600" b="0" i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" name="Google Shape;2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526" y="715959"/>
            <a:ext cx="3528959" cy="71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Заголовок и объект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2"/>
          </p:nvPr>
        </p:nvSpPr>
        <p:spPr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4"/>
          </p:nvPr>
        </p:nvSpPr>
        <p:spPr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dc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g.ru/2017/12/02/iskusstvennyj-intellekt-i-vrachi-budut-rabotat-vmeste.html" TargetMode="External"/><Relationship Id="rId5" Type="http://schemas.openxmlformats.org/officeDocument/2006/relationships/hyperlink" Target="https://pravo.ru/story/view/132809/" TargetMode="External"/><Relationship Id="rId4" Type="http://schemas.openxmlformats.org/officeDocument/2006/relationships/hyperlink" Target="http://idc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investopedia.com/articles/professionals/121515/data-analyst-career-path-qualifications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g.ru/2017/12/02/iskusstvennyj-intellekt-i-vrachi-budut-rabotat-vmeste.html" TargetMode="External"/><Relationship Id="rId5" Type="http://schemas.openxmlformats.org/officeDocument/2006/relationships/hyperlink" Target="https://pravo.ru/story/view/132809/" TargetMode="External"/><Relationship Id="rId4" Type="http://schemas.openxmlformats.org/officeDocument/2006/relationships/hyperlink" Target="http://idc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/>
          <p:nvPr/>
        </p:nvSpPr>
        <p:spPr>
          <a:xfrm>
            <a:off x="685800" y="2667000"/>
            <a:ext cx="8305800" cy="249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lang="ru-RU" sz="5400" b="1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Программа Перезапуск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lang="ru-RU" sz="5400" b="1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Модуль </a:t>
            </a:r>
            <a:r>
              <a:rPr lang="en-US" sz="5400" b="1" i="0" u="sng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ML</a:t>
            </a:r>
            <a:r>
              <a:rPr lang="ru-RU" sz="5400" b="1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lang="ru-RU" sz="5400" b="1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Занятие </a:t>
            </a:r>
            <a:r>
              <a:rPr lang="en-US" sz="5400" b="1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 sz="5400" b="1" i="0" u="none" strike="noStrike" cap="none" dirty="0">
              <a:solidFill>
                <a:srgbClr val="333F48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2400"/>
              <a:buFont typeface="Play"/>
              <a:buNone/>
            </a:pPr>
            <a:r>
              <a:rPr lang="ru-RU" sz="24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Преподаватель: Марат </a:t>
            </a:r>
            <a:r>
              <a:rPr lang="ru-RU" sz="2400" b="0" i="0" u="none" strike="noStrike" cap="none" dirty="0" err="1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Гарафутдинов</a:t>
            </a:r>
            <a:r>
              <a:rPr lang="ru-RU" sz="24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sz="5400" b="0" i="0" u="none" strike="noStrike" cap="none" dirty="0">
              <a:solidFill>
                <a:srgbClr val="333F48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endParaRPr sz="60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en-US" sz="40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NLP (Natural Language Processing)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954859" y="1717423"/>
            <a:ext cx="977517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9E2FBC8-0ACF-B648-87C6-F7EBDA162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962" y="1394018"/>
            <a:ext cx="8938161" cy="448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4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en-US" sz="40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Text processing 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954859" y="1717423"/>
            <a:ext cx="977517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4;p4">
            <a:extLst>
              <a:ext uri="{FF2B5EF4-FFF2-40B4-BE49-F238E27FC236}">
                <a16:creationId xmlns:a16="http://schemas.microsoft.com/office/drawing/2014/main" id="{C0CDD77F-8B7A-A142-A015-57C083B1D67D}"/>
              </a:ext>
            </a:extLst>
          </p:cNvPr>
          <p:cNvSpPr txBox="1"/>
          <p:nvPr/>
        </p:nvSpPr>
        <p:spPr>
          <a:xfrm>
            <a:off x="685800" y="1776163"/>
            <a:ext cx="7543800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ru-RU" dirty="0"/>
              <a:t>Поскольку многие слова в тексте являются копиями других слов, просто находясь в различных формах (например, кот и коты пишутся по-разному, но имеют один и тот же смысл), то для упрощения модели применятся предобработка текста. Вот два основных способа:</a:t>
            </a:r>
          </a:p>
          <a:p>
            <a:pPr lvl="0"/>
            <a:r>
              <a:rPr lang="en" b="1" u="sng" dirty="0"/>
              <a:t>Stemming</a:t>
            </a:r>
            <a:r>
              <a:rPr lang="ru-RU" b="1" u="sng" dirty="0"/>
              <a:t>:</a:t>
            </a:r>
            <a:r>
              <a:rPr lang="ru-RU" dirty="0"/>
              <a:t> процесс нахождения основы слова (не обязательно корня) по заданным правилам.</a:t>
            </a:r>
            <a:endParaRPr lang="ru-RU" b="1" u="sng" dirty="0"/>
          </a:p>
          <a:p>
            <a:pPr lvl="0"/>
            <a:r>
              <a:rPr lang="ru-RU" dirty="0"/>
              <a:t>Примеры: котик → кот</a:t>
            </a:r>
            <a:r>
              <a:rPr lang="en-US" dirty="0"/>
              <a:t>; </a:t>
            </a:r>
            <a:r>
              <a:rPr lang="en" dirty="0"/>
              <a:t>data → </a:t>
            </a:r>
            <a:r>
              <a:rPr lang="en" dirty="0" err="1"/>
              <a:t>dat</a:t>
            </a:r>
            <a:r>
              <a:rPr lang="en" dirty="0"/>
              <a:t> ;</a:t>
            </a:r>
          </a:p>
          <a:p>
            <a:pPr lvl="0"/>
            <a:endParaRPr lang="en" dirty="0"/>
          </a:p>
          <a:p>
            <a:pPr lvl="0"/>
            <a:endParaRPr lang="en" dirty="0"/>
          </a:p>
          <a:p>
            <a:pPr lvl="0"/>
            <a:endParaRPr lang="en" dirty="0"/>
          </a:p>
          <a:p>
            <a:pPr lvl="0"/>
            <a:endParaRPr lang="en" dirty="0"/>
          </a:p>
          <a:p>
            <a:pPr lvl="0"/>
            <a:endParaRPr lang="en" dirty="0"/>
          </a:p>
          <a:p>
            <a:pPr lvl="0"/>
            <a:endParaRPr lang="en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C5F9E5A-8D9E-AF45-AEBC-FCC8FBBBF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827" y="3007050"/>
            <a:ext cx="3423227" cy="149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8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en-US" sz="40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Text processing 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954859" y="1717423"/>
            <a:ext cx="977517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4;p4">
            <a:extLst>
              <a:ext uri="{FF2B5EF4-FFF2-40B4-BE49-F238E27FC236}">
                <a16:creationId xmlns:a16="http://schemas.microsoft.com/office/drawing/2014/main" id="{C0CDD77F-8B7A-A142-A015-57C083B1D67D}"/>
              </a:ext>
            </a:extLst>
          </p:cNvPr>
          <p:cNvSpPr txBox="1"/>
          <p:nvPr/>
        </p:nvSpPr>
        <p:spPr>
          <a:xfrm>
            <a:off x="685800" y="1776163"/>
            <a:ext cx="75438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ru-RU" dirty="0"/>
              <a:t>Поскольку многие слова в тексте являются копиями других слов, просто находясь в различных формах (например, кот и коты пишутся по-разному, но имеют один и тот же смысл), то для упрощения модели применятся предобработка текста. Вот два основных способа:</a:t>
            </a:r>
          </a:p>
          <a:p>
            <a:pPr lvl="0"/>
            <a:r>
              <a:rPr lang="en" b="1" u="sng" dirty="0"/>
              <a:t>Stemming</a:t>
            </a:r>
            <a:r>
              <a:rPr lang="ru-RU" b="1" u="sng" dirty="0"/>
              <a:t>:</a:t>
            </a:r>
            <a:r>
              <a:rPr lang="ru-RU" dirty="0"/>
              <a:t> процесс нахождения основы слова (не обязательно корня) по заданным правилам.</a:t>
            </a:r>
            <a:endParaRPr lang="ru-RU" b="1" u="sng" dirty="0"/>
          </a:p>
          <a:p>
            <a:pPr lvl="0"/>
            <a:r>
              <a:rPr lang="ru-RU" dirty="0"/>
              <a:t>Примеры: котик → кот</a:t>
            </a:r>
            <a:r>
              <a:rPr lang="en-US" dirty="0"/>
              <a:t>; </a:t>
            </a:r>
            <a:r>
              <a:rPr lang="en" dirty="0"/>
              <a:t>data → </a:t>
            </a:r>
            <a:r>
              <a:rPr lang="en" dirty="0" err="1"/>
              <a:t>dat</a:t>
            </a:r>
            <a:r>
              <a:rPr lang="en" dirty="0"/>
              <a:t> ;</a:t>
            </a:r>
          </a:p>
          <a:p>
            <a:pPr lvl="0"/>
            <a:endParaRPr lang="en" dirty="0"/>
          </a:p>
          <a:p>
            <a:pPr lvl="0"/>
            <a:endParaRPr lang="en" dirty="0"/>
          </a:p>
          <a:p>
            <a:pPr lvl="0"/>
            <a:endParaRPr lang="en" dirty="0"/>
          </a:p>
          <a:p>
            <a:pPr lvl="0"/>
            <a:endParaRPr lang="en" dirty="0"/>
          </a:p>
          <a:p>
            <a:pPr lvl="0"/>
            <a:endParaRPr lang="en" dirty="0"/>
          </a:p>
          <a:p>
            <a:pPr lvl="0"/>
            <a:endParaRPr lang="en" dirty="0"/>
          </a:p>
          <a:p>
            <a:pPr lvl="0"/>
            <a:endParaRPr lang="en" dirty="0"/>
          </a:p>
          <a:p>
            <a:pPr lvl="0"/>
            <a:r>
              <a:rPr lang="en" b="1" u="sng" dirty="0"/>
              <a:t>Lemmatization:</a:t>
            </a:r>
            <a:r>
              <a:rPr lang="en" dirty="0"/>
              <a:t> </a:t>
            </a:r>
            <a:r>
              <a:rPr lang="ru-RU" dirty="0"/>
              <a:t>процесс приведения слова к его нормальной форме</a:t>
            </a:r>
            <a:endParaRPr lang="en" dirty="0"/>
          </a:p>
          <a:p>
            <a:pPr lvl="0"/>
            <a:r>
              <a:rPr lang="ru-RU" dirty="0"/>
              <a:t>Примеры: бежал → бежать</a:t>
            </a:r>
            <a:r>
              <a:rPr lang="en-US" dirty="0"/>
              <a:t>; </a:t>
            </a:r>
            <a:r>
              <a:rPr lang="ru-RU" dirty="0"/>
              <a:t>меня → я</a:t>
            </a:r>
            <a:r>
              <a:rPr lang="en-US" dirty="0"/>
              <a:t> ; </a:t>
            </a:r>
            <a:endParaRPr lang="en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C5F9E5A-8D9E-AF45-AEBC-FCC8FBBBF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827" y="3007050"/>
            <a:ext cx="3423227" cy="149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11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en-US" sz="40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Text processing 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954859" y="1717423"/>
            <a:ext cx="977517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4;p4">
            <a:extLst>
              <a:ext uri="{FF2B5EF4-FFF2-40B4-BE49-F238E27FC236}">
                <a16:creationId xmlns:a16="http://schemas.microsoft.com/office/drawing/2014/main" id="{C0CDD77F-8B7A-A142-A015-57C083B1D67D}"/>
              </a:ext>
            </a:extLst>
          </p:cNvPr>
          <p:cNvSpPr txBox="1"/>
          <p:nvPr/>
        </p:nvSpPr>
        <p:spPr>
          <a:xfrm>
            <a:off x="685800" y="1776163"/>
            <a:ext cx="7543800" cy="4278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ru-RU" dirty="0"/>
              <a:t>Поскольку многие слова в тексте являются копиями других слов, просто находясь в различных формах (например, кот и коты пишутся по-разному, но имеют один и тот же смысл), то для упрощения модели применятся предобработка текста. Вот два основных способа:</a:t>
            </a:r>
          </a:p>
          <a:p>
            <a:pPr lvl="0"/>
            <a:r>
              <a:rPr lang="en" b="1" u="sng" dirty="0"/>
              <a:t>Stemming</a:t>
            </a:r>
            <a:r>
              <a:rPr lang="ru-RU" b="1" u="sng" dirty="0"/>
              <a:t>:</a:t>
            </a:r>
            <a:r>
              <a:rPr lang="ru-RU" dirty="0"/>
              <a:t> процесс нахождения основы слова (не обязательно корня) по заданным правилам.</a:t>
            </a:r>
            <a:endParaRPr lang="ru-RU" b="1" u="sng" dirty="0"/>
          </a:p>
          <a:p>
            <a:pPr lvl="0"/>
            <a:r>
              <a:rPr lang="ru-RU" dirty="0"/>
              <a:t>Примеры: котик → кот</a:t>
            </a:r>
            <a:r>
              <a:rPr lang="en-US" dirty="0"/>
              <a:t>; </a:t>
            </a:r>
            <a:r>
              <a:rPr lang="en" dirty="0"/>
              <a:t>data → </a:t>
            </a:r>
            <a:r>
              <a:rPr lang="en" dirty="0" err="1"/>
              <a:t>dat</a:t>
            </a:r>
            <a:r>
              <a:rPr lang="en" dirty="0"/>
              <a:t> ;</a:t>
            </a:r>
          </a:p>
          <a:p>
            <a:pPr lvl="0"/>
            <a:endParaRPr lang="en" dirty="0"/>
          </a:p>
          <a:p>
            <a:pPr lvl="0"/>
            <a:endParaRPr lang="en" dirty="0"/>
          </a:p>
          <a:p>
            <a:pPr lvl="0"/>
            <a:endParaRPr lang="en" dirty="0"/>
          </a:p>
          <a:p>
            <a:pPr lvl="0"/>
            <a:endParaRPr lang="en" dirty="0"/>
          </a:p>
          <a:p>
            <a:pPr lvl="0"/>
            <a:endParaRPr lang="en" dirty="0"/>
          </a:p>
          <a:p>
            <a:pPr lvl="0"/>
            <a:endParaRPr lang="en" dirty="0"/>
          </a:p>
          <a:p>
            <a:pPr lvl="0"/>
            <a:endParaRPr lang="en" dirty="0"/>
          </a:p>
          <a:p>
            <a:pPr lvl="0"/>
            <a:r>
              <a:rPr lang="en" b="1" u="sng" dirty="0"/>
              <a:t>Lemmatization:</a:t>
            </a:r>
            <a:r>
              <a:rPr lang="en" dirty="0"/>
              <a:t> </a:t>
            </a:r>
            <a:r>
              <a:rPr lang="ru-RU" dirty="0"/>
              <a:t>процесс приведения слова к его нормальной форме</a:t>
            </a:r>
            <a:endParaRPr lang="en" dirty="0"/>
          </a:p>
          <a:p>
            <a:pPr lvl="0"/>
            <a:r>
              <a:rPr lang="ru-RU" dirty="0"/>
              <a:t>Примеры: бежал → бежать</a:t>
            </a:r>
            <a:r>
              <a:rPr lang="en-US" dirty="0"/>
              <a:t>; </a:t>
            </a:r>
            <a:r>
              <a:rPr lang="ru-RU" dirty="0"/>
              <a:t>меня → я</a:t>
            </a:r>
            <a:r>
              <a:rPr lang="en-US" dirty="0"/>
              <a:t> ; </a:t>
            </a:r>
            <a:endParaRPr lang="en" dirty="0"/>
          </a:p>
          <a:p>
            <a:pPr lvl="0"/>
            <a:endParaRPr lang="ru-RU" dirty="0"/>
          </a:p>
          <a:p>
            <a:pPr lvl="0"/>
            <a:r>
              <a:rPr lang="ru-RU" dirty="0"/>
              <a:t>Также в процессе необходимо обработать отдельно разный регистр букв, пунктуацию, числа, стоп-слова (в первую очередь от самой задачи)</a:t>
            </a:r>
            <a:endParaRPr lang="en-US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C5F9E5A-8D9E-AF45-AEBC-FCC8FBBBF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827" y="3007050"/>
            <a:ext cx="3423227" cy="149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83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en-US" sz="40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Text processing 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954859" y="1717423"/>
            <a:ext cx="977517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4;p4">
            <a:extLst>
              <a:ext uri="{FF2B5EF4-FFF2-40B4-BE49-F238E27FC236}">
                <a16:creationId xmlns:a16="http://schemas.microsoft.com/office/drawing/2014/main" id="{C0CDD77F-8B7A-A142-A015-57C083B1D67D}"/>
              </a:ext>
            </a:extLst>
          </p:cNvPr>
          <p:cNvSpPr txBox="1"/>
          <p:nvPr/>
        </p:nvSpPr>
        <p:spPr>
          <a:xfrm>
            <a:off x="685800" y="1776163"/>
            <a:ext cx="7543800" cy="4278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ru-RU" dirty="0"/>
              <a:t>Поскольку многие слова в тексте являются копиями других слов, просто находясь в различных формах (например, кот и коты пишутся по-разному, но имеют один и тот же смысл), то для упрощения модели применятся предобработка текста. Вот два основных способа:</a:t>
            </a:r>
          </a:p>
          <a:p>
            <a:pPr lvl="0"/>
            <a:r>
              <a:rPr lang="en" b="1" u="sng" dirty="0"/>
              <a:t>Stemming</a:t>
            </a:r>
            <a:r>
              <a:rPr lang="ru-RU" b="1" u="sng" dirty="0"/>
              <a:t>:</a:t>
            </a:r>
            <a:r>
              <a:rPr lang="ru-RU" dirty="0"/>
              <a:t> процесс нахождения основы слова (не обязательно корня) по заданным правилам.</a:t>
            </a:r>
            <a:endParaRPr lang="ru-RU" b="1" u="sng" dirty="0"/>
          </a:p>
          <a:p>
            <a:pPr lvl="0"/>
            <a:r>
              <a:rPr lang="ru-RU" dirty="0"/>
              <a:t>Примеры: котик → кот</a:t>
            </a:r>
            <a:r>
              <a:rPr lang="en-US" dirty="0"/>
              <a:t>; </a:t>
            </a:r>
            <a:r>
              <a:rPr lang="en" dirty="0"/>
              <a:t>data → </a:t>
            </a:r>
            <a:r>
              <a:rPr lang="en" dirty="0" err="1"/>
              <a:t>dat</a:t>
            </a:r>
            <a:r>
              <a:rPr lang="en" dirty="0"/>
              <a:t> ;</a:t>
            </a:r>
          </a:p>
          <a:p>
            <a:pPr lvl="0"/>
            <a:endParaRPr lang="en" dirty="0"/>
          </a:p>
          <a:p>
            <a:pPr lvl="0"/>
            <a:endParaRPr lang="en" dirty="0"/>
          </a:p>
          <a:p>
            <a:pPr lvl="0"/>
            <a:endParaRPr lang="en" dirty="0"/>
          </a:p>
          <a:p>
            <a:pPr lvl="0"/>
            <a:endParaRPr lang="en" dirty="0"/>
          </a:p>
          <a:p>
            <a:pPr lvl="0"/>
            <a:endParaRPr lang="en" dirty="0"/>
          </a:p>
          <a:p>
            <a:pPr lvl="0"/>
            <a:endParaRPr lang="en" dirty="0"/>
          </a:p>
          <a:p>
            <a:pPr lvl="0"/>
            <a:endParaRPr lang="en" dirty="0"/>
          </a:p>
          <a:p>
            <a:pPr lvl="0"/>
            <a:r>
              <a:rPr lang="en" b="1" u="sng" dirty="0"/>
              <a:t>Lemmatization:</a:t>
            </a:r>
            <a:r>
              <a:rPr lang="en" dirty="0"/>
              <a:t> </a:t>
            </a:r>
            <a:r>
              <a:rPr lang="ru-RU" dirty="0"/>
              <a:t>процесс приведения слова к его нормальной форме</a:t>
            </a:r>
            <a:endParaRPr lang="en" dirty="0"/>
          </a:p>
          <a:p>
            <a:pPr lvl="0"/>
            <a:r>
              <a:rPr lang="ru-RU" dirty="0"/>
              <a:t>Примеры: бежал → бежать</a:t>
            </a:r>
            <a:r>
              <a:rPr lang="en-US" dirty="0"/>
              <a:t>; </a:t>
            </a:r>
            <a:r>
              <a:rPr lang="ru-RU" dirty="0"/>
              <a:t>меня → я</a:t>
            </a:r>
            <a:r>
              <a:rPr lang="en-US" dirty="0"/>
              <a:t> ; </a:t>
            </a:r>
            <a:endParaRPr lang="en" dirty="0"/>
          </a:p>
          <a:p>
            <a:pPr lvl="0"/>
            <a:endParaRPr lang="ru-RU" dirty="0"/>
          </a:p>
          <a:p>
            <a:pPr lvl="0"/>
            <a:r>
              <a:rPr lang="ru-RU" dirty="0"/>
              <a:t>Также в процессе необходимо обработать отдельно разный регистр букв, пунктуацию, числа, стоп-слова (в первую очередь от самой задачи)</a:t>
            </a:r>
            <a:endParaRPr lang="en-US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C5F9E5A-8D9E-AF45-AEBC-FCC8FBBBF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827" y="3007050"/>
            <a:ext cx="3423227" cy="149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85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en-US" sz="40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Text processing 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954859" y="1717423"/>
            <a:ext cx="977517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4;p4">
            <a:extLst>
              <a:ext uri="{FF2B5EF4-FFF2-40B4-BE49-F238E27FC236}">
                <a16:creationId xmlns:a16="http://schemas.microsoft.com/office/drawing/2014/main" id="{C0CDD77F-8B7A-A142-A015-57C083B1D67D}"/>
              </a:ext>
            </a:extLst>
          </p:cNvPr>
          <p:cNvSpPr txBox="1"/>
          <p:nvPr/>
        </p:nvSpPr>
        <p:spPr>
          <a:xfrm>
            <a:off x="685800" y="1776163"/>
            <a:ext cx="7543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ru-RU" dirty="0"/>
              <a:t>Проблема предобработки:</a:t>
            </a:r>
          </a:p>
          <a:p>
            <a:pPr lvl="0"/>
            <a:r>
              <a:rPr lang="en-US" dirty="0"/>
              <a:t>	</a:t>
            </a:r>
            <a:r>
              <a:rPr lang="en-US" b="1" u="sng" dirty="0" err="1"/>
              <a:t>Overstemming</a:t>
            </a:r>
            <a:r>
              <a:rPr lang="en-US" b="1" u="sng" dirty="0"/>
              <a:t> </a:t>
            </a:r>
            <a:r>
              <a:rPr lang="ru-RU" b="1" u="sng" dirty="0"/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97A8C4-285D-B947-A973-3BCB16CA4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962" y="2388572"/>
            <a:ext cx="4452984" cy="193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88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en-US" sz="40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Lemmatization: NLTK (WordNet/</a:t>
            </a:r>
            <a:r>
              <a:rPr lang="en-US" sz="4000" b="0" i="0" u="none" strike="noStrike" cap="none" dirty="0" err="1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RusNet</a:t>
            </a:r>
            <a:r>
              <a:rPr lang="en-US" sz="40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)  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954859" y="1717423"/>
            <a:ext cx="977517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71C458-4A13-3A49-8889-FDD054DE5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855" y="1924050"/>
            <a:ext cx="5638800" cy="300990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17D2F8A-6E5D-4C49-ABE1-C397EF2C1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773038"/>
            <a:ext cx="4768717" cy="376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14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en-US" sz="40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Text processing: remove 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954859" y="1717423"/>
            <a:ext cx="977517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4;p4">
            <a:extLst>
              <a:ext uri="{FF2B5EF4-FFF2-40B4-BE49-F238E27FC236}">
                <a16:creationId xmlns:a16="http://schemas.microsoft.com/office/drawing/2014/main" id="{C0CDD77F-8B7A-A142-A015-57C083B1D67D}"/>
              </a:ext>
            </a:extLst>
          </p:cNvPr>
          <p:cNvSpPr txBox="1"/>
          <p:nvPr/>
        </p:nvSpPr>
        <p:spPr>
          <a:xfrm>
            <a:off x="685800" y="1776163"/>
            <a:ext cx="75438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ru-RU" dirty="0"/>
              <a:t>Символы (пунктуация </a:t>
            </a:r>
            <a:r>
              <a:rPr lang="ru-RU" dirty="0" err="1"/>
              <a:t>итд</a:t>
            </a:r>
            <a:r>
              <a:rPr lang="ru-RU" dirty="0"/>
              <a:t>)</a:t>
            </a:r>
          </a:p>
          <a:p>
            <a:pPr marL="285750" lvl="0" indent="-285750">
              <a:buFontTx/>
              <a:buChar char="-"/>
            </a:pPr>
            <a:r>
              <a:rPr lang="ru-RU" dirty="0"/>
              <a:t>Сокращения (</a:t>
            </a:r>
            <a:r>
              <a:rPr lang="ru-RU" dirty="0" err="1"/>
              <a:t>итд</a:t>
            </a:r>
            <a:r>
              <a:rPr lang="ru-RU" dirty="0"/>
              <a:t>)</a:t>
            </a:r>
            <a:endParaRPr lang="en-US" dirty="0"/>
          </a:p>
          <a:p>
            <a:pPr marL="285750" lvl="0" indent="-285750">
              <a:buFontTx/>
              <a:buChar char="-"/>
            </a:pPr>
            <a:r>
              <a:rPr lang="ru-RU" dirty="0"/>
              <a:t>Теги</a:t>
            </a:r>
          </a:p>
          <a:p>
            <a:pPr marL="285750" lvl="0" indent="-285750">
              <a:buFontTx/>
              <a:buChar char="-"/>
            </a:pPr>
            <a:r>
              <a:rPr lang="ru-RU" dirty="0"/>
              <a:t>Стоп-слова (это, бы)</a:t>
            </a:r>
          </a:p>
          <a:p>
            <a:pPr marL="285750" lvl="0" indent="-285750"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796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en-US" sz="40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Text processing: tools 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954859" y="1717423"/>
            <a:ext cx="977517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4;p4">
            <a:extLst>
              <a:ext uri="{FF2B5EF4-FFF2-40B4-BE49-F238E27FC236}">
                <a16:creationId xmlns:a16="http://schemas.microsoft.com/office/drawing/2014/main" id="{C0CDD77F-8B7A-A142-A015-57C083B1D67D}"/>
              </a:ext>
            </a:extLst>
          </p:cNvPr>
          <p:cNvSpPr txBox="1"/>
          <p:nvPr/>
        </p:nvSpPr>
        <p:spPr>
          <a:xfrm>
            <a:off x="685800" y="1776163"/>
            <a:ext cx="75438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en-US" b="1" u="sng" dirty="0"/>
              <a:t>NLTK</a:t>
            </a:r>
            <a:r>
              <a:rPr lang="en-US" dirty="0"/>
              <a:t>: stemming, </a:t>
            </a:r>
            <a:r>
              <a:rPr lang="en-US" dirty="0" err="1"/>
              <a:t>lemmatizer</a:t>
            </a:r>
            <a:endParaRPr lang="en-US" dirty="0"/>
          </a:p>
          <a:p>
            <a:pPr marL="285750" lvl="0" indent="-285750">
              <a:buFontTx/>
              <a:buChar char="-"/>
            </a:pPr>
            <a:r>
              <a:rPr lang="en-US" dirty="0" err="1"/>
              <a:t>BeautifulSoup</a:t>
            </a:r>
            <a:r>
              <a:rPr lang="en-US" dirty="0"/>
              <a:t> (</a:t>
            </a:r>
            <a:r>
              <a:rPr lang="en-US" dirty="0" err="1"/>
              <a:t>wotking</a:t>
            </a:r>
            <a:r>
              <a:rPr lang="en-US" dirty="0"/>
              <a:t> with HTML)</a:t>
            </a:r>
          </a:p>
          <a:p>
            <a:pPr marL="285750" lvl="0" indent="-285750">
              <a:buFontTx/>
              <a:buChar char="-"/>
            </a:pPr>
            <a:r>
              <a:rPr lang="en-US" dirty="0" err="1"/>
              <a:t>RegEx</a:t>
            </a:r>
            <a:r>
              <a:rPr lang="en-US" dirty="0"/>
              <a:t> (re) </a:t>
            </a:r>
          </a:p>
          <a:p>
            <a:pPr marL="285750" lvl="0" indent="-285750">
              <a:buFontTx/>
              <a:buChar char="-"/>
            </a:pPr>
            <a:r>
              <a:rPr lang="en-US" dirty="0"/>
              <a:t>PyMorphy2</a:t>
            </a:r>
          </a:p>
          <a:p>
            <a:pPr marL="285750" lvl="0" indent="-285750">
              <a:buFontTx/>
              <a:buChar char="-"/>
            </a:pPr>
            <a:r>
              <a:rPr lang="en-US" dirty="0"/>
              <a:t>DIY instruments</a:t>
            </a:r>
          </a:p>
          <a:p>
            <a:pPr marL="285750" lvl="0" indent="-285750">
              <a:buFontTx/>
              <a:buChar char="-"/>
            </a:pPr>
            <a:endParaRPr lang="ru-RU" b="1" u="sng" dirty="0"/>
          </a:p>
        </p:txBody>
      </p:sp>
    </p:spTree>
    <p:extLst>
      <p:ext uri="{BB962C8B-B14F-4D97-AF65-F5344CB8AC3E}">
        <p14:creationId xmlns:p14="http://schemas.microsoft.com/office/powerpoint/2010/main" val="511947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en-US" sz="40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Text processing: tools 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954859" y="1717423"/>
            <a:ext cx="977517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4;p4">
            <a:extLst>
              <a:ext uri="{FF2B5EF4-FFF2-40B4-BE49-F238E27FC236}">
                <a16:creationId xmlns:a16="http://schemas.microsoft.com/office/drawing/2014/main" id="{C0CDD77F-8B7A-A142-A015-57C083B1D67D}"/>
              </a:ext>
            </a:extLst>
          </p:cNvPr>
          <p:cNvSpPr txBox="1"/>
          <p:nvPr/>
        </p:nvSpPr>
        <p:spPr>
          <a:xfrm>
            <a:off x="685800" y="1776163"/>
            <a:ext cx="75438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en-US" b="1" u="sng" dirty="0"/>
              <a:t>NLTK</a:t>
            </a:r>
            <a:r>
              <a:rPr lang="en-US" dirty="0"/>
              <a:t>: stemming, </a:t>
            </a:r>
            <a:r>
              <a:rPr lang="en-US" dirty="0" err="1"/>
              <a:t>lemmatizer</a:t>
            </a:r>
            <a:endParaRPr lang="en-US" dirty="0"/>
          </a:p>
          <a:p>
            <a:pPr marL="285750" lvl="0" indent="-285750">
              <a:buFontTx/>
              <a:buChar char="-"/>
            </a:pPr>
            <a:r>
              <a:rPr lang="en-US" dirty="0" err="1"/>
              <a:t>BeautifulSoup</a:t>
            </a:r>
            <a:r>
              <a:rPr lang="en-US" dirty="0"/>
              <a:t> (</a:t>
            </a:r>
            <a:r>
              <a:rPr lang="en-US" dirty="0" err="1"/>
              <a:t>wotking</a:t>
            </a:r>
            <a:r>
              <a:rPr lang="en-US" dirty="0"/>
              <a:t> with HTML)</a:t>
            </a:r>
          </a:p>
          <a:p>
            <a:pPr marL="285750" lvl="0" indent="-285750">
              <a:buFontTx/>
              <a:buChar char="-"/>
            </a:pPr>
            <a:r>
              <a:rPr lang="en-US" dirty="0" err="1"/>
              <a:t>RegEx</a:t>
            </a:r>
            <a:r>
              <a:rPr lang="en-US" dirty="0"/>
              <a:t> (re) </a:t>
            </a:r>
          </a:p>
          <a:p>
            <a:pPr marL="285750" lvl="0" indent="-285750">
              <a:buFontTx/>
              <a:buChar char="-"/>
            </a:pPr>
            <a:r>
              <a:rPr lang="en-US" dirty="0"/>
              <a:t>PyMorphy2</a:t>
            </a:r>
          </a:p>
          <a:p>
            <a:pPr marL="285750" lvl="0" indent="-285750">
              <a:buFontTx/>
              <a:buChar char="-"/>
            </a:pPr>
            <a:r>
              <a:rPr lang="en-US" dirty="0"/>
              <a:t>DIY instruments</a:t>
            </a:r>
          </a:p>
          <a:p>
            <a:pPr marL="285750" lvl="0" indent="-285750">
              <a:buFontTx/>
              <a:buChar char="-"/>
            </a:pPr>
            <a:endParaRPr lang="ru-RU" b="1" u="sng" dirty="0"/>
          </a:p>
        </p:txBody>
      </p:sp>
    </p:spTree>
    <p:extLst>
      <p:ext uri="{BB962C8B-B14F-4D97-AF65-F5344CB8AC3E}">
        <p14:creationId xmlns:p14="http://schemas.microsoft.com/office/powerpoint/2010/main" val="52117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"/>
          <p:cNvSpPr/>
          <p:nvPr/>
        </p:nvSpPr>
        <p:spPr>
          <a:xfrm>
            <a:off x="4038600" y="837643"/>
            <a:ext cx="9353903" cy="563935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685800" y="685800"/>
            <a:ext cx="10820400" cy="193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 b="0" i="0" u="none" strike="noStrike" cap="non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Преподаватель: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 b="0" i="0" u="none" strike="noStrike" cap="non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Марат Гарафутдинов</a:t>
            </a:r>
            <a:endParaRPr sz="4400" b="0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85" name="Google Shape;18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28048" y="1124744"/>
            <a:ext cx="4842645" cy="445626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"/>
          <p:cNvSpPr txBox="1"/>
          <p:nvPr/>
        </p:nvSpPr>
        <p:spPr>
          <a:xfrm>
            <a:off x="685800" y="2276872"/>
            <a:ext cx="4618200" cy="3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  Более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лет в анализе данных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 &amp;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Mamba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Senior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Analyst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Sber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QIWI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NTechLab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Delta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Solutions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Альма-матер: НИЯУ МИФИ (А &amp; ИФЭБ)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Kaggle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Competitions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Expert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Telegram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@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ffffffmistty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(предпочтительно) </a:t>
            </a:r>
            <a:b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WhatsApp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+7 916 250 97 36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linkedin.com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/marat-g-13218712a/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en-US" sz="40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Text processing: tools 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954859" y="1717423"/>
            <a:ext cx="977517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4;p4">
            <a:extLst>
              <a:ext uri="{FF2B5EF4-FFF2-40B4-BE49-F238E27FC236}">
                <a16:creationId xmlns:a16="http://schemas.microsoft.com/office/drawing/2014/main" id="{C0CDD77F-8B7A-A142-A015-57C083B1D67D}"/>
              </a:ext>
            </a:extLst>
          </p:cNvPr>
          <p:cNvSpPr txBox="1"/>
          <p:nvPr/>
        </p:nvSpPr>
        <p:spPr>
          <a:xfrm>
            <a:off x="685800" y="1776163"/>
            <a:ext cx="75438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en-US" b="1" u="sng" dirty="0"/>
              <a:t>NLTK</a:t>
            </a:r>
            <a:r>
              <a:rPr lang="en-US" dirty="0"/>
              <a:t>: stemming, </a:t>
            </a:r>
            <a:r>
              <a:rPr lang="en-US" dirty="0" err="1"/>
              <a:t>lemmatizer</a:t>
            </a:r>
            <a:endParaRPr lang="en-US" dirty="0"/>
          </a:p>
          <a:p>
            <a:pPr marL="285750" lvl="0" indent="-285750">
              <a:buFontTx/>
              <a:buChar char="-"/>
            </a:pPr>
            <a:r>
              <a:rPr lang="en-US" dirty="0" err="1"/>
              <a:t>BeautifulSoup</a:t>
            </a:r>
            <a:r>
              <a:rPr lang="en-US" dirty="0"/>
              <a:t> (</a:t>
            </a:r>
            <a:r>
              <a:rPr lang="en-US" dirty="0" err="1"/>
              <a:t>wotking</a:t>
            </a:r>
            <a:r>
              <a:rPr lang="en-US" dirty="0"/>
              <a:t> with HTML)</a:t>
            </a:r>
          </a:p>
          <a:p>
            <a:pPr marL="285750" lvl="0" indent="-285750">
              <a:buFontTx/>
              <a:buChar char="-"/>
            </a:pPr>
            <a:r>
              <a:rPr lang="en-US" dirty="0" err="1"/>
              <a:t>RegEx</a:t>
            </a:r>
            <a:r>
              <a:rPr lang="en-US" dirty="0"/>
              <a:t> (re) </a:t>
            </a:r>
          </a:p>
          <a:p>
            <a:pPr marL="285750" lvl="0" indent="-285750">
              <a:buFontTx/>
              <a:buChar char="-"/>
            </a:pPr>
            <a:r>
              <a:rPr lang="en-US" dirty="0"/>
              <a:t>PyMorphy2</a:t>
            </a:r>
          </a:p>
          <a:p>
            <a:pPr marL="285750" lvl="0" indent="-285750">
              <a:buFontTx/>
              <a:buChar char="-"/>
            </a:pPr>
            <a:r>
              <a:rPr lang="en-US" dirty="0"/>
              <a:t>DIY instruments</a:t>
            </a:r>
          </a:p>
          <a:p>
            <a:pPr marL="285750" lvl="0" indent="-285750">
              <a:buFontTx/>
              <a:buChar char="-"/>
            </a:pPr>
            <a:endParaRPr lang="ru-RU" b="1" u="sng" dirty="0"/>
          </a:p>
        </p:txBody>
      </p:sp>
    </p:spTree>
    <p:extLst>
      <p:ext uri="{BB962C8B-B14F-4D97-AF65-F5344CB8AC3E}">
        <p14:creationId xmlns:p14="http://schemas.microsoft.com/office/powerpoint/2010/main" val="2370673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en-US" sz="40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Bag-of</a:t>
            </a: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-Words (</a:t>
            </a:r>
            <a:r>
              <a:rPr lang="en-US" sz="4000" dirty="0" err="1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BoW</a:t>
            </a: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)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954859" y="1717423"/>
            <a:ext cx="977517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4;p4">
            <a:extLst>
              <a:ext uri="{FF2B5EF4-FFF2-40B4-BE49-F238E27FC236}">
                <a16:creationId xmlns:a16="http://schemas.microsoft.com/office/drawing/2014/main" id="{C0CDD77F-8B7A-A142-A015-57C083B1D67D}"/>
              </a:ext>
            </a:extLst>
          </p:cNvPr>
          <p:cNvSpPr txBox="1"/>
          <p:nvPr/>
        </p:nvSpPr>
        <p:spPr>
          <a:xfrm>
            <a:off x="685800" y="1776163"/>
            <a:ext cx="75438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ru-RU" dirty="0"/>
              <a:t>Для начала составляется словарь всех или наиболее часто употребляемых слов исходного </a:t>
            </a:r>
            <a:r>
              <a:rPr lang="ru-RU" dirty="0" err="1"/>
              <a:t>датасета</a:t>
            </a:r>
            <a:r>
              <a:rPr lang="ru-RU" dirty="0"/>
              <a:t>. </a:t>
            </a:r>
            <a:endParaRPr lang="en-US" dirty="0"/>
          </a:p>
          <a:p>
            <a:pPr marL="285750" lvl="0" indent="-285750">
              <a:buFontTx/>
              <a:buChar char="-"/>
            </a:pPr>
            <a:r>
              <a:rPr lang="ru-RU" dirty="0"/>
              <a:t>Затем каждому тексту ставится в соответствие вектор длины словаря, где на </a:t>
            </a:r>
            <a:r>
              <a:rPr lang="en" dirty="0" err="1"/>
              <a:t>i</a:t>
            </a:r>
            <a:r>
              <a:rPr lang="en" dirty="0"/>
              <a:t>-</a:t>
            </a:r>
            <a:r>
              <a:rPr lang="ru-RU" dirty="0"/>
              <a:t>ой позиции записывается количество вхождений </a:t>
            </a:r>
            <a:r>
              <a:rPr lang="en" dirty="0" err="1"/>
              <a:t>i</a:t>
            </a:r>
            <a:r>
              <a:rPr lang="en" dirty="0"/>
              <a:t>-</a:t>
            </a:r>
            <a:r>
              <a:rPr lang="ru-RU" dirty="0"/>
              <a:t>ого слова.</a:t>
            </a:r>
            <a:endParaRPr lang="en-US" dirty="0"/>
          </a:p>
          <a:p>
            <a:pPr marL="285750" lvl="0" indent="-285750">
              <a:buFontTx/>
              <a:buChar char="-"/>
            </a:pPr>
            <a:r>
              <a:rPr lang="ru-RU" dirty="0"/>
              <a:t> Такой подход уже позволяет сравнивать тексты, например при помощи косинусной меры. </a:t>
            </a:r>
            <a:endParaRPr lang="en-US" dirty="0"/>
          </a:p>
          <a:p>
            <a:pPr marL="285750" lvl="0" indent="-285750">
              <a:buFontTx/>
              <a:buChar char="-"/>
            </a:pPr>
            <a:endParaRPr lang="en-US" dirty="0"/>
          </a:p>
          <a:p>
            <a:pPr marL="285750" lvl="0" indent="-285750">
              <a:buFontTx/>
              <a:buChar char="-"/>
            </a:pPr>
            <a:r>
              <a:rPr lang="ru-RU" dirty="0"/>
              <a:t>Однако у него есть множество недостатков: </a:t>
            </a:r>
            <a:endParaRPr lang="en-US" dirty="0"/>
          </a:p>
          <a:p>
            <a:pPr marL="285750" lvl="3" indent="-285750">
              <a:buFontTx/>
              <a:buChar char="-"/>
            </a:pPr>
            <a:r>
              <a:rPr lang="ru-RU" dirty="0"/>
              <a:t>теряется информация о порядке слов; </a:t>
            </a:r>
            <a:endParaRPr lang="en-US" dirty="0"/>
          </a:p>
          <a:p>
            <a:pPr marL="285750" lvl="3" indent="-285750">
              <a:buFontTx/>
              <a:buChar char="-"/>
            </a:pPr>
            <a:r>
              <a:rPr lang="ru-RU" dirty="0"/>
              <a:t>вектора представлений слишком большие и разреженные; </a:t>
            </a:r>
            <a:endParaRPr lang="en-US" dirty="0"/>
          </a:p>
          <a:p>
            <a:pPr marL="285750" lvl="3" indent="-285750">
              <a:buFontTx/>
              <a:buChar char="-"/>
            </a:pPr>
            <a:r>
              <a:rPr lang="ru-RU" dirty="0"/>
              <a:t>вектора представлений не нормализованы.</a:t>
            </a:r>
            <a:endParaRPr lang="ru-RU" b="1" u="sng" dirty="0"/>
          </a:p>
        </p:txBody>
      </p:sp>
    </p:spTree>
    <p:extLst>
      <p:ext uri="{BB962C8B-B14F-4D97-AF65-F5344CB8AC3E}">
        <p14:creationId xmlns:p14="http://schemas.microsoft.com/office/powerpoint/2010/main" val="2814400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en-US" sz="40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Bag-of</a:t>
            </a: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-Words (</a:t>
            </a:r>
            <a:r>
              <a:rPr lang="en-US" sz="4000" dirty="0" err="1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BoW</a:t>
            </a: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)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954859" y="1717423"/>
            <a:ext cx="977517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2C6C301-5F81-C541-8BB3-6B33EFF5E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89" y="1427320"/>
            <a:ext cx="9775179" cy="387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59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>
            <a:spLocks noGrp="1"/>
          </p:cNvSpPr>
          <p:nvPr>
            <p:ph type="title"/>
          </p:nvPr>
        </p:nvSpPr>
        <p:spPr>
          <a:xfrm>
            <a:off x="685800" y="2667000"/>
            <a:ext cx="9154616" cy="193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ru-RU"/>
              <a:t>Демонстрация и решение упражнений</a:t>
            </a:r>
            <a:br>
              <a:rPr lang="ru-RU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"/>
          <p:cNvSpPr/>
          <p:nvPr/>
        </p:nvSpPr>
        <p:spPr>
          <a:xfrm>
            <a:off x="4684989" y="3748836"/>
            <a:ext cx="5395146" cy="23228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"/>
          <p:cNvSpPr/>
          <p:nvPr/>
        </p:nvSpPr>
        <p:spPr>
          <a:xfrm>
            <a:off x="685800" y="685800"/>
            <a:ext cx="10820400" cy="193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 b="0" i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Формат обучения</a:t>
            </a:r>
            <a:endParaRPr sz="4400" b="0" i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94" name="Google Shape;194;p3"/>
          <p:cNvSpPr txBox="1"/>
          <p:nvPr/>
        </p:nvSpPr>
        <p:spPr>
          <a:xfrm>
            <a:off x="1127448" y="1916832"/>
            <a:ext cx="10297144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занятие обсуждаем, смотрим, участвуем и задаем вопросы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 каждого занятие идет ДЗ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Успеваемость в процессе модуля контролируется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Всегда, если что-то непонятно, то можно написать в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Telegram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/чат – </a:t>
            </a:r>
            <a:b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приветствуется и абсолютно необходимо на начальном этапе обучения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/>
          <p:nvPr/>
        </p:nvSpPr>
        <p:spPr>
          <a:xfrm>
            <a:off x="4684989" y="3748836"/>
            <a:ext cx="5395146" cy="23228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4"/>
          <p:cNvSpPr/>
          <p:nvPr/>
        </p:nvSpPr>
        <p:spPr>
          <a:xfrm>
            <a:off x="685800" y="685800"/>
            <a:ext cx="10820400" cy="193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 b="0" i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Зачем это нужно</a:t>
            </a:r>
            <a:endParaRPr sz="4000" b="0" i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81" name="Google Shape;28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1550" y="1620437"/>
            <a:ext cx="10248900" cy="326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4"/>
          <p:cNvSpPr txBox="1"/>
          <p:nvPr/>
        </p:nvSpPr>
        <p:spPr>
          <a:xfrm>
            <a:off x="1559496" y="4951133"/>
            <a:ext cx="463780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Количество данных растет экспоненциально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Каждый год </a:t>
            </a:r>
            <a:r>
              <a:rPr lang="ru-RU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+20%-25%</a:t>
            </a:r>
            <a:endParaRPr sz="18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/>
          <p:nvPr/>
        </p:nvSpPr>
        <p:spPr>
          <a:xfrm>
            <a:off x="6205119" y="4422468"/>
            <a:ext cx="3875016" cy="164921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7"/>
          <p:cNvSpPr/>
          <p:nvPr/>
        </p:nvSpPr>
        <p:spPr>
          <a:xfrm>
            <a:off x="685800" y="685800"/>
            <a:ext cx="10820400" cy="193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 b="0" i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Зачем это нужно</a:t>
            </a:r>
            <a:endParaRPr sz="4000" b="0" i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1271464" y="1654712"/>
            <a:ext cx="979308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Индустрия анализа данных растет </a:t>
            </a:r>
            <a:r>
              <a:rPr lang="ru-RU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&gt;15%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год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/>
          <p:nvPr/>
        </p:nvSpPr>
        <p:spPr>
          <a:xfrm>
            <a:off x="6205119" y="4422468"/>
            <a:ext cx="3875016" cy="164921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8"/>
          <p:cNvSpPr/>
          <p:nvPr/>
        </p:nvSpPr>
        <p:spPr>
          <a:xfrm>
            <a:off x="685800" y="685800"/>
            <a:ext cx="10820400" cy="193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 b="0" i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Зачем это нужно</a:t>
            </a:r>
            <a:endParaRPr sz="4000" b="0" i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1271464" y="1654712"/>
            <a:ext cx="979308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Индустрия анализа данных растет </a:t>
            </a:r>
            <a:r>
              <a:rPr lang="ru-RU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&gt;15%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год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Сейчас самые разные индустрии включают навыки работы с данными (</a:t>
            </a:r>
            <a:r>
              <a:rPr lang="ru-RU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юристы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врачи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/>
          <p:nvPr/>
        </p:nvSpPr>
        <p:spPr>
          <a:xfrm>
            <a:off x="6205119" y="4422468"/>
            <a:ext cx="3875016" cy="164921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1"/>
          <p:cNvSpPr/>
          <p:nvPr/>
        </p:nvSpPr>
        <p:spPr>
          <a:xfrm>
            <a:off x="685800" y="685800"/>
            <a:ext cx="10820400" cy="193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 b="0" i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Зачем это нужно</a:t>
            </a:r>
            <a:endParaRPr sz="4000" b="0" i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41" name="Google Shape;341;p21"/>
          <p:cNvSpPr txBox="1"/>
          <p:nvPr/>
        </p:nvSpPr>
        <p:spPr>
          <a:xfrm>
            <a:off x="1271464" y="1654712"/>
            <a:ext cx="9793088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Индустрия анализа данных растет </a:t>
            </a:r>
            <a:r>
              <a:rPr lang="ru-RU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&gt;15%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год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Сейчас самые разные индустрии включают навыки работы с данными (</a:t>
            </a:r>
            <a:r>
              <a:rPr lang="ru-RU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юристы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врачи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Аналитик данных – одна из самых востребованных работ в современном мире [</a:t>
            </a:r>
            <a:r>
              <a:rPr lang="ru-RU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Удаленный сервер</a:t>
            </a:r>
            <a:endParaRPr sz="4400" b="0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954859" y="1717423"/>
            <a:ext cx="977517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4848" y="1717425"/>
            <a:ext cx="5196559" cy="19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0950" y="1865000"/>
            <a:ext cx="3358396" cy="289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/>
          <p:nvPr/>
        </p:nvSpPr>
        <p:spPr>
          <a:xfrm>
            <a:off x="852825" y="4135300"/>
            <a:ext cx="5395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50">
                <a:solidFill>
                  <a:schemeClr val="dk1"/>
                </a:solidFill>
              </a:rPr>
              <a:t>Удаленный сервер – это компьютер, к какому вы можете получить доступ посредством глобальной сети.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en-US" sz="40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NLP (Natural Language Processing)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954859" y="1717423"/>
            <a:ext cx="977517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F3C479B-E872-7648-A096-002EFA7B5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1415718"/>
            <a:ext cx="110109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890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848</Words>
  <Application>Microsoft Macintosh PowerPoint</Application>
  <PresentationFormat>Широкоэкранный</PresentationFormat>
  <Paragraphs>154</Paragraphs>
  <Slides>23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Play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Демонстрация и решение упражнений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Рабушко Анна Юрьевна</dc:creator>
  <cp:lastModifiedBy>ЗАО "МАМБА"</cp:lastModifiedBy>
  <cp:revision>37</cp:revision>
  <dcterms:created xsi:type="dcterms:W3CDTF">2020-09-16T07:07:55Z</dcterms:created>
  <dcterms:modified xsi:type="dcterms:W3CDTF">2022-07-18T15:25:49Z</dcterms:modified>
</cp:coreProperties>
</file>