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76" r:id="rId4"/>
    <p:sldId id="266" r:id="rId5"/>
    <p:sldId id="267" r:id="rId6"/>
    <p:sldId id="270" r:id="rId7"/>
    <p:sldId id="271" r:id="rId8"/>
    <p:sldId id="274" r:id="rId9"/>
  </p:sldIdLst>
  <p:sldSz cx="12192000" cy="6858000"/>
  <p:notesSz cx="6858000" cy="12192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lay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7YDDJlFC13rMVUPIielIEC3H0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0"/>
    <p:restoredTop sz="94669"/>
  </p:normalViewPr>
  <p:slideViewPr>
    <p:cSldViewPr snapToGrid="0">
      <p:cViewPr varScale="1">
        <p:scale>
          <a:sx n="114" d="100"/>
          <a:sy n="114" d="100"/>
        </p:scale>
        <p:origin x="11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692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618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71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93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538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2510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95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7YYduYLSRQg4W4NKcq7CVeUNkezeUTnH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mail.ru/public/qT4D/sAVyxDJ2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685800" y="2667000"/>
            <a:ext cx="8305800" cy="249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Программа Перезапуск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Модуль </a:t>
            </a:r>
            <a:r>
              <a:rPr lang="ru-RU" sz="5400" b="1" i="0" u="sng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SQL</a:t>
            </a: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Занятие </a:t>
            </a:r>
            <a:r>
              <a:rPr lang="en-US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 sz="5400" b="1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Play"/>
              <a:buNone/>
            </a:pPr>
            <a:r>
              <a:rPr lang="ru-RU" sz="24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Преподаватель: Марат </a:t>
            </a:r>
            <a:r>
              <a:rPr lang="ru-RU" sz="24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Гарафутдинов</a:t>
            </a:r>
            <a:r>
              <a:rPr lang="ru-RU" sz="24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5400" b="0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endParaRPr sz="60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333F48"/>
              </a:buClr>
              <a:buSzPts val="4000"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Flask: 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упаковка моделей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DD499A-0485-AC4E-958D-98A4A063C0B6}"/>
              </a:ext>
            </a:extLst>
          </p:cNvPr>
          <p:cNvSpPr/>
          <p:nvPr/>
        </p:nvSpPr>
        <p:spPr>
          <a:xfrm>
            <a:off x="954859" y="1717423"/>
            <a:ext cx="97751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Фреймворк для создания веб-приложений на языке программирования </a:t>
            </a:r>
            <a:r>
              <a:rPr lang="en" dirty="0"/>
              <a:t>Python</a:t>
            </a:r>
          </a:p>
          <a:p>
            <a:r>
              <a:rPr lang="en" dirty="0">
                <a:hlinkClick r:id="rId4"/>
              </a:rPr>
              <a:t>https://colab.research.google.com/drive/17YYduYLSRQg4W4NKcq7CVeUNkezeUTnH?usp=sharing</a:t>
            </a:r>
            <a:r>
              <a:rPr lang="en" dirty="0"/>
              <a:t> </a:t>
            </a:r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FD2417-3848-AE4F-AED1-4D2CBB2F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630" y="2374707"/>
            <a:ext cx="5772150" cy="40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4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333F48"/>
              </a:buClr>
              <a:buSzPts val="4000"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Flask: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архитектура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B23C3C6-CF85-F54C-8D84-7C460B3C8884}"/>
              </a:ext>
            </a:extLst>
          </p:cNvPr>
          <p:cNvSpPr/>
          <p:nvPr/>
        </p:nvSpPr>
        <p:spPr>
          <a:xfrm>
            <a:off x="1573161" y="2182761"/>
            <a:ext cx="1474839" cy="74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2174506-239D-AD47-93C1-2F62402A14DF}"/>
              </a:ext>
            </a:extLst>
          </p:cNvPr>
          <p:cNvSpPr/>
          <p:nvPr/>
        </p:nvSpPr>
        <p:spPr>
          <a:xfrm>
            <a:off x="3465871" y="2182761"/>
            <a:ext cx="1474839" cy="74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D287E7F-34B4-294D-A429-348B038FB94E}"/>
              </a:ext>
            </a:extLst>
          </p:cNvPr>
          <p:cNvSpPr/>
          <p:nvPr/>
        </p:nvSpPr>
        <p:spPr>
          <a:xfrm>
            <a:off x="5358580" y="2182761"/>
            <a:ext cx="1474839" cy="74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F3260B-1E55-264E-B4BE-D1D39A8E9C3E}"/>
              </a:ext>
            </a:extLst>
          </p:cNvPr>
          <p:cNvSpPr/>
          <p:nvPr/>
        </p:nvSpPr>
        <p:spPr>
          <a:xfrm>
            <a:off x="7251289" y="2182761"/>
            <a:ext cx="1474839" cy="74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15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Реляционные базы данных 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F606FA-ED2F-8949-9532-52336863265E}"/>
              </a:ext>
            </a:extLst>
          </p:cNvPr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Данные и связи между данными организованы с помощью таблиц. </a:t>
            </a:r>
          </a:p>
          <a:p>
            <a:endParaRPr lang="ru-RU" dirty="0"/>
          </a:p>
          <a:p>
            <a:r>
              <a:rPr lang="ru-RU" dirty="0"/>
              <a:t>Каждый столбец в таблице имеет имя и тип. </a:t>
            </a:r>
          </a:p>
          <a:p>
            <a:endParaRPr lang="ru-RU" dirty="0"/>
          </a:p>
          <a:p>
            <a:r>
              <a:rPr lang="ru-RU" dirty="0"/>
              <a:t>Каждая строка представляет отдельную запись или элемент данных в таблице, который содержит значения для каждого из столбцов.</a:t>
            </a:r>
          </a:p>
        </p:txBody>
      </p:sp>
      <p:pic>
        <p:nvPicPr>
          <p:cNvPr id="3" name="Picture 2" descr="What is a Relational Database? Definition and FAQs | OmniSci">
            <a:extLst>
              <a:ext uri="{FF2B5EF4-FFF2-40B4-BE49-F238E27FC236}">
                <a16:creationId xmlns:a16="http://schemas.microsoft.com/office/drawing/2014/main" id="{331D69A6-53FF-2140-A7B7-E9B04013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30" y="3536218"/>
            <a:ext cx="4682718" cy="222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6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SQLite3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331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" dirty="0"/>
              <a:t>SQLite — </a:t>
            </a:r>
            <a:r>
              <a:rPr lang="ru-RU" dirty="0"/>
              <a:t>это встраиваемая кроссплатформенная БД, которая поддерживает достаточно полный набор команд </a:t>
            </a:r>
            <a:r>
              <a:rPr lang="en" dirty="0"/>
              <a:t>SQL </a:t>
            </a:r>
            <a:r>
              <a:rPr lang="ru-RU" dirty="0"/>
              <a:t>и доступна в исходных кодах (на языке </a:t>
            </a:r>
            <a:r>
              <a:rPr lang="en" dirty="0"/>
              <a:t>C).</a:t>
            </a:r>
            <a:br>
              <a:rPr lang="en" dirty="0"/>
            </a:br>
            <a:br>
              <a:rPr lang="en" dirty="0"/>
            </a:br>
            <a:r>
              <a:rPr lang="ru-RU" dirty="0"/>
              <a:t>Исходные коды </a:t>
            </a:r>
            <a:r>
              <a:rPr lang="en" dirty="0"/>
              <a:t>SQLite </a:t>
            </a:r>
            <a:r>
              <a:rPr lang="ru-RU" dirty="0"/>
              <a:t>находятся в </a:t>
            </a:r>
            <a:r>
              <a:rPr lang="en" dirty="0"/>
              <a:t>public domain, </a:t>
            </a:r>
            <a:r>
              <a:rPr lang="ru-RU" dirty="0"/>
              <a:t>то есть вообще никаких ограничений на использование.</a:t>
            </a:r>
          </a:p>
          <a:p>
            <a:r>
              <a:rPr lang="ru-RU" u="sng" dirty="0"/>
              <a:t>Насколько </a:t>
            </a:r>
            <a:r>
              <a:rPr lang="en" u="sng" dirty="0"/>
              <a:t>SQLite </a:t>
            </a:r>
            <a:r>
              <a:rPr lang="ru-RU" u="sng" dirty="0"/>
              <a:t>популярна?</a:t>
            </a:r>
          </a:p>
          <a:p>
            <a:r>
              <a:rPr lang="ru-RU" dirty="0"/>
              <a:t>Кратко: она везде. Как минимум, на любом смартфоне.</a:t>
            </a:r>
            <a:br>
              <a:rPr lang="ru-RU" dirty="0"/>
            </a:br>
            <a:br>
              <a:rPr lang="ru-RU" dirty="0"/>
            </a:br>
            <a:r>
              <a:rPr lang="ru-RU" u="sng" dirty="0"/>
              <a:t>Насколько она надежна?</a:t>
            </a:r>
            <a:br>
              <a:rPr lang="ru-RU" dirty="0"/>
            </a:br>
            <a:r>
              <a:rPr lang="ru-RU" dirty="0"/>
              <a:t>Очень. При выпуске версии она проходит через ряд серьезнейших автоматических тестов (проводится ~ 2 млн тестов), покрытие кода тестами 100% (с августа 2009).</a:t>
            </a:r>
          </a:p>
          <a:p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>
              <a:spcAft>
                <a:spcPts val="1600"/>
              </a:spcAft>
            </a:pP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0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NoSQL: 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таблицы типа «ключ-значение»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351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ru-RU" dirty="0"/>
              <a:t>В базах данных «ключ-значение» для хранения информации вы предоставляете ключ и объект данных, который нужно сохранить. </a:t>
            </a:r>
          </a:p>
          <a:p>
            <a:pPr>
              <a:spcAft>
                <a:spcPts val="1600"/>
              </a:spcAft>
            </a:pPr>
            <a:r>
              <a:rPr lang="ru-RU" dirty="0"/>
              <a:t>Например, </a:t>
            </a:r>
            <a:r>
              <a:rPr lang="en" dirty="0"/>
              <a:t>JSON-</a:t>
            </a:r>
            <a:r>
              <a:rPr lang="ru-RU" dirty="0"/>
              <a:t>объект, изображение или текст. Чтобы запросить данные, отправляете ключ и получаете </a:t>
            </a:r>
            <a:r>
              <a:rPr lang="en" dirty="0"/>
              <a:t>blob-</a:t>
            </a:r>
            <a:r>
              <a:rPr lang="ru-RU" dirty="0"/>
              <a:t>объект.</a:t>
            </a: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ru-RU" b="1" dirty="0"/>
              <a:t>Следствия: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хранилища обеспечивают быстрый и </a:t>
            </a:r>
            <a:r>
              <a:rPr lang="ru-RU" dirty="0" err="1"/>
              <a:t>малозатратный</a:t>
            </a:r>
            <a:r>
              <a:rPr lang="ru-RU" dirty="0"/>
              <a:t> доступ;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часто хранят данные конфигураций и информацию о состоянии данных, представленных словарями или </a:t>
            </a:r>
            <a:r>
              <a:rPr lang="ru-RU" dirty="0" err="1"/>
              <a:t>хэшем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нет жёсткой схемы отношения между данными, поэтому в таких БД часто хранят одновременно различные типы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разработчик отвечает за определение схемы именования ключей и за то, чтобы значение имело соответствующий тип/формат.</a:t>
            </a:r>
          </a:p>
          <a:p>
            <a:br>
              <a:rPr lang="ru-RU" dirty="0"/>
            </a:b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 descr="Key–value database - Wikipedia">
            <a:extLst>
              <a:ext uri="{FF2B5EF4-FFF2-40B4-BE49-F238E27FC236}">
                <a16:creationId xmlns:a16="http://schemas.microsoft.com/office/drawing/2014/main" id="{32542F2E-0ED5-5A45-90E9-353E3C866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778" y="4743668"/>
            <a:ext cx="2580685" cy="174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5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333F48"/>
              </a:buClr>
              <a:buSzPts val="4000"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NoSQL: 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Документная база данных</a:t>
            </a:r>
          </a:p>
          <a:p>
            <a:pPr>
              <a:buClr>
                <a:srgbClr val="333F48"/>
              </a:buClr>
              <a:buSzPts val="4000"/>
            </a:pP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ru-RU" dirty="0"/>
              <a:t>Документные базы данных (также </a:t>
            </a:r>
            <a:r>
              <a:rPr lang="ru-RU" dirty="0" err="1"/>
              <a:t>документоориентированные</a:t>
            </a:r>
            <a:r>
              <a:rPr lang="ru-RU" dirty="0"/>
              <a:t> БД или хранилища документов), совместно используют базовую семантику доступа и поиска хранилищ ключей и значений. 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ru-RU" dirty="0"/>
              <a:t>Такие БД также используют ключ для уникальной идентификации данных. 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ru-RU" dirty="0"/>
              <a:t>Разница между хранилищами «ключ-значение» и документными БД заключается в том, что вместо хранения </a:t>
            </a:r>
            <a:r>
              <a:rPr lang="en" dirty="0"/>
              <a:t>blob-</a:t>
            </a:r>
            <a:r>
              <a:rPr lang="ru-RU" dirty="0"/>
              <a:t>объектов, </a:t>
            </a:r>
            <a:r>
              <a:rPr lang="ru-RU" dirty="0" err="1"/>
              <a:t>документоориентированные</a:t>
            </a:r>
            <a:r>
              <a:rPr lang="ru-RU" dirty="0"/>
              <a:t> базы хранят данные в структурированных форматах – </a:t>
            </a:r>
            <a:r>
              <a:rPr lang="en" dirty="0"/>
              <a:t>JSON, BSON </a:t>
            </a:r>
            <a:r>
              <a:rPr lang="ru-RU" dirty="0"/>
              <a:t>или </a:t>
            </a:r>
            <a:r>
              <a:rPr lang="en" dirty="0"/>
              <a:t>XML. </a:t>
            </a:r>
          </a:p>
          <a:p>
            <a:pPr>
              <a:spcAft>
                <a:spcPts val="1600"/>
              </a:spcAft>
            </a:pPr>
            <a:r>
              <a:rPr lang="ru-RU" b="1" dirty="0"/>
              <a:t>Следствия: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не предписывает </a:t>
            </a:r>
            <a:r>
              <a:rPr lang="ru-RU" dirty="0" err="1"/>
              <a:t>опредёленный</a:t>
            </a:r>
            <a:r>
              <a:rPr lang="ru-RU" dirty="0"/>
              <a:t> формат или схему;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каждый документ может иметь свою внутреннюю структуру;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документные БД являются хорошим выбором для быстрой разработки;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любой момент можно менять свойства данных, не изменяя структуру или сами данные.</a:t>
            </a:r>
          </a:p>
          <a:p>
            <a:br>
              <a:rPr lang="ru-RU" dirty="0"/>
            </a:br>
            <a:br>
              <a:rPr lang="ru-RU" dirty="0"/>
            </a:b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pic>
        <p:nvPicPr>
          <p:cNvPr id="3074" name="Picture 2" descr="Document Store NoSQL Database (Source:... | Download Scientific Diagram">
            <a:extLst>
              <a:ext uri="{FF2B5EF4-FFF2-40B4-BE49-F238E27FC236}">
                <a16:creationId xmlns:a16="http://schemas.microsoft.com/office/drawing/2014/main" id="{D802DB97-2388-A340-8F8E-069373893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92" y="2296800"/>
            <a:ext cx="2747768" cy="193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36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333F48"/>
              </a:buClr>
              <a:buSzPts val="4000"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IEEE-CIS Fraud Detection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F606FA-ED2F-8949-9532-52336863265E}"/>
              </a:ext>
            </a:extLst>
          </p:cNvPr>
          <p:cNvSpPr/>
          <p:nvPr/>
        </p:nvSpPr>
        <p:spPr>
          <a:xfrm>
            <a:off x="954859" y="1717423"/>
            <a:ext cx="97751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Соревнование по поиску мошеннических транзакций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Данные: </a:t>
            </a:r>
            <a:r>
              <a:rPr lang="en" dirty="0">
                <a:hlinkClick r:id="rId4"/>
              </a:rPr>
              <a:t>https://cloud.mail.ru/public/qT4D/sAVyxDJ2L</a:t>
            </a:r>
            <a:r>
              <a:rPr lang="ru-RU" dirty="0"/>
              <a:t>  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043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438</Words>
  <Application>Microsoft Macintosh PowerPoint</Application>
  <PresentationFormat>Широкоэкранный</PresentationFormat>
  <Paragraphs>53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Play</vt:lpstr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Рабушко Анна Юрьевна</dc:creator>
  <cp:lastModifiedBy>ЗАО "МАМБА"</cp:lastModifiedBy>
  <cp:revision>37</cp:revision>
  <dcterms:created xsi:type="dcterms:W3CDTF">2020-09-16T07:07:55Z</dcterms:created>
  <dcterms:modified xsi:type="dcterms:W3CDTF">2023-03-27T14:11:56Z</dcterms:modified>
</cp:coreProperties>
</file>