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Evolventa" charset="1" panose="020B0502020202020204"/>
      <p:regular r:id="rId12"/>
    </p:embeddedFont>
    <p:embeddedFont>
      <p:font typeface="Evolventa Bold" charset="1" panose="020B0702020202020204"/>
      <p:regular r:id="rId13"/>
    </p:embeddedFont>
    <p:embeddedFont>
      <p:font typeface="Evolventa Italics" charset="1" panose="020B0502020202020204"/>
      <p:regular r:id="rId14"/>
    </p:embeddedFont>
    <p:embeddedFont>
      <p:font typeface="Evolventa Bold Italics" charset="1" panose="020B0702020202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06992" y="2985496"/>
            <a:ext cx="14674016" cy="2588712"/>
            <a:chOff x="0" y="0"/>
            <a:chExt cx="19565354" cy="345161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23825"/>
              <a:ext cx="19565354" cy="2355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44"/>
                </a:lnSpc>
              </a:pPr>
              <a:r>
                <a:rPr lang="en-US" sz="5768">
                  <a:solidFill>
                    <a:srgbClr val="FFFFFF"/>
                  </a:solidFill>
                  <a:latin typeface="Evolventa"/>
                </a:rPr>
                <a:t>Веб-проект:</a:t>
              </a:r>
            </a:p>
            <a:p>
              <a:pPr algn="ctr">
                <a:lnSpc>
                  <a:spcPts val="6344"/>
                </a:lnSpc>
              </a:pPr>
              <a:r>
                <a:rPr lang="en-US" sz="5768">
                  <a:solidFill>
                    <a:srgbClr val="FFFFFF"/>
                  </a:solidFill>
                  <a:latin typeface="Evolventa"/>
                </a:rPr>
                <a:t>Сайт, посвященный “Курской битве”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669001"/>
              <a:ext cx="19565354" cy="782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9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038015">
            <a:off x="-6165903" y="-3898070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913939">
            <a:off x="10889091" y="5191066"/>
            <a:ext cx="9957653" cy="8663158"/>
          </a:xfrm>
          <a:custGeom>
            <a:avLst/>
            <a:gdLst/>
            <a:ahLst/>
            <a:cxnLst/>
            <a:rect r="r" b="b" t="t" l="l"/>
            <a:pathLst>
              <a:path h="8663158" w="9957653">
                <a:moveTo>
                  <a:pt x="0" y="0"/>
                </a:moveTo>
                <a:lnTo>
                  <a:pt x="9957653" y="0"/>
                </a:lnTo>
                <a:lnTo>
                  <a:pt x="9957653" y="8663157"/>
                </a:lnTo>
                <a:lnTo>
                  <a:pt x="0" y="8663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58308">
            <a:off x="-4863908" y="4353516"/>
            <a:ext cx="5428587" cy="8604389"/>
          </a:xfrm>
          <a:custGeom>
            <a:avLst/>
            <a:gdLst/>
            <a:ahLst/>
            <a:cxnLst/>
            <a:rect r="r" b="b" t="t" l="l"/>
            <a:pathLst>
              <a:path h="8604389" w="5428587">
                <a:moveTo>
                  <a:pt x="0" y="0"/>
                </a:moveTo>
                <a:lnTo>
                  <a:pt x="5428588" y="0"/>
                </a:lnTo>
                <a:lnTo>
                  <a:pt x="5428588" y="8604389"/>
                </a:lnTo>
                <a:lnTo>
                  <a:pt x="0" y="86043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24739">
            <a:off x="16495665" y="2629610"/>
            <a:ext cx="6565563" cy="10406512"/>
          </a:xfrm>
          <a:custGeom>
            <a:avLst/>
            <a:gdLst/>
            <a:ahLst/>
            <a:cxnLst/>
            <a:rect r="r" b="b" t="t" l="l"/>
            <a:pathLst>
              <a:path h="10406512" w="6565563">
                <a:moveTo>
                  <a:pt x="0" y="0"/>
                </a:moveTo>
                <a:lnTo>
                  <a:pt x="6565563" y="0"/>
                </a:lnTo>
                <a:lnTo>
                  <a:pt x="6565563" y="10406512"/>
                </a:lnTo>
                <a:lnTo>
                  <a:pt x="0" y="104065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913939">
            <a:off x="11193090" y="5516722"/>
            <a:ext cx="9957653" cy="8663158"/>
          </a:xfrm>
          <a:custGeom>
            <a:avLst/>
            <a:gdLst/>
            <a:ahLst/>
            <a:cxnLst/>
            <a:rect r="r" b="b" t="t" l="l"/>
            <a:pathLst>
              <a:path h="8663158" w="9957653">
                <a:moveTo>
                  <a:pt x="0" y="0"/>
                </a:moveTo>
                <a:lnTo>
                  <a:pt x="9957653" y="0"/>
                </a:lnTo>
                <a:lnTo>
                  <a:pt x="9957653" y="8663157"/>
                </a:lnTo>
                <a:lnTo>
                  <a:pt x="0" y="8663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806992" y="7156277"/>
            <a:ext cx="14364925" cy="1353178"/>
            <a:chOff x="0" y="0"/>
            <a:chExt cx="19153233" cy="180423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19153233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2999">
                  <a:solidFill>
                    <a:srgbClr val="FFFFFF"/>
                  </a:solidFill>
                  <a:latin typeface="Evolventa"/>
                </a:rPr>
                <a:t>Автор: Тепляков Роман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34897"/>
              <a:ext cx="19153233" cy="769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05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85856" y="8493934"/>
            <a:ext cx="9117546" cy="9117546"/>
          </a:xfrm>
          <a:custGeom>
            <a:avLst/>
            <a:gdLst/>
            <a:ahLst/>
            <a:cxnLst/>
            <a:rect r="r" b="b" t="t" l="l"/>
            <a:pathLst>
              <a:path h="9117546" w="9117546">
                <a:moveTo>
                  <a:pt x="0" y="0"/>
                </a:moveTo>
                <a:lnTo>
                  <a:pt x="9117546" y="0"/>
                </a:lnTo>
                <a:lnTo>
                  <a:pt x="9117546" y="9117546"/>
                </a:lnTo>
                <a:lnTo>
                  <a:pt x="0" y="9117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704477">
            <a:off x="16225241" y="-3982317"/>
            <a:ext cx="6105179" cy="9676796"/>
          </a:xfrm>
          <a:custGeom>
            <a:avLst/>
            <a:gdLst/>
            <a:ahLst/>
            <a:cxnLst/>
            <a:rect r="r" b="b" t="t" l="l"/>
            <a:pathLst>
              <a:path h="9676796" w="6105179">
                <a:moveTo>
                  <a:pt x="0" y="0"/>
                </a:moveTo>
                <a:lnTo>
                  <a:pt x="6105179" y="0"/>
                </a:lnTo>
                <a:lnTo>
                  <a:pt x="6105179" y="9676797"/>
                </a:lnTo>
                <a:lnTo>
                  <a:pt x="0" y="96767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245823">
            <a:off x="-1670489" y="5933990"/>
            <a:ext cx="6270316" cy="9938541"/>
          </a:xfrm>
          <a:custGeom>
            <a:avLst/>
            <a:gdLst/>
            <a:ahLst/>
            <a:cxnLst/>
            <a:rect r="r" b="b" t="t" l="l"/>
            <a:pathLst>
              <a:path h="9938541" w="6270316">
                <a:moveTo>
                  <a:pt x="0" y="0"/>
                </a:moveTo>
                <a:lnTo>
                  <a:pt x="6270316" y="0"/>
                </a:lnTo>
                <a:lnTo>
                  <a:pt x="6270316" y="9938541"/>
                </a:lnTo>
                <a:lnTo>
                  <a:pt x="0" y="9938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766329">
            <a:off x="-6768526" y="6005902"/>
            <a:ext cx="10574683" cy="9199974"/>
          </a:xfrm>
          <a:custGeom>
            <a:avLst/>
            <a:gdLst/>
            <a:ahLst/>
            <a:cxnLst/>
            <a:rect r="r" b="b" t="t" l="l"/>
            <a:pathLst>
              <a:path h="9199974" w="10574683">
                <a:moveTo>
                  <a:pt x="0" y="0"/>
                </a:moveTo>
                <a:lnTo>
                  <a:pt x="10574682" y="0"/>
                </a:lnTo>
                <a:lnTo>
                  <a:pt x="10574682" y="9199974"/>
                </a:lnTo>
                <a:lnTo>
                  <a:pt x="0" y="91999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1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734716">
            <a:off x="14687619" y="2183356"/>
            <a:ext cx="10574683" cy="9199974"/>
          </a:xfrm>
          <a:custGeom>
            <a:avLst/>
            <a:gdLst/>
            <a:ahLst/>
            <a:cxnLst/>
            <a:rect r="r" b="b" t="t" l="l"/>
            <a:pathLst>
              <a:path h="9199974" w="10574683">
                <a:moveTo>
                  <a:pt x="0" y="0"/>
                </a:moveTo>
                <a:lnTo>
                  <a:pt x="10574682" y="0"/>
                </a:lnTo>
                <a:lnTo>
                  <a:pt x="10574682" y="9199974"/>
                </a:lnTo>
                <a:lnTo>
                  <a:pt x="0" y="91999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1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8962" y="392115"/>
            <a:ext cx="12438747" cy="113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9"/>
              </a:lnSpc>
            </a:pPr>
            <a:r>
              <a:rPr lang="en-US" sz="6499">
                <a:solidFill>
                  <a:srgbClr val="FFFFFF"/>
                </a:solidFill>
                <a:latin typeface="Evolventa"/>
              </a:rPr>
              <a:t>Актуальность проекта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42238" y="1961893"/>
            <a:ext cx="12361991" cy="776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5149" indent="-397574" lvl="1">
              <a:lnSpc>
                <a:spcPts val="4051"/>
              </a:lnSpc>
              <a:buFont typeface="Arial"/>
              <a:buChar char="•"/>
            </a:pPr>
            <a:r>
              <a:rPr lang="en-US" sz="3682">
                <a:solidFill>
                  <a:srgbClr val="FFFFFF"/>
                </a:solidFill>
                <a:latin typeface="Evolventa"/>
              </a:rPr>
              <a:t>Помнить о Курской битве очень важно, потому что она является одной из важной страниц истории нашей Родины. Забыв о тех ужасных событиях, через которые прошли наши предки, мы рискуем быть обречёнными на повторение этой ужасной истории вновь. Поэтому важно всегда помнить об этом историческом событии.</a:t>
            </a:r>
          </a:p>
          <a:p>
            <a:pPr algn="just">
              <a:lnSpc>
                <a:spcPts val="4051"/>
              </a:lnSpc>
            </a:pPr>
          </a:p>
          <a:p>
            <a:pPr algn="just" marL="795149" indent="-397574" lvl="1">
              <a:lnSpc>
                <a:spcPts val="4051"/>
              </a:lnSpc>
              <a:buFont typeface="Arial"/>
              <a:buChar char="•"/>
            </a:pPr>
            <a:r>
              <a:rPr lang="en-US" sz="3682">
                <a:solidFill>
                  <a:srgbClr val="FFFFFF"/>
                </a:solidFill>
                <a:latin typeface="Evolventa"/>
              </a:rPr>
              <a:t>Веб-сайт</a:t>
            </a:r>
            <a:r>
              <a:rPr lang="en-US" sz="3682">
                <a:solidFill>
                  <a:srgbClr val="FFFFFF"/>
                </a:solidFill>
                <a:latin typeface="Evolventa"/>
              </a:rPr>
              <a:t> с приятным дизайном и грамотно представленной информацией в удобном для пользователей виде позволит вновь рассказать об этой битве и познакомить пользователей с новыми фактами или ознакомиться с событием через рассказы участников битвы.</a:t>
            </a:r>
          </a:p>
          <a:p>
            <a:pPr algn="just">
              <a:lnSpc>
                <a:spcPts val="405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92115"/>
            <a:ext cx="10974027" cy="113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9"/>
              </a:lnSpc>
            </a:pPr>
            <a:r>
              <a:rPr lang="en-US" sz="6499">
                <a:solidFill>
                  <a:srgbClr val="FFFFFF"/>
                </a:solidFill>
                <a:latin typeface="Evolventa"/>
              </a:rPr>
              <a:t>Опрос знаний о событиях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3814647">
            <a:off x="-8662761" y="-1307564"/>
            <a:ext cx="8205958" cy="13006562"/>
          </a:xfrm>
          <a:custGeom>
            <a:avLst/>
            <a:gdLst/>
            <a:ahLst/>
            <a:cxnLst/>
            <a:rect r="r" b="b" t="t" l="l"/>
            <a:pathLst>
              <a:path h="13006562" w="8205958">
                <a:moveTo>
                  <a:pt x="0" y="0"/>
                </a:moveTo>
                <a:lnTo>
                  <a:pt x="8205958" y="0"/>
                </a:lnTo>
                <a:lnTo>
                  <a:pt x="8205958" y="13006562"/>
                </a:lnTo>
                <a:lnTo>
                  <a:pt x="0" y="13006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699999">
            <a:off x="-5419660" y="8001546"/>
            <a:ext cx="9080722" cy="7900228"/>
          </a:xfrm>
          <a:custGeom>
            <a:avLst/>
            <a:gdLst/>
            <a:ahLst/>
            <a:cxnLst/>
            <a:rect r="r" b="b" t="t" l="l"/>
            <a:pathLst>
              <a:path h="7900228" w="9080722">
                <a:moveTo>
                  <a:pt x="0" y="0"/>
                </a:moveTo>
                <a:lnTo>
                  <a:pt x="9080722" y="0"/>
                </a:lnTo>
                <a:lnTo>
                  <a:pt x="9080722" y="7900228"/>
                </a:lnTo>
                <a:lnTo>
                  <a:pt x="0" y="7900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922833">
            <a:off x="15389783" y="-5814343"/>
            <a:ext cx="10211063" cy="8883625"/>
          </a:xfrm>
          <a:custGeom>
            <a:avLst/>
            <a:gdLst/>
            <a:ahLst/>
            <a:cxnLst/>
            <a:rect r="r" b="b" t="t" l="l"/>
            <a:pathLst>
              <a:path h="8883625" w="10211063">
                <a:moveTo>
                  <a:pt x="0" y="0"/>
                </a:moveTo>
                <a:lnTo>
                  <a:pt x="10211063" y="0"/>
                </a:lnTo>
                <a:lnTo>
                  <a:pt x="10211063" y="8883625"/>
                </a:lnTo>
                <a:lnTo>
                  <a:pt x="0" y="8883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316870">
            <a:off x="15127286" y="-4691384"/>
            <a:ext cx="8433440" cy="7337093"/>
          </a:xfrm>
          <a:custGeom>
            <a:avLst/>
            <a:gdLst/>
            <a:ahLst/>
            <a:cxnLst/>
            <a:rect r="r" b="b" t="t" l="l"/>
            <a:pathLst>
              <a:path h="7337093" w="8433440">
                <a:moveTo>
                  <a:pt x="0" y="0"/>
                </a:moveTo>
                <a:lnTo>
                  <a:pt x="8433440" y="0"/>
                </a:lnTo>
                <a:lnTo>
                  <a:pt x="8433440" y="7337093"/>
                </a:lnTo>
                <a:lnTo>
                  <a:pt x="0" y="73370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63005" y="3019476"/>
            <a:ext cx="12361991" cy="5780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1"/>
              </a:lnSpc>
            </a:pPr>
            <a:r>
              <a:rPr lang="en-US" sz="3682">
                <a:solidFill>
                  <a:srgbClr val="FFFFFF"/>
                </a:solidFill>
                <a:latin typeface="Evolventa"/>
              </a:rPr>
              <a:t>Для того, чтобы убедиться в том, что представленная мною информация на сайте расскажет пользователям новые факты о событии и им будет интересно изучить собранную мною информацию, я провел опрос среди учеников моей школы.</a:t>
            </a:r>
          </a:p>
          <a:p>
            <a:pPr>
              <a:lnSpc>
                <a:spcPts val="4051"/>
              </a:lnSpc>
            </a:pPr>
          </a:p>
          <a:p>
            <a:pPr>
              <a:lnSpc>
                <a:spcPts val="4051"/>
              </a:lnSpc>
            </a:pPr>
            <a:r>
              <a:rPr lang="en-US" sz="3682">
                <a:solidFill>
                  <a:srgbClr val="FFFFFF"/>
                </a:solidFill>
                <a:latin typeface="Evolventa"/>
              </a:rPr>
              <a:t>В результате, опрос показал, что большинству респондентов представленная информация будет в новинку</a:t>
            </a:r>
          </a:p>
          <a:p>
            <a:pPr>
              <a:lnSpc>
                <a:spcPts val="405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164894">
            <a:off x="-3576113" y="-3840833"/>
            <a:ext cx="7125445" cy="6858240"/>
          </a:xfrm>
          <a:custGeom>
            <a:avLst/>
            <a:gdLst/>
            <a:ahLst/>
            <a:cxnLst/>
            <a:rect r="r" b="b" t="t" l="l"/>
            <a:pathLst>
              <a:path h="6858240" w="7125445">
                <a:moveTo>
                  <a:pt x="0" y="0"/>
                </a:moveTo>
                <a:lnTo>
                  <a:pt x="7125444" y="0"/>
                </a:lnTo>
                <a:lnTo>
                  <a:pt x="7125444" y="6858240"/>
                </a:lnTo>
                <a:lnTo>
                  <a:pt x="0" y="68582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014811">
            <a:off x="-3628210" y="-5730219"/>
            <a:ext cx="5428587" cy="8604389"/>
          </a:xfrm>
          <a:custGeom>
            <a:avLst/>
            <a:gdLst/>
            <a:ahLst/>
            <a:cxnLst/>
            <a:rect r="r" b="b" t="t" l="l"/>
            <a:pathLst>
              <a:path h="8604389" w="5428587">
                <a:moveTo>
                  <a:pt x="0" y="0"/>
                </a:moveTo>
                <a:lnTo>
                  <a:pt x="5428587" y="0"/>
                </a:lnTo>
                <a:lnTo>
                  <a:pt x="5428587" y="8604389"/>
                </a:lnTo>
                <a:lnTo>
                  <a:pt x="0" y="86043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127553">
            <a:off x="-4581279" y="6304993"/>
            <a:ext cx="6066315" cy="6066315"/>
          </a:xfrm>
          <a:custGeom>
            <a:avLst/>
            <a:gdLst/>
            <a:ahLst/>
            <a:cxnLst/>
            <a:rect r="r" b="b" t="t" l="l"/>
            <a:pathLst>
              <a:path h="6066315" w="6066315">
                <a:moveTo>
                  <a:pt x="0" y="0"/>
                </a:moveTo>
                <a:lnTo>
                  <a:pt x="6066315" y="0"/>
                </a:lnTo>
                <a:lnTo>
                  <a:pt x="6066315" y="6066315"/>
                </a:lnTo>
                <a:lnTo>
                  <a:pt x="0" y="6066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90588">
            <a:off x="-1542087" y="8278252"/>
            <a:ext cx="4550254" cy="7212218"/>
          </a:xfrm>
          <a:custGeom>
            <a:avLst/>
            <a:gdLst/>
            <a:ahLst/>
            <a:cxnLst/>
            <a:rect r="r" b="b" t="t" l="l"/>
            <a:pathLst>
              <a:path h="7212218" w="4550254">
                <a:moveTo>
                  <a:pt x="0" y="0"/>
                </a:moveTo>
                <a:lnTo>
                  <a:pt x="4550254" y="0"/>
                </a:lnTo>
                <a:lnTo>
                  <a:pt x="4550254" y="7212218"/>
                </a:lnTo>
                <a:lnTo>
                  <a:pt x="0" y="7212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9600">
            <a:off x="-4141255" y="8431132"/>
            <a:ext cx="7881422" cy="6856838"/>
          </a:xfrm>
          <a:custGeom>
            <a:avLst/>
            <a:gdLst/>
            <a:ahLst/>
            <a:cxnLst/>
            <a:rect r="r" b="b" t="t" l="l"/>
            <a:pathLst>
              <a:path h="6856838" w="7881422">
                <a:moveTo>
                  <a:pt x="0" y="0"/>
                </a:moveTo>
                <a:lnTo>
                  <a:pt x="7881423" y="0"/>
                </a:lnTo>
                <a:lnTo>
                  <a:pt x="7881423" y="6856837"/>
                </a:lnTo>
                <a:lnTo>
                  <a:pt x="0" y="68568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1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53795" y="392115"/>
            <a:ext cx="12438747" cy="113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9"/>
              </a:lnSpc>
            </a:pPr>
            <a:r>
              <a:rPr lang="en-US" sz="6499">
                <a:solidFill>
                  <a:srgbClr val="FFFFFF"/>
                </a:solidFill>
                <a:latin typeface="Evolventa"/>
              </a:rPr>
              <a:t>Результаты опроса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35719" y="2786465"/>
            <a:ext cx="4830912" cy="471407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798649" y="2798149"/>
            <a:ext cx="4690703" cy="469070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144182" y="2273839"/>
            <a:ext cx="4812594" cy="5739322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864740" y="7514459"/>
            <a:ext cx="3572871" cy="1532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2"/>
              </a:lnSpc>
            </a:pPr>
            <a:r>
              <a:rPr lang="en-US" sz="2611">
                <a:solidFill>
                  <a:srgbClr val="FFFFFF"/>
                </a:solidFill>
                <a:latin typeface="Evolventa"/>
              </a:rPr>
              <a:t>Знаете ли вы какое вооружение использовалось в ходе Курской битвы?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57565" y="7334128"/>
            <a:ext cx="3572871" cy="1532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2"/>
              </a:lnSpc>
            </a:pPr>
            <a:r>
              <a:rPr lang="en-US" sz="2611">
                <a:solidFill>
                  <a:srgbClr val="FFFFFF"/>
                </a:solidFill>
                <a:latin typeface="Evolventa"/>
              </a:rPr>
              <a:t>Интересно ли было бы вам узнать о героях и их подвигах в данном событии?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64044" y="8052876"/>
            <a:ext cx="3572871" cy="1538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2"/>
              </a:lnSpc>
            </a:pPr>
            <a:r>
              <a:rPr lang="en-US" sz="2611">
                <a:solidFill>
                  <a:srgbClr val="FFFFFF"/>
                </a:solidFill>
                <a:latin typeface="Evolventa"/>
              </a:rPr>
              <a:t>Интересно ли вам услышать истории участников данной битвы?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814647">
            <a:off x="-8425476" y="-1794868"/>
            <a:ext cx="8754959" cy="13876736"/>
          </a:xfrm>
          <a:custGeom>
            <a:avLst/>
            <a:gdLst/>
            <a:ahLst/>
            <a:cxnLst/>
            <a:rect r="r" b="b" t="t" l="l"/>
            <a:pathLst>
              <a:path h="13876736" w="8754959">
                <a:moveTo>
                  <a:pt x="0" y="0"/>
                </a:moveTo>
                <a:lnTo>
                  <a:pt x="8754959" y="0"/>
                </a:lnTo>
                <a:lnTo>
                  <a:pt x="8754959" y="13876736"/>
                </a:lnTo>
                <a:lnTo>
                  <a:pt x="0" y="1387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699999">
            <a:off x="-6036783" y="6762528"/>
            <a:ext cx="10211063" cy="8883625"/>
          </a:xfrm>
          <a:custGeom>
            <a:avLst/>
            <a:gdLst/>
            <a:ahLst/>
            <a:cxnLst/>
            <a:rect r="r" b="b" t="t" l="l"/>
            <a:pathLst>
              <a:path h="8883625" w="10211063">
                <a:moveTo>
                  <a:pt x="0" y="0"/>
                </a:moveTo>
                <a:lnTo>
                  <a:pt x="10211063" y="0"/>
                </a:lnTo>
                <a:lnTo>
                  <a:pt x="10211063" y="8883625"/>
                </a:lnTo>
                <a:lnTo>
                  <a:pt x="0" y="8883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316870">
            <a:off x="13503009" y="-4368020"/>
            <a:ext cx="8433440" cy="7337093"/>
          </a:xfrm>
          <a:custGeom>
            <a:avLst/>
            <a:gdLst/>
            <a:ahLst/>
            <a:cxnLst/>
            <a:rect r="r" b="b" t="t" l="l"/>
            <a:pathLst>
              <a:path h="7337093" w="8433440">
                <a:moveTo>
                  <a:pt x="0" y="0"/>
                </a:moveTo>
                <a:lnTo>
                  <a:pt x="8433440" y="0"/>
                </a:lnTo>
                <a:lnTo>
                  <a:pt x="8433440" y="7337093"/>
                </a:lnTo>
                <a:lnTo>
                  <a:pt x="0" y="73370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98813">
            <a:off x="17266589" y="-2840951"/>
            <a:ext cx="6541087" cy="10367717"/>
          </a:xfrm>
          <a:custGeom>
            <a:avLst/>
            <a:gdLst/>
            <a:ahLst/>
            <a:cxnLst/>
            <a:rect r="r" b="b" t="t" l="l"/>
            <a:pathLst>
              <a:path h="10367717" w="6541087">
                <a:moveTo>
                  <a:pt x="0" y="0"/>
                </a:moveTo>
                <a:lnTo>
                  <a:pt x="6541087" y="0"/>
                </a:lnTo>
                <a:lnTo>
                  <a:pt x="6541087" y="10367717"/>
                </a:lnTo>
                <a:lnTo>
                  <a:pt x="0" y="103677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71134">
            <a:off x="-6193319" y="-6422954"/>
            <a:ext cx="9117546" cy="9117546"/>
          </a:xfrm>
          <a:custGeom>
            <a:avLst/>
            <a:gdLst/>
            <a:ahLst/>
            <a:cxnLst/>
            <a:rect r="r" b="b" t="t" l="l"/>
            <a:pathLst>
              <a:path h="9117546" w="9117546">
                <a:moveTo>
                  <a:pt x="0" y="0"/>
                </a:moveTo>
                <a:lnTo>
                  <a:pt x="9117546" y="0"/>
                </a:lnTo>
                <a:lnTo>
                  <a:pt x="9117546" y="9117546"/>
                </a:lnTo>
                <a:lnTo>
                  <a:pt x="0" y="9117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92234" y="1706322"/>
            <a:ext cx="5855012" cy="113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9"/>
              </a:lnSpc>
            </a:pPr>
            <a:r>
              <a:rPr lang="en-US" sz="6499">
                <a:solidFill>
                  <a:srgbClr val="FFFFFF"/>
                </a:solidFill>
                <a:latin typeface="Evolventa"/>
              </a:rPr>
              <a:t>Цель проекта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68993" y="3453463"/>
            <a:ext cx="10956507" cy="4529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14"/>
              </a:lnSpc>
            </a:pPr>
            <a:r>
              <a:rPr lang="en-US" sz="4013">
                <a:solidFill>
                  <a:srgbClr val="FFFFFF"/>
                </a:solidFill>
                <a:latin typeface="Evolventa"/>
              </a:rPr>
              <a:t>Создание сайта, позволяющего школьникам и всем интересующимся получить информацию о Курской битве, значимых участниках, которые обеспечили победу в сражении, а также о технике и вооружении, применявшихся в великой битве.</a:t>
            </a:r>
          </a:p>
          <a:p>
            <a:pPr>
              <a:lnSpc>
                <a:spcPts val="388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162518">
            <a:off x="19438260" y="-3009771"/>
            <a:ext cx="8754959" cy="13876736"/>
          </a:xfrm>
          <a:custGeom>
            <a:avLst/>
            <a:gdLst/>
            <a:ahLst/>
            <a:cxnLst/>
            <a:rect r="r" b="b" t="t" l="l"/>
            <a:pathLst>
              <a:path h="13876736" w="8754959">
                <a:moveTo>
                  <a:pt x="0" y="0"/>
                </a:moveTo>
                <a:lnTo>
                  <a:pt x="8754958" y="0"/>
                </a:lnTo>
                <a:lnTo>
                  <a:pt x="8754958" y="13876736"/>
                </a:lnTo>
                <a:lnTo>
                  <a:pt x="0" y="1387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922833">
            <a:off x="14245450" y="-5662373"/>
            <a:ext cx="10211063" cy="8883625"/>
          </a:xfrm>
          <a:custGeom>
            <a:avLst/>
            <a:gdLst/>
            <a:ahLst/>
            <a:cxnLst/>
            <a:rect r="r" b="b" t="t" l="l"/>
            <a:pathLst>
              <a:path h="8883625" w="10211063">
                <a:moveTo>
                  <a:pt x="0" y="0"/>
                </a:moveTo>
                <a:lnTo>
                  <a:pt x="10211064" y="0"/>
                </a:lnTo>
                <a:lnTo>
                  <a:pt x="10211064" y="8883625"/>
                </a:lnTo>
                <a:lnTo>
                  <a:pt x="0" y="8883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592841">
            <a:off x="-4554297" y="4939062"/>
            <a:ext cx="9957653" cy="8663158"/>
          </a:xfrm>
          <a:custGeom>
            <a:avLst/>
            <a:gdLst/>
            <a:ahLst/>
            <a:cxnLst/>
            <a:rect r="r" b="b" t="t" l="l"/>
            <a:pathLst>
              <a:path h="8663158" w="9957653">
                <a:moveTo>
                  <a:pt x="0" y="0"/>
                </a:moveTo>
                <a:lnTo>
                  <a:pt x="9957653" y="0"/>
                </a:lnTo>
                <a:lnTo>
                  <a:pt x="9957653" y="8663157"/>
                </a:lnTo>
                <a:lnTo>
                  <a:pt x="0" y="8663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592841">
            <a:off x="-4744544" y="5517422"/>
            <a:ext cx="9957653" cy="8663158"/>
          </a:xfrm>
          <a:custGeom>
            <a:avLst/>
            <a:gdLst/>
            <a:ahLst/>
            <a:cxnLst/>
            <a:rect r="r" b="b" t="t" l="l"/>
            <a:pathLst>
              <a:path h="8663158" w="9957653">
                <a:moveTo>
                  <a:pt x="0" y="0"/>
                </a:moveTo>
                <a:lnTo>
                  <a:pt x="9957653" y="0"/>
                </a:lnTo>
                <a:lnTo>
                  <a:pt x="9957653" y="8663158"/>
                </a:lnTo>
                <a:lnTo>
                  <a:pt x="0" y="866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440819">
            <a:off x="-5346988" y="2814582"/>
            <a:ext cx="6240073" cy="9890606"/>
          </a:xfrm>
          <a:custGeom>
            <a:avLst/>
            <a:gdLst/>
            <a:ahLst/>
            <a:cxnLst/>
            <a:rect r="r" b="b" t="t" l="l"/>
            <a:pathLst>
              <a:path h="9890606" w="6240073">
                <a:moveTo>
                  <a:pt x="0" y="0"/>
                </a:moveTo>
                <a:lnTo>
                  <a:pt x="6240073" y="0"/>
                </a:lnTo>
                <a:lnTo>
                  <a:pt x="6240073" y="9890606"/>
                </a:lnTo>
                <a:lnTo>
                  <a:pt x="0" y="9890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08754">
            <a:off x="-4586093" y="-6739083"/>
            <a:ext cx="9117546" cy="9117546"/>
          </a:xfrm>
          <a:custGeom>
            <a:avLst/>
            <a:gdLst/>
            <a:ahLst/>
            <a:cxnLst/>
            <a:rect r="r" b="b" t="t" l="l"/>
            <a:pathLst>
              <a:path h="9117546" w="9117546">
                <a:moveTo>
                  <a:pt x="0" y="0"/>
                </a:moveTo>
                <a:lnTo>
                  <a:pt x="9117547" y="0"/>
                </a:lnTo>
                <a:lnTo>
                  <a:pt x="9117547" y="9117546"/>
                </a:lnTo>
                <a:lnTo>
                  <a:pt x="0" y="9117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23685" y="1641351"/>
            <a:ext cx="12403329" cy="113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9"/>
              </a:lnSpc>
            </a:pPr>
            <a:r>
              <a:rPr lang="en-US" sz="6499">
                <a:solidFill>
                  <a:srgbClr val="FFFFFF"/>
                </a:solidFill>
                <a:latin typeface="Evolventa"/>
              </a:rPr>
              <a:t>Задачи для достижения цели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7316870">
            <a:off x="13982953" y="-4539414"/>
            <a:ext cx="8433440" cy="7337093"/>
          </a:xfrm>
          <a:custGeom>
            <a:avLst/>
            <a:gdLst/>
            <a:ahLst/>
            <a:cxnLst/>
            <a:rect r="r" b="b" t="t" l="l"/>
            <a:pathLst>
              <a:path h="7337093" w="8433440">
                <a:moveTo>
                  <a:pt x="0" y="0"/>
                </a:moveTo>
                <a:lnTo>
                  <a:pt x="8433440" y="0"/>
                </a:lnTo>
                <a:lnTo>
                  <a:pt x="8433440" y="7337093"/>
                </a:lnTo>
                <a:lnTo>
                  <a:pt x="0" y="73370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4877830">
            <a:off x="-7383962" y="-5068848"/>
            <a:ext cx="10574683" cy="9199974"/>
          </a:xfrm>
          <a:custGeom>
            <a:avLst/>
            <a:gdLst/>
            <a:ahLst/>
            <a:cxnLst/>
            <a:rect r="r" b="b" t="t" l="l"/>
            <a:pathLst>
              <a:path h="9199974" w="10574683">
                <a:moveTo>
                  <a:pt x="0" y="0"/>
                </a:moveTo>
                <a:lnTo>
                  <a:pt x="10574682" y="0"/>
                </a:lnTo>
                <a:lnTo>
                  <a:pt x="10574682" y="9199974"/>
                </a:lnTo>
                <a:lnTo>
                  <a:pt x="0" y="91999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048026" y="3057166"/>
            <a:ext cx="10191947" cy="621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43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Evolventa"/>
              </a:rPr>
              <a:t>Изучить инструментарий с помощью которого можно реализовать сайт</a:t>
            </a:r>
          </a:p>
          <a:p>
            <a:pPr>
              <a:lnSpc>
                <a:spcPts val="4399"/>
              </a:lnSpc>
            </a:pPr>
          </a:p>
          <a:p>
            <a:pPr marL="863599" indent="-431800" lvl="1">
              <a:lnSpc>
                <a:spcPts val="43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Evolventa"/>
              </a:rPr>
              <a:t>Собрать всю информацию для наполнения сайта</a:t>
            </a:r>
          </a:p>
          <a:p>
            <a:pPr>
              <a:lnSpc>
                <a:spcPts val="4399"/>
              </a:lnSpc>
            </a:pPr>
          </a:p>
          <a:p>
            <a:pPr marL="863599" indent="-431800" lvl="1">
              <a:lnSpc>
                <a:spcPts val="43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Evolventa"/>
              </a:rPr>
              <a:t>Продумать дизайн и реализовать разметку и бекэнд для работы сайта</a:t>
            </a:r>
          </a:p>
          <a:p>
            <a:pPr>
              <a:lnSpc>
                <a:spcPts val="43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15872" y="632141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110464">
            <a:off x="-3244615" y="5896332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1" y="0"/>
                </a:lnTo>
                <a:lnTo>
                  <a:pt x="5915271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4167">
            <a:off x="14894683" y="9112031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704477">
            <a:off x="19032271" y="6502865"/>
            <a:ext cx="6105179" cy="9676796"/>
          </a:xfrm>
          <a:custGeom>
            <a:avLst/>
            <a:gdLst/>
            <a:ahLst/>
            <a:cxnLst/>
            <a:rect r="r" b="b" t="t" l="l"/>
            <a:pathLst>
              <a:path h="9676796" w="6105179">
                <a:moveTo>
                  <a:pt x="0" y="0"/>
                </a:moveTo>
                <a:lnTo>
                  <a:pt x="6105179" y="0"/>
                </a:lnTo>
                <a:lnTo>
                  <a:pt x="6105179" y="9676796"/>
                </a:lnTo>
                <a:lnTo>
                  <a:pt x="0" y="96767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98720" y="0"/>
            <a:ext cx="8930295" cy="11276942"/>
          </a:xfrm>
          <a:custGeom>
            <a:avLst/>
            <a:gdLst/>
            <a:ahLst/>
            <a:cxnLst/>
            <a:rect r="r" b="b" t="t" l="l"/>
            <a:pathLst>
              <a:path h="11276942" w="8930295">
                <a:moveTo>
                  <a:pt x="0" y="0"/>
                </a:moveTo>
                <a:lnTo>
                  <a:pt x="8930296" y="0"/>
                </a:lnTo>
                <a:lnTo>
                  <a:pt x="8930296" y="11276942"/>
                </a:lnTo>
                <a:lnTo>
                  <a:pt x="0" y="11276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85825"/>
            <a:ext cx="8064029" cy="113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9"/>
              </a:lnSpc>
            </a:pPr>
            <a:r>
              <a:rPr lang="en-US" sz="6499">
                <a:solidFill>
                  <a:srgbClr val="FFFFFF"/>
                </a:solidFill>
                <a:latin typeface="Evolventa"/>
              </a:rPr>
              <a:t>Этапы реализации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7529" y="2402861"/>
            <a:ext cx="9240672" cy="566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43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Evolventa"/>
              </a:rPr>
              <a:t>Поиск и отбор информации для наполнения сайта. </a:t>
            </a:r>
          </a:p>
          <a:p>
            <a:pPr>
              <a:lnSpc>
                <a:spcPts val="4399"/>
              </a:lnSpc>
            </a:pPr>
          </a:p>
          <a:p>
            <a:pPr marL="863599" indent="-431800" lvl="1">
              <a:lnSpc>
                <a:spcPts val="43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Evolventa"/>
              </a:rPr>
              <a:t>Мною был составлен следующий список литературы с ссылками на электронные ресурсы с информацией: </a:t>
            </a:r>
          </a:p>
          <a:p>
            <a:pPr>
              <a:lnSpc>
                <a:spcPts val="4399"/>
              </a:lnSpc>
            </a:pPr>
            <a:r>
              <a:rPr lang="en-US" sz="3999">
                <a:solidFill>
                  <a:srgbClr val="FFFFFF"/>
                </a:solidFill>
                <a:latin typeface="Evolventa"/>
              </a:rPr>
              <a:t>     (отображена только часть из        полного списка)</a:t>
            </a:r>
          </a:p>
          <a:p>
            <a:pPr>
              <a:lnSpc>
                <a:spcPts val="43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902708" y="-7554253"/>
            <a:ext cx="9117546" cy="9117546"/>
          </a:xfrm>
          <a:custGeom>
            <a:avLst/>
            <a:gdLst/>
            <a:ahLst/>
            <a:cxnLst/>
            <a:rect r="r" b="b" t="t" l="l"/>
            <a:pathLst>
              <a:path h="9117546" w="9117546">
                <a:moveTo>
                  <a:pt x="0" y="0"/>
                </a:moveTo>
                <a:lnTo>
                  <a:pt x="9117547" y="0"/>
                </a:lnTo>
                <a:lnTo>
                  <a:pt x="9117547" y="9117546"/>
                </a:lnTo>
                <a:lnTo>
                  <a:pt x="0" y="9117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63301">
            <a:off x="-1206940" y="6068466"/>
            <a:ext cx="6407644" cy="10156208"/>
          </a:xfrm>
          <a:custGeom>
            <a:avLst/>
            <a:gdLst/>
            <a:ahLst/>
            <a:cxnLst/>
            <a:rect r="r" b="b" t="t" l="l"/>
            <a:pathLst>
              <a:path h="10156208" w="6407644">
                <a:moveTo>
                  <a:pt x="0" y="0"/>
                </a:moveTo>
                <a:lnTo>
                  <a:pt x="6407644" y="0"/>
                </a:lnTo>
                <a:lnTo>
                  <a:pt x="6407644" y="10156208"/>
                </a:lnTo>
                <a:lnTo>
                  <a:pt x="0" y="10156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254176">
            <a:off x="14893849" y="5493641"/>
            <a:ext cx="6270316" cy="9938541"/>
          </a:xfrm>
          <a:custGeom>
            <a:avLst/>
            <a:gdLst/>
            <a:ahLst/>
            <a:cxnLst/>
            <a:rect r="r" b="b" t="t" l="l"/>
            <a:pathLst>
              <a:path h="9938541" w="6270316">
                <a:moveTo>
                  <a:pt x="0" y="0"/>
                </a:moveTo>
                <a:lnTo>
                  <a:pt x="6270316" y="0"/>
                </a:lnTo>
                <a:lnTo>
                  <a:pt x="6270316" y="9938541"/>
                </a:lnTo>
                <a:lnTo>
                  <a:pt x="0" y="9938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33670">
            <a:off x="13919644" y="7912426"/>
            <a:ext cx="10574683" cy="9199974"/>
          </a:xfrm>
          <a:custGeom>
            <a:avLst/>
            <a:gdLst/>
            <a:ahLst/>
            <a:cxnLst/>
            <a:rect r="r" b="b" t="t" l="l"/>
            <a:pathLst>
              <a:path h="9199974" w="10574683">
                <a:moveTo>
                  <a:pt x="0" y="0"/>
                </a:moveTo>
                <a:lnTo>
                  <a:pt x="10574683" y="0"/>
                </a:lnTo>
                <a:lnTo>
                  <a:pt x="10574683" y="9199974"/>
                </a:lnTo>
                <a:lnTo>
                  <a:pt x="0" y="91999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1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765283">
            <a:off x="-3809887" y="-4599987"/>
            <a:ext cx="10574683" cy="9199974"/>
          </a:xfrm>
          <a:custGeom>
            <a:avLst/>
            <a:gdLst/>
            <a:ahLst/>
            <a:cxnLst/>
            <a:rect r="r" b="b" t="t" l="l"/>
            <a:pathLst>
              <a:path h="9199974" w="10574683">
                <a:moveTo>
                  <a:pt x="0" y="0"/>
                </a:moveTo>
                <a:lnTo>
                  <a:pt x="10574683" y="0"/>
                </a:lnTo>
                <a:lnTo>
                  <a:pt x="10574683" y="9199974"/>
                </a:lnTo>
                <a:lnTo>
                  <a:pt x="0" y="91999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1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699999">
            <a:off x="-4641685" y="8019415"/>
            <a:ext cx="10211063" cy="8883625"/>
          </a:xfrm>
          <a:custGeom>
            <a:avLst/>
            <a:gdLst/>
            <a:ahLst/>
            <a:cxnLst/>
            <a:rect r="r" b="b" t="t" l="l"/>
            <a:pathLst>
              <a:path h="8883625" w="10211063">
                <a:moveTo>
                  <a:pt x="0" y="0"/>
                </a:moveTo>
                <a:lnTo>
                  <a:pt x="10211063" y="0"/>
                </a:lnTo>
                <a:lnTo>
                  <a:pt x="10211063" y="8883625"/>
                </a:lnTo>
                <a:lnTo>
                  <a:pt x="0" y="8883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1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227929">
            <a:off x="14406847" y="-4599987"/>
            <a:ext cx="10574683" cy="9199974"/>
          </a:xfrm>
          <a:custGeom>
            <a:avLst/>
            <a:gdLst/>
            <a:ahLst/>
            <a:cxnLst/>
            <a:rect r="r" b="b" t="t" l="l"/>
            <a:pathLst>
              <a:path h="9199974" w="10574683">
                <a:moveTo>
                  <a:pt x="0" y="0"/>
                </a:moveTo>
                <a:lnTo>
                  <a:pt x="10574683" y="0"/>
                </a:lnTo>
                <a:lnTo>
                  <a:pt x="10574683" y="9199974"/>
                </a:lnTo>
                <a:lnTo>
                  <a:pt x="0" y="91999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1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94529" y="2560635"/>
            <a:ext cx="9240672" cy="621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43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Evolventa"/>
              </a:rPr>
              <a:t>Далее я приступил к реализации самого вебсайта. Мною был проработан красивый и интуитивно понятный интерфейс, который я реализовал с помощью HTML, CSS и JavaScript</a:t>
            </a:r>
          </a:p>
          <a:p>
            <a:pPr>
              <a:lnSpc>
                <a:spcPts val="4399"/>
              </a:lnSpc>
            </a:pPr>
          </a:p>
          <a:p>
            <a:pPr marL="863599" indent="-431800" lvl="1">
              <a:lnSpc>
                <a:spcPts val="43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Evolventa"/>
              </a:rPr>
              <a:t>Ну и бэкенд был написан с использованием библиотеки Django на языке Python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95086" y="1239788"/>
            <a:ext cx="8152519" cy="113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9"/>
              </a:lnSpc>
            </a:pPr>
            <a:r>
              <a:rPr lang="en-US" sz="6499">
                <a:solidFill>
                  <a:srgbClr val="FFFFFF"/>
                </a:solidFill>
                <a:latin typeface="Evolventa"/>
              </a:rPr>
              <a:t>Этапы реализации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403438">
            <a:off x="-2241539" y="-3592661"/>
            <a:ext cx="4526611" cy="4526611"/>
          </a:xfrm>
          <a:custGeom>
            <a:avLst/>
            <a:gdLst/>
            <a:ahLst/>
            <a:cxnLst/>
            <a:rect r="r" b="b" t="t" l="l"/>
            <a:pathLst>
              <a:path h="4526611" w="4526611">
                <a:moveTo>
                  <a:pt x="0" y="0"/>
                </a:moveTo>
                <a:lnTo>
                  <a:pt x="4526611" y="0"/>
                </a:lnTo>
                <a:lnTo>
                  <a:pt x="4526611" y="4526612"/>
                </a:lnTo>
                <a:lnTo>
                  <a:pt x="0" y="4526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066473">
            <a:off x="-4207289" y="-3537833"/>
            <a:ext cx="4867505" cy="7715066"/>
          </a:xfrm>
          <a:custGeom>
            <a:avLst/>
            <a:gdLst/>
            <a:ahLst/>
            <a:cxnLst/>
            <a:rect r="r" b="b" t="t" l="l"/>
            <a:pathLst>
              <a:path h="7715066" w="4867505">
                <a:moveTo>
                  <a:pt x="0" y="0"/>
                </a:moveTo>
                <a:lnTo>
                  <a:pt x="4867505" y="0"/>
                </a:lnTo>
                <a:lnTo>
                  <a:pt x="4867505" y="7715066"/>
                </a:lnTo>
                <a:lnTo>
                  <a:pt x="0" y="7715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626284">
            <a:off x="-6655966" y="-2240192"/>
            <a:ext cx="7976666" cy="6939699"/>
          </a:xfrm>
          <a:custGeom>
            <a:avLst/>
            <a:gdLst/>
            <a:ahLst/>
            <a:cxnLst/>
            <a:rect r="r" b="b" t="t" l="l"/>
            <a:pathLst>
              <a:path h="6939699" w="7976666">
                <a:moveTo>
                  <a:pt x="0" y="0"/>
                </a:moveTo>
                <a:lnTo>
                  <a:pt x="7976666" y="0"/>
                </a:lnTo>
                <a:lnTo>
                  <a:pt x="7976666" y="6939699"/>
                </a:lnTo>
                <a:lnTo>
                  <a:pt x="0" y="6939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1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104">
            <a:off x="15060841" y="-2308191"/>
            <a:ext cx="9957653" cy="8663158"/>
          </a:xfrm>
          <a:custGeom>
            <a:avLst/>
            <a:gdLst/>
            <a:ahLst/>
            <a:cxnLst/>
            <a:rect r="r" b="b" t="t" l="l"/>
            <a:pathLst>
              <a:path h="8663158" w="9957653">
                <a:moveTo>
                  <a:pt x="0" y="0"/>
                </a:moveTo>
                <a:lnTo>
                  <a:pt x="9957653" y="0"/>
                </a:lnTo>
                <a:lnTo>
                  <a:pt x="9957653" y="8663158"/>
                </a:lnTo>
                <a:lnTo>
                  <a:pt x="0" y="8663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1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104">
            <a:off x="14694381" y="-1819465"/>
            <a:ext cx="9957653" cy="8663158"/>
          </a:xfrm>
          <a:custGeom>
            <a:avLst/>
            <a:gdLst/>
            <a:ahLst/>
            <a:cxnLst/>
            <a:rect r="r" b="b" t="t" l="l"/>
            <a:pathLst>
              <a:path h="8663158" w="9957653">
                <a:moveTo>
                  <a:pt x="0" y="0"/>
                </a:moveTo>
                <a:lnTo>
                  <a:pt x="9957653" y="0"/>
                </a:lnTo>
                <a:lnTo>
                  <a:pt x="9957653" y="8663158"/>
                </a:lnTo>
                <a:lnTo>
                  <a:pt x="0" y="8663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1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521664">
            <a:off x="-2559417" y="6774545"/>
            <a:ext cx="6565563" cy="10406512"/>
          </a:xfrm>
          <a:custGeom>
            <a:avLst/>
            <a:gdLst/>
            <a:ahLst/>
            <a:cxnLst/>
            <a:rect r="r" b="b" t="t" l="l"/>
            <a:pathLst>
              <a:path h="10406512" w="6565563">
                <a:moveTo>
                  <a:pt x="0" y="0"/>
                </a:moveTo>
                <a:lnTo>
                  <a:pt x="6565563" y="0"/>
                </a:lnTo>
                <a:lnTo>
                  <a:pt x="6565563" y="10406512"/>
                </a:lnTo>
                <a:lnTo>
                  <a:pt x="0" y="10406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843451">
            <a:off x="13834147" y="6774545"/>
            <a:ext cx="6565563" cy="10406512"/>
          </a:xfrm>
          <a:custGeom>
            <a:avLst/>
            <a:gdLst/>
            <a:ahLst/>
            <a:cxnLst/>
            <a:rect r="r" b="b" t="t" l="l"/>
            <a:pathLst>
              <a:path h="10406512" w="6565563">
                <a:moveTo>
                  <a:pt x="0" y="0"/>
                </a:moveTo>
                <a:lnTo>
                  <a:pt x="6565563" y="0"/>
                </a:lnTo>
                <a:lnTo>
                  <a:pt x="6565563" y="10406512"/>
                </a:lnTo>
                <a:lnTo>
                  <a:pt x="0" y="10406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30535" y="90391"/>
            <a:ext cx="10054362" cy="2035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9"/>
              </a:lnSpc>
            </a:pPr>
            <a:r>
              <a:rPr lang="en-US" sz="6499">
                <a:solidFill>
                  <a:srgbClr val="FFFFFF"/>
                </a:solidFill>
                <a:latin typeface="Evolventa"/>
              </a:rPr>
              <a:t>Итог разработанного продукта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6843" y="2402479"/>
            <a:ext cx="13908249" cy="782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1567" indent="-375783" lvl="1">
              <a:lnSpc>
                <a:spcPts val="3829"/>
              </a:lnSpc>
              <a:buFont typeface="Arial"/>
              <a:buChar char="•"/>
            </a:pPr>
            <a:r>
              <a:rPr lang="en-US" sz="3481">
                <a:solidFill>
                  <a:srgbClr val="FFFFFF"/>
                </a:solidFill>
                <a:latin typeface="Evolventa"/>
              </a:rPr>
              <a:t>В результате работы получилось создать многостраничный сайт, посвященный Курской битве, с интуитивно понятным интерфейсом, приятным дизайном и интересной информацией о событии</a:t>
            </a:r>
          </a:p>
          <a:p>
            <a:pPr>
              <a:lnSpc>
                <a:spcPts val="3829"/>
              </a:lnSpc>
            </a:pPr>
          </a:p>
          <a:p>
            <a:pPr marL="751567" indent="-375783" lvl="1">
              <a:lnSpc>
                <a:spcPts val="3829"/>
              </a:lnSpc>
              <a:buFont typeface="Arial"/>
              <a:buChar char="•"/>
            </a:pPr>
            <a:r>
              <a:rPr lang="en-US" sz="3481">
                <a:solidFill>
                  <a:srgbClr val="FFFFFF"/>
                </a:solidFill>
                <a:latin typeface="Evolventa"/>
              </a:rPr>
              <a:t>Данный сайт в первую очередь может помочь для информирования школьников и студентов, которые будут изучать историю Великой Отечественной войны и знакомиться с событиями данной битвы. Также сайт будет интересен и полезен любому другому пользователю, желающему узнать что-то новое о Курской битве.</a:t>
            </a:r>
          </a:p>
          <a:p>
            <a:pPr>
              <a:lnSpc>
                <a:spcPts val="3829"/>
              </a:lnSpc>
            </a:pPr>
          </a:p>
          <a:p>
            <a:pPr marL="751567" indent="-375783" lvl="1">
              <a:lnSpc>
                <a:spcPts val="3829"/>
              </a:lnSpc>
              <a:buFont typeface="Arial"/>
              <a:buChar char="•"/>
            </a:pPr>
            <a:r>
              <a:rPr lang="en-US" sz="3481">
                <a:solidFill>
                  <a:srgbClr val="FFFFFF"/>
                </a:solidFill>
                <a:latin typeface="Evolventa"/>
              </a:rPr>
              <a:t>К слову, сайт также может стимулировать школьников изучать программирование для того, чтобы создавать подобные проекты.</a:t>
            </a:r>
          </a:p>
          <a:p>
            <a:pPr>
              <a:lnSpc>
                <a:spcPts val="382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DAFrC6eSKw0</dc:identifier>
  <dcterms:modified xsi:type="dcterms:W3CDTF">2011-08-01T06:04:30Z</dcterms:modified>
  <cp:revision>1</cp:revision>
  <dc:title>Green Blobs Basic Simple Presentation</dc:title>
</cp:coreProperties>
</file>