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Robo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bold.fntdata"/><Relationship Id="rId14" Type="http://schemas.openxmlformats.org/officeDocument/2006/relationships/slide" Target="slides/slide9.xml"/><Relationship Id="rId58" Type="http://schemas.openxmlformats.org/officeDocument/2006/relationships/font" Target="fonts/Robo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1c353e4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1c353e4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1c353e4e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1c353e4e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1c353e4e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1c353e4e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1c353e4e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1c353e4e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c353e4e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c353e4e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1c353e4e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1c353e4e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1c353e4e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1c353e4e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1c353e4e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1c353e4e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1c353e4e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1c353e4e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1c353e4e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1c353e4e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1c353e4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1c353e4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1c353e4e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1c353e4e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1c353e4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1c353e4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1c353e4e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1c353e4e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e840670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e840670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e840670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e840670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840670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840670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e840670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e840670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e840670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e840670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e840670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e840670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e840670d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e840670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c353e4e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1c353e4e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e840670d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e840670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e840670d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e840670d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e840670d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e840670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e840670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e840670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e840670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e840670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e840670d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e840670d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e840670d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e840670d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e840670d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e840670d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e840670d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e840670d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e840670d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e840670d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1c353e4e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1c353e4e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e840670d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e840670d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e840670d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e840670d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e840670d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e840670d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e840670d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e840670d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e840670d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e840670d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e840670d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e840670d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e840670d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e840670d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e840670d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e840670d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e840670d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e840670d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e840670d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de840670d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1c353e4e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1c353e4e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e840670d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e840670d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e840670d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e840670d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e840670d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e840670d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1c353e4e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1c353e4e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1c353e4e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1c353e4e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1c353e4e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1c353e4e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1c353e4e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1c353e4e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python/python_casting.asp" TargetMode="External"/><Relationship Id="rId4" Type="http://schemas.openxmlformats.org/officeDocument/2006/relationships/hyperlink" Target="https://www.w3schools.com/python/python_casting.asp" TargetMode="External"/><Relationship Id="rId5" Type="http://schemas.openxmlformats.org/officeDocument/2006/relationships/hyperlink" Target="https://www.w3schools.com/python/python_strings_slicing.asp" TargetMode="External"/><Relationship Id="rId6" Type="http://schemas.openxmlformats.org/officeDocument/2006/relationships/hyperlink" Target="https://www.w3schools.com/python/python_strings_slicing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python/python_strings.asp" TargetMode="External"/><Relationship Id="rId4" Type="http://schemas.openxmlformats.org/officeDocument/2006/relationships/hyperlink" Target="https://www.w3schools.com/python/python_strings.asp" TargetMode="External"/><Relationship Id="rId5" Type="http://schemas.openxmlformats.org/officeDocument/2006/relationships/hyperlink" Target="https://www.w3schools.com/python/python_strings_modify.asp" TargetMode="External"/><Relationship Id="rId6" Type="http://schemas.openxmlformats.org/officeDocument/2006/relationships/hyperlink" Target="https://www.w3schools.com/python/python_strings_modify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python/python_strings_slicing.asp" TargetMode="External"/><Relationship Id="rId4" Type="http://schemas.openxmlformats.org/officeDocument/2006/relationships/hyperlink" Target="https://www.w3schools.com/python/python_strings_slicing.asp" TargetMode="External"/><Relationship Id="rId5" Type="http://schemas.openxmlformats.org/officeDocument/2006/relationships/hyperlink" Target="https://www.w3schools.com/python/python_strings_concatenate.asp" TargetMode="External"/><Relationship Id="rId6" Type="http://schemas.openxmlformats.org/officeDocument/2006/relationships/hyperlink" Target="https://www.w3schools.com/python/python_strings_concatenate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python/python_strings_modify.asp" TargetMode="External"/><Relationship Id="rId4" Type="http://schemas.openxmlformats.org/officeDocument/2006/relationships/hyperlink" Target="https://www.w3schools.com/python/python_strings_modify.asp" TargetMode="External"/><Relationship Id="rId5" Type="http://schemas.openxmlformats.org/officeDocument/2006/relationships/hyperlink" Target="https://www.w3schools.com/python/python_strings_format.asp" TargetMode="External"/><Relationship Id="rId6" Type="http://schemas.openxmlformats.org/officeDocument/2006/relationships/hyperlink" Target="https://www.w3schools.com/python/python_strings_format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python/python_tuples.asp" TargetMode="External"/><Relationship Id="rId4" Type="http://schemas.openxmlformats.org/officeDocument/2006/relationships/hyperlink" Target="https://www.w3schools.com/python/python_sets.asp" TargetMode="External"/><Relationship Id="rId5" Type="http://schemas.openxmlformats.org/officeDocument/2006/relationships/hyperlink" Target="https://www.w3schools.com/python/python_dictionaries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python/python_variables_exercises.asp" TargetMode="External"/><Relationship Id="rId4" Type="http://schemas.openxmlformats.org/officeDocument/2006/relationships/hyperlink" Target="https://www.w3schools.com/python/python_variables_exercises.asp" TargetMode="External"/><Relationship Id="rId5" Type="http://schemas.openxmlformats.org/officeDocument/2006/relationships/hyperlink" Target="https://www.w3schools.com/python/python_numbers.asp" TargetMode="External"/><Relationship Id="rId6" Type="http://schemas.openxmlformats.org/officeDocument/2006/relationships/hyperlink" Target="https://www.w3schools.com/python/python_numbers.asp" TargetMode="External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150">
                <a:highlight>
                  <a:srgbClr val="FFFFFF"/>
                </a:highlight>
              </a:rPr>
              <a:t>Python Casting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1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1.0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 =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"4.2"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 will be 4.2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"s1"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's1'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GB" sz="3150">
                <a:highlight>
                  <a:srgbClr val="FFFFFF"/>
                </a:highlight>
              </a:rPr>
              <a:t>Python Strings</a:t>
            </a:r>
            <a:endParaRPr sz="3150">
              <a:highlight>
                <a:srgbClr val="FFFFFF"/>
              </a:highlight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❮ Previous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 ❯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77800" marR="177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Strings in python are surrounded by either single quotation marks, or double quotation marks.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the same as </a:t>
            </a: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display a string literal with the </a:t>
            </a: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GB" sz="3150">
                <a:highlight>
                  <a:srgbClr val="FFFFFF"/>
                </a:highlight>
              </a:rPr>
              <a:t>Python - Slicing Strings</a:t>
            </a:r>
            <a:endParaRPr sz="3150">
              <a:highlight>
                <a:srgbClr val="FFFFFF"/>
              </a:highlight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❮ Previous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 ❯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77800" marR="177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4AA6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Starting from start</a:t>
            </a:r>
            <a:endParaRPr sz="2400">
              <a:solidFill>
                <a:srgbClr val="04AA6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(b[: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GB" sz="3150">
                <a:highlight>
                  <a:srgbClr val="FFFFFF"/>
                </a:highlight>
              </a:rPr>
              <a:t>Python - Modify Strings</a:t>
            </a:r>
            <a:endParaRPr sz="3150">
              <a:highlight>
                <a:srgbClr val="FFFFFF"/>
              </a:highlight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❮ Previous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 ❯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77800" marR="177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upper()</a:t>
            </a: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returns the string in upper case: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(a.upper())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lower()</a:t>
            </a: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returns the string in lower case: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(a.lower())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GB" sz="3150">
                <a:highlight>
                  <a:srgbClr val="FFFFFF"/>
                </a:highlight>
              </a:rPr>
              <a:t>Python - String Concatenation</a:t>
            </a:r>
            <a:endParaRPr sz="3150">
              <a:highlight>
                <a:srgbClr val="FFFFFF"/>
              </a:highlight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❮ Previous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 ❯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77800" marR="177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+ b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120075" y="454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John, I am 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age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string in python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John, I am {age}"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highlight>
                  <a:srgbClr val="FFFFFF"/>
                </a:highlight>
              </a:rPr>
              <a:t>Python Booleans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04AA6D"/>
              </a:highlight>
            </a:endParaRPr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 or False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highlight>
                  <a:srgbClr val="FFFFFF"/>
                </a:highlight>
              </a:rPr>
              <a:t>Python Operators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highlight>
                  <a:srgbClr val="FFFFFF"/>
                </a:highlight>
              </a:rPr>
              <a:t>Python Lists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Lists are used to store multiple items in a single variable.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Lists are one of 4 built-in data types in Python used to store collections of data, the other 3 are </a:t>
            </a:r>
            <a:r>
              <a:rPr lang="en-GB" sz="24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Tuple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4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Set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lang="en-GB" sz="24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Dictionary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all with different qualities and usage.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Lists are created using square brackets: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List: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List Contd….</a:t>
            </a:r>
            <a:endParaRPr sz="3000"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</a:rPr>
              <a:t>Allow Duplicates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Since lists are indexed, lists can have items with the same value: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Lists allow duplicate values: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3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</a:t>
            </a:r>
            <a:r>
              <a:rPr lang="en-GB" sz="3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3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3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3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3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3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3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3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3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3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800"/>
            <a:ext cx="8520600" cy="47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Access Items -List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Negative Indexing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(thislist[-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highlight>
                  <a:srgbClr val="FFFFFF"/>
                </a:highlight>
              </a:rPr>
              <a:t>Append Items -Lists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thislist.append(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Remove Specified Item -List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thislist.remove(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highlight>
                  <a:srgbClr val="FFFFFF"/>
                </a:highlight>
              </a:rPr>
              <a:t>Python - Loop Lists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thislist: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 using For Loop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(thislist)):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(thislist[i])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- Sort Lists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"pineapple"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thislist.sort()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4AA6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Descending</a:t>
            </a:r>
            <a:r>
              <a:rPr lang="en-GB" sz="2400">
                <a:solidFill>
                  <a:srgbClr val="04AA6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Order.</a:t>
            </a:r>
            <a:endParaRPr sz="2400">
              <a:solidFill>
                <a:srgbClr val="04AA6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thislist.sort(reverse =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AA6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- Copy Lists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cannot copy a list simply by typing </a:t>
            </a: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list2 = list1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because: </a:t>
            </a: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only be a </a:t>
            </a:r>
            <a:r>
              <a:rPr i="1"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reference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changes made in </a:t>
            </a: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automatically also be made in </a:t>
            </a: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ways to make a copy, one way is to use the built-in List method </a:t>
            </a:r>
            <a:r>
              <a:rPr lang="en-GB" sz="2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copy()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mylist = thislist.copy()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(mylist)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- Join Lists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11700" y="958750"/>
            <a:ext cx="85206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list2 = [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list3 = list1 + list2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(list3)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Another method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list2: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list1.append(x)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- List Methods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Tuples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tuple is an immutable, ordered collection of items in Python.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Tuples are defined by enclosing the elements in parentheses </a:t>
            </a: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tupple = 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tupple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Sets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Definition: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957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set is an unordered collection of unique elements in Python.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Sets are defined by enclosing elements in curly braces </a:t>
            </a: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using the </a:t>
            </a: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Characteristics: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957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Unordered: No indexing or slicing.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Unique: No duplicate elements allowed.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2575"/>
            <a:ext cx="8991600" cy="3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Contd…</a:t>
            </a:r>
            <a:endParaRPr sz="3000"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Creating a set with curly braces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my_set = {1, 2, 3, 4}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Creating a set using the set() function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another_set = set([5, 6, 7, 8])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Creating an empty set (must use set() function, not {})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empty_set = set()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Adding and Removing Elements</a:t>
            </a:r>
            <a:endParaRPr sz="3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Adding a single element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my_set.add(5)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print(my_set)  # Output: {1, 2, 3, 4, 5}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Adding multiple elements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my_set.update([6, 7])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print(my_set)  # Output: {1, 2, 3, 4, 5, 6, 7}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311700" y="103650"/>
            <a:ext cx="8520600" cy="5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# Removing a specific element (raises KeyError if not found)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my_set.remove(7)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print(my_set)  # Output: {1, 2, 3, 4, 5, 6}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# Discarding a specific element (does not raise an error if not found)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my_set.discard(6)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print(my_set)  # Output: {1, 2, 3, 4, 5}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# Union of two sets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set1 = {1, 2, 3}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set2 = {3, 4, 5}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union_set = set1 | set2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print(union_set)  # Output: {1, 2, 3, 4, 5}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Dictionaries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Definition:</a:t>
            </a:r>
            <a:endParaRPr sz="9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dictionary is an unordered collection of key-value pairs in Python.</a:t>
            </a:r>
            <a:endParaRPr sz="9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Dictionaries are defined by enclosing key-value pairs in curly braces </a:t>
            </a: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a colon </a:t>
            </a: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separating keys and values.</a:t>
            </a:r>
            <a:endParaRPr sz="9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Characteristics:</a:t>
            </a:r>
            <a:endParaRPr sz="9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Unordered: No indexing or slicing.</a:t>
            </a:r>
            <a:endParaRPr sz="9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Mutable: Can change the content.</a:t>
            </a:r>
            <a:endParaRPr sz="9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9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Unique keys: Each key must be unique.</a:t>
            </a:r>
            <a:endParaRPr sz="9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Contd…</a:t>
            </a:r>
            <a:endParaRPr/>
          </a:p>
        </p:txBody>
      </p:sp>
      <p:sp>
        <p:nvSpPr>
          <p:cNvPr id="256" name="Google Shape;256;p47"/>
          <p:cNvSpPr txBox="1"/>
          <p:nvPr>
            <p:ph idx="1" type="body"/>
          </p:nvPr>
        </p:nvSpPr>
        <p:spPr>
          <a:xfrm>
            <a:off x="311700" y="868050"/>
            <a:ext cx="8520600" cy="4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Creating a dictionary with curly braces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my_dict = {'name': 'Alice', 'age': 25, 'city': 'New York'}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Creating a dictionary using the dict() function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another_dict = dict(name='Bob', age=30, city='San Francisco')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Creating an empty dictionary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empty_dict = {}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-51825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350"/>
              <a:t># Accessing a value by its key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350"/>
              <a:t>print(my_dict['name'])  # Output: Alice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350"/>
              <a:t># Using the get() method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350"/>
              <a:t>print(my_dict.get('age'))  # Output: 25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350"/>
              <a:t># Accessing a value by its key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350"/>
              <a:t>print(my_dict['name'])  # Output: Alice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350"/>
              <a:t># Using the get() method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350"/>
              <a:t>print(my_dict.get('age'))  # Output: 25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idx="1" type="body"/>
          </p:nvPr>
        </p:nvSpPr>
        <p:spPr>
          <a:xfrm>
            <a:off x="389425" y="652200"/>
            <a:ext cx="8520600" cy="4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Using the pop() method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removed_value = my_dict.pop('city')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print(removed_value)  # Output: New York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print(my_dict)  # Output: {'name': 'Alice', 'age': 26, 'email': 'alice@example.com'}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Using the del statement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del my_dict['email']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print(my_dict)  # Output: {'name': 'Alice', 'age': 26}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# Using the popitem() method (removes the last inserted key-value pair)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my_dict.popitem()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9600"/>
              <a:t>print(my_dict)  # Output: {'name': 'Alice'}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# Getting all keys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keys = my_dict.keys()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print(keys)  # Output: dict_keys(['name'])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# Getting all values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values = my_dict.values()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print(values)  # Output: dict_values(['Alice'])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# Getting all key-value pairs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items = my_dict.items()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print(items)  # Output: dict_items([('name', 'Alice')])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# Iterating over keys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for key in my_dict: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    print(key, my_dict[key])  # Output: name Alice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# Iterating over key-value pairs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for key, value in my_dict.items():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    print(key, value)  # Output: name Alice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1524" cy="41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If ... Else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2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2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== b: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and b are equal"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is greater than b"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While Loops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Break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 loop for some condition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For Loops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highlight>
                  <a:srgbClr val="FFFFFF"/>
                </a:highlight>
              </a:rPr>
              <a:t>Python Functions</a:t>
            </a:r>
            <a:endParaRPr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5050">
                <a:solidFill>
                  <a:schemeClr val="dk1"/>
                </a:solidFill>
              </a:rPr>
              <a:t>Definition:</a:t>
            </a:r>
            <a:endParaRPr sz="5050">
              <a:solidFill>
                <a:schemeClr val="dk1"/>
              </a:solidFill>
            </a:endParaRPr>
          </a:p>
          <a:p>
            <a:pPr indent="-38092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050">
                <a:solidFill>
                  <a:schemeClr val="dk1"/>
                </a:solidFill>
              </a:rPr>
              <a:t>A function is a block of organized, reusable code that performs a specific task.</a:t>
            </a:r>
            <a:endParaRPr sz="5050">
              <a:solidFill>
                <a:schemeClr val="dk1"/>
              </a:solidFill>
            </a:endParaRPr>
          </a:p>
          <a:p>
            <a:pPr indent="-3809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050">
                <a:solidFill>
                  <a:schemeClr val="dk1"/>
                </a:solidFill>
              </a:rPr>
              <a:t>Functions help break programs into smaller, manageable, and modular chunks.</a:t>
            </a:r>
            <a:endParaRPr sz="5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5050">
                <a:solidFill>
                  <a:schemeClr val="dk1"/>
                </a:solidFill>
              </a:rPr>
              <a:t>Key Characteristics:</a:t>
            </a:r>
            <a:endParaRPr sz="5050">
              <a:solidFill>
                <a:schemeClr val="dk1"/>
              </a:solidFill>
            </a:endParaRPr>
          </a:p>
          <a:p>
            <a:pPr indent="-38092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50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code reusability and readability.</a:t>
            </a:r>
            <a:endParaRPr sz="50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6479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9090"/>
              <a:buFont typeface="Roboto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Examples</a:t>
            </a:r>
            <a:endParaRPr sz="3000"/>
          </a:p>
        </p:txBody>
      </p:sp>
      <p:sp>
        <p:nvSpPr>
          <p:cNvPr id="306" name="Google Shape;306;p56"/>
          <p:cNvSpPr txBox="1"/>
          <p:nvPr>
            <p:ph idx="1" type="body"/>
          </p:nvPr>
        </p:nvSpPr>
        <p:spPr>
          <a:xfrm>
            <a:off x="4024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FUnction Defination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a function"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8000"/>
                </a:solidFill>
              </a:rPr>
              <a:t>#Function Calling</a:t>
            </a:r>
            <a:endParaRPr sz="24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my_function()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Parameter and Return Value</a:t>
            </a:r>
            <a:endParaRPr/>
          </a:p>
        </p:txBody>
      </p:sp>
      <p:sp>
        <p:nvSpPr>
          <p:cNvPr id="312" name="Google Shape;312;p5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def add(a, b):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    return a + b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result = add(2, 3)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print(result)  # Output: 5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Return Multiple Results</a:t>
            </a:r>
            <a:endParaRPr sz="3000"/>
          </a:p>
        </p:txBody>
      </p:sp>
      <p:sp>
        <p:nvSpPr>
          <p:cNvPr id="318" name="Google Shape;318;p5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def min_max(numbers):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    return min(numbers), max(numbers)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min_val, max_val = min_max([1, 2, 3, 4, 5])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print(min_val, max_val)  # Output: 1 5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Scope In Function-</a:t>
            </a:r>
            <a:r>
              <a:rPr lang="en-GB"/>
              <a:t>Python</a:t>
            </a:r>
            <a:endParaRPr/>
          </a:p>
        </p:txBody>
      </p:sp>
      <p:sp>
        <p:nvSpPr>
          <p:cNvPr id="324" name="Google Shape;324;p5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# Global variable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x = 10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def modify():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    # Local variable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    x = 5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    print(x)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modify()  # Output: 5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print(x)  # Output: 10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And Flexible Arguments</a:t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63525" y="12561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def power(base, exponent=2):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    return base ** exponent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print(power(3))  # Output: 9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print(power(3, 3))  # Output: 27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" type="body"/>
          </p:nvPr>
        </p:nvSpPr>
        <p:spPr>
          <a:xfrm>
            <a:off x="311700" y="168425"/>
            <a:ext cx="8520600" cy="4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def add(*args):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    return sum(args)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print(add(1, 2, 3))  # Output: 6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print(add(4, 5))  # Output: 9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3651" cy="42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def print_info(**kwargs):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    for key, value in kwargs.items():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        print(f"{key}: {value}")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print_info(name="Alice", age=25, city="New York")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# Output: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# name: Alice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# age: 25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# city: New York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Function</a:t>
            </a:r>
            <a:endParaRPr/>
          </a:p>
        </p:txBody>
      </p:sp>
      <p:sp>
        <p:nvSpPr>
          <p:cNvPr id="346" name="Google Shape;346;p6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lambda function is a small anonymous function defined using the </a:t>
            </a: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keyword.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: a +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(x(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                    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                                   </a:t>
            </a:r>
            <a:r>
              <a:rPr lang="en-GB" sz="2400"/>
              <a:t>Hands On Projects …..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Syntax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1017725"/>
            <a:ext cx="8258175" cy="34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 Syntax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"Five is greater than two!"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Wrong Syntax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"Five is greater than two!"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GB" sz="3150">
                <a:highlight>
                  <a:srgbClr val="FFFFFF"/>
                </a:highlight>
              </a:rPr>
              <a:t>Python Variables</a:t>
            </a:r>
            <a:endParaRPr sz="31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GB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GB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GB" sz="3150">
                <a:highlight>
                  <a:srgbClr val="FFFFFF"/>
                </a:highlight>
              </a:rPr>
              <a:t>Python Data Types</a:t>
            </a:r>
            <a:endParaRPr sz="3150">
              <a:highlight>
                <a:srgbClr val="FFFFFF"/>
              </a:highlight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❮ Previous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355600" marR="355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FFFFFF"/>
                </a:solidFill>
                <a:highlight>
                  <a:srgbClr val="04AA6D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 ❯</a:t>
            </a:r>
            <a:endParaRPr sz="1350">
              <a:solidFill>
                <a:srgbClr val="FFFFFF"/>
              </a:solidFill>
              <a:highlight>
                <a:srgbClr val="04AA6D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77800" marR="177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214400"/>
            <a:ext cx="8585899" cy="39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