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ru-RU" sz="1800" b="0" strike="noStrike" spc="-1">
                <a:solidFill>
                  <a:srgbClr val="000000"/>
                </a:solidFill>
                <a:latin typeface="Arial"/>
              </a:rPr>
              <a:t>Для перемещения страницы щёлкните мышью</a:t>
            </a:r>
          </a:p>
        </p:txBody>
      </p:sp>
      <p:sp>
        <p:nvSpPr>
          <p:cNvPr id="42" name="PlaceHolder 2"/>
          <p:cNvSpPr>
            <a:spLocks noGrp="1"/>
          </p:cNvSpPr>
          <p:nvPr>
            <p:ph type="body"/>
          </p:nvPr>
        </p:nvSpPr>
        <p:spPr>
          <a:xfrm>
            <a:off x="756000" y="5078520"/>
            <a:ext cx="6047640" cy="4811040"/>
          </a:xfrm>
          <a:prstGeom prst="rect">
            <a:avLst/>
          </a:prstGeom>
        </p:spPr>
        <p:txBody>
          <a:bodyPr lIns="0" tIns="0" rIns="0" bIns="0">
            <a:noAutofit/>
          </a:bodyPr>
          <a:lstStyle/>
          <a:p>
            <a:r>
              <a:rPr lang="ru-RU" sz="2000" b="0" strike="noStrike" spc="-1">
                <a:latin typeface="Arial"/>
              </a:rPr>
              <a:t>Для правки формата примечаний щёлкните мышью</a:t>
            </a:r>
          </a:p>
        </p:txBody>
      </p:sp>
      <p:sp>
        <p:nvSpPr>
          <p:cNvPr id="43" name="PlaceHolder 3"/>
          <p:cNvSpPr>
            <a:spLocks noGrp="1"/>
          </p:cNvSpPr>
          <p:nvPr>
            <p:ph type="hdr"/>
          </p:nvPr>
        </p:nvSpPr>
        <p:spPr>
          <a:xfrm>
            <a:off x="0" y="0"/>
            <a:ext cx="3280680" cy="534240"/>
          </a:xfrm>
          <a:prstGeom prst="rect">
            <a:avLst/>
          </a:prstGeom>
        </p:spPr>
        <p:txBody>
          <a:bodyPr lIns="0" tIns="0" rIns="0" bIns="0">
            <a:noAutofit/>
          </a:bodyPr>
          <a:lstStyle/>
          <a:p>
            <a:r>
              <a:rPr lang="ru-RU" sz="1400" b="0" strike="noStrike" spc="-1">
                <a:latin typeface="Times New Roman"/>
              </a:rPr>
              <a:t>&lt;верхний колонтитул&gt;</a:t>
            </a:r>
          </a:p>
        </p:txBody>
      </p:sp>
      <p:sp>
        <p:nvSpPr>
          <p:cNvPr id="4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ru-RU" sz="1400" b="0" strike="noStrike" spc="-1">
                <a:latin typeface="Times New Roman"/>
              </a:rPr>
              <a:t>&lt;дата/время&gt;</a:t>
            </a:r>
          </a:p>
        </p:txBody>
      </p:sp>
      <p:sp>
        <p:nvSpPr>
          <p:cNvPr id="4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ru-RU" sz="1400" b="0" strike="noStrike" spc="-1">
                <a:latin typeface="Times New Roman"/>
              </a:rPr>
              <a:t>&lt;нижний колонтитул&gt;</a:t>
            </a:r>
          </a:p>
        </p:txBody>
      </p:sp>
      <p:sp>
        <p:nvSpPr>
          <p:cNvPr id="4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DB0C537-1361-4464-9E9C-342EE2E0D811}" type="slidenum">
              <a:rPr lang="ru-RU" sz="1400" b="0" strike="noStrike" spc="-1">
                <a:latin typeface="Times New Roman"/>
              </a:rPr>
              <a:t>‹#›</a:t>
            </a:fld>
            <a:endParaRPr lang="ru-R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3885120" y="8686800"/>
            <a:ext cx="2963160" cy="447480"/>
          </a:xfrm>
          <a:prstGeom prst="rect">
            <a:avLst/>
          </a:prstGeom>
          <a:noFill/>
          <a:ln>
            <a:noFill/>
          </a:ln>
        </p:spPr>
        <p:style>
          <a:lnRef idx="0">
            <a:scrgbClr r="0" g="0" b="0"/>
          </a:lnRef>
          <a:fillRef idx="0">
            <a:scrgbClr r="0" g="0" b="0"/>
          </a:fillRef>
          <a:effectRef idx="0">
            <a:scrgbClr r="0" g="0" b="0"/>
          </a:effectRef>
          <a:fontRef idx="minor"/>
        </p:style>
        <p:txBody>
          <a:bodyPr lIns="91800" tIns="46080" rIns="91800" bIns="4608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09B07-BC57-49E0-A598-776D0ECF5E67}" type="slidenum">
              <a:rPr kumimoji="0" lang="ru-RU" sz="2400" b="1" i="0" u="none" strike="noStrike" kern="1200" cap="none" spc="-1" normalizeH="0" baseline="0" noProof="0">
                <a:ln>
                  <a:noFill/>
                </a:ln>
                <a:solidFill>
                  <a:srgbClr val="000000"/>
                </a:solidFill>
                <a:effectLst/>
                <a:uLnTx/>
                <a:uFillTx/>
                <a:latin typeface="Times New Roman"/>
                <a:ea typeface="宋体"/>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ru-RU" sz="2400" b="0" i="0" u="none" strike="noStrike" kern="1200" cap="none" spc="-1" normalizeH="0" baseline="0" noProof="0">
              <a:ln>
                <a:noFill/>
              </a:ln>
              <a:solidFill>
                <a:prstClr val="black"/>
              </a:solidFill>
              <a:effectLst/>
              <a:uLnTx/>
              <a:uFillTx/>
              <a:latin typeface="Arial"/>
            </a:endParaRPr>
          </a:p>
        </p:txBody>
      </p:sp>
      <p:sp>
        <p:nvSpPr>
          <p:cNvPr id="53" name="PlaceHolder 2"/>
          <p:cNvSpPr>
            <a:spLocks noGrp="1"/>
          </p:cNvSpPr>
          <p:nvPr>
            <p:ph type="body"/>
          </p:nvPr>
        </p:nvSpPr>
        <p:spPr>
          <a:xfrm>
            <a:off x="685800" y="4344120"/>
            <a:ext cx="5480640" cy="4108680"/>
          </a:xfrm>
          <a:prstGeom prst="rect">
            <a:avLst/>
          </a:prstGeom>
        </p:spPr>
        <p:txBody>
          <a:bodyPr lIns="91800" tIns="46080" rIns="91800" bIns="46080" anchor="ctr">
            <a:noAutofit/>
          </a:bodyPr>
          <a:lstStyle/>
          <a:p>
            <a:pPr marL="216000" indent="-210600" algn="just">
              <a:lnSpc>
                <a:spcPct val="100000"/>
              </a:lnSpc>
            </a:pPr>
            <a:r>
              <a:rPr lang="ru-RU" sz="2000" b="0" strike="noStrike" spc="-1">
                <a:latin typeface="Arial"/>
              </a:rPr>
              <a:t>Ru</a:t>
            </a:r>
          </a:p>
          <a:p>
            <a:pPr marL="216000" indent="-210600" algn="just">
              <a:lnSpc>
                <a:spcPct val="100000"/>
              </a:lnSpc>
            </a:pPr>
            <a:r>
              <a:rPr lang="ru-RU" sz="2000" b="0" strike="noStrike" spc="-1">
                <a:latin typeface="Arial"/>
              </a:rPr>
              <a:t>-------------------------------</a:t>
            </a:r>
          </a:p>
          <a:p>
            <a:pPr marL="216000" indent="-210600" algn="just">
              <a:lnSpc>
                <a:spcPct val="100000"/>
              </a:lnSpc>
            </a:pPr>
            <a:r>
              <a:rPr lang="ru-RU" sz="2000" b="0" strike="noStrike" spc="-1">
                <a:latin typeface="Arial"/>
              </a:rPr>
              <a:t>Мы рассказали о проектах, которые мы сейча сразвиваем, чтобы показать преимущества платформы DISC в различных областях.</a:t>
            </a:r>
          </a:p>
          <a:p>
            <a:pPr marL="216000" indent="-210600" algn="just">
              <a:lnSpc>
                <a:spcPct val="100000"/>
              </a:lnSpc>
            </a:pPr>
            <a:r>
              <a:rPr lang="ru-RU" sz="2000" b="0" strike="noStrike" spc="-1">
                <a:latin typeface="Arial"/>
              </a:rPr>
              <a:t>Основное преимущество на данный момент, это крайне низкое энергопотребление и аппаратная сложность. Конечно интересен и чисто научный результат разработки новых принципов и их  использования.</a:t>
            </a:r>
          </a:p>
          <a:p>
            <a:pPr marL="216000" indent="-210600" algn="just">
              <a:lnSpc>
                <a:spcPct val="100000"/>
              </a:lnSpc>
            </a:pPr>
            <a:r>
              <a:rPr lang="ru-RU" sz="2000" b="0" strike="noStrike" spc="-1">
                <a:latin typeface="Arial"/>
              </a:rPr>
              <a:t>Многое приходится испытывать впервые. </a:t>
            </a:r>
          </a:p>
          <a:p>
            <a:pPr marL="216000" indent="-210600" algn="just">
              <a:lnSpc>
                <a:spcPct val="100000"/>
              </a:lnSpc>
            </a:pPr>
            <a:r>
              <a:rPr lang="ru-RU" sz="2000" b="0" strike="noStrike" spc="-1">
                <a:latin typeface="Arial"/>
              </a:rPr>
              <a:t>Поэтому сегодня я хотел бы рассказать не о преимуществах, а о недостатках системы DISC, что на мой взгляд, всегда более интересно, а также честно.</a:t>
            </a:r>
          </a:p>
          <a:p>
            <a:pPr marL="216000" indent="-210600" algn="just">
              <a:lnSpc>
                <a:spcPct val="100000"/>
              </a:lnSpc>
            </a:pPr>
            <a:r>
              <a:rPr lang="ru-RU" sz="2000" b="0" strike="noStrike" spc="-1">
                <a:latin typeface="Arial"/>
              </a:rPr>
              <a:t>Поэтому я перечислю несколько недостатков, и конечно, варианты их устранения.</a:t>
            </a:r>
          </a:p>
          <a:p>
            <a:pPr marL="216000" indent="-210600" algn="just">
              <a:lnSpc>
                <a:spcPct val="100000"/>
              </a:lnSpc>
            </a:pPr>
            <a:endParaRPr lang="ru-RU" sz="2000" b="0" strike="noStrike" spc="-1">
              <a:latin typeface="Arial"/>
            </a:endParaRPr>
          </a:p>
          <a:p>
            <a:pPr marL="216000" indent="-210600" algn="just">
              <a:lnSpc>
                <a:spcPct val="100000"/>
              </a:lnSpc>
            </a:pPr>
            <a:r>
              <a:rPr lang="ru-RU" sz="2000" b="0" strike="noStrike" spc="-1">
                <a:latin typeface="Arial"/>
              </a:rPr>
              <a:t>Eng</a:t>
            </a:r>
          </a:p>
          <a:p>
            <a:pPr marL="216000" indent="-210600" algn="just">
              <a:lnSpc>
                <a:spcPct val="100000"/>
              </a:lnSpc>
            </a:pPr>
            <a:r>
              <a:rPr lang="ru-RU" sz="2000" b="0" strike="noStrike" spc="-1">
                <a:latin typeface="Arial"/>
              </a:rPr>
              <a:t>-----------------------------------</a:t>
            </a:r>
          </a:p>
          <a:p>
            <a:pPr marL="216000" indent="-210600" algn="just">
              <a:lnSpc>
                <a:spcPct val="100000"/>
              </a:lnSpc>
            </a:pPr>
            <a:r>
              <a:rPr lang="ru-RU" sz="2000" b="0" strike="noStrike" spc="-1">
                <a:latin typeface="Arial"/>
              </a:rPr>
              <a:t>We talked about the projects we are currently developing to show the benefits of the DISC platform in various areas.</a:t>
            </a:r>
          </a:p>
          <a:p>
            <a:pPr marL="216000" indent="-210600" algn="just">
              <a:lnSpc>
                <a:spcPct val="100000"/>
              </a:lnSpc>
            </a:pPr>
            <a:r>
              <a:rPr lang="ru-RU" sz="2000" b="0" strike="noStrike" spc="-1">
                <a:latin typeface="Arial"/>
              </a:rPr>
              <a:t>The main advantage at the moment is extremely low power consumption and hardware complexity. Of course, the purely scientific result of the new principles development and their use is also interesting. Many of them has to be experienced for the first time.</a:t>
            </a:r>
          </a:p>
          <a:p>
            <a:pPr marL="216000" indent="-210600" algn="just">
              <a:lnSpc>
                <a:spcPct val="100000"/>
              </a:lnSpc>
            </a:pPr>
            <a:r>
              <a:rPr lang="ru-RU" sz="2000" b="0" strike="noStrike" spc="-1">
                <a:latin typeface="Arial"/>
              </a:rPr>
              <a:t>But I would like to tell you not about the advantages, but about the disadvantages of the DISC system, which, in my opinion, is always more interesting and also: true honest.</a:t>
            </a:r>
          </a:p>
          <a:p>
            <a:pPr marL="216000" indent="-210600" algn="just">
              <a:lnSpc>
                <a:spcPct val="100000"/>
              </a:lnSpc>
            </a:pPr>
            <a:r>
              <a:rPr lang="ru-RU" sz="2000" b="0" strike="noStrike" spc="-1">
                <a:latin typeface="Arial"/>
              </a:rPr>
              <a:t>I will list a few shortcomings, and of course, options for eliminating them in future works.</a:t>
            </a:r>
          </a:p>
        </p:txBody>
      </p:sp>
      <p:pic>
        <p:nvPicPr>
          <p:cNvPr id="54" name="Рисунок 49"/>
          <p:cNvPicPr/>
          <p:nvPr/>
        </p:nvPicPr>
        <p:blipFill>
          <a:blip r:embed="rId3"/>
          <a:stretch/>
        </p:blipFill>
        <p:spPr>
          <a:xfrm>
            <a:off x="1041480" y="888840"/>
            <a:ext cx="4554000" cy="2547360"/>
          </a:xfrm>
          <a:prstGeom prst="rect">
            <a:avLst/>
          </a:prstGeom>
          <a:ln>
            <a:noFill/>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3885120" y="8686800"/>
            <a:ext cx="2963160" cy="447480"/>
          </a:xfrm>
          <a:prstGeom prst="rect">
            <a:avLst/>
          </a:prstGeom>
          <a:noFill/>
          <a:ln>
            <a:noFill/>
          </a:ln>
        </p:spPr>
        <p:style>
          <a:lnRef idx="0">
            <a:scrgbClr r="0" g="0" b="0"/>
          </a:lnRef>
          <a:fillRef idx="0">
            <a:scrgbClr r="0" g="0" b="0"/>
          </a:fillRef>
          <a:effectRef idx="0">
            <a:scrgbClr r="0" g="0" b="0"/>
          </a:effectRef>
          <a:fontRef idx="minor"/>
        </p:style>
        <p:txBody>
          <a:bodyPr lIns="91800" tIns="46080" rIns="91800" bIns="46080" anchor="b">
            <a:noAutofit/>
          </a:bodyPr>
          <a:lstStyle/>
          <a:p>
            <a:pPr>
              <a:lnSpc>
                <a:spcPct val="100000"/>
              </a:lnSpc>
            </a:pPr>
            <a:fld id="{3625EFCC-0A1F-4530-A989-3317DA57BDCB}" type="slidenum">
              <a:rPr lang="ru-RU" sz="2400" b="1" strike="noStrike" spc="-1">
                <a:solidFill>
                  <a:srgbClr val="000000"/>
                </a:solidFill>
                <a:latin typeface="Times New Roman"/>
                <a:ea typeface="宋体"/>
              </a:rPr>
              <a:t>2</a:t>
            </a:fld>
            <a:endParaRPr lang="ru-RU" sz="2400" b="0" strike="noStrike" spc="-1">
              <a:latin typeface="Arial"/>
            </a:endParaRPr>
          </a:p>
        </p:txBody>
      </p:sp>
      <p:sp>
        <p:nvSpPr>
          <p:cNvPr id="56" name="PlaceHolder 2"/>
          <p:cNvSpPr>
            <a:spLocks noGrp="1"/>
          </p:cNvSpPr>
          <p:nvPr>
            <p:ph type="body"/>
          </p:nvPr>
        </p:nvSpPr>
        <p:spPr>
          <a:xfrm>
            <a:off x="685800" y="4344120"/>
            <a:ext cx="5480640" cy="4108680"/>
          </a:xfrm>
          <a:prstGeom prst="rect">
            <a:avLst/>
          </a:prstGeom>
        </p:spPr>
        <p:txBody>
          <a:bodyPr lIns="91800" tIns="46080" rIns="91800" bIns="46080" anchor="ctr">
            <a:noAutofit/>
          </a:bodyPr>
          <a:lstStyle/>
          <a:p>
            <a:pPr marL="216000" indent="-210600" algn="just">
              <a:lnSpc>
                <a:spcPct val="100000"/>
              </a:lnSpc>
            </a:pPr>
            <a:r>
              <a:rPr lang="ru-RU" sz="2000" b="0" strike="noStrike" spc="-1">
                <a:latin typeface="Arial"/>
              </a:rPr>
              <a:t>Ru</a:t>
            </a:r>
          </a:p>
          <a:p>
            <a:pPr marL="216000" indent="-210600" algn="just">
              <a:lnSpc>
                <a:spcPct val="100000"/>
              </a:lnSpc>
            </a:pPr>
            <a:r>
              <a:rPr lang="ru-RU" sz="2000" b="0" strike="noStrike" spc="-1">
                <a:latin typeface="Arial"/>
              </a:rPr>
              <a:t>-------------------------------</a:t>
            </a:r>
          </a:p>
          <a:p>
            <a:pPr marL="216000" indent="-210600" algn="just">
              <a:lnSpc>
                <a:spcPct val="100000"/>
              </a:lnSpc>
            </a:pPr>
            <a:r>
              <a:rPr lang="ru-RU" sz="2000" b="0" strike="noStrike" spc="-1">
                <a:latin typeface="Arial"/>
              </a:rPr>
              <a:t>Мы рассказали о проектах, которые мы сейча сразвиваем, чтобы показать преимущества платформы DISC в различных областях.</a:t>
            </a:r>
          </a:p>
          <a:p>
            <a:pPr marL="216000" indent="-210600" algn="just">
              <a:lnSpc>
                <a:spcPct val="100000"/>
              </a:lnSpc>
            </a:pPr>
            <a:r>
              <a:rPr lang="ru-RU" sz="2000" b="0" strike="noStrike" spc="-1">
                <a:latin typeface="Arial"/>
              </a:rPr>
              <a:t>Основное преимущество на данный момент, это крайне низкое энергопотребление и аппаратная сложность. Конечно интересен и чисто научный результат разработки новых принципов и их  использования.</a:t>
            </a:r>
          </a:p>
          <a:p>
            <a:pPr marL="216000" indent="-210600" algn="just">
              <a:lnSpc>
                <a:spcPct val="100000"/>
              </a:lnSpc>
            </a:pPr>
            <a:r>
              <a:rPr lang="ru-RU" sz="2000" b="0" strike="noStrike" spc="-1">
                <a:latin typeface="Arial"/>
              </a:rPr>
              <a:t>Многое приходится испытывать впервые. </a:t>
            </a:r>
          </a:p>
          <a:p>
            <a:pPr marL="216000" indent="-210600" algn="just">
              <a:lnSpc>
                <a:spcPct val="100000"/>
              </a:lnSpc>
            </a:pPr>
            <a:r>
              <a:rPr lang="ru-RU" sz="2000" b="0" strike="noStrike" spc="-1">
                <a:latin typeface="Arial"/>
              </a:rPr>
              <a:t>Поэтому сегодня я хотел бы рассказать не о преимуществах, а о недостатках системы DISC, что на мой взгляд, всегда более интересно, а также честно.</a:t>
            </a:r>
          </a:p>
          <a:p>
            <a:pPr marL="216000" indent="-210600" algn="just">
              <a:lnSpc>
                <a:spcPct val="100000"/>
              </a:lnSpc>
            </a:pPr>
            <a:r>
              <a:rPr lang="ru-RU" sz="2000" b="0" strike="noStrike" spc="-1">
                <a:latin typeface="Arial"/>
              </a:rPr>
              <a:t>Поэтому я перечислю несколько недостатков, и конечно, варианты их устранения.</a:t>
            </a:r>
          </a:p>
          <a:p>
            <a:pPr marL="216000" indent="-210600" algn="just">
              <a:lnSpc>
                <a:spcPct val="100000"/>
              </a:lnSpc>
            </a:pPr>
            <a:endParaRPr lang="ru-RU" sz="2000" b="0" strike="noStrike" spc="-1">
              <a:latin typeface="Arial"/>
            </a:endParaRPr>
          </a:p>
          <a:p>
            <a:pPr marL="216000" indent="-210600" algn="just">
              <a:lnSpc>
                <a:spcPct val="100000"/>
              </a:lnSpc>
            </a:pPr>
            <a:r>
              <a:rPr lang="ru-RU" sz="2000" b="0" strike="noStrike" spc="-1">
                <a:latin typeface="Arial"/>
              </a:rPr>
              <a:t>Eng</a:t>
            </a:r>
          </a:p>
          <a:p>
            <a:pPr marL="216000" indent="-210600" algn="just">
              <a:lnSpc>
                <a:spcPct val="100000"/>
              </a:lnSpc>
            </a:pPr>
            <a:r>
              <a:rPr lang="ru-RU" sz="2000" b="0" strike="noStrike" spc="-1">
                <a:latin typeface="Arial"/>
              </a:rPr>
              <a:t>-----------------------------------</a:t>
            </a:r>
          </a:p>
          <a:p>
            <a:pPr marL="216000" indent="-210600" algn="just">
              <a:lnSpc>
                <a:spcPct val="100000"/>
              </a:lnSpc>
            </a:pPr>
            <a:r>
              <a:rPr lang="ru-RU" sz="2000" b="0" strike="noStrike" spc="-1">
                <a:latin typeface="Arial"/>
              </a:rPr>
              <a:t>We talked about the projects we are currently developing to show the benefits of the DISC platform in various areas.</a:t>
            </a:r>
          </a:p>
          <a:p>
            <a:pPr marL="216000" indent="-210600" algn="just">
              <a:lnSpc>
                <a:spcPct val="100000"/>
              </a:lnSpc>
            </a:pPr>
            <a:r>
              <a:rPr lang="ru-RU" sz="2000" b="0" strike="noStrike" spc="-1">
                <a:latin typeface="Arial"/>
              </a:rPr>
              <a:t>The main advantage at the moment is extremely low power consumption and hardware complexity. Of course, the purely scientific result of the new principles development and their use is also interesting. Many of them has to be experienced for the first time.</a:t>
            </a:r>
          </a:p>
          <a:p>
            <a:pPr marL="216000" indent="-210600" algn="just">
              <a:lnSpc>
                <a:spcPct val="100000"/>
              </a:lnSpc>
            </a:pPr>
            <a:r>
              <a:rPr lang="ru-RU" sz="2000" b="0" strike="noStrike" spc="-1">
                <a:latin typeface="Arial"/>
              </a:rPr>
              <a:t>But I would like to tell you not about the advantages, but about the disadvantages of the DISC system, which, in my opinion, is always more interesting and also: true honest.</a:t>
            </a:r>
          </a:p>
          <a:p>
            <a:pPr marL="216000" indent="-210600" algn="just">
              <a:lnSpc>
                <a:spcPct val="100000"/>
              </a:lnSpc>
            </a:pPr>
            <a:r>
              <a:rPr lang="ru-RU" sz="2000" b="0" strike="noStrike" spc="-1">
                <a:latin typeface="Arial"/>
              </a:rPr>
              <a:t>I will list a few shortcomings, and of course, options for eliminating them in future works.</a:t>
            </a:r>
          </a:p>
        </p:txBody>
      </p:sp>
      <p:pic>
        <p:nvPicPr>
          <p:cNvPr id="57" name="Рисунок 49"/>
          <p:cNvPicPr/>
          <p:nvPr/>
        </p:nvPicPr>
        <p:blipFill>
          <a:blip r:embed="rId3"/>
          <a:stretch/>
        </p:blipFill>
        <p:spPr>
          <a:xfrm>
            <a:off x="1041480" y="888840"/>
            <a:ext cx="4554000" cy="2547360"/>
          </a:xfrm>
          <a:prstGeom prst="rect">
            <a:avLst/>
          </a:prstGeom>
          <a:ln>
            <a:noFill/>
          </a:ln>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ru-R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ru-R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ru-RU" sz="18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ru-RU" sz="18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ru-RU"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8426880" y="4768920"/>
            <a:ext cx="495000" cy="100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E208C40D-9380-49F0-A077-0D842A45DD6B}" type="slidenum">
              <a:rPr lang="ru-RU" sz="700" b="0" strike="noStrike" spc="-1">
                <a:solidFill>
                  <a:srgbClr val="2F4F4F"/>
                </a:solidFill>
                <a:latin typeface="Arial"/>
                <a:ea typeface="ＭＳ Ｐゴシック"/>
              </a:rPr>
              <a:t>‹#›</a:t>
            </a:fld>
            <a:endParaRPr lang="ru-RU" sz="700" b="0" strike="noStrike" spc="-1">
              <a:solidFill>
                <a:srgbClr val="2F4F4F"/>
              </a:solidFill>
              <a:latin typeface="Arial"/>
            </a:endParaRPr>
          </a:p>
        </p:txBody>
      </p:sp>
      <p:pic>
        <p:nvPicPr>
          <p:cNvPr id="6" name="Рисунок 1"/>
          <p:cNvPicPr/>
          <p:nvPr/>
        </p:nvPicPr>
        <p:blipFill>
          <a:blip r:embed="rId14"/>
          <a:stretch/>
        </p:blipFill>
        <p:spPr>
          <a:xfrm>
            <a:off x="8460000" y="72000"/>
            <a:ext cx="574200" cy="662760"/>
          </a:xfrm>
          <a:prstGeom prst="rect">
            <a:avLst/>
          </a:prstGeom>
          <a:ln>
            <a:noFill/>
          </a:ln>
        </p:spPr>
      </p:pic>
      <p:sp>
        <p:nvSpPr>
          <p:cNvPr id="2" name="CustomShape 2"/>
          <p:cNvSpPr/>
          <p:nvPr/>
        </p:nvSpPr>
        <p:spPr>
          <a:xfrm>
            <a:off x="360000" y="4644000"/>
            <a:ext cx="8711640" cy="43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ru-RU" sz="1000" b="0" strike="noStrike" spc="-1">
                <a:solidFill>
                  <a:srgbClr val="2F4F4F"/>
                </a:solidFill>
                <a:latin typeface="Arial"/>
                <a:ea typeface="DejaVu Sans"/>
              </a:rPr>
              <a:t>Студенческий конкурс (хакатон) МГТУ им. Н.Э.Баумана по применению систем искусственного интеллекта в сфере безопасности</a:t>
            </a:r>
            <a:endParaRPr lang="ru-RU" sz="1000" b="0" strike="noStrike" spc="-1">
              <a:solidFill>
                <a:srgbClr val="2F4F4F"/>
              </a:solidFill>
              <a:latin typeface="Arial"/>
            </a:endParaRPr>
          </a:p>
          <a:p>
            <a:pPr>
              <a:lnSpc>
                <a:spcPct val="100000"/>
              </a:lnSpc>
            </a:pPr>
            <a:r>
              <a:rPr lang="ru-RU" sz="1000" b="0" strike="noStrike" spc="-1">
                <a:solidFill>
                  <a:srgbClr val="2F4F4F"/>
                </a:solidFill>
                <a:latin typeface="Arial"/>
                <a:ea typeface="DejaVu Sans"/>
              </a:rPr>
              <a:t>27 октября - 7 декабря 2020</a:t>
            </a:r>
            <a:endParaRPr lang="ru-RU" sz="1000" b="0" strike="noStrike" spc="-1">
              <a:solidFill>
                <a:srgbClr val="2F4F4F"/>
              </a:solidFill>
              <a:latin typeface="Arial"/>
            </a:endParaRPr>
          </a:p>
        </p:txBody>
      </p:sp>
      <p:sp>
        <p:nvSpPr>
          <p:cNvPr id="3"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ru-RU" sz="1800" b="0" strike="noStrike" spc="-1">
                <a:solidFill>
                  <a:srgbClr val="000000"/>
                </a:solidFill>
                <a:latin typeface="Arial"/>
              </a:rPr>
              <a:t>Для правки текста заглавия щёлкните мышью</a:t>
            </a: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Второй уровень структуры</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Третий уровень структуры</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1800" b="0" strike="noStrike" spc="-1">
                <a:solidFill>
                  <a:srgbClr val="000000"/>
                </a:solidFill>
                <a:latin typeface="Arial"/>
              </a:rPr>
              <a:t>Пятый уровень структуры</a:t>
            </a:r>
          </a:p>
          <a:p>
            <a:pPr marL="2592000" lvl="5" indent="-216000">
              <a:spcBef>
                <a:spcPts val="283"/>
              </a:spcBef>
              <a:buClr>
                <a:srgbClr val="000000"/>
              </a:buClr>
              <a:buSzPct val="45000"/>
              <a:buFont typeface="Wingdings" charset="2"/>
              <a:buChar char=""/>
            </a:pPr>
            <a:r>
              <a:rPr lang="ru-RU" sz="1800" b="0" strike="noStrike" spc="-1">
                <a:solidFill>
                  <a:srgbClr val="000000"/>
                </a:solidFill>
                <a:latin typeface="Arial"/>
              </a:rPr>
              <a:t>Шестой уровень структуры</a:t>
            </a:r>
          </a:p>
          <a:p>
            <a:pPr marL="3024000" lvl="6" indent="-216000">
              <a:spcBef>
                <a:spcPts val="283"/>
              </a:spcBef>
              <a:buClr>
                <a:srgbClr val="000000"/>
              </a:buClr>
              <a:buSzPct val="45000"/>
              <a:buFont typeface="Wingdings" charset="2"/>
              <a:buChar char=""/>
            </a:pPr>
            <a:r>
              <a:rPr lang="ru-RU" sz="1800" b="0" strike="noStrike" spc="-1">
                <a:solidFill>
                  <a:srgbClr val="000000"/>
                </a:solidFill>
                <a:latin typeface="Arial"/>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468360" y="180000"/>
            <a:ext cx="7378200" cy="46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1" normalizeH="0" baseline="0" noProof="0" dirty="0">
                <a:ln>
                  <a:noFill/>
                </a:ln>
                <a:solidFill>
                  <a:srgbClr val="000000"/>
                </a:solidFill>
                <a:effectLst/>
                <a:uLnTx/>
                <a:uFillTx/>
                <a:latin typeface="Arial"/>
                <a:ea typeface="DejaVu Sans"/>
                <a:cs typeface="Times New Roman" panose="02020603050405020304" pitchFamily="18" charset="0"/>
              </a:rPr>
              <a:t>Проект:</a:t>
            </a:r>
            <a:r>
              <a:rPr kumimoji="0" lang="en-US" sz="1600" b="0" i="0" u="none" strike="noStrike" kern="1200" cap="none" spc="-1" normalizeH="0" baseline="0" noProof="0" dirty="0">
                <a:ln>
                  <a:noFill/>
                </a:ln>
                <a:solidFill>
                  <a:srgbClr val="000000"/>
                </a:solidFill>
                <a:effectLst/>
                <a:uLnTx/>
                <a:uFillTx/>
                <a:latin typeface="Arial"/>
                <a:ea typeface="DejaVu Sans"/>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Серверная система распознавания короткоствольного оружия</a:t>
            </a:r>
            <a:endPar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1" normalizeH="0" baseline="0" noProof="0" dirty="0">
                <a:ln>
                  <a:noFill/>
                </a:ln>
                <a:solidFill>
                  <a:srgbClr val="000000"/>
                </a:solidFill>
                <a:effectLst/>
                <a:uLnTx/>
                <a:uFillTx/>
                <a:latin typeface="Arial"/>
                <a:ea typeface="DejaVu Sans"/>
                <a:cs typeface="Times New Roman" panose="02020603050405020304" pitchFamily="18" charset="0"/>
              </a:rPr>
              <a:t>Авторы</a:t>
            </a:r>
            <a:r>
              <a:rPr kumimoji="0" lang="en-US" sz="1600" b="0" i="0" u="none" strike="noStrike" kern="1200" cap="none" spc="-1" normalizeH="0" baseline="0" noProof="0" dirty="0">
                <a:ln>
                  <a:noFill/>
                </a:ln>
                <a:solidFill>
                  <a:srgbClr val="000000"/>
                </a:solidFill>
                <a:effectLst/>
                <a:uLnTx/>
                <a:uFillTx/>
                <a:latin typeface="Arial"/>
                <a:ea typeface="DejaVu Sans"/>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Евсигнеев Т.</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Мищенко М.</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Козаченко С.</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Серёгина Д.</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Пак Д.</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Ратников Л.</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err="1">
                <a:ln>
                  <a:noFill/>
                </a:ln>
                <a:solidFill>
                  <a:prstClr val="black"/>
                </a:solidFill>
                <a:effectLst/>
                <a:uLnTx/>
                <a:uFillTx/>
                <a:latin typeface="Arial"/>
                <a:cs typeface="Times New Roman" panose="02020603050405020304" pitchFamily="18" charset="0"/>
              </a:rPr>
              <a:t>Звездин</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А.</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err="1">
                <a:ln>
                  <a:noFill/>
                </a:ln>
                <a:solidFill>
                  <a:prstClr val="black"/>
                </a:solidFill>
                <a:effectLst/>
                <a:uLnTx/>
                <a:uFillTx/>
                <a:latin typeface="Arial"/>
                <a:cs typeface="Times New Roman" panose="02020603050405020304" pitchFamily="18" charset="0"/>
              </a:rPr>
              <a:t>Расколотов</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Д.</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Елизаров Д.</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ИУ7-54Б</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Русинова Д.</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Шиленков А. (ИУ7-55Б)</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err="1">
                <a:ln>
                  <a:noFill/>
                </a:ln>
                <a:solidFill>
                  <a:prstClr val="black"/>
                </a:solidFill>
                <a:effectLst/>
                <a:uLnTx/>
                <a:uFillTx/>
                <a:latin typeface="Arial"/>
                <a:cs typeface="Times New Roman" panose="02020603050405020304" pitchFamily="18" charset="0"/>
              </a:rPr>
              <a:t>Мередова</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А. </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ИУ7-56Б</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a:t>
            </a:r>
            <a:endPar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600" b="0" i="0" u="none" strike="noStrike" kern="1200" cap="none" spc="-1" normalizeH="0" baseline="0" noProof="0" dirty="0">
              <a:ln>
                <a:noFill/>
              </a:ln>
              <a:solidFill>
                <a:srgbClr val="000000"/>
              </a:solidFill>
              <a:effectLst/>
              <a:uLnTx/>
              <a:uFillTx/>
              <a:latin typeface="Arial"/>
              <a:cs typeface="Times New Roman" panose="02020603050405020304" pitchFamily="18" charset="0"/>
            </a:endParaRPr>
          </a:p>
        </p:txBody>
      </p:sp>
      <p:sp>
        <p:nvSpPr>
          <p:cNvPr id="48" name="CustomShape 2"/>
          <p:cNvSpPr/>
          <p:nvPr/>
        </p:nvSpPr>
        <p:spPr>
          <a:xfrm>
            <a:off x="468360" y="1344060"/>
            <a:ext cx="8386560" cy="3670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ru-RU" sz="1600" b="1" i="0" u="none" strike="noStrike" kern="1200" cap="none" spc="0" normalizeH="0" baseline="0" noProof="0" dirty="0">
                <a:ln>
                  <a:noFill/>
                </a:ln>
                <a:solidFill>
                  <a:prstClr val="black"/>
                </a:solidFill>
                <a:effectLst/>
                <a:uLnTx/>
                <a:uFillTx/>
                <a:latin typeface="Arial"/>
                <a:cs typeface="Times New Roman" panose="02020603050405020304" pitchFamily="18" charset="0"/>
              </a:rPr>
              <a:t>Актуальность:</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из открытых источников известно, что в России системы для выявления ношения человеком ручного короткоствольного оружия массово не применяются, но уже существует подготовленная инфраструктура для этого, так как в некоторых городах используется система распознавания лиц через камеры, установленные в общественных местах.</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r>
              <a:rPr kumimoji="0" lang="ru-RU"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Человеческий фактор не всегда позволяет своевременно реагировать на потенциальную опасность. Для этого необходимо обеспечить постоянный контроль с помощью камер и ПО для компьютерного зрения.</a:t>
            </a:r>
            <a:r>
              <a:rPr kumimoji="0" lang="en-US" sz="1600" b="0" i="0" u="none" strike="noStrike" kern="1200" cap="none" spc="0" normalizeH="0" baseline="0" noProof="0" dirty="0">
                <a:ln>
                  <a:noFill/>
                </a:ln>
                <a:solidFill>
                  <a:prstClr val="black"/>
                </a:solidFill>
                <a:effectLst/>
                <a:uLnTx/>
                <a:uFillTx/>
                <a:latin typeface="Arial"/>
                <a:cs typeface="Times New Roman" panose="02020603050405020304" pitchFamily="18" charset="0"/>
              </a:rPr>
              <a:t> </a:t>
            </a:r>
            <a:endParaRPr kumimoji="0" lang="ru-RU" sz="1600" b="0" i="0" u="none" strike="noStrike" kern="1200" cap="none" spc="-1" normalizeH="0" baseline="0" noProof="0" dirty="0">
              <a:ln>
                <a:noFill/>
              </a:ln>
              <a:solidFill>
                <a:prstClr val="black"/>
              </a:solidFill>
              <a:effectLst/>
              <a:uLnTx/>
              <a:uFillTx/>
              <a:latin typeface="Arial"/>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464550" y="326790"/>
            <a:ext cx="8386560" cy="428331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85000" lnSpcReduction="20000"/>
          </a:bodyPr>
          <a:lstStyle/>
          <a:p>
            <a:pPr>
              <a:lnSpc>
                <a:spcPct val="100000"/>
              </a:lnSpc>
            </a:pPr>
            <a:r>
              <a:rPr lang="ru-RU" b="1" dirty="0"/>
              <a:t>Назначение:</a:t>
            </a:r>
            <a:r>
              <a:rPr lang="ru-RU" dirty="0"/>
              <a:t> распознавание ношения человеком короткоствольного оружия с помощью технологии компьютерного зрения на изображениях. </a:t>
            </a:r>
            <a:endParaRPr lang="en-US" dirty="0"/>
          </a:p>
          <a:p>
            <a:pPr>
              <a:lnSpc>
                <a:spcPct val="100000"/>
              </a:lnSpc>
            </a:pPr>
            <a:endParaRPr lang="en-US" b="1" dirty="0"/>
          </a:p>
          <a:p>
            <a:pPr>
              <a:lnSpc>
                <a:spcPct val="100000"/>
              </a:lnSpc>
            </a:pPr>
            <a:r>
              <a:rPr lang="ru-RU" b="1" dirty="0"/>
              <a:t>Область применения: </a:t>
            </a:r>
            <a:r>
              <a:rPr lang="ru-RU" dirty="0"/>
              <a:t>может применяться для борьбы с неправомерным ношением оружия, предупреждения вооруженных преступлений, контроля за использованием оружия лицами, получившими лицензию на использование оружия;</a:t>
            </a:r>
            <a:endParaRPr lang="en-US" dirty="0"/>
          </a:p>
          <a:p>
            <a:pPr>
              <a:lnSpc>
                <a:spcPct val="100000"/>
              </a:lnSpc>
            </a:pPr>
            <a:endParaRPr lang="en-US" dirty="0"/>
          </a:p>
          <a:p>
            <a:pPr>
              <a:lnSpc>
                <a:spcPct val="100000"/>
              </a:lnSpc>
            </a:pPr>
            <a:r>
              <a:rPr lang="ru-RU" b="1" dirty="0"/>
              <a:t>Цель:</a:t>
            </a:r>
            <a:r>
              <a:rPr lang="ru-RU" dirty="0"/>
              <a:t> создание минимального работающего программного продукта</a:t>
            </a:r>
            <a:endParaRPr lang="en-US" dirty="0"/>
          </a:p>
          <a:p>
            <a:pPr>
              <a:lnSpc>
                <a:spcPct val="100000"/>
              </a:lnSpc>
            </a:pPr>
            <a:endParaRPr lang="en-US" u="sng" dirty="0"/>
          </a:p>
          <a:p>
            <a:pPr>
              <a:lnSpc>
                <a:spcPct val="100000"/>
              </a:lnSpc>
            </a:pPr>
            <a:r>
              <a:rPr lang="ru-RU" u="sng" dirty="0"/>
              <a:t>Цель разбита на несколько подзадач: </a:t>
            </a:r>
            <a:endParaRPr lang="en-US" u="sng" dirty="0"/>
          </a:p>
          <a:p>
            <a:pPr>
              <a:lnSpc>
                <a:spcPct val="100000"/>
              </a:lnSpc>
            </a:pPr>
            <a:endParaRPr lang="en-US" u="sng" dirty="0"/>
          </a:p>
          <a:p>
            <a:pPr marL="285750" indent="-285750">
              <a:lnSpc>
                <a:spcPct val="100000"/>
              </a:lnSpc>
              <a:buFont typeface="Arial" panose="020B0604020202020204" pitchFamily="34" charset="0"/>
              <a:buChar char="•"/>
            </a:pPr>
            <a:r>
              <a:rPr lang="ru-RU" dirty="0"/>
              <a:t>рассмотреть существующие реализации систем, использующих компьютерное зрение;</a:t>
            </a:r>
            <a:endParaRPr lang="en-US" dirty="0"/>
          </a:p>
          <a:p>
            <a:pPr marL="285750" indent="-285750">
              <a:lnSpc>
                <a:spcPct val="100000"/>
              </a:lnSpc>
              <a:buFont typeface="Arial" panose="020B0604020202020204" pitchFamily="34" charset="0"/>
              <a:buChar char="•"/>
            </a:pPr>
            <a:r>
              <a:rPr lang="ru-RU" dirty="0"/>
              <a:t>проанализировать полученные данные; </a:t>
            </a:r>
            <a:endParaRPr lang="en-US" dirty="0"/>
          </a:p>
          <a:p>
            <a:pPr marL="285750" indent="-285750">
              <a:lnSpc>
                <a:spcPct val="100000"/>
              </a:lnSpc>
              <a:buFont typeface="Arial" panose="020B0604020202020204" pitchFamily="34" charset="0"/>
              <a:buChar char="•"/>
            </a:pPr>
            <a:r>
              <a:rPr lang="ru-RU" dirty="0"/>
              <a:t>выбрать алгоритм компьютерного зрения; </a:t>
            </a:r>
            <a:endParaRPr lang="en-US" dirty="0"/>
          </a:p>
          <a:p>
            <a:pPr marL="285750" indent="-285750">
              <a:lnSpc>
                <a:spcPct val="100000"/>
              </a:lnSpc>
              <a:buFont typeface="Arial" panose="020B0604020202020204" pitchFamily="34" charset="0"/>
              <a:buChar char="•"/>
            </a:pPr>
            <a:r>
              <a:rPr lang="ru-RU" dirty="0"/>
              <a:t>выбрать способ использования программного продукта;</a:t>
            </a:r>
            <a:endParaRPr lang="en-US" dirty="0"/>
          </a:p>
          <a:p>
            <a:pPr marL="285750" indent="-285750">
              <a:lnSpc>
                <a:spcPct val="100000"/>
              </a:lnSpc>
              <a:buFont typeface="Arial" panose="020B0604020202020204" pitchFamily="34" charset="0"/>
              <a:buChar char="•"/>
            </a:pPr>
            <a:r>
              <a:rPr lang="ru-RU" dirty="0"/>
              <a:t>создать натренированную на подготовленных изображениях нейронную сеть с помощью методов машинного обучения;</a:t>
            </a:r>
            <a:endParaRPr lang="en-US" dirty="0"/>
          </a:p>
          <a:p>
            <a:pPr marL="285750" indent="-285750">
              <a:lnSpc>
                <a:spcPct val="100000"/>
              </a:lnSpc>
              <a:buFont typeface="Arial" panose="020B0604020202020204" pitchFamily="34" charset="0"/>
              <a:buChar char="•"/>
            </a:pPr>
            <a:r>
              <a:rPr lang="ru-RU" dirty="0"/>
              <a:t>добиться распознавания ручного короткоствольного оружия на подготовленных данных в не менее восьмидесяти процентов случаев; </a:t>
            </a:r>
            <a:endParaRPr lang="en-US" dirty="0"/>
          </a:p>
          <a:p>
            <a:pPr marL="285750" indent="-285750">
              <a:lnSpc>
                <a:spcPct val="100000"/>
              </a:lnSpc>
              <a:buFont typeface="Arial" panose="020B0604020202020204" pitchFamily="34" charset="0"/>
              <a:buChar char="•"/>
            </a:pPr>
            <a:r>
              <a:rPr lang="ru-RU" dirty="0"/>
              <a:t>протестировать программный продукт;</a:t>
            </a:r>
          </a:p>
          <a:p>
            <a:pPr marL="285750" indent="-285750">
              <a:lnSpc>
                <a:spcPct val="100000"/>
              </a:lnSpc>
              <a:buFont typeface="Arial" panose="020B0604020202020204" pitchFamily="34" charset="0"/>
              <a:buChar char="•"/>
            </a:pPr>
            <a:endParaRPr lang="ru-RU" dirty="0"/>
          </a:p>
          <a:p>
            <a:pPr>
              <a:lnSpc>
                <a:spcPct val="100000"/>
              </a:lnSpc>
            </a:pPr>
            <a:endParaRPr lang="ru-RU" dirty="0"/>
          </a:p>
          <a:p>
            <a:pPr algn="ctr">
              <a:lnSpc>
                <a:spcPct val="100000"/>
              </a:lnSpc>
            </a:pPr>
            <a:r>
              <a:rPr lang="ru-RU" b="1" u="sng" dirty="0"/>
              <a:t>Цель достигнута, все поставленные задачи выполнены.</a:t>
            </a:r>
            <a:endParaRPr lang="en-US" b="1" u="sng" dirty="0"/>
          </a:p>
          <a:p>
            <a:pPr>
              <a:lnSpc>
                <a:spcPct val="100000"/>
              </a:lnSpc>
            </a:pPr>
            <a:endParaRPr lang="ru-RU"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16776</TotalTime>
  <Words>698</Words>
  <Application>Microsoft Office PowerPoint</Application>
  <PresentationFormat>Экран (16:9)</PresentationFormat>
  <Paragraphs>52</Paragraphs>
  <Slides>2</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Symbol</vt:lpstr>
      <vt:lpstr>Times New Roman</vt:lpstr>
      <vt:lpstr>Wingdings</vt:lpstr>
      <vt:lpstr>Office Theme</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Администратор</dc:creator>
  <dc:description/>
  <cp:lastModifiedBy>Tim Evs</cp:lastModifiedBy>
  <cp:revision>380</cp:revision>
  <dcterms:modified xsi:type="dcterms:W3CDTF">2020-12-16T18:13:56Z</dcterms:modified>
  <dc:language>ru-RU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Экран (16:9)</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