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lv-LV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149120" y="5352480"/>
            <a:ext cx="411444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1149120" y="5853600"/>
            <a:ext cx="411444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lv-LV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149120" y="5352480"/>
            <a:ext cx="200772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57640" y="5352480"/>
            <a:ext cx="200772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149120" y="5853600"/>
            <a:ext cx="200772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3257640" y="5853600"/>
            <a:ext cx="200772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lv-LV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149120" y="5352480"/>
            <a:ext cx="132444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2540160" y="5352480"/>
            <a:ext cx="132444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3931200" y="5352480"/>
            <a:ext cx="132444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1149120" y="5853600"/>
            <a:ext cx="132444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2540160" y="5853600"/>
            <a:ext cx="132444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3931200" y="5853600"/>
            <a:ext cx="132444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lv-LV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33DC76-9BFC-42BE-AA2E-2D622EFE614F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1149120" y="5352480"/>
            <a:ext cx="4114440" cy="95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v-LV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47AAA5-26E8-4E2E-8546-E2117830C68C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149120" y="5352480"/>
            <a:ext cx="4114440" cy="95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5A045F-C05F-4155-BD8A-8C8195D850F6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149120" y="5352480"/>
            <a:ext cx="2007720" cy="95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3257640" y="5352480"/>
            <a:ext cx="2007720" cy="95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1EFEB3-FE31-4DA2-9FFF-70FAD415CCEE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723B0F-E4C5-4C96-9FBC-CE3453C6CF94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1149120" y="1469880"/>
            <a:ext cx="799704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v-LV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C6EF3F-F274-4B62-B5ED-53BBB03632DC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149120" y="5352480"/>
            <a:ext cx="200772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3257640" y="5352480"/>
            <a:ext cx="2007720" cy="95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1149120" y="5853600"/>
            <a:ext cx="200772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466700-D1EC-4197-AAF4-26CDE1EEADAC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149120" y="5352480"/>
            <a:ext cx="4114440" cy="95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v-LV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lv-LV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149120" y="5352480"/>
            <a:ext cx="2007720" cy="95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3257640" y="5352480"/>
            <a:ext cx="200772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3257640" y="5853600"/>
            <a:ext cx="200772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6E5B3A-5840-4B21-9FFA-07B930147F30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1149120" y="5352480"/>
            <a:ext cx="200772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3257640" y="5352480"/>
            <a:ext cx="200772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1149120" y="5853600"/>
            <a:ext cx="411444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178B1A-C932-4C1C-87B6-AB5B77E8B1AC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149120" y="5352480"/>
            <a:ext cx="411444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1149120" y="5853600"/>
            <a:ext cx="411444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AB4CAA-8E5A-4197-96BD-A65925BED2B0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1149120" y="5352480"/>
            <a:ext cx="200772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3257640" y="5352480"/>
            <a:ext cx="200772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1149120" y="5853600"/>
            <a:ext cx="200772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/>
          </p:nvPr>
        </p:nvSpPr>
        <p:spPr>
          <a:xfrm>
            <a:off x="3257640" y="5853600"/>
            <a:ext cx="200772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03250C-B90F-4263-B6F8-00AE4CBA1F78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1149120" y="5352480"/>
            <a:ext cx="132444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2540160" y="5352480"/>
            <a:ext cx="132444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3931200" y="5352480"/>
            <a:ext cx="132444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1149120" y="5853600"/>
            <a:ext cx="132444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/>
          </p:nvPr>
        </p:nvSpPr>
        <p:spPr>
          <a:xfrm>
            <a:off x="2540160" y="5853600"/>
            <a:ext cx="132444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/>
          </p:nvPr>
        </p:nvSpPr>
        <p:spPr>
          <a:xfrm>
            <a:off x="3931200" y="5853600"/>
            <a:ext cx="132444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B320D5-7A44-4C75-BC47-718E1A0B0174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lv-LV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1149120" y="5352480"/>
            <a:ext cx="4114440" cy="95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v-LV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lv-LV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1149120" y="5352480"/>
            <a:ext cx="4114440" cy="95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lv-LV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1149120" y="5352480"/>
            <a:ext cx="2007720" cy="95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3257640" y="5352480"/>
            <a:ext cx="2007720" cy="95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lv-LV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lv-LV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149120" y="5352480"/>
            <a:ext cx="4114440" cy="95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lv-LV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1149120" y="1469880"/>
            <a:ext cx="799704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v-LV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lv-LV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1149120" y="5352480"/>
            <a:ext cx="200772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3257640" y="5352480"/>
            <a:ext cx="2007720" cy="95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1149120" y="5853600"/>
            <a:ext cx="200772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lv-LV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1149120" y="5352480"/>
            <a:ext cx="2007720" cy="95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3257640" y="5352480"/>
            <a:ext cx="200772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3257640" y="5853600"/>
            <a:ext cx="200772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lv-LV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1149120" y="5352480"/>
            <a:ext cx="200772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3257640" y="5352480"/>
            <a:ext cx="200772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1149120" y="5853600"/>
            <a:ext cx="411444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lv-LV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1149120" y="5352480"/>
            <a:ext cx="411444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1149120" y="5853600"/>
            <a:ext cx="411444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lv-LV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1149120" y="5352480"/>
            <a:ext cx="200772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3257640" y="5352480"/>
            <a:ext cx="200772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1149120" y="5853600"/>
            <a:ext cx="200772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3257640" y="5853600"/>
            <a:ext cx="200772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lv-LV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1149120" y="5352480"/>
            <a:ext cx="132444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2540160" y="5352480"/>
            <a:ext cx="132444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3931200" y="5352480"/>
            <a:ext cx="132444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1149120" y="5853600"/>
            <a:ext cx="132444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2540160" y="5853600"/>
            <a:ext cx="132444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3931200" y="5853600"/>
            <a:ext cx="132444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lv-LV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lv-LV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1149120" y="5352480"/>
            <a:ext cx="4114440" cy="95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v-LV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lv-LV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1149120" y="5352480"/>
            <a:ext cx="4114440" cy="95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lv-LV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149120" y="5352480"/>
            <a:ext cx="2007720" cy="95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3257640" y="5352480"/>
            <a:ext cx="2007720" cy="95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lv-LV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1149120" y="5352480"/>
            <a:ext cx="2007720" cy="95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3257640" y="5352480"/>
            <a:ext cx="2007720" cy="95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lv-LV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lv-LV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1149120" y="1469880"/>
            <a:ext cx="799704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v-LV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lv-LV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1149120" y="5352480"/>
            <a:ext cx="200772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3257640" y="5352480"/>
            <a:ext cx="2007720" cy="95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1149120" y="5853600"/>
            <a:ext cx="200772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lv-LV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1149120" y="5352480"/>
            <a:ext cx="2007720" cy="95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257640" y="5352480"/>
            <a:ext cx="200772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3257640" y="5853600"/>
            <a:ext cx="200772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lv-LV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1149120" y="5352480"/>
            <a:ext cx="200772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3257640" y="5352480"/>
            <a:ext cx="200772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1149120" y="5853600"/>
            <a:ext cx="411444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lv-LV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1149120" y="5352480"/>
            <a:ext cx="411444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1149120" y="5853600"/>
            <a:ext cx="411444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lv-LV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1149120" y="5352480"/>
            <a:ext cx="200772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3257640" y="5352480"/>
            <a:ext cx="200772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1149120" y="5853600"/>
            <a:ext cx="200772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/>
          </p:nvPr>
        </p:nvSpPr>
        <p:spPr>
          <a:xfrm>
            <a:off x="3257640" y="5853600"/>
            <a:ext cx="200772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lv-LV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1149120" y="5352480"/>
            <a:ext cx="132444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2540160" y="5352480"/>
            <a:ext cx="132444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3931200" y="5352480"/>
            <a:ext cx="132444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1149120" y="5853600"/>
            <a:ext cx="132444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/>
          </p:nvPr>
        </p:nvSpPr>
        <p:spPr>
          <a:xfrm>
            <a:off x="2540160" y="5853600"/>
            <a:ext cx="132444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/>
          </p:nvPr>
        </p:nvSpPr>
        <p:spPr>
          <a:xfrm>
            <a:off x="3931200" y="5853600"/>
            <a:ext cx="132444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lv-LV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lv-LV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149120" y="1469880"/>
            <a:ext cx="799704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v-LV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lv-LV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149120" y="5352480"/>
            <a:ext cx="200772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3257640" y="5352480"/>
            <a:ext cx="2007720" cy="95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149120" y="5853600"/>
            <a:ext cx="200772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lv-LV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149120" y="5352480"/>
            <a:ext cx="2007720" cy="95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3257640" y="5352480"/>
            <a:ext cx="200772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257640" y="5853600"/>
            <a:ext cx="200772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lv-LV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149120" y="5352480"/>
            <a:ext cx="200772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257640" y="5352480"/>
            <a:ext cx="200772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1149120" y="5853600"/>
            <a:ext cx="411444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lv-LV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Presentation title 60pt, long title 48pt, max 3 lines</a:t>
            </a:r>
            <a:endParaRPr b="0" lang="en-LV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1149120" y="5107320"/>
            <a:ext cx="4114440" cy="2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lv-LV" sz="1400" spc="-1" strike="noStrike">
                <a:latin typeface="Times New Roman"/>
              </a:defRPr>
            </a:lvl1pPr>
          </a:lstStyle>
          <a:p>
            <a:r>
              <a:rPr b="0" lang="lv-LV" sz="1400" spc="-1" strike="noStrike">
                <a:latin typeface="Times New Roman"/>
              </a:rPr>
              <a:t>&lt;date/time&gt;</a:t>
            </a:r>
            <a:endParaRPr b="0" lang="lv-LV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149120" y="5352480"/>
            <a:ext cx="4114440" cy="959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Presenter 14pt</a:t>
            </a:r>
            <a:endParaRPr b="0" lang="en-LV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extBox 5"/>
          <p:cNvSpPr/>
          <p:nvPr/>
        </p:nvSpPr>
        <p:spPr>
          <a:xfrm>
            <a:off x="0" y="-257760"/>
            <a:ext cx="609552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00" spc="-1" strike="noStrike">
                <a:solidFill>
                  <a:srgbClr val="44546a"/>
                </a:solidFill>
                <a:latin typeface="Calibri"/>
              </a:rPr>
              <a:t>Go to Brand Space for more cover options</a:t>
            </a:r>
            <a:endParaRPr b="0" lang="lv-LV" sz="800" spc="-1" strike="noStrike">
              <a:latin typeface="Arial"/>
            </a:endParaRPr>
          </a:p>
        </p:txBody>
      </p:sp>
      <p:grpSp>
        <p:nvGrpSpPr>
          <p:cNvPr id="4" name="Logo_BL"/>
          <p:cNvGrpSpPr/>
          <p:nvPr/>
        </p:nvGrpSpPr>
        <p:grpSpPr>
          <a:xfrm>
            <a:off x="9147240" y="5815440"/>
            <a:ext cx="1883160" cy="496080"/>
            <a:chOff x="9147240" y="5815440"/>
            <a:chExt cx="1883160" cy="496080"/>
          </a:xfrm>
        </p:grpSpPr>
        <p:sp>
          <p:nvSpPr>
            <p:cNvPr id="5" name="Freeform 5"/>
            <p:cNvSpPr/>
            <p:nvPr/>
          </p:nvSpPr>
          <p:spPr>
            <a:xfrm>
              <a:off x="10244880" y="5815440"/>
              <a:ext cx="185400" cy="196200"/>
            </a:xfrm>
            <a:custGeom>
              <a:avLst/>
              <a:gdLst/>
              <a:ahLst/>
              <a:rect l="l" t="t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Freeform 6"/>
            <p:cNvSpPr/>
            <p:nvPr/>
          </p:nvSpPr>
          <p:spPr>
            <a:xfrm>
              <a:off x="9147240" y="6024600"/>
              <a:ext cx="1883160" cy="286920"/>
            </a:xfrm>
            <a:custGeom>
              <a:avLst/>
              <a:gdLst/>
              <a:ahLst/>
              <a:rect l="l" t="t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body"/>
          </p:nvPr>
        </p:nvSpPr>
        <p:spPr>
          <a:xfrm>
            <a:off x="380880" y="2181960"/>
            <a:ext cx="3266640" cy="2698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472c4"/>
                </a:solidFill>
                <a:latin typeface="Palatino Linotype"/>
              </a:rPr>
              <a:t>Place agenda summary </a:t>
            </a:r>
            <a:r>
              <a:rPr b="0" lang="en-GB" sz="2400" spc="-1" strike="noStrike">
                <a:solidFill>
                  <a:srgbClr val="4472c4"/>
                </a:solidFill>
                <a:latin typeface="Palatino Linotype"/>
              </a:rPr>
              <a:t>here in Palatino Linotype 24pt</a:t>
            </a:r>
            <a:endParaRPr b="0" lang="en-LV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380880" y="1371600"/>
            <a:ext cx="3266640" cy="810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Agenda title</a:t>
            </a:r>
            <a:endParaRPr b="0" lang="en-LV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966920" y="1371600"/>
            <a:ext cx="2952720" cy="484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Insert agenda item</a:t>
            </a:r>
            <a:endParaRPr b="0" lang="en-LV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966920" y="1976400"/>
            <a:ext cx="2952720" cy="484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Insert agenda item</a:t>
            </a:r>
            <a:endParaRPr b="0" lang="en-LV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966920" y="2581200"/>
            <a:ext cx="2952720" cy="484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Insert agenda item</a:t>
            </a:r>
            <a:endParaRPr b="0" lang="en-LV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966920" y="3186360"/>
            <a:ext cx="2952720" cy="484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Insert agenda item</a:t>
            </a:r>
            <a:endParaRPr b="0" lang="en-LV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4966920" y="3791160"/>
            <a:ext cx="2952720" cy="484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Insert agenda item</a:t>
            </a:r>
            <a:endParaRPr b="0" lang="en-LV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8"/>
          <p:cNvSpPr>
            <a:spLocks noGrp="1"/>
          </p:cNvSpPr>
          <p:nvPr>
            <p:ph type="body"/>
          </p:nvPr>
        </p:nvSpPr>
        <p:spPr>
          <a:xfrm>
            <a:off x="4966920" y="4395960"/>
            <a:ext cx="2952720" cy="484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Insert agenda item</a:t>
            </a:r>
            <a:endParaRPr b="0" lang="en-LV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9"/>
          <p:cNvSpPr>
            <a:spLocks noGrp="1"/>
          </p:cNvSpPr>
          <p:nvPr>
            <p:ph type="body"/>
          </p:nvPr>
        </p:nvSpPr>
        <p:spPr>
          <a:xfrm>
            <a:off x="4966920" y="5000760"/>
            <a:ext cx="2952720" cy="484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Insert agenda item</a:t>
            </a:r>
            <a:endParaRPr b="0" lang="en-LV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10"/>
          <p:cNvSpPr>
            <a:spLocks noGrp="1"/>
          </p:cNvSpPr>
          <p:nvPr>
            <p:ph type="body"/>
          </p:nvPr>
        </p:nvSpPr>
        <p:spPr>
          <a:xfrm>
            <a:off x="4966920" y="5605920"/>
            <a:ext cx="2952720" cy="484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Insert agenda item</a:t>
            </a:r>
            <a:endParaRPr b="0" lang="en-LV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11"/>
          <p:cNvSpPr>
            <a:spLocks noGrp="1"/>
          </p:cNvSpPr>
          <p:nvPr>
            <p:ph type="body"/>
          </p:nvPr>
        </p:nvSpPr>
        <p:spPr>
          <a:xfrm>
            <a:off x="4426200" y="1371600"/>
            <a:ext cx="404640" cy="484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4472c4"/>
                </a:solidFill>
                <a:latin typeface="Calibri Light"/>
              </a:rPr>
              <a:t>##</a:t>
            </a:r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12"/>
          <p:cNvSpPr>
            <a:spLocks noGrp="1"/>
          </p:cNvSpPr>
          <p:nvPr>
            <p:ph type="body"/>
          </p:nvPr>
        </p:nvSpPr>
        <p:spPr>
          <a:xfrm>
            <a:off x="4426200" y="1976400"/>
            <a:ext cx="404640" cy="484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4472c4"/>
                </a:solidFill>
                <a:latin typeface="Calibri Light"/>
              </a:rPr>
              <a:t>##</a:t>
            </a:r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13"/>
          <p:cNvSpPr>
            <a:spLocks noGrp="1"/>
          </p:cNvSpPr>
          <p:nvPr>
            <p:ph type="body"/>
          </p:nvPr>
        </p:nvSpPr>
        <p:spPr>
          <a:xfrm>
            <a:off x="4426200" y="2581200"/>
            <a:ext cx="404640" cy="484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4472c4"/>
                </a:solidFill>
                <a:latin typeface="Calibri Light"/>
              </a:rPr>
              <a:t>##</a:t>
            </a:r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14"/>
          <p:cNvSpPr>
            <a:spLocks noGrp="1"/>
          </p:cNvSpPr>
          <p:nvPr>
            <p:ph type="body"/>
          </p:nvPr>
        </p:nvSpPr>
        <p:spPr>
          <a:xfrm>
            <a:off x="4426200" y="3186360"/>
            <a:ext cx="404640" cy="484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4472c4"/>
                </a:solidFill>
                <a:latin typeface="Calibri Light"/>
              </a:rPr>
              <a:t>##</a:t>
            </a:r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15"/>
          <p:cNvSpPr>
            <a:spLocks noGrp="1"/>
          </p:cNvSpPr>
          <p:nvPr>
            <p:ph type="body"/>
          </p:nvPr>
        </p:nvSpPr>
        <p:spPr>
          <a:xfrm>
            <a:off x="4426200" y="3791160"/>
            <a:ext cx="404640" cy="484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4472c4"/>
                </a:solidFill>
                <a:latin typeface="Calibri Light"/>
              </a:rPr>
              <a:t>##</a:t>
            </a:r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16"/>
          <p:cNvSpPr>
            <a:spLocks noGrp="1"/>
          </p:cNvSpPr>
          <p:nvPr>
            <p:ph type="body"/>
          </p:nvPr>
        </p:nvSpPr>
        <p:spPr>
          <a:xfrm>
            <a:off x="4426200" y="4395960"/>
            <a:ext cx="404640" cy="484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4472c4"/>
                </a:solidFill>
                <a:latin typeface="Calibri Light"/>
              </a:rPr>
              <a:t>##</a:t>
            </a:r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17"/>
          <p:cNvSpPr>
            <a:spLocks noGrp="1"/>
          </p:cNvSpPr>
          <p:nvPr>
            <p:ph type="body"/>
          </p:nvPr>
        </p:nvSpPr>
        <p:spPr>
          <a:xfrm>
            <a:off x="4426200" y="5000760"/>
            <a:ext cx="404640" cy="484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4472c4"/>
                </a:solidFill>
                <a:latin typeface="Calibri Light"/>
              </a:rPr>
              <a:t>##</a:t>
            </a:r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18"/>
          <p:cNvSpPr>
            <a:spLocks noGrp="1"/>
          </p:cNvSpPr>
          <p:nvPr>
            <p:ph type="body"/>
          </p:nvPr>
        </p:nvSpPr>
        <p:spPr>
          <a:xfrm>
            <a:off x="4426200" y="5605920"/>
            <a:ext cx="404640" cy="484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4472c4"/>
                </a:solidFill>
                <a:latin typeface="Calibri Light"/>
              </a:rPr>
              <a:t>##</a:t>
            </a:r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Straight Connector 3"/>
          <p:cNvSpPr/>
          <p:nvPr/>
        </p:nvSpPr>
        <p:spPr>
          <a:xfrm>
            <a:off x="4044960" y="1371600"/>
            <a:ext cx="360" cy="4719240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PlaceHolder 19"/>
          <p:cNvSpPr>
            <a:spLocks noGrp="1"/>
          </p:cNvSpPr>
          <p:nvPr>
            <p:ph type="body"/>
          </p:nvPr>
        </p:nvSpPr>
        <p:spPr>
          <a:xfrm>
            <a:off x="8857800" y="1371600"/>
            <a:ext cx="2952720" cy="484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Insert agenda item</a:t>
            </a:r>
            <a:endParaRPr b="0" lang="en-LV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0"/>
          <p:cNvSpPr>
            <a:spLocks noGrp="1"/>
          </p:cNvSpPr>
          <p:nvPr>
            <p:ph type="body"/>
          </p:nvPr>
        </p:nvSpPr>
        <p:spPr>
          <a:xfrm>
            <a:off x="8857800" y="1976400"/>
            <a:ext cx="2952720" cy="484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Insert agenda item</a:t>
            </a:r>
            <a:endParaRPr b="0" lang="en-LV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1"/>
          <p:cNvSpPr>
            <a:spLocks noGrp="1"/>
          </p:cNvSpPr>
          <p:nvPr>
            <p:ph type="body"/>
          </p:nvPr>
        </p:nvSpPr>
        <p:spPr>
          <a:xfrm>
            <a:off x="8857800" y="2581200"/>
            <a:ext cx="2952720" cy="484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Insert agenda item</a:t>
            </a:r>
            <a:endParaRPr b="0" lang="en-LV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2"/>
          <p:cNvSpPr>
            <a:spLocks noGrp="1"/>
          </p:cNvSpPr>
          <p:nvPr>
            <p:ph type="body"/>
          </p:nvPr>
        </p:nvSpPr>
        <p:spPr>
          <a:xfrm>
            <a:off x="8857800" y="3186360"/>
            <a:ext cx="2952720" cy="484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Insert agenda item</a:t>
            </a:r>
            <a:endParaRPr b="0" lang="en-LV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3"/>
          <p:cNvSpPr>
            <a:spLocks noGrp="1"/>
          </p:cNvSpPr>
          <p:nvPr>
            <p:ph type="body"/>
          </p:nvPr>
        </p:nvSpPr>
        <p:spPr>
          <a:xfrm>
            <a:off x="8857800" y="3791160"/>
            <a:ext cx="2952720" cy="484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Insert agenda item</a:t>
            </a:r>
            <a:endParaRPr b="0" lang="en-LV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4"/>
          <p:cNvSpPr>
            <a:spLocks noGrp="1"/>
          </p:cNvSpPr>
          <p:nvPr>
            <p:ph type="body"/>
          </p:nvPr>
        </p:nvSpPr>
        <p:spPr>
          <a:xfrm>
            <a:off x="8857800" y="4395960"/>
            <a:ext cx="2952720" cy="484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Insert agenda item</a:t>
            </a:r>
            <a:endParaRPr b="0" lang="en-LV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5"/>
          <p:cNvSpPr>
            <a:spLocks noGrp="1"/>
          </p:cNvSpPr>
          <p:nvPr>
            <p:ph type="body"/>
          </p:nvPr>
        </p:nvSpPr>
        <p:spPr>
          <a:xfrm>
            <a:off x="8857800" y="5000760"/>
            <a:ext cx="2952720" cy="484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Insert agenda item</a:t>
            </a:r>
            <a:endParaRPr b="0" lang="en-LV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6"/>
          <p:cNvSpPr>
            <a:spLocks noGrp="1"/>
          </p:cNvSpPr>
          <p:nvPr>
            <p:ph type="body"/>
          </p:nvPr>
        </p:nvSpPr>
        <p:spPr>
          <a:xfrm>
            <a:off x="8857800" y="5605920"/>
            <a:ext cx="2952720" cy="484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Insert agenda item</a:t>
            </a:r>
            <a:endParaRPr b="0" lang="en-LV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7"/>
          <p:cNvSpPr>
            <a:spLocks noGrp="1"/>
          </p:cNvSpPr>
          <p:nvPr>
            <p:ph type="body"/>
          </p:nvPr>
        </p:nvSpPr>
        <p:spPr>
          <a:xfrm>
            <a:off x="8317080" y="1371600"/>
            <a:ext cx="404640" cy="484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4472c4"/>
                </a:solidFill>
                <a:latin typeface="Calibri Light"/>
              </a:rPr>
              <a:t>##</a:t>
            </a:r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8"/>
          <p:cNvSpPr>
            <a:spLocks noGrp="1"/>
          </p:cNvSpPr>
          <p:nvPr>
            <p:ph type="body"/>
          </p:nvPr>
        </p:nvSpPr>
        <p:spPr>
          <a:xfrm>
            <a:off x="8317080" y="1976400"/>
            <a:ext cx="404640" cy="484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4472c4"/>
                </a:solidFill>
                <a:latin typeface="Calibri Light"/>
              </a:rPr>
              <a:t>##</a:t>
            </a:r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9"/>
          <p:cNvSpPr>
            <a:spLocks noGrp="1"/>
          </p:cNvSpPr>
          <p:nvPr>
            <p:ph type="body"/>
          </p:nvPr>
        </p:nvSpPr>
        <p:spPr>
          <a:xfrm>
            <a:off x="8317080" y="2581200"/>
            <a:ext cx="404640" cy="484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4472c4"/>
                </a:solidFill>
                <a:latin typeface="Calibri Light"/>
              </a:rPr>
              <a:t>##</a:t>
            </a:r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0"/>
          <p:cNvSpPr>
            <a:spLocks noGrp="1"/>
          </p:cNvSpPr>
          <p:nvPr>
            <p:ph type="body"/>
          </p:nvPr>
        </p:nvSpPr>
        <p:spPr>
          <a:xfrm>
            <a:off x="8317080" y="3186360"/>
            <a:ext cx="404640" cy="484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4472c4"/>
                </a:solidFill>
                <a:latin typeface="Calibri Light"/>
              </a:rPr>
              <a:t>##</a:t>
            </a:r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1"/>
          <p:cNvSpPr>
            <a:spLocks noGrp="1"/>
          </p:cNvSpPr>
          <p:nvPr>
            <p:ph type="body"/>
          </p:nvPr>
        </p:nvSpPr>
        <p:spPr>
          <a:xfrm>
            <a:off x="8317080" y="3791160"/>
            <a:ext cx="404640" cy="484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4472c4"/>
                </a:solidFill>
                <a:latin typeface="Calibri Light"/>
              </a:rPr>
              <a:t>##</a:t>
            </a:r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2"/>
          <p:cNvSpPr>
            <a:spLocks noGrp="1"/>
          </p:cNvSpPr>
          <p:nvPr>
            <p:ph type="body"/>
          </p:nvPr>
        </p:nvSpPr>
        <p:spPr>
          <a:xfrm>
            <a:off x="8317080" y="4395960"/>
            <a:ext cx="404640" cy="484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4472c4"/>
                </a:solidFill>
                <a:latin typeface="Calibri Light"/>
              </a:rPr>
              <a:t>##</a:t>
            </a:r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3"/>
          <p:cNvSpPr>
            <a:spLocks noGrp="1"/>
          </p:cNvSpPr>
          <p:nvPr>
            <p:ph type="body"/>
          </p:nvPr>
        </p:nvSpPr>
        <p:spPr>
          <a:xfrm>
            <a:off x="8317080" y="5000760"/>
            <a:ext cx="404640" cy="484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4472c4"/>
                </a:solidFill>
                <a:latin typeface="Calibri Light"/>
              </a:rPr>
              <a:t>##</a:t>
            </a:r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4"/>
          <p:cNvSpPr>
            <a:spLocks noGrp="1"/>
          </p:cNvSpPr>
          <p:nvPr>
            <p:ph type="body"/>
          </p:nvPr>
        </p:nvSpPr>
        <p:spPr>
          <a:xfrm>
            <a:off x="8317080" y="5605920"/>
            <a:ext cx="404640" cy="484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4472c4"/>
                </a:solidFill>
                <a:latin typeface="Calibri Light"/>
              </a:rPr>
              <a:t>##</a:t>
            </a:r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5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Aft>
                <a:spcPts val="1199"/>
              </a:spcAft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spcAft>
                <a:spcPts val="1199"/>
              </a:spcAft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lv-LV" sz="1200" spc="-1" strike="noStrike">
              <a:latin typeface="Times New Roman"/>
            </a:endParaRPr>
          </a:p>
        </p:txBody>
      </p:sp>
      <p:sp>
        <p:nvSpPr>
          <p:cNvPr id="79" name="PlaceHolder 36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D488F1-D972-47BC-8F9A-0038E682676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lv-LV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Presentation title 60pt, long title 48pt, max 3 lines</a:t>
            </a:r>
            <a:endParaRPr b="0" lang="en-LV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dt" idx="4"/>
          </p:nvPr>
        </p:nvSpPr>
        <p:spPr>
          <a:xfrm>
            <a:off x="1149120" y="5107320"/>
            <a:ext cx="4114440" cy="2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lv-LV" sz="1400" spc="-1" strike="noStrike">
                <a:latin typeface="Times New Roman"/>
              </a:defRPr>
            </a:lvl1pPr>
          </a:lstStyle>
          <a:p>
            <a:r>
              <a:rPr b="0" lang="lv-LV" sz="1400" spc="-1" strike="noStrike">
                <a:latin typeface="Times New Roman"/>
              </a:rPr>
              <a:t>&lt;date/time&gt;</a:t>
            </a:r>
            <a:endParaRPr b="0" lang="lv-LV" sz="1400" spc="-1" strike="noStrike">
              <a:latin typeface="Times New Roman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1149120" y="5352480"/>
            <a:ext cx="4114440" cy="959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Presenter 14pt</a:t>
            </a:r>
            <a:endParaRPr b="0" lang="en-LV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Box 5"/>
          <p:cNvSpPr/>
          <p:nvPr/>
        </p:nvSpPr>
        <p:spPr>
          <a:xfrm>
            <a:off x="0" y="-257760"/>
            <a:ext cx="609552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00" spc="-1" strike="noStrike">
                <a:solidFill>
                  <a:srgbClr val="44546a"/>
                </a:solidFill>
                <a:latin typeface="Calibri"/>
              </a:rPr>
              <a:t>Go to Brand Space for more cover options</a:t>
            </a:r>
            <a:endParaRPr b="0" lang="lv-LV" sz="800" spc="-1" strike="noStrike">
              <a:latin typeface="Arial"/>
            </a:endParaRPr>
          </a:p>
        </p:txBody>
      </p:sp>
      <p:grpSp>
        <p:nvGrpSpPr>
          <p:cNvPr id="120" name="Logo_BL"/>
          <p:cNvGrpSpPr/>
          <p:nvPr/>
        </p:nvGrpSpPr>
        <p:grpSpPr>
          <a:xfrm>
            <a:off x="9147240" y="5815440"/>
            <a:ext cx="1883160" cy="496080"/>
            <a:chOff x="9147240" y="5815440"/>
            <a:chExt cx="1883160" cy="496080"/>
          </a:xfrm>
        </p:grpSpPr>
        <p:sp>
          <p:nvSpPr>
            <p:cNvPr id="121" name="Freeform 5"/>
            <p:cNvSpPr/>
            <p:nvPr/>
          </p:nvSpPr>
          <p:spPr>
            <a:xfrm>
              <a:off x="10244880" y="5815440"/>
              <a:ext cx="185400" cy="196200"/>
            </a:xfrm>
            <a:custGeom>
              <a:avLst/>
              <a:gdLst/>
              <a:ahLst/>
              <a:rect l="l" t="t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Freeform 6"/>
            <p:cNvSpPr/>
            <p:nvPr/>
          </p:nvSpPr>
          <p:spPr>
            <a:xfrm>
              <a:off x="9147240" y="6024600"/>
              <a:ext cx="1883160" cy="286920"/>
            </a:xfrm>
            <a:custGeom>
              <a:avLst/>
              <a:gdLst/>
              <a:ahLst/>
              <a:rect l="l" t="t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Presentation title 60pt, long title 48pt, max 3 lines</a:t>
            </a:r>
            <a:endParaRPr b="0" lang="en-LV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dt" idx="5"/>
          </p:nvPr>
        </p:nvSpPr>
        <p:spPr>
          <a:xfrm>
            <a:off x="1149120" y="5107320"/>
            <a:ext cx="4114440" cy="2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lv-LV" sz="1400" spc="-1" strike="noStrike">
                <a:latin typeface="Times New Roman"/>
              </a:defRPr>
            </a:lvl1pPr>
          </a:lstStyle>
          <a:p>
            <a:r>
              <a:rPr b="0" lang="lv-LV" sz="1400" spc="-1" strike="noStrike">
                <a:latin typeface="Times New Roman"/>
              </a:rPr>
              <a:t>&lt;date/time&gt;</a:t>
            </a:r>
            <a:endParaRPr b="0" lang="lv-LV" sz="1400" spc="-1" strike="noStrike">
              <a:latin typeface="Times New Roman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1149120" y="5352480"/>
            <a:ext cx="4114440" cy="959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Presenter 14pt</a:t>
            </a:r>
            <a:endParaRPr b="0" lang="en-LV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Box 5"/>
          <p:cNvSpPr/>
          <p:nvPr/>
        </p:nvSpPr>
        <p:spPr>
          <a:xfrm>
            <a:off x="0" y="-257760"/>
            <a:ext cx="609552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00" spc="-1" strike="noStrike">
                <a:solidFill>
                  <a:srgbClr val="44546a"/>
                </a:solidFill>
                <a:latin typeface="Calibri"/>
              </a:rPr>
              <a:t>Go to Brand Space for more cover options</a:t>
            </a:r>
            <a:endParaRPr b="0" lang="lv-LV" sz="800" spc="-1" strike="noStrike">
              <a:latin typeface="Arial"/>
            </a:endParaRPr>
          </a:p>
        </p:txBody>
      </p:sp>
      <p:grpSp>
        <p:nvGrpSpPr>
          <p:cNvPr id="163" name="Logo_BL"/>
          <p:cNvGrpSpPr/>
          <p:nvPr/>
        </p:nvGrpSpPr>
        <p:grpSpPr>
          <a:xfrm>
            <a:off x="9147240" y="5815440"/>
            <a:ext cx="1883160" cy="496080"/>
            <a:chOff x="9147240" y="5815440"/>
            <a:chExt cx="1883160" cy="496080"/>
          </a:xfrm>
        </p:grpSpPr>
        <p:sp>
          <p:nvSpPr>
            <p:cNvPr id="164" name="Freeform 5"/>
            <p:cNvSpPr/>
            <p:nvPr/>
          </p:nvSpPr>
          <p:spPr>
            <a:xfrm>
              <a:off x="10244880" y="5815440"/>
              <a:ext cx="185400" cy="196200"/>
            </a:xfrm>
            <a:custGeom>
              <a:avLst/>
              <a:gdLst/>
              <a:ahLst/>
              <a:rect l="l" t="t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Freeform 6"/>
            <p:cNvSpPr/>
            <p:nvPr/>
          </p:nvSpPr>
          <p:spPr>
            <a:xfrm>
              <a:off x="9147240" y="6024600"/>
              <a:ext cx="1883160" cy="286920"/>
            </a:xfrm>
            <a:custGeom>
              <a:avLst/>
              <a:gdLst/>
              <a:ahLst/>
              <a:rect l="l" t="t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428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K8s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Kubernetes</a:t>
            </a:r>
            <a:endParaRPr b="0" lang="en-LV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1149120" y="5352480"/>
            <a:ext cx="4114440" cy="959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Agris Pudans</a:t>
            </a:r>
            <a:endParaRPr b="0" lang="en-LV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182960" y="360000"/>
            <a:ext cx="7997040" cy="5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LV" sz="3600" spc="-1" strike="noStrike">
                <a:solidFill>
                  <a:srgbClr val="000000"/>
                </a:solidFill>
                <a:latin typeface="Calibri"/>
              </a:rPr>
              <a:t>Recap</a:t>
            </a:r>
            <a:endParaRPr b="0" lang="en-LV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1080000" y="1020960"/>
            <a:ext cx="9720000" cy="473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LV" sz="2800" spc="-1" strike="noStrike">
                <a:solidFill>
                  <a:srgbClr val="000000"/>
                </a:solidFill>
                <a:latin typeface="Calibri"/>
              </a:rPr>
              <a:t>So far we know:</a:t>
            </a: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LV" sz="2800" spc="-1" strike="noStrike">
                <a:solidFill>
                  <a:srgbClr val="000000"/>
                </a:solidFill>
                <a:latin typeface="Calibri"/>
              </a:rPr>
              <a:t>Docker</a:t>
            </a: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LV" sz="2800" spc="-1" strike="noStrike">
                <a:solidFill>
                  <a:srgbClr val="000000"/>
                </a:solidFill>
                <a:latin typeface="Calibri"/>
              </a:rPr>
              <a:t>Docker-compose</a:t>
            </a: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LV" sz="2800" spc="-1" strike="noStrike">
                <a:solidFill>
                  <a:srgbClr val="000000"/>
                </a:solidFill>
                <a:latin typeface="Calibri"/>
              </a:rPr>
              <a:t>Docker swarm</a:t>
            </a:r>
            <a:br/>
            <a:r>
              <a:rPr b="0" lang="en-LV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380880" y="1371600"/>
            <a:ext cx="3266640" cy="810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Kubernetes</a:t>
            </a:r>
            <a:endParaRPr b="0" lang="en-LV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TextBox 64"/>
          <p:cNvSpPr/>
          <p:nvPr/>
        </p:nvSpPr>
        <p:spPr>
          <a:xfrm>
            <a:off x="4750920" y="1580400"/>
            <a:ext cx="6768360" cy="20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-LV" sz="1800" spc="-1" strike="noStrike">
                <a:solidFill>
                  <a:srgbClr val="000000"/>
                </a:solidFill>
                <a:latin typeface="Calibri"/>
              </a:rPr>
              <a:t>rchestration tool </a:t>
            </a:r>
            <a:r>
              <a:rPr b="0" lang="en-LV" sz="1800" spc="-1" strike="noStrike">
                <a:solidFill>
                  <a:srgbClr val="000000"/>
                </a:solidFill>
                <a:latin typeface="Calibri"/>
              </a:rPr>
              <a:t>for docker container </a:t>
            </a:r>
            <a:endParaRPr b="0" lang="lv-LV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Automating deployment, scaling, and management of containerized applications.</a:t>
            </a:r>
            <a:endParaRPr b="0" lang="lv-LV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LV" sz="1800" spc="-1" strike="noStrike">
                <a:solidFill>
                  <a:srgbClr val="000000"/>
                </a:solidFill>
                <a:latin typeface="Calibri"/>
              </a:rPr>
              <a:t>OpenSource</a:t>
            </a:r>
            <a:endParaRPr b="0" lang="lv-LV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LV" sz="1800" spc="-1" strike="noStrike">
                <a:solidFill>
                  <a:srgbClr val="000000"/>
                </a:solidFill>
                <a:latin typeface="Calibri"/>
              </a:rPr>
              <a:t>Scalable</a:t>
            </a:r>
            <a:r>
              <a:rPr b="0" lang="en-LV" sz="1800" spc="-1" strike="noStrike">
                <a:solidFill>
                  <a:srgbClr val="000000"/>
                </a:solidFill>
                <a:latin typeface="Calibri"/>
              </a:rPr>
              <a:t> (can run on multiple computers)</a:t>
            </a:r>
            <a:endParaRPr b="0" lang="lv-LV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LV" sz="1800" spc="-1" strike="noStrike">
                <a:solidFill>
                  <a:srgbClr val="000000"/>
                </a:solidFill>
                <a:latin typeface="Calibri"/>
              </a:rPr>
              <a:t>Can start in Cloud (public, private, hybrid) or on bare-metal</a:t>
            </a:r>
            <a:endParaRPr b="0" lang="lv-LV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v-LV" sz="18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380880" y="2181960"/>
            <a:ext cx="3266640" cy="26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lnSpc>
                <a:spcPct val="100000"/>
              </a:lnSpc>
              <a:spcAft>
                <a:spcPts val="1199"/>
              </a:spcAft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Copyright © 2022 Accenture. All rights reserved.</a:t>
            </a:r>
            <a:endParaRPr b="0" lang="lv-LV" sz="1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E4003B-58DF-4683-980E-07D44E171AC3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149120" y="1260000"/>
            <a:ext cx="799704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LV" sz="1800" spc="-1" strike="noStrike">
                <a:solidFill>
                  <a:srgbClr val="000000"/>
                </a:solidFill>
                <a:latin typeface="Calibri"/>
              </a:rPr>
              <a:t>Concepts</a:t>
            </a:r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1149120" y="1620000"/>
            <a:ext cx="8750880" cy="469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LV" sz="2800" spc="-1" strike="noStrike">
                <a:solidFill>
                  <a:srgbClr val="000000"/>
                </a:solidFill>
                <a:latin typeface="Calibri"/>
              </a:rPr>
              <a:t>Cluster and controlplane</a:t>
            </a: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LV" sz="2800" spc="-1" strike="noStrike">
                <a:solidFill>
                  <a:srgbClr val="000000"/>
                </a:solidFill>
                <a:latin typeface="Calibri"/>
              </a:rPr>
              <a:t>Nodes</a:t>
            </a: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LV" sz="2800" spc="-1" strike="noStrike">
                <a:solidFill>
                  <a:srgbClr val="000000"/>
                </a:solidFill>
                <a:latin typeface="Calibri"/>
              </a:rPr>
              <a:t>Pods</a:t>
            </a: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LV" sz="2800" spc="-1" strike="noStrike">
                <a:solidFill>
                  <a:srgbClr val="000000"/>
                </a:solidFill>
                <a:latin typeface="Calibri"/>
              </a:rPr>
              <a:t>Services</a:t>
            </a: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LV" sz="2800" spc="-1" strike="noStrike">
                <a:solidFill>
                  <a:srgbClr val="000000"/>
                </a:solidFill>
                <a:latin typeface="Calibri"/>
              </a:rPr>
              <a:t>Networking</a:t>
            </a: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LV" sz="2800" spc="-1" strike="noStrike">
                <a:solidFill>
                  <a:srgbClr val="000000"/>
                </a:solidFill>
                <a:latin typeface="Calibri"/>
              </a:rPr>
              <a:t>Security &amp; policies</a:t>
            </a: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LV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149120" y="331920"/>
            <a:ext cx="7997040" cy="43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LV" sz="1800" spc="-1" strike="noStrike">
                <a:solidFill>
                  <a:srgbClr val="000000"/>
                </a:solidFill>
                <a:latin typeface="Calibri"/>
              </a:rPr>
              <a:t>K8s Cluster and controlplane</a:t>
            </a:r>
            <a:br/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1149120" y="900000"/>
            <a:ext cx="10370880" cy="541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LV" sz="2800" spc="-1" strike="noStrike">
                <a:solidFill>
                  <a:srgbClr val="000000"/>
                </a:solidFill>
                <a:latin typeface="Calibri"/>
              </a:rPr>
              <a:t>Cluster</a:t>
            </a: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LV" sz="2000" spc="-1" strike="noStrike">
                <a:solidFill>
                  <a:srgbClr val="000000"/>
                </a:solidFill>
                <a:latin typeface="Calibri"/>
              </a:rPr>
              <a:t>Namespace</a:t>
            </a:r>
            <a:endParaRPr b="0" lang="en-LV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LV" sz="1800" spc="-1" strike="noStrike">
                <a:solidFill>
                  <a:srgbClr val="000000"/>
                </a:solidFill>
                <a:latin typeface="Calibri"/>
              </a:rPr>
              <a:t>Isolation from other neighbours</a:t>
            </a:r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LV" sz="1800" spc="-1" strike="noStrike">
                <a:solidFill>
                  <a:srgbClr val="000000"/>
                </a:solidFill>
                <a:latin typeface="Calibri"/>
              </a:rPr>
              <a:t>Policies with neighbors – which ones we like or don’t like and what we do about that</a:t>
            </a:r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LV" sz="1800" spc="-1" strike="noStrike">
                <a:solidFill>
                  <a:srgbClr val="000000"/>
                </a:solidFill>
                <a:latin typeface="Calibri"/>
              </a:rPr>
              <a:t>Resource limits</a:t>
            </a:r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LV" sz="2000" spc="-1" strike="noStrike">
                <a:solidFill>
                  <a:srgbClr val="000000"/>
                </a:solidFill>
                <a:latin typeface="Calibri"/>
              </a:rPr>
              <a:t>Users &amp; Roles</a:t>
            </a:r>
            <a:endParaRPr b="0" lang="en-LV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LV" sz="1800" spc="-1" strike="noStrike">
                <a:solidFill>
                  <a:srgbClr val="000000"/>
                </a:solidFill>
                <a:latin typeface="Calibri"/>
              </a:rPr>
              <a:t>RBAC – role based access control – who can do and where</a:t>
            </a:r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LV" sz="2000" spc="-1" strike="noStrike">
                <a:solidFill>
                  <a:srgbClr val="000000"/>
                </a:solidFill>
                <a:latin typeface="Calibri"/>
              </a:rPr>
              <a:t>Contexts</a:t>
            </a:r>
            <a:endParaRPr b="0" lang="en-LV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LV" sz="1800" spc="-1" strike="noStrike">
                <a:solidFill>
                  <a:srgbClr val="000000"/>
                </a:solidFill>
                <a:latin typeface="Calibri"/>
              </a:rPr>
              <a:t>Combinations of cluster, namespace, users – specify connection to cluster</a:t>
            </a:r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LV" sz="2800" spc="-1" strike="noStrike">
                <a:solidFill>
                  <a:srgbClr val="000000"/>
                </a:solidFill>
                <a:latin typeface="Calibri"/>
              </a:rPr>
              <a:t>Controlplane</a:t>
            </a: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LV" sz="2000" spc="-1" strike="noStrike">
                <a:solidFill>
                  <a:srgbClr val="000000"/>
                </a:solidFill>
                <a:latin typeface="Calibri"/>
              </a:rPr>
              <a:t>API server </a:t>
            </a:r>
            <a:endParaRPr b="0" lang="en-LV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LV" sz="2000" spc="-1" strike="noStrike">
                <a:solidFill>
                  <a:srgbClr val="000000"/>
                </a:solidFill>
                <a:latin typeface="Calibri"/>
              </a:rPr>
              <a:t>Etcd – database where cluster configuration is stored</a:t>
            </a:r>
            <a:endParaRPr b="0" lang="en-LV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LV" sz="2000" spc="-1" strike="noStrike">
                <a:solidFill>
                  <a:srgbClr val="000000"/>
                </a:solidFill>
                <a:latin typeface="Calibri"/>
              </a:rPr>
              <a:t>Scheduler – manage workloads, pods </a:t>
            </a:r>
            <a:endParaRPr b="0" lang="en-LV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51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LV" sz="1800" spc="-1" strike="noStrike">
                <a:solidFill>
                  <a:srgbClr val="000000"/>
                </a:solidFill>
                <a:latin typeface="Calibri"/>
              </a:rPr>
              <a:t>Nodes</a:t>
            </a:r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1149120" y="1080000"/>
            <a:ext cx="9830880" cy="52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LV" sz="2800" spc="-1" strike="noStrike">
                <a:solidFill>
                  <a:srgbClr val="000000"/>
                </a:solidFill>
                <a:latin typeface="Calibri"/>
              </a:rPr>
              <a:t>Nodes are host machines</a:t>
            </a: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LV" sz="2000" spc="-1" strike="noStrike">
                <a:solidFill>
                  <a:srgbClr val="000000"/>
                </a:solidFill>
                <a:latin typeface="Calibri"/>
              </a:rPr>
              <a:t>Cluster should have 2x+1 master nodes = 1, 3, 5, .., 7 – necessary condition for cluster health</a:t>
            </a:r>
            <a:endParaRPr b="0" lang="en-LV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LV" sz="2000" spc="-1" strike="noStrike">
                <a:solidFill>
                  <a:srgbClr val="000000"/>
                </a:solidFill>
                <a:latin typeface="Calibri"/>
              </a:rPr>
              <a:t>Kubelet – connect nodes to cluster</a:t>
            </a:r>
            <a:endParaRPr b="0" lang="en-LV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LV" sz="2000" spc="-1" strike="noStrike">
                <a:solidFill>
                  <a:srgbClr val="000000"/>
                </a:solidFill>
                <a:latin typeface="Calibri"/>
              </a:rPr>
              <a:t>Kube-proxy  - procides networking</a:t>
            </a:r>
            <a:endParaRPr b="0" lang="en-LV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LV" sz="2000" spc="-1" strike="noStrike">
                <a:solidFill>
                  <a:srgbClr val="000000"/>
                </a:solidFill>
                <a:latin typeface="Calibri"/>
              </a:rPr>
              <a:t>Container runtime – containerd, not necessary require Docker</a:t>
            </a:r>
            <a:endParaRPr b="0" lang="en-LV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LV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LV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LV" sz="1800" spc="-1" strike="noStrike">
                <a:solidFill>
                  <a:srgbClr val="000000"/>
                </a:solidFill>
                <a:latin typeface="Calibri"/>
              </a:rPr>
              <a:t>Pods</a:t>
            </a:r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1149120" y="1080000"/>
            <a:ext cx="10010880" cy="523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LV" sz="2800" spc="-1" strike="noStrike">
                <a:solidFill>
                  <a:srgbClr val="000000"/>
                </a:solidFill>
                <a:latin typeface="Calibri"/>
              </a:rPr>
              <a:t>Pod  - smallest  deployable unit in Kubernetes</a:t>
            </a: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LV" sz="2000" spc="-1" strike="noStrike">
                <a:solidFill>
                  <a:srgbClr val="000000"/>
                </a:solidFill>
                <a:latin typeface="Calibri"/>
              </a:rPr>
              <a:t>Contains 1 or more containers</a:t>
            </a:r>
            <a:endParaRPr b="0" lang="en-LV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51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LV" sz="1800" spc="-1" strike="noStrike">
                <a:solidFill>
                  <a:srgbClr val="000000"/>
                </a:solidFill>
                <a:latin typeface="Calibri"/>
              </a:rPr>
              <a:t>Services</a:t>
            </a:r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1149120" y="900000"/>
            <a:ext cx="9650880" cy="541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LV" sz="2800" spc="-1" strike="noStrike">
                <a:solidFill>
                  <a:srgbClr val="000000"/>
                </a:solidFill>
                <a:latin typeface="Calibri"/>
              </a:rPr>
              <a:t>Several types</a:t>
            </a:r>
            <a:br/>
            <a:r>
              <a:rPr b="0" lang="en-LV" sz="2800" spc="-1" strike="noStrike">
                <a:solidFill>
                  <a:srgbClr val="000000"/>
                </a:solidFill>
                <a:latin typeface="Calibri"/>
              </a:rPr>
              <a:t>LoadBalancer, ClusterIP, </a:t>
            </a: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LV" sz="2800" spc="-1" strike="noStrike">
                <a:solidFill>
                  <a:srgbClr val="000000"/>
                </a:solidFill>
                <a:latin typeface="Calibri"/>
              </a:rPr>
              <a:t>Similar to docker expose, </a:t>
            </a:r>
            <a:br/>
            <a:r>
              <a:rPr b="0" lang="en-LV" sz="2800" spc="-1" strike="noStrike">
                <a:solidFill>
                  <a:srgbClr val="000000"/>
                </a:solidFill>
                <a:latin typeface="Calibri"/>
              </a:rPr>
              <a:t>serves connections pods, </a:t>
            </a:r>
            <a:br/>
            <a:r>
              <a:rPr b="0" lang="en-LV" sz="2800" spc="-1" strike="noStrike">
                <a:solidFill>
                  <a:srgbClr val="000000"/>
                </a:solidFill>
                <a:latin typeface="Calibri"/>
              </a:rPr>
              <a:t>does load blancing</a:t>
            </a:r>
            <a:endParaRPr b="0" lang="en-LV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149120" y="380880"/>
            <a:ext cx="7997040" cy="3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LV" sz="1800" spc="-1" strike="noStrike">
                <a:solidFill>
                  <a:srgbClr val="000000"/>
                </a:solidFill>
                <a:latin typeface="Calibri"/>
              </a:rPr>
              <a:t>How it comes all together</a:t>
            </a:r>
            <a:endParaRPr b="0" lang="en-LV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"/>
          <p:cNvSpPr/>
          <p:nvPr/>
        </p:nvSpPr>
        <p:spPr>
          <a:xfrm>
            <a:off x="1260000" y="900000"/>
            <a:ext cx="3060000" cy="27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lv-LV" sz="1800" spc="-1" strike="noStrike">
                <a:latin typeface="Arial"/>
              </a:rPr>
              <a:t>Node1:</a:t>
            </a:r>
            <a:br/>
            <a:r>
              <a:rPr b="0" lang="lv-LV" sz="1800" spc="-1" strike="noStrike">
                <a:latin typeface="Arial"/>
              </a:rPr>
              <a:t>pod1.1</a:t>
            </a:r>
            <a:endParaRPr b="0" lang="lv-LV" sz="1800" spc="-1" strike="noStrike">
              <a:latin typeface="Arial"/>
            </a:endParaRPr>
          </a:p>
          <a:p>
            <a:pPr algn="ctr">
              <a:buNone/>
            </a:pPr>
            <a:r>
              <a:rPr b="0" lang="lv-LV" sz="1800" spc="-1" strike="noStrike">
                <a:latin typeface="Arial"/>
              </a:rPr>
              <a:t>Pod2.1</a:t>
            </a:r>
            <a:endParaRPr b="0" lang="lv-LV" sz="1800" spc="-1" strike="noStrike">
              <a:latin typeface="Arial"/>
            </a:endParaRPr>
          </a:p>
          <a:p>
            <a:pPr algn="ctr">
              <a:buNone/>
            </a:pPr>
            <a:r>
              <a:rPr b="0" lang="lv-LV" sz="1800" spc="-1" strike="noStrike">
                <a:latin typeface="Arial"/>
              </a:rPr>
              <a:t>Pod1.2</a:t>
            </a:r>
            <a:endParaRPr b="0" lang="lv-LV" sz="1800" spc="-1" strike="noStrike">
              <a:latin typeface="Arial"/>
            </a:endParaRPr>
          </a:p>
        </p:txBody>
      </p:sp>
      <p:sp>
        <p:nvSpPr>
          <p:cNvPr id="221" name=""/>
          <p:cNvSpPr/>
          <p:nvPr/>
        </p:nvSpPr>
        <p:spPr>
          <a:xfrm>
            <a:off x="8460000" y="900000"/>
            <a:ext cx="3060000" cy="27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lv-LV" sz="1800" spc="-1" strike="noStrike">
                <a:latin typeface="Arial"/>
              </a:rPr>
              <a:t>Node3:</a:t>
            </a:r>
            <a:br/>
            <a:r>
              <a:rPr b="0" lang="lv-LV" sz="1800" spc="-1" strike="noStrike">
                <a:latin typeface="Arial"/>
              </a:rPr>
              <a:t>pod1.3</a:t>
            </a:r>
            <a:endParaRPr b="0" lang="lv-LV" sz="1800" spc="-1" strike="noStrike">
              <a:latin typeface="Arial"/>
            </a:endParaRPr>
          </a:p>
          <a:p>
            <a:pPr algn="ctr">
              <a:buNone/>
            </a:pPr>
            <a:r>
              <a:rPr b="0" lang="lv-LV" sz="1800" spc="-1" strike="noStrike">
                <a:latin typeface="Arial"/>
              </a:rPr>
              <a:t>Pod4.2</a:t>
            </a:r>
            <a:endParaRPr b="0" lang="lv-LV" sz="1800" spc="-1" strike="noStrike">
              <a:latin typeface="Arial"/>
            </a:endParaRPr>
          </a:p>
        </p:txBody>
      </p:sp>
      <p:sp>
        <p:nvSpPr>
          <p:cNvPr id="222" name=""/>
          <p:cNvSpPr/>
          <p:nvPr/>
        </p:nvSpPr>
        <p:spPr>
          <a:xfrm>
            <a:off x="4860000" y="900000"/>
            <a:ext cx="3060000" cy="27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lv-LV" sz="1800" spc="-1" strike="noStrike">
                <a:latin typeface="Arial"/>
              </a:rPr>
              <a:t>Node2:</a:t>
            </a:r>
            <a:br/>
            <a:r>
              <a:rPr b="0" lang="lv-LV" sz="1800" spc="-1" strike="noStrike">
                <a:latin typeface="Arial"/>
              </a:rPr>
              <a:t>pod3.1</a:t>
            </a:r>
            <a:endParaRPr b="0" lang="lv-LV" sz="1800" spc="-1" strike="noStrike">
              <a:latin typeface="Arial"/>
            </a:endParaRPr>
          </a:p>
          <a:p>
            <a:pPr algn="ctr">
              <a:buNone/>
            </a:pPr>
            <a:r>
              <a:rPr b="0" lang="lv-LV" sz="1800" spc="-1" strike="noStrike">
                <a:latin typeface="Arial"/>
              </a:rPr>
              <a:t>Pod2.2</a:t>
            </a:r>
            <a:endParaRPr b="0" lang="lv-LV" sz="1800" spc="-1" strike="noStrike">
              <a:latin typeface="Arial"/>
            </a:endParaRPr>
          </a:p>
          <a:p>
            <a:pPr algn="ctr">
              <a:buNone/>
            </a:pPr>
            <a:r>
              <a:rPr b="0" lang="lv-LV" sz="1800" spc="-1" strike="noStrike">
                <a:latin typeface="Arial"/>
              </a:rPr>
              <a:t>Pod4.1</a:t>
            </a:r>
            <a:endParaRPr b="0" lang="lv-LV" sz="1800" spc="-1" strike="noStrike"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4860000" y="4680000"/>
            <a:ext cx="3060000" cy="1440000"/>
          </a:xfrm>
          <a:custGeom>
            <a:avLst/>
            <a:gdLst/>
            <a:ahLst/>
            <a:rect l="0" t="0" r="r" b="b"/>
            <a:pathLst>
              <a:path w="8502" h="4002">
                <a:moveTo>
                  <a:pt x="666" y="0"/>
                </a:moveTo>
                <a:lnTo>
                  <a:pt x="667" y="0"/>
                </a:lnTo>
                <a:cubicBezTo>
                  <a:pt x="550" y="0"/>
                  <a:pt x="435" y="31"/>
                  <a:pt x="333" y="89"/>
                </a:cubicBezTo>
                <a:cubicBezTo>
                  <a:pt x="232" y="148"/>
                  <a:pt x="148" y="232"/>
                  <a:pt x="89" y="333"/>
                </a:cubicBezTo>
                <a:cubicBezTo>
                  <a:pt x="31" y="435"/>
                  <a:pt x="0" y="550"/>
                  <a:pt x="0" y="667"/>
                </a:cubicBezTo>
                <a:lnTo>
                  <a:pt x="0" y="3334"/>
                </a:lnTo>
                <a:lnTo>
                  <a:pt x="0" y="3334"/>
                </a:lnTo>
                <a:cubicBezTo>
                  <a:pt x="0" y="3451"/>
                  <a:pt x="31" y="3566"/>
                  <a:pt x="89" y="3668"/>
                </a:cubicBezTo>
                <a:cubicBezTo>
                  <a:pt x="148" y="3769"/>
                  <a:pt x="232" y="3853"/>
                  <a:pt x="333" y="3912"/>
                </a:cubicBezTo>
                <a:cubicBezTo>
                  <a:pt x="435" y="3970"/>
                  <a:pt x="550" y="4001"/>
                  <a:pt x="667" y="4001"/>
                </a:cubicBezTo>
                <a:lnTo>
                  <a:pt x="7834" y="4000"/>
                </a:lnTo>
                <a:lnTo>
                  <a:pt x="7834" y="4001"/>
                </a:lnTo>
                <a:cubicBezTo>
                  <a:pt x="7951" y="4001"/>
                  <a:pt x="8066" y="3970"/>
                  <a:pt x="8168" y="3912"/>
                </a:cubicBezTo>
                <a:cubicBezTo>
                  <a:pt x="8269" y="3853"/>
                  <a:pt x="8353" y="3769"/>
                  <a:pt x="8412" y="3668"/>
                </a:cubicBezTo>
                <a:cubicBezTo>
                  <a:pt x="8470" y="3566"/>
                  <a:pt x="8501" y="3451"/>
                  <a:pt x="8501" y="3334"/>
                </a:cubicBezTo>
                <a:lnTo>
                  <a:pt x="8501" y="666"/>
                </a:lnTo>
                <a:lnTo>
                  <a:pt x="8501" y="667"/>
                </a:lnTo>
                <a:lnTo>
                  <a:pt x="8501" y="667"/>
                </a:lnTo>
                <a:cubicBezTo>
                  <a:pt x="8501" y="550"/>
                  <a:pt x="8470" y="435"/>
                  <a:pt x="8412" y="333"/>
                </a:cubicBezTo>
                <a:cubicBezTo>
                  <a:pt x="8353" y="232"/>
                  <a:pt x="8269" y="148"/>
                  <a:pt x="8168" y="89"/>
                </a:cubicBezTo>
                <a:cubicBezTo>
                  <a:pt x="8066" y="31"/>
                  <a:pt x="7951" y="0"/>
                  <a:pt x="7834" y="0"/>
                </a:cubicBezTo>
                <a:lnTo>
                  <a:pt x="66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lv-LV" sz="1800" spc="-1" strike="noStrike">
                <a:latin typeface="Arial"/>
              </a:rPr>
              <a:t>Master Node 1</a:t>
            </a:r>
            <a:endParaRPr b="0" lang="lv-LV" sz="1800" spc="-1" strike="noStrike">
              <a:latin typeface="Arial"/>
            </a:endParaRPr>
          </a:p>
        </p:txBody>
      </p:sp>
      <p:sp>
        <p:nvSpPr>
          <p:cNvPr id="224" name=""/>
          <p:cNvSpPr/>
          <p:nvPr/>
        </p:nvSpPr>
        <p:spPr>
          <a:xfrm>
            <a:off x="2880000" y="3960000"/>
            <a:ext cx="900000" cy="900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lv-LV" sz="1800" spc="-1" strike="noStrike">
                <a:latin typeface="Arial"/>
              </a:rPr>
              <a:t>Service1</a:t>
            </a:r>
            <a:endParaRPr b="0" lang="lv-LV" sz="1800" spc="-1" strike="noStrike">
              <a:latin typeface="Arial"/>
            </a:endParaRPr>
          </a:p>
        </p:txBody>
      </p:sp>
      <p:sp>
        <p:nvSpPr>
          <p:cNvPr id="225" name=""/>
          <p:cNvSpPr/>
          <p:nvPr/>
        </p:nvSpPr>
        <p:spPr>
          <a:xfrm>
            <a:off x="3240000" y="2160000"/>
            <a:ext cx="180000" cy="19800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"/>
          <p:cNvSpPr/>
          <p:nvPr/>
        </p:nvSpPr>
        <p:spPr>
          <a:xfrm>
            <a:off x="2880000" y="2700000"/>
            <a:ext cx="180000" cy="16200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"/>
          <p:cNvSpPr/>
          <p:nvPr/>
        </p:nvSpPr>
        <p:spPr>
          <a:xfrm flipH="1">
            <a:off x="3398040" y="2340000"/>
            <a:ext cx="6141960" cy="1800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2347</TotalTime>
  <Application>LibreOffice/7.3.0.3$Windows_X86_64 LibreOffice_project/0f246aa12d0eee4a0f7adcefbf7c878fc2238db3</Application>
  <AppVersion>15.0000</AppVersion>
  <Words>310</Words>
  <Paragraphs>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2022-03-14T15:14:41Z</dcterms:created>
  <dc:creator>Duda, Ihor</dc:creator>
  <dc:description/>
  <dc:language>lv-LV</dc:language>
  <cp:lastModifiedBy/>
  <dcterms:modified xsi:type="dcterms:W3CDTF">2023-07-27T21:16:06Z</dcterms:modified>
  <cp:revision>6</cp:revision>
  <dc:subject/>
  <dc:title>Networking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