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9"/>
  </p:notesMasterIdLst>
  <p:sldIdLst>
    <p:sldId id="256" r:id="rId2"/>
    <p:sldId id="257" r:id="rId3"/>
    <p:sldId id="277" r:id="rId4"/>
    <p:sldId id="259" r:id="rId5"/>
    <p:sldId id="278" r:id="rId6"/>
    <p:sldId id="275" r:id="rId7"/>
    <p:sldId id="276" r:id="rId8"/>
    <p:sldId id="274" r:id="rId9"/>
    <p:sldId id="273" r:id="rId10"/>
    <p:sldId id="271" r:id="rId11"/>
    <p:sldId id="279" r:id="rId12"/>
    <p:sldId id="281" r:id="rId13"/>
    <p:sldId id="282" r:id="rId14"/>
    <p:sldId id="262" r:id="rId15"/>
    <p:sldId id="284" r:id="rId16"/>
    <p:sldId id="285" r:id="rId17"/>
    <p:sldId id="269" r:id="rId18"/>
    <p:sldId id="286" r:id="rId19"/>
    <p:sldId id="287" r:id="rId20"/>
    <p:sldId id="268" r:id="rId21"/>
    <p:sldId id="266" r:id="rId22"/>
    <p:sldId id="265" r:id="rId23"/>
    <p:sldId id="294" r:id="rId24"/>
    <p:sldId id="263" r:id="rId25"/>
    <p:sldId id="289" r:id="rId26"/>
    <p:sldId id="290" r:id="rId27"/>
    <p:sldId id="29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F7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386C8A-30BB-4995-8948-7378278680AD}" type="datetimeFigureOut">
              <a:rPr lang="en-US" smtClean="0"/>
              <a:pPr/>
              <a:t>3/24/2024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B85A20-32BD-4AA5-8556-1F1E6CFC97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B85A20-32BD-4AA5-8556-1F1E6CFC97BE}"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B85A20-32BD-4AA5-8556-1F1E6CFC97BE}"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B85A20-32BD-4AA5-8556-1F1E6CFC97BE}"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A03504FD-B2B4-4264-AD1B-E5E89D063A75}" type="datetimeFigureOut">
              <a:rPr lang="en-US" smtClean="0"/>
              <a:pPr/>
              <a:t>3/24/2024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73DC308-0A40-41C8-98B6-EAC3ADC8C2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3504FD-B2B4-4264-AD1B-E5E89D063A75}"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DC308-0A40-41C8-98B6-EAC3ADC8C2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3504FD-B2B4-4264-AD1B-E5E89D063A75}"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DC308-0A40-41C8-98B6-EAC3ADC8C2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03504FD-B2B4-4264-AD1B-E5E89D063A75}" type="datetimeFigureOut">
              <a:rPr lang="en-US" smtClean="0"/>
              <a:pPr/>
              <a:t>3/24/2024</a:t>
            </a:fld>
            <a:endParaRPr lang="en-US"/>
          </a:p>
        </p:txBody>
      </p:sp>
      <p:sp>
        <p:nvSpPr>
          <p:cNvPr id="9" name="Slide Number Placeholder 8"/>
          <p:cNvSpPr>
            <a:spLocks noGrp="1"/>
          </p:cNvSpPr>
          <p:nvPr>
            <p:ph type="sldNum" sz="quarter" idx="15"/>
          </p:nvPr>
        </p:nvSpPr>
        <p:spPr/>
        <p:txBody>
          <a:bodyPr rtlCol="0"/>
          <a:lstStyle/>
          <a:p>
            <a:fld id="{173DC308-0A40-41C8-98B6-EAC3ADC8C2A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03504FD-B2B4-4264-AD1B-E5E89D063A75}" type="datetimeFigureOut">
              <a:rPr lang="en-US" smtClean="0"/>
              <a:pPr/>
              <a:t>3/24/2024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73DC308-0A40-41C8-98B6-EAC3ADC8C2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03504FD-B2B4-4264-AD1B-E5E89D063A75}"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DC308-0A40-41C8-98B6-EAC3ADC8C2A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03504FD-B2B4-4264-AD1B-E5E89D063A75}" type="datetimeFigureOut">
              <a:rPr lang="en-US" smtClean="0"/>
              <a:pPr/>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3DC308-0A40-41C8-98B6-EAC3ADC8C2A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A03504FD-B2B4-4264-AD1B-E5E89D063A75}" type="datetimeFigureOut">
              <a:rPr lang="en-US" smtClean="0"/>
              <a:pPr/>
              <a:t>3/24/2024</a:t>
            </a:fld>
            <a:endParaRPr lang="en-US"/>
          </a:p>
        </p:txBody>
      </p:sp>
      <p:sp>
        <p:nvSpPr>
          <p:cNvPr id="7" name="Slide Number Placeholder 6"/>
          <p:cNvSpPr>
            <a:spLocks noGrp="1"/>
          </p:cNvSpPr>
          <p:nvPr>
            <p:ph type="sldNum" sz="quarter" idx="11"/>
          </p:nvPr>
        </p:nvSpPr>
        <p:spPr/>
        <p:txBody>
          <a:bodyPr rtlCol="0"/>
          <a:lstStyle/>
          <a:p>
            <a:fld id="{173DC308-0A40-41C8-98B6-EAC3ADC8C2A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504FD-B2B4-4264-AD1B-E5E89D063A75}" type="datetimeFigureOut">
              <a:rPr lang="en-US" smtClean="0"/>
              <a:pPr/>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3DC308-0A40-41C8-98B6-EAC3ADC8C2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03504FD-B2B4-4264-AD1B-E5E89D063A75}" type="datetimeFigureOut">
              <a:rPr lang="en-US" smtClean="0"/>
              <a:pPr/>
              <a:t>3/24/2024</a:t>
            </a:fld>
            <a:endParaRPr lang="en-US"/>
          </a:p>
        </p:txBody>
      </p:sp>
      <p:sp>
        <p:nvSpPr>
          <p:cNvPr id="22" name="Slide Number Placeholder 21"/>
          <p:cNvSpPr>
            <a:spLocks noGrp="1"/>
          </p:cNvSpPr>
          <p:nvPr>
            <p:ph type="sldNum" sz="quarter" idx="15"/>
          </p:nvPr>
        </p:nvSpPr>
        <p:spPr/>
        <p:txBody>
          <a:bodyPr rtlCol="0"/>
          <a:lstStyle/>
          <a:p>
            <a:fld id="{173DC308-0A40-41C8-98B6-EAC3ADC8C2A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03504FD-B2B4-4264-AD1B-E5E89D063A75}" type="datetimeFigureOut">
              <a:rPr lang="en-US" smtClean="0"/>
              <a:pPr/>
              <a:t>3/24/2024</a:t>
            </a:fld>
            <a:endParaRPr lang="en-US"/>
          </a:p>
        </p:txBody>
      </p:sp>
      <p:sp>
        <p:nvSpPr>
          <p:cNvPr id="18" name="Slide Number Placeholder 17"/>
          <p:cNvSpPr>
            <a:spLocks noGrp="1"/>
          </p:cNvSpPr>
          <p:nvPr>
            <p:ph type="sldNum" sz="quarter" idx="11"/>
          </p:nvPr>
        </p:nvSpPr>
        <p:spPr/>
        <p:txBody>
          <a:bodyPr rtlCol="0"/>
          <a:lstStyle/>
          <a:p>
            <a:fld id="{173DC308-0A40-41C8-98B6-EAC3ADC8C2A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03504FD-B2B4-4264-AD1B-E5E89D063A75}" type="datetimeFigureOut">
              <a:rPr lang="en-US" smtClean="0"/>
              <a:pPr/>
              <a:t>3/24/2024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73DC308-0A40-41C8-98B6-EAC3ADC8C2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2500306"/>
            <a:ext cx="6572264" cy="1216726"/>
          </a:xfrm>
        </p:spPr>
        <p:txBody>
          <a:bodyPr>
            <a:normAutofit/>
          </a:bodyPr>
          <a:lstStyle/>
          <a:p>
            <a:r>
              <a:rPr lang="en-US" b="1" dirty="0"/>
              <a:t>In-Vehicle Coupon   Recommendation systems</a:t>
            </a:r>
          </a:p>
        </p:txBody>
      </p:sp>
      <p:sp>
        <p:nvSpPr>
          <p:cNvPr id="3" name="Subtitle 2"/>
          <p:cNvSpPr>
            <a:spLocks noGrp="1"/>
          </p:cNvSpPr>
          <p:nvPr>
            <p:ph type="subTitle" idx="1"/>
          </p:nvPr>
        </p:nvSpPr>
        <p:spPr>
          <a:xfrm>
            <a:off x="2643174" y="4714884"/>
            <a:ext cx="6172200" cy="659906"/>
          </a:xfrm>
        </p:spPr>
        <p:txBody>
          <a:bodyPr>
            <a:normAutofit fontScale="92500" lnSpcReduction="10000"/>
          </a:bodyPr>
          <a:lstStyle/>
          <a:p>
            <a:r>
              <a:rPr lang="en-US" dirty="0"/>
              <a:t>                                         By : RASHMITA MAHAPATRA</a:t>
            </a:r>
          </a:p>
          <a:p>
            <a:r>
              <a:rPr lang="en-US" dirty="0"/>
              <a:t>                    </a:t>
            </a:r>
          </a:p>
        </p:txBody>
      </p:sp>
      <p:pic>
        <p:nvPicPr>
          <p:cNvPr id="6" name="Picture 5" descr="images (4).jpg"/>
          <p:cNvPicPr>
            <a:picLocks noChangeAspect="1"/>
          </p:cNvPicPr>
          <p:nvPr/>
        </p:nvPicPr>
        <p:blipFill>
          <a:blip r:embed="rId2"/>
          <a:stretch>
            <a:fillRect/>
          </a:stretch>
        </p:blipFill>
        <p:spPr>
          <a:xfrm>
            <a:off x="1785918" y="0"/>
            <a:ext cx="3431258" cy="2428868"/>
          </a:xfrm>
          <a:prstGeom prst="rect">
            <a:avLst/>
          </a:prstGeom>
        </p:spPr>
      </p:pic>
      <p:pic>
        <p:nvPicPr>
          <p:cNvPr id="8" name="Picture 7" descr="images (4).jpg"/>
          <p:cNvPicPr>
            <a:picLocks noChangeAspect="1"/>
          </p:cNvPicPr>
          <p:nvPr/>
        </p:nvPicPr>
        <p:blipFill>
          <a:blip r:embed="rId2"/>
          <a:stretch>
            <a:fillRect/>
          </a:stretch>
        </p:blipFill>
        <p:spPr>
          <a:xfrm>
            <a:off x="5286380" y="0"/>
            <a:ext cx="3614745" cy="25587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a:t>Exploratory Data Analysis</a:t>
            </a:r>
            <a:endParaRPr lang="en-US" dirty="0"/>
          </a:p>
        </p:txBody>
      </p:sp>
      <p:pic>
        <p:nvPicPr>
          <p:cNvPr id="4" name="Content Placeholder 3" descr="download (4).png"/>
          <p:cNvPicPr>
            <a:picLocks noGrp="1" noChangeAspect="1"/>
          </p:cNvPicPr>
          <p:nvPr>
            <p:ph sz="quarter" idx="1"/>
          </p:nvPr>
        </p:nvPicPr>
        <p:blipFill>
          <a:blip r:embed="rId2"/>
          <a:stretch>
            <a:fillRect/>
          </a:stretch>
        </p:blipFill>
        <p:spPr>
          <a:xfrm>
            <a:off x="357158" y="1000108"/>
            <a:ext cx="8143932" cy="4143404"/>
          </a:xfrm>
        </p:spPr>
      </p:pic>
      <p:sp>
        <p:nvSpPr>
          <p:cNvPr id="9" name="Notched Right Arrow 8"/>
          <p:cNvSpPr/>
          <p:nvPr/>
        </p:nvSpPr>
        <p:spPr>
          <a:xfrm>
            <a:off x="214282" y="4857760"/>
            <a:ext cx="8715436" cy="2000240"/>
          </a:xfrm>
          <a:prstGeom prst="notchedRightArrow">
            <a:avLst/>
          </a:prstGeom>
          <a:solidFill>
            <a:schemeClr val="accent3">
              <a:lumMod val="5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itchFamily="18" charset="0"/>
                <a:cs typeface="Times New Roman" pitchFamily="18" charset="0"/>
              </a:rPr>
              <a:t>destination</a:t>
            </a:r>
            <a:r>
              <a:rPr lang="en-US" dirty="0">
                <a:latin typeface="Times New Roman" pitchFamily="18" charset="0"/>
                <a:cs typeface="Times New Roman" pitchFamily="18" charset="0"/>
              </a:rPr>
              <a:t>: Most of the drivers are driving to a non urgent place and there are almost equal number of drivers driving to the "Home" and "Work“</a:t>
            </a:r>
          </a:p>
          <a:p>
            <a:pPr algn="ctr"/>
            <a:r>
              <a:rPr lang="en-US" b="1" dirty="0" err="1">
                <a:latin typeface="Times New Roman" pitchFamily="18" charset="0"/>
                <a:cs typeface="Times New Roman" pitchFamily="18" charset="0"/>
              </a:rPr>
              <a:t>passanger</a:t>
            </a:r>
            <a:r>
              <a:rPr lang="en-US" dirty="0">
                <a:latin typeface="Times New Roman" pitchFamily="18" charset="0"/>
                <a:cs typeface="Times New Roman" pitchFamily="18" charset="0"/>
              </a:rPr>
              <a:t>: Almost 90% of the </a:t>
            </a:r>
            <a:r>
              <a:rPr lang="en-US" dirty="0" err="1">
                <a:latin typeface="Times New Roman" pitchFamily="18" charset="0"/>
                <a:cs typeface="Times New Roman" pitchFamily="18" charset="0"/>
              </a:rPr>
              <a:t>passangers</a:t>
            </a:r>
            <a:r>
              <a:rPr lang="en-US" dirty="0">
                <a:latin typeface="Times New Roman" pitchFamily="18" charset="0"/>
                <a:cs typeface="Times New Roman" pitchFamily="18" charset="0"/>
              </a:rPr>
              <a:t> are travelling alone</a:t>
            </a:r>
          </a:p>
        </p:txBody>
      </p:sp>
      <p:sp>
        <p:nvSpPr>
          <p:cNvPr id="5"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a:t>Exploratory Data Analysis</a:t>
            </a:r>
            <a:endParaRPr lang="en-US" dirty="0"/>
          </a:p>
        </p:txBody>
      </p:sp>
      <p:sp>
        <p:nvSpPr>
          <p:cNvPr id="9" name="Notched Right Arrow 8"/>
          <p:cNvSpPr/>
          <p:nvPr/>
        </p:nvSpPr>
        <p:spPr>
          <a:xfrm>
            <a:off x="214282" y="4857760"/>
            <a:ext cx="8715436" cy="2000240"/>
          </a:xfrm>
          <a:prstGeom prst="notchedRightArrow">
            <a:avLst/>
          </a:prstGeom>
          <a:solidFill>
            <a:schemeClr val="accent3">
              <a:lumMod val="5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The highest number of observations are obtained when the weather was sunny and Temperature is 80F.</a:t>
            </a:r>
          </a:p>
          <a:p>
            <a:pPr algn="ctr"/>
            <a:endParaRPr lang="en-US" dirty="0">
              <a:latin typeface="Times New Roman" pitchFamily="18" charset="0"/>
              <a:cs typeface="Times New Roman" pitchFamily="18" charset="0"/>
            </a:endParaRPr>
          </a:p>
        </p:txBody>
      </p:sp>
      <p:pic>
        <p:nvPicPr>
          <p:cNvPr id="6" name="Content Placeholder 5" descr="download (5).png"/>
          <p:cNvPicPr>
            <a:picLocks noGrp="1" noChangeAspect="1"/>
          </p:cNvPicPr>
          <p:nvPr>
            <p:ph sz="quarter" idx="1"/>
          </p:nvPr>
        </p:nvPicPr>
        <p:blipFill>
          <a:blip r:embed="rId2"/>
          <a:stretch>
            <a:fillRect/>
          </a:stretch>
        </p:blipFill>
        <p:spPr>
          <a:xfrm>
            <a:off x="428596" y="1214422"/>
            <a:ext cx="8215370" cy="3714776"/>
          </a:xfrm>
        </p:spPr>
      </p:pic>
      <p:sp>
        <p:nvSpPr>
          <p:cNvPr id="5"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a:t>Exploratory Data Analysis</a:t>
            </a:r>
            <a:endParaRPr lang="en-US" dirty="0"/>
          </a:p>
        </p:txBody>
      </p:sp>
      <p:pic>
        <p:nvPicPr>
          <p:cNvPr id="6" name="Content Placeholder 5" descr="download (7).png"/>
          <p:cNvPicPr>
            <a:picLocks noGrp="1" noChangeAspect="1"/>
          </p:cNvPicPr>
          <p:nvPr>
            <p:ph sz="quarter" idx="1"/>
          </p:nvPr>
        </p:nvPicPr>
        <p:blipFill>
          <a:blip r:embed="rId2"/>
          <a:stretch>
            <a:fillRect/>
          </a:stretch>
        </p:blipFill>
        <p:spPr>
          <a:xfrm>
            <a:off x="214282" y="1428736"/>
            <a:ext cx="4714908" cy="5214974"/>
          </a:xfrm>
        </p:spPr>
      </p:pic>
      <p:sp>
        <p:nvSpPr>
          <p:cNvPr id="7" name="Can 6"/>
          <p:cNvSpPr/>
          <p:nvPr/>
        </p:nvSpPr>
        <p:spPr>
          <a:xfrm>
            <a:off x="5357818" y="1428736"/>
            <a:ext cx="2714644" cy="5072098"/>
          </a:xfrm>
          <a:prstGeom prst="can">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itchFamily="18" charset="0"/>
                <a:cs typeface="Times New Roman" pitchFamily="18" charset="0"/>
              </a:rPr>
              <a:t>Expiration</a:t>
            </a:r>
            <a:r>
              <a:rPr lang="en-US" dirty="0">
                <a:latin typeface="Times New Roman" pitchFamily="18" charset="0"/>
                <a:cs typeface="Times New Roman" pitchFamily="18" charset="0"/>
              </a:rPr>
              <a:t>: The coupons that expire in one day has larger </a:t>
            </a:r>
            <a:r>
              <a:rPr lang="en-US" dirty="0" err="1">
                <a:latin typeface="Times New Roman" pitchFamily="18" charset="0"/>
                <a:cs typeface="Times New Roman" pitchFamily="18" charset="0"/>
              </a:rPr>
              <a:t>occurance</a:t>
            </a: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than the coupons expiring in two hour.</a:t>
            </a:r>
          </a:p>
          <a:p>
            <a:pPr algn="ctr"/>
            <a:endParaRPr lang="en-US"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Age</a:t>
            </a:r>
            <a:r>
              <a:rPr lang="en-US" dirty="0">
                <a:latin typeface="Times New Roman" pitchFamily="18" charset="0"/>
                <a:cs typeface="Times New Roman" pitchFamily="18" charset="0"/>
              </a:rPr>
              <a:t>: The drivers of the age of 21 and 26 shows the highest occurrence.</a:t>
            </a:r>
          </a:p>
          <a:p>
            <a:pPr algn="ctr"/>
            <a:endParaRPr lang="en-US" dirty="0">
              <a:latin typeface="Times New Roman" pitchFamily="18" charset="0"/>
              <a:cs typeface="Times New Roman" pitchFamily="18" charset="0"/>
            </a:endParaRPr>
          </a:p>
          <a:p>
            <a:pPr algn="ctr"/>
            <a:endParaRPr lang="en-US" dirty="0"/>
          </a:p>
        </p:txBody>
      </p:sp>
      <p:sp>
        <p:nvSpPr>
          <p:cNvPr id="8" name="Left-Right Arrow 7"/>
          <p:cNvSpPr/>
          <p:nvPr/>
        </p:nvSpPr>
        <p:spPr>
          <a:xfrm>
            <a:off x="8143900" y="5643578"/>
            <a:ext cx="571504" cy="714380"/>
          </a:xfrm>
          <a:prstGeom prst="lef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wnload (8).png"/>
          <p:cNvPicPr>
            <a:picLocks noGrp="1" noChangeAspect="1"/>
          </p:cNvPicPr>
          <p:nvPr>
            <p:ph sz="quarter" idx="1"/>
          </p:nvPr>
        </p:nvPicPr>
        <p:blipFill>
          <a:blip r:embed="rId2"/>
          <a:stretch>
            <a:fillRect/>
          </a:stretch>
        </p:blipFill>
        <p:spPr>
          <a:xfrm>
            <a:off x="214282" y="857232"/>
            <a:ext cx="8501122" cy="6000768"/>
          </a:xfrm>
        </p:spPr>
      </p:pic>
      <p:sp>
        <p:nvSpPr>
          <p:cNvPr id="11" name="Flowchart: Multidocument 10"/>
          <p:cNvSpPr/>
          <p:nvPr/>
        </p:nvSpPr>
        <p:spPr>
          <a:xfrm>
            <a:off x="5286380" y="3429000"/>
            <a:ext cx="3214710" cy="3000396"/>
          </a:xfrm>
          <a:prstGeom prst="flowChartMultidocumen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"occupation" column has many </a:t>
            </a:r>
            <a:r>
              <a:rPr lang="en-US" dirty="0" err="1"/>
              <a:t>levels.From</a:t>
            </a:r>
            <a:r>
              <a:rPr lang="en-US" dirty="0"/>
              <a:t> the above chart we can see that most of the drivers are unemployed &amp; students.</a:t>
            </a:r>
          </a:p>
          <a:p>
            <a:pPr algn="ctr"/>
            <a:r>
              <a:rPr lang="en-US" dirty="0"/>
              <a:t> </a:t>
            </a:r>
          </a:p>
        </p:txBody>
      </p:sp>
      <p:sp>
        <p:nvSpPr>
          <p:cNvPr id="7" name="Title 1"/>
          <p:cNvSpPr txBox="1">
            <a:spLocks/>
          </p:cNvSpPr>
          <p:nvPr/>
        </p:nvSpPr>
        <p:spPr>
          <a:xfrm>
            <a:off x="142844" y="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9" name="Picture 8" descr="images (4).jpg"/>
          <p:cNvPicPr>
            <a:picLocks noChangeAspect="1"/>
          </p:cNvPicPr>
          <p:nvPr/>
        </p:nvPicPr>
        <p:blipFill>
          <a:blip r:embed="rId3"/>
          <a:stretch>
            <a:fillRect/>
          </a:stretch>
        </p:blipFill>
        <p:spPr>
          <a:xfrm>
            <a:off x="6000760" y="1571612"/>
            <a:ext cx="2543175" cy="1800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1071546"/>
            <a:ext cx="7972452" cy="5402406"/>
          </a:xfrm>
        </p:spPr>
        <p:txBody>
          <a:bodyPr/>
          <a:lstStyle/>
          <a:p>
            <a:r>
              <a:rPr lang="en-US" dirty="0">
                <a:latin typeface="Times New Roman" pitchFamily="18" charset="0"/>
                <a:cs typeface="Times New Roman" pitchFamily="18" charset="0"/>
              </a:rPr>
              <a:t>Distribution of feature with respect to coupon acceptance</a:t>
            </a:r>
          </a:p>
          <a:p>
            <a:endParaRPr lang="en-US" dirty="0">
              <a:latin typeface="Times New Roman" pitchFamily="18" charset="0"/>
              <a:cs typeface="Times New Roman" pitchFamily="18" charset="0"/>
            </a:endParaRPr>
          </a:p>
        </p:txBody>
      </p:sp>
      <p:pic>
        <p:nvPicPr>
          <p:cNvPr id="4" name="Picture 3" descr="Screenshot (19).png"/>
          <p:cNvPicPr>
            <a:picLocks noChangeAspect="1"/>
          </p:cNvPicPr>
          <p:nvPr/>
        </p:nvPicPr>
        <p:blipFill>
          <a:blip r:embed="rId3"/>
          <a:stretch>
            <a:fillRect/>
          </a:stretch>
        </p:blipFill>
        <p:spPr>
          <a:xfrm>
            <a:off x="214282" y="1485629"/>
            <a:ext cx="8286807" cy="3515007"/>
          </a:xfrm>
          <a:prstGeom prst="rect">
            <a:avLst/>
          </a:prstGeom>
        </p:spPr>
      </p:pic>
      <p:sp>
        <p:nvSpPr>
          <p:cNvPr id="5" name="Notched Right Arrow 4"/>
          <p:cNvSpPr/>
          <p:nvPr/>
        </p:nvSpPr>
        <p:spPr>
          <a:xfrm>
            <a:off x="214282" y="4857760"/>
            <a:ext cx="8715436" cy="2000240"/>
          </a:xfrm>
          <a:prstGeom prst="notchedRightArrow">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itchFamily="18" charset="0"/>
                <a:cs typeface="Times New Roman" pitchFamily="18" charset="0"/>
              </a:rPr>
              <a:t>destination</a:t>
            </a:r>
            <a:r>
              <a:rPr lang="en-US" sz="1400" dirty="0">
                <a:latin typeface="Times New Roman" pitchFamily="18" charset="0"/>
                <a:cs typeface="Times New Roman" pitchFamily="18" charset="0"/>
              </a:rPr>
              <a:t>: People that has no urgent place to go has a higher probability to accept the coupon. </a:t>
            </a:r>
          </a:p>
          <a:p>
            <a:pPr algn="ctr"/>
            <a:r>
              <a:rPr lang="en-US" sz="1400" b="1" dirty="0">
                <a:latin typeface="Times New Roman" pitchFamily="18" charset="0"/>
                <a:cs typeface="Times New Roman" pitchFamily="18" charset="0"/>
              </a:rPr>
              <a:t>passenger</a:t>
            </a:r>
            <a:r>
              <a:rPr lang="en-US" sz="1400" dirty="0">
                <a:latin typeface="Times New Roman" pitchFamily="18" charset="0"/>
                <a:cs typeface="Times New Roman" pitchFamily="18" charset="0"/>
              </a:rPr>
              <a:t>: If the passengers in car are friends of the driver, they are more likely to accept the coupon. </a:t>
            </a:r>
          </a:p>
          <a:p>
            <a:pPr algn="ctr"/>
            <a:r>
              <a:rPr lang="en-US" sz="1400" b="1" dirty="0">
                <a:latin typeface="Times New Roman" pitchFamily="18" charset="0"/>
                <a:cs typeface="Times New Roman" pitchFamily="18" charset="0"/>
              </a:rPr>
              <a:t>weather</a:t>
            </a:r>
            <a:r>
              <a:rPr lang="en-US" sz="1400" dirty="0">
                <a:latin typeface="Times New Roman" pitchFamily="18" charset="0"/>
                <a:cs typeface="Times New Roman" pitchFamily="18" charset="0"/>
              </a:rPr>
              <a:t>: People tend to accept the coupon when it is sunny.</a:t>
            </a:r>
          </a:p>
        </p:txBody>
      </p:sp>
      <p:sp>
        <p:nvSpPr>
          <p:cNvPr id="8"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US" b="1" dirty="0"/>
              <a:t>Exploratory Data Analysis</a:t>
            </a:r>
            <a:endParaRPr lang="en-US" dirty="0"/>
          </a:p>
        </p:txBody>
      </p:sp>
      <p:sp>
        <p:nvSpPr>
          <p:cNvPr id="3" name="Content Placeholder 2"/>
          <p:cNvSpPr>
            <a:spLocks noGrp="1"/>
          </p:cNvSpPr>
          <p:nvPr>
            <p:ph sz="quarter" idx="1"/>
          </p:nvPr>
        </p:nvSpPr>
        <p:spPr>
          <a:xfrm>
            <a:off x="285720" y="1071546"/>
            <a:ext cx="7972452" cy="5402406"/>
          </a:xfrm>
        </p:spPr>
        <p:txBody>
          <a:bodyPr/>
          <a:lstStyle/>
          <a:p>
            <a:r>
              <a:rPr lang="en-US" dirty="0">
                <a:latin typeface="Times New Roman" pitchFamily="18" charset="0"/>
                <a:cs typeface="Times New Roman" pitchFamily="18" charset="0"/>
              </a:rPr>
              <a:t>Distribution of feature with respect to coupon acceptance</a:t>
            </a:r>
          </a:p>
          <a:p>
            <a:endParaRPr lang="en-US" dirty="0">
              <a:latin typeface="Times New Roman" pitchFamily="18" charset="0"/>
              <a:cs typeface="Times New Roman" pitchFamily="18" charset="0"/>
            </a:endParaRPr>
          </a:p>
        </p:txBody>
      </p:sp>
      <p:sp>
        <p:nvSpPr>
          <p:cNvPr id="5" name="Notched Right Arrow 4"/>
          <p:cNvSpPr/>
          <p:nvPr/>
        </p:nvSpPr>
        <p:spPr>
          <a:xfrm>
            <a:off x="142844" y="4941168"/>
            <a:ext cx="8715436" cy="2000240"/>
          </a:xfrm>
          <a:prstGeom prst="notchedRightArrow">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itchFamily="18" charset="0"/>
                <a:cs typeface="Times New Roman" pitchFamily="18" charset="0"/>
              </a:rPr>
              <a:t>coupon</a:t>
            </a:r>
            <a:r>
              <a:rPr lang="en-US" sz="1400" dirty="0">
                <a:latin typeface="Times New Roman" pitchFamily="18" charset="0"/>
                <a:cs typeface="Times New Roman" pitchFamily="18" charset="0"/>
              </a:rPr>
              <a:t>: If the coupon is of a coffee house, the probability of accepting the coupon is just the same as rejecting it. If the coupon is of a cheap restaurant or carry out, most people will accept the coupon.</a:t>
            </a:r>
          </a:p>
          <a:p>
            <a:pPr algn="ctr"/>
            <a:r>
              <a:rPr lang="en-US" sz="1400" b="1" dirty="0"/>
              <a:t>expiration</a:t>
            </a:r>
            <a:r>
              <a:rPr lang="en-US" sz="1400" dirty="0"/>
              <a:t>: People are more likely to accept a coupon that expires in one day than 2 hr.</a:t>
            </a:r>
            <a:endParaRPr lang="en-US" sz="1400" dirty="0">
              <a:latin typeface="Times New Roman" pitchFamily="18" charset="0"/>
              <a:cs typeface="Times New Roman" pitchFamily="18" charset="0"/>
            </a:endParaRPr>
          </a:p>
        </p:txBody>
      </p:sp>
      <p:sp>
        <p:nvSpPr>
          <p:cNvPr id="7"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10" name="Picture 9">
            <a:extLst>
              <a:ext uri="{FF2B5EF4-FFF2-40B4-BE49-F238E27FC236}">
                <a16:creationId xmlns:a16="http://schemas.microsoft.com/office/drawing/2014/main" id="{21BFCC0F-5400-0100-D186-9147D880B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64" y="1628800"/>
            <a:ext cx="7671828" cy="2880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US" b="1" dirty="0"/>
              <a:t>Exploratory Data Analysis</a:t>
            </a:r>
            <a:endParaRPr lang="en-US" dirty="0"/>
          </a:p>
        </p:txBody>
      </p:sp>
      <p:sp>
        <p:nvSpPr>
          <p:cNvPr id="3" name="Content Placeholder 2"/>
          <p:cNvSpPr>
            <a:spLocks noGrp="1"/>
          </p:cNvSpPr>
          <p:nvPr>
            <p:ph sz="quarter" idx="1"/>
          </p:nvPr>
        </p:nvSpPr>
        <p:spPr>
          <a:xfrm>
            <a:off x="285720" y="1071546"/>
            <a:ext cx="7972452" cy="5402406"/>
          </a:xfrm>
        </p:spPr>
        <p:txBody>
          <a:bodyPr/>
          <a:lstStyle/>
          <a:p>
            <a:r>
              <a:rPr lang="en-US" dirty="0">
                <a:latin typeface="Times New Roman" pitchFamily="18" charset="0"/>
                <a:cs typeface="Times New Roman" pitchFamily="18" charset="0"/>
              </a:rPr>
              <a:t>Distribution of feature with respect to coupon acceptance</a:t>
            </a:r>
          </a:p>
          <a:p>
            <a:endParaRPr lang="en-US" dirty="0">
              <a:latin typeface="Times New Roman" pitchFamily="18" charset="0"/>
              <a:cs typeface="Times New Roman" pitchFamily="18" charset="0"/>
            </a:endParaRPr>
          </a:p>
        </p:txBody>
      </p:sp>
      <p:sp>
        <p:nvSpPr>
          <p:cNvPr id="5" name="Notched Right Arrow 4"/>
          <p:cNvSpPr/>
          <p:nvPr/>
        </p:nvSpPr>
        <p:spPr>
          <a:xfrm>
            <a:off x="214282" y="4857760"/>
            <a:ext cx="8715436" cy="2000240"/>
          </a:xfrm>
          <a:prstGeom prst="notchedRightArrow">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gender</a:t>
            </a:r>
            <a:r>
              <a:rPr lang="en-US" sz="1400" dirty="0"/>
              <a:t>: There is no much difference between gender.</a:t>
            </a:r>
          </a:p>
          <a:p>
            <a:pPr algn="ctr"/>
            <a:r>
              <a:rPr lang="en-US" sz="1400" b="1" dirty="0"/>
              <a:t>Marital Status</a:t>
            </a:r>
            <a:r>
              <a:rPr lang="en-US" sz="1400" dirty="0"/>
              <a:t>: Single and married people are most likely to accept the coupon.</a:t>
            </a:r>
          </a:p>
          <a:p>
            <a:pPr algn="ctr"/>
            <a:r>
              <a:rPr lang="en-US" sz="1400" dirty="0"/>
              <a:t> </a:t>
            </a:r>
            <a:r>
              <a:rPr lang="en-US" sz="1400" b="1" dirty="0"/>
              <a:t>education</a:t>
            </a:r>
            <a:r>
              <a:rPr lang="en-US" sz="1400" dirty="0"/>
              <a:t>: Some college, Bachelor degree users are more likely to accept the coupon,</a:t>
            </a:r>
            <a:endParaRPr lang="en-US" sz="1400" dirty="0">
              <a:latin typeface="Times New Roman" pitchFamily="18" charset="0"/>
              <a:cs typeface="Times New Roman" pitchFamily="18" charset="0"/>
            </a:endParaRPr>
          </a:p>
        </p:txBody>
      </p:sp>
      <p:pic>
        <p:nvPicPr>
          <p:cNvPr id="6" name="Picture 5" descr="Screenshot (21).png"/>
          <p:cNvPicPr>
            <a:picLocks noChangeAspect="1"/>
          </p:cNvPicPr>
          <p:nvPr/>
        </p:nvPicPr>
        <p:blipFill>
          <a:blip r:embed="rId3"/>
          <a:stretch>
            <a:fillRect/>
          </a:stretch>
        </p:blipFill>
        <p:spPr>
          <a:xfrm>
            <a:off x="357158" y="1643050"/>
            <a:ext cx="7825416" cy="3143272"/>
          </a:xfrm>
          <a:prstGeom prst="rect">
            <a:avLst/>
          </a:prstGeom>
        </p:spPr>
      </p:pic>
      <p:sp>
        <p:nvSpPr>
          <p:cNvPr id="7"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86766" cy="512744"/>
          </a:xfrm>
        </p:spPr>
        <p:txBody>
          <a:bodyPr>
            <a:normAutofit fontScale="90000"/>
          </a:bodyPr>
          <a:lstStyle/>
          <a:p>
            <a:r>
              <a:rPr lang="en-US" b="1" dirty="0"/>
              <a:t>Exploratory Data Analysis</a:t>
            </a:r>
            <a:endParaRPr lang="en-US" dirty="0"/>
          </a:p>
        </p:txBody>
      </p:sp>
      <p:pic>
        <p:nvPicPr>
          <p:cNvPr id="9" name="Content Placeholder 8" descr="download (11).png"/>
          <p:cNvPicPr>
            <a:picLocks noGrp="1" noChangeAspect="1"/>
          </p:cNvPicPr>
          <p:nvPr>
            <p:ph sz="quarter" idx="2"/>
          </p:nvPr>
        </p:nvPicPr>
        <p:blipFill>
          <a:blip r:embed="rId2"/>
          <a:stretch>
            <a:fillRect/>
          </a:stretch>
        </p:blipFill>
        <p:spPr>
          <a:xfrm>
            <a:off x="285720" y="2866244"/>
            <a:ext cx="3929090" cy="3706028"/>
          </a:xfrm>
        </p:spPr>
      </p:pic>
      <p:pic>
        <p:nvPicPr>
          <p:cNvPr id="10" name="Content Placeholder 9" descr="download (12).png"/>
          <p:cNvPicPr>
            <a:picLocks noGrp="1" noChangeAspect="1"/>
          </p:cNvPicPr>
          <p:nvPr>
            <p:ph sz="quarter" idx="4"/>
          </p:nvPr>
        </p:nvPicPr>
        <p:blipFill>
          <a:blip r:embed="rId3"/>
          <a:stretch>
            <a:fillRect/>
          </a:stretch>
        </p:blipFill>
        <p:spPr>
          <a:xfrm>
            <a:off x="4371975" y="3071810"/>
            <a:ext cx="3657600" cy="3429024"/>
          </a:xfrm>
        </p:spPr>
      </p:pic>
      <p:sp>
        <p:nvSpPr>
          <p:cNvPr id="4" name="Text Placeholder 3"/>
          <p:cNvSpPr>
            <a:spLocks noGrp="1"/>
          </p:cNvSpPr>
          <p:nvPr>
            <p:ph type="body" sz="quarter" idx="1"/>
          </p:nvPr>
        </p:nvSpPr>
        <p:spPr>
          <a:xfrm>
            <a:off x="571472" y="1000108"/>
            <a:ext cx="3657600" cy="1714512"/>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600" b="0" dirty="0">
                <a:latin typeface="Times New Roman" pitchFamily="18" charset="0"/>
                <a:cs typeface="Times New Roman" pitchFamily="18" charset="0"/>
              </a:rPr>
              <a:t>The users who go with Friends have only No Urgent Place destination.</a:t>
            </a:r>
          </a:p>
          <a:p>
            <a:endParaRPr lang="en-US" sz="1600" dirty="0">
              <a:latin typeface="Times New Roman" pitchFamily="18" charset="0"/>
              <a:cs typeface="Times New Roman" pitchFamily="18" charset="0"/>
            </a:endParaRPr>
          </a:p>
        </p:txBody>
      </p:sp>
      <p:sp>
        <p:nvSpPr>
          <p:cNvPr id="6" name="Text Placeholder 5"/>
          <p:cNvSpPr>
            <a:spLocks noGrp="1"/>
          </p:cNvSpPr>
          <p:nvPr>
            <p:ph type="body" sz="quarter" idx="3"/>
          </p:nvPr>
        </p:nvSpPr>
        <p:spPr>
          <a:xfrm>
            <a:off x="4643438" y="1000108"/>
            <a:ext cx="3657600" cy="1714512"/>
          </a:xfrm>
          <a:ln>
            <a:solidFill>
              <a:srgbClr val="C00000"/>
            </a:solidFill>
          </a:ln>
        </p:spPr>
        <p:txBody>
          <a:bodyPr/>
          <a:lstStyle/>
          <a:p>
            <a:r>
              <a:rPr lang="en-US" sz="1400" b="0" dirty="0">
                <a:latin typeface="Times New Roman" pitchFamily="18" charset="0"/>
                <a:cs typeface="Times New Roman" pitchFamily="18" charset="0"/>
              </a:rPr>
              <a:t>Most Users prefer to accept 1d expiration coupons than 2h expiration coupons.</a:t>
            </a:r>
          </a:p>
          <a:p>
            <a:r>
              <a:rPr lang="en-US" sz="1400" b="0" dirty="0">
                <a:latin typeface="Times New Roman" pitchFamily="18" charset="0"/>
                <a:cs typeface="Times New Roman" pitchFamily="18" charset="0"/>
              </a:rPr>
              <a:t>Also, Users mostly accept the 1d expiration of Restaurant(&lt;20), Carry out &amp; Take away, and coffee house coupons.</a:t>
            </a:r>
          </a:p>
          <a:p>
            <a:endParaRPr lang="en-US" sz="1400" dirty="0">
              <a:latin typeface="Times New Roman" pitchFamily="18" charset="0"/>
              <a:cs typeface="Times New Roman" pitchFamily="18" charset="0"/>
            </a:endParaRPr>
          </a:p>
        </p:txBody>
      </p:sp>
      <p:sp>
        <p:nvSpPr>
          <p:cNvPr id="7"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86766" cy="512744"/>
          </a:xfrm>
        </p:spPr>
        <p:txBody>
          <a:bodyPr>
            <a:normAutofit fontScale="90000"/>
          </a:bodyPr>
          <a:lstStyle/>
          <a:p>
            <a:r>
              <a:rPr lang="en-US" b="1" dirty="0"/>
              <a:t>Exploratory Data Analysis</a:t>
            </a:r>
            <a:endParaRPr lang="en-US" dirty="0"/>
          </a:p>
        </p:txBody>
      </p:sp>
      <p:sp>
        <p:nvSpPr>
          <p:cNvPr id="4" name="Text Placeholder 3"/>
          <p:cNvSpPr>
            <a:spLocks noGrp="1"/>
          </p:cNvSpPr>
          <p:nvPr>
            <p:ph type="body" sz="quarter" idx="1"/>
          </p:nvPr>
        </p:nvSpPr>
        <p:spPr>
          <a:xfrm>
            <a:off x="571472" y="1000108"/>
            <a:ext cx="3657600" cy="1714512"/>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600" b="0" dirty="0">
                <a:latin typeface="Times New Roman" pitchFamily="18" charset="0"/>
                <a:cs typeface="Times New Roman" pitchFamily="18" charset="0"/>
              </a:rPr>
              <a:t>Users with the destination "No Urgent Place" in 80F temperature show a higher coupon acceptance rate across all destination categories.</a:t>
            </a:r>
          </a:p>
        </p:txBody>
      </p:sp>
      <p:sp>
        <p:nvSpPr>
          <p:cNvPr id="6" name="Text Placeholder 5"/>
          <p:cNvSpPr>
            <a:spLocks noGrp="1"/>
          </p:cNvSpPr>
          <p:nvPr>
            <p:ph type="body" sz="quarter" idx="3"/>
          </p:nvPr>
        </p:nvSpPr>
        <p:spPr>
          <a:xfrm>
            <a:off x="4643438" y="1000108"/>
            <a:ext cx="3657600" cy="1714512"/>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400" b="0" dirty="0">
                <a:latin typeface="Times New Roman" pitchFamily="18" charset="0"/>
                <a:cs typeface="Times New Roman" pitchFamily="18" charset="0"/>
              </a:rPr>
              <a:t>Users with the destination "No Urgent Place" tend to have higher coupon acceptance counts across various coupon types for "Restaurant(&lt;20)" and "Coffee House" coupons. Among the coupon types coupon of "Restaurant(&lt;20)" and "Coffee House" are more commonly accepted across all destinations.</a:t>
            </a:r>
            <a:endParaRPr lang="en-US" sz="1400" dirty="0">
              <a:latin typeface="Times New Roman" pitchFamily="18" charset="0"/>
              <a:cs typeface="Times New Roman" pitchFamily="18" charset="0"/>
            </a:endParaRPr>
          </a:p>
        </p:txBody>
      </p:sp>
      <p:pic>
        <p:nvPicPr>
          <p:cNvPr id="11" name="Content Placeholder 10" descr="download (13).png"/>
          <p:cNvPicPr>
            <a:picLocks noGrp="1" noChangeAspect="1"/>
          </p:cNvPicPr>
          <p:nvPr>
            <p:ph sz="quarter" idx="2"/>
          </p:nvPr>
        </p:nvPicPr>
        <p:blipFill>
          <a:blip r:embed="rId2"/>
          <a:stretch>
            <a:fillRect/>
          </a:stretch>
        </p:blipFill>
        <p:spPr>
          <a:xfrm>
            <a:off x="285720" y="2857496"/>
            <a:ext cx="3829080" cy="3714775"/>
          </a:xfrm>
        </p:spPr>
      </p:pic>
      <p:pic>
        <p:nvPicPr>
          <p:cNvPr id="12" name="Content Placeholder 11" descr="download (14).png"/>
          <p:cNvPicPr>
            <a:picLocks noGrp="1" noChangeAspect="1"/>
          </p:cNvPicPr>
          <p:nvPr>
            <p:ph sz="quarter" idx="4"/>
          </p:nvPr>
        </p:nvPicPr>
        <p:blipFill>
          <a:blip r:embed="rId3"/>
          <a:stretch>
            <a:fillRect/>
          </a:stretch>
        </p:blipFill>
        <p:spPr>
          <a:xfrm>
            <a:off x="4371974" y="2857496"/>
            <a:ext cx="3700488" cy="3571900"/>
          </a:xfrm>
        </p:spPr>
      </p:pic>
      <p:sp>
        <p:nvSpPr>
          <p:cNvPr id="7"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86766" cy="512744"/>
          </a:xfrm>
        </p:spPr>
        <p:txBody>
          <a:bodyPr>
            <a:normAutofit fontScale="90000"/>
          </a:bodyPr>
          <a:lstStyle/>
          <a:p>
            <a:r>
              <a:rPr lang="en-US" b="1" dirty="0"/>
              <a:t>Exploratory Data Analysis</a:t>
            </a:r>
            <a:endParaRPr lang="en-US" dirty="0"/>
          </a:p>
        </p:txBody>
      </p:sp>
      <p:sp>
        <p:nvSpPr>
          <p:cNvPr id="6" name="Text Placeholder 5"/>
          <p:cNvSpPr>
            <a:spLocks noGrp="1"/>
          </p:cNvSpPr>
          <p:nvPr>
            <p:ph type="body" sz="quarter" idx="3"/>
          </p:nvPr>
        </p:nvSpPr>
        <p:spPr>
          <a:xfrm>
            <a:off x="457200" y="1000108"/>
            <a:ext cx="7843838" cy="1714512"/>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400" b="0" dirty="0"/>
              <a:t>From the chart we can see </a:t>
            </a:r>
            <a:r>
              <a:rPr lang="en-US" sz="1400" b="0" dirty="0" err="1"/>
              <a:t>that,male</a:t>
            </a:r>
            <a:r>
              <a:rPr lang="en-US" sz="1400" b="0" dirty="0"/>
              <a:t> users with "some college-no degree" education level followed by female users with same education level are mostly accepting the coupons.</a:t>
            </a:r>
            <a:endParaRPr lang="en-US" sz="1400" dirty="0">
              <a:latin typeface="Times New Roman" pitchFamily="18" charset="0"/>
              <a:cs typeface="Times New Roman" pitchFamily="18" charset="0"/>
            </a:endParaRPr>
          </a:p>
        </p:txBody>
      </p:sp>
      <p:pic>
        <p:nvPicPr>
          <p:cNvPr id="10" name="Content Placeholder 9" descr="download (16).png"/>
          <p:cNvPicPr>
            <a:picLocks noGrp="1" noChangeAspect="1"/>
          </p:cNvPicPr>
          <p:nvPr>
            <p:ph sz="quarter" idx="4"/>
          </p:nvPr>
        </p:nvPicPr>
        <p:blipFill>
          <a:blip r:embed="rId2"/>
          <a:stretch>
            <a:fillRect/>
          </a:stretch>
        </p:blipFill>
        <p:spPr>
          <a:xfrm>
            <a:off x="539552" y="2928934"/>
            <a:ext cx="7590059" cy="3643338"/>
          </a:xfrm>
        </p:spPr>
      </p:pic>
      <p:sp>
        <p:nvSpPr>
          <p:cNvPr id="9"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643998" cy="654032"/>
          </a:xfrm>
          <a:solidFill>
            <a:schemeClr val="accent1">
              <a:lumMod val="40000"/>
              <a:lumOff val="60000"/>
            </a:schemeClr>
          </a:solidFill>
        </p:spPr>
        <p:txBody>
          <a:bodyPr>
            <a:normAutofit/>
          </a:bodyPr>
          <a:lstStyle/>
          <a:p>
            <a:pPr algn="ctr"/>
            <a:r>
              <a:rPr lang="en-US" sz="3600" b="1" dirty="0">
                <a:solidFill>
                  <a:schemeClr val="tx1"/>
                </a:solidFill>
                <a:latin typeface="Times New Roman" pitchFamily="18" charset="0"/>
                <a:cs typeface="Times New Roman" pitchFamily="18" charset="0"/>
              </a:rPr>
              <a:t>INTRODUCTION</a:t>
            </a:r>
          </a:p>
        </p:txBody>
      </p:sp>
      <p:sp>
        <p:nvSpPr>
          <p:cNvPr id="3" name="Content Placeholder 2"/>
          <p:cNvSpPr>
            <a:spLocks noGrp="1"/>
          </p:cNvSpPr>
          <p:nvPr>
            <p:ph sz="quarter" idx="1"/>
          </p:nvPr>
        </p:nvSpPr>
        <p:spPr>
          <a:xfrm>
            <a:off x="3131840" y="1600200"/>
            <a:ext cx="5554960" cy="4757758"/>
          </a:xfrm>
        </p:spPr>
        <p:txBody>
          <a:bodyPr>
            <a:normAutofit/>
          </a:bodyPr>
          <a:lstStyle/>
          <a:p>
            <a:r>
              <a:rPr lang="en-US" dirty="0">
                <a:latin typeface="Times New Roman" pitchFamily="18" charset="0"/>
                <a:cs typeface="Times New Roman" pitchFamily="18" charset="0"/>
              </a:rPr>
              <a:t>Coupon systems have been widely used to market products, and services and engage customers to use their products and services often.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Coupons create a win-win situation for both companies and customers so, by offering a correct coupon to users, which can lead users to become frequent customers and it is enhancing a brand’s impact on its customers.</a:t>
            </a:r>
          </a:p>
        </p:txBody>
      </p:sp>
      <p:sp>
        <p:nvSpPr>
          <p:cNvPr id="29698" name="AutoShape 2" descr="Customize 175+ Food Coupon Templates Online - Can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Customize 175+ Food Coupon Templates Online - Can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Screenshot (37).png"/>
          <p:cNvPicPr>
            <a:picLocks noChangeAspect="1"/>
          </p:cNvPicPr>
          <p:nvPr/>
        </p:nvPicPr>
        <p:blipFill>
          <a:blip r:embed="rId2"/>
          <a:stretch>
            <a:fillRect/>
          </a:stretch>
        </p:blipFill>
        <p:spPr>
          <a:xfrm rot="16200000">
            <a:off x="-1094595" y="2178840"/>
            <a:ext cx="5357828" cy="28574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4422"/>
            <a:ext cx="8115328" cy="2574618"/>
          </a:xfrm>
        </p:spPr>
        <p:txBody>
          <a:bodyPr/>
          <a:lstStyle/>
          <a:p>
            <a:pPr>
              <a:buNone/>
            </a:pPr>
            <a:r>
              <a:rPr lang="en-US" b="1" dirty="0">
                <a:latin typeface="Times New Roman" pitchFamily="18" charset="0"/>
                <a:cs typeface="Times New Roman" pitchFamily="18" charset="0"/>
              </a:rPr>
              <a:t>Data Encoding</a:t>
            </a:r>
          </a:p>
          <a:p>
            <a:r>
              <a:rPr lang="en-US" sz="1600" dirty="0">
                <a:latin typeface="Times New Roman" pitchFamily="18" charset="0"/>
                <a:cs typeface="Times New Roman" pitchFamily="18" charset="0"/>
              </a:rPr>
              <a:t>We will use One-hot encoding.</a:t>
            </a:r>
          </a:p>
          <a:p>
            <a:pPr>
              <a:buNone/>
            </a:pPr>
            <a:r>
              <a:rPr lang="en-US" b="1" dirty="0">
                <a:latin typeface="Times New Roman" panose="02020603050405020304" pitchFamily="18" charset="0"/>
                <a:cs typeface="Times New Roman" panose="02020603050405020304" pitchFamily="18" charset="0"/>
              </a:rPr>
              <a:t>Data Splitting:</a:t>
            </a:r>
          </a:p>
          <a:p>
            <a:r>
              <a:rPr lang="en-US" sz="1600" dirty="0">
                <a:latin typeface="Times New Roman" pitchFamily="18" charset="0"/>
                <a:cs typeface="Times New Roman" pitchFamily="18" charset="0"/>
              </a:rPr>
              <a:t>Splitting data into train and test sets.</a:t>
            </a:r>
          </a:p>
          <a:p>
            <a:pPr>
              <a:buNone/>
            </a:pPr>
            <a:r>
              <a:rPr lang="en-US" b="1" dirty="0">
                <a:latin typeface="Times New Roman" pitchFamily="18" charset="0"/>
                <a:cs typeface="Times New Roman" pitchFamily="18" charset="0"/>
              </a:rPr>
              <a:t>Data Scaling</a:t>
            </a:r>
          </a:p>
          <a:p>
            <a:r>
              <a:rPr lang="en-US" sz="1600" dirty="0">
                <a:latin typeface="Times New Roman" pitchFamily="18" charset="0"/>
                <a:cs typeface="Times New Roman" pitchFamily="18" charset="0"/>
              </a:rPr>
              <a:t>After splitting the dataset into train and test performed Data normalization or scaling to Standardize numeric features.</a:t>
            </a:r>
          </a:p>
          <a:p>
            <a:endParaRPr lang="en-US" sz="1600" dirty="0">
              <a:latin typeface="Times New Roman" pitchFamily="18" charset="0"/>
              <a:cs typeface="Times New Roman" pitchFamily="18" charset="0"/>
            </a:endParaRPr>
          </a:p>
        </p:txBody>
      </p:sp>
      <p:pic>
        <p:nvPicPr>
          <p:cNvPr id="4" name="Picture 3" descr="Screenshot (31).png"/>
          <p:cNvPicPr>
            <a:picLocks noChangeAspect="1"/>
          </p:cNvPicPr>
          <p:nvPr/>
        </p:nvPicPr>
        <p:blipFill>
          <a:blip r:embed="rId2"/>
          <a:stretch>
            <a:fillRect/>
          </a:stretch>
        </p:blipFill>
        <p:spPr>
          <a:xfrm>
            <a:off x="214282" y="3789040"/>
            <a:ext cx="8501122" cy="2854670"/>
          </a:xfrm>
          <a:prstGeom prst="rect">
            <a:avLst/>
          </a:prstGeom>
        </p:spPr>
      </p:pic>
      <p:sp>
        <p:nvSpPr>
          <p:cNvPr id="7"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DATA  PREPROCESSING</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39718"/>
          </a:xfrm>
        </p:spPr>
        <p:txBody>
          <a:bodyPr>
            <a:normAutofit fontScale="90000"/>
          </a:bodyPr>
          <a:lstStyle/>
          <a:p>
            <a:pPr algn="ctr"/>
            <a:br>
              <a:rPr lang="en-US" dirty="0"/>
            </a:br>
            <a:r>
              <a:rPr lang="en-US" b="1" dirty="0"/>
              <a:t>Model Selection</a:t>
            </a:r>
            <a:endParaRPr lang="en-US" dirty="0"/>
          </a:p>
        </p:txBody>
      </p:sp>
      <p:sp>
        <p:nvSpPr>
          <p:cNvPr id="3" name="Content Placeholder 2"/>
          <p:cNvSpPr>
            <a:spLocks noGrp="1"/>
          </p:cNvSpPr>
          <p:nvPr>
            <p:ph sz="quarter" idx="1"/>
          </p:nvPr>
        </p:nvSpPr>
        <p:spPr>
          <a:xfrm>
            <a:off x="457200" y="928670"/>
            <a:ext cx="4686304" cy="5545282"/>
          </a:xfrm>
        </p:spPr>
        <p:txBody>
          <a:bodyPr>
            <a:normAutofit/>
          </a:bodyPr>
          <a:lstStyle/>
          <a:p>
            <a:r>
              <a:rPr lang="en-US" sz="2000" dirty="0">
                <a:latin typeface="Times New Roman" pitchFamily="18" charset="0"/>
                <a:cs typeface="Times New Roman" pitchFamily="18" charset="0"/>
              </a:rPr>
              <a:t>We are now ready to apply machine learning algorithms to our prepared data matrices.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Here we are using the following models on our dataset.</a:t>
            </a:r>
          </a:p>
          <a:p>
            <a:pPr>
              <a:buNone/>
            </a:pPr>
            <a:endParaRPr lang="en-US" sz="2000" dirty="0">
              <a:latin typeface="Times New Roman" pitchFamily="18" charset="0"/>
              <a:cs typeface="Times New Roman" pitchFamily="18" charset="0"/>
            </a:endParaRPr>
          </a:p>
          <a:p>
            <a:pPr lvl="1"/>
            <a:r>
              <a:rPr lang="en-US" sz="2000" dirty="0" err="1">
                <a:latin typeface="Times New Roman" pitchFamily="18" charset="0"/>
                <a:cs typeface="Times New Roman" pitchFamily="18" charset="0"/>
              </a:rPr>
              <a:t>CatBoost</a:t>
            </a:r>
            <a:r>
              <a:rPr lang="en-US" sz="2000" dirty="0">
                <a:latin typeface="Times New Roman" pitchFamily="18" charset="0"/>
                <a:cs typeface="Times New Roman" pitchFamily="18" charset="0"/>
              </a:rPr>
              <a:t> Classifier</a:t>
            </a:r>
          </a:p>
          <a:p>
            <a:pPr lvl="1"/>
            <a:r>
              <a:rPr lang="en-US" sz="2000" dirty="0">
                <a:latin typeface="Times New Roman" pitchFamily="18" charset="0"/>
                <a:cs typeface="Times New Roman" pitchFamily="18" charset="0"/>
              </a:rPr>
              <a:t>Gradient Boosting</a:t>
            </a:r>
          </a:p>
          <a:p>
            <a:pPr lvl="1"/>
            <a:r>
              <a:rPr lang="en-US" sz="2000" dirty="0">
                <a:latin typeface="Times New Roman" pitchFamily="18" charset="0"/>
                <a:cs typeface="Times New Roman" pitchFamily="18" charset="0"/>
              </a:rPr>
              <a:t>Logistic Regression</a:t>
            </a:r>
          </a:p>
          <a:p>
            <a:pPr lvl="1"/>
            <a:r>
              <a:rPr lang="en-US" sz="2000" dirty="0">
                <a:latin typeface="Times New Roman" pitchFamily="18" charset="0"/>
                <a:cs typeface="Times New Roman" pitchFamily="18" charset="0"/>
              </a:rPr>
              <a:t>Random Forest Classifier</a:t>
            </a:r>
          </a:p>
          <a:p>
            <a:pPr lvl="1"/>
            <a:r>
              <a:rPr lang="en-US" sz="2000" dirty="0">
                <a:latin typeface="Times New Roman" pitchFamily="18" charset="0"/>
                <a:cs typeface="Times New Roman" pitchFamily="18" charset="0"/>
              </a:rPr>
              <a:t>SVM</a:t>
            </a:r>
          </a:p>
          <a:p>
            <a:pPr lvl="1"/>
            <a:r>
              <a:rPr lang="en-US" sz="2000" dirty="0" err="1">
                <a:latin typeface="Times New Roman" pitchFamily="18" charset="0"/>
                <a:cs typeface="Times New Roman" pitchFamily="18" charset="0"/>
              </a:rPr>
              <a:t>XGboost</a:t>
            </a:r>
            <a:endParaRPr lang="en-US" sz="2000" dirty="0">
              <a:latin typeface="Times New Roman" pitchFamily="18" charset="0"/>
              <a:cs typeface="Times New Roman" pitchFamily="18" charset="0"/>
            </a:endParaRPr>
          </a:p>
        </p:txBody>
      </p:sp>
      <p:sp>
        <p:nvSpPr>
          <p:cNvPr id="4"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MODEL SELECTION</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 name="Picture 7" descr="images (3).jpg"/>
          <p:cNvPicPr>
            <a:picLocks noChangeAspect="1"/>
          </p:cNvPicPr>
          <p:nvPr/>
        </p:nvPicPr>
        <p:blipFill>
          <a:blip r:embed="rId2"/>
          <a:stretch>
            <a:fillRect/>
          </a:stretch>
        </p:blipFill>
        <p:spPr>
          <a:xfrm>
            <a:off x="5072066" y="857232"/>
            <a:ext cx="3714776" cy="600076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071546"/>
            <a:ext cx="8572560" cy="5572164"/>
          </a:xfrm>
        </p:spPr>
        <p:txBody>
          <a:bodyPr>
            <a:normAutofit/>
          </a:bodyPr>
          <a:lstStyle/>
          <a:p>
            <a:r>
              <a:rPr lang="en-US" sz="1600" dirty="0">
                <a:latin typeface="Times New Roman" pitchFamily="18" charset="0"/>
                <a:cs typeface="Times New Roman" pitchFamily="18" charset="0"/>
              </a:rPr>
              <a:t>Now we will plot the table comparing accuracy of each model.   .                         </a:t>
            </a:r>
          </a:p>
          <a:p>
            <a:r>
              <a:rPr lang="en-US" sz="1600" dirty="0">
                <a:latin typeface="Times New Roman" pitchFamily="18" charset="0"/>
                <a:cs typeface="Times New Roman" pitchFamily="18" charset="0"/>
              </a:rPr>
              <a:t>Plotting accuracy ,F1 </a:t>
            </a:r>
            <a:r>
              <a:rPr lang="en-US" sz="1600" dirty="0" err="1">
                <a:latin typeface="Times New Roman" pitchFamily="18" charset="0"/>
                <a:cs typeface="Times New Roman" pitchFamily="18" charset="0"/>
              </a:rPr>
              <a:t>score,AUC</a:t>
            </a:r>
            <a:r>
              <a:rPr lang="en-US" sz="1600" dirty="0">
                <a:latin typeface="Times New Roman" pitchFamily="18" charset="0"/>
                <a:cs typeface="Times New Roman" pitchFamily="18" charset="0"/>
              </a:rPr>
              <a:t> Table for models . </a:t>
            </a:r>
          </a:p>
          <a:p>
            <a:r>
              <a:rPr lang="en-US" sz="1600" dirty="0">
                <a:latin typeface="Times New Roman" pitchFamily="18" charset="0"/>
                <a:cs typeface="Times New Roman" pitchFamily="18" charset="0"/>
              </a:rPr>
              <a:t> After experimenting with different models we can see that XG </a:t>
            </a:r>
            <a:r>
              <a:rPr lang="en-US" sz="1600" dirty="0" err="1">
                <a:latin typeface="Times New Roman" pitchFamily="18" charset="0"/>
                <a:cs typeface="Times New Roman" pitchFamily="18" charset="0"/>
              </a:rPr>
              <a:t>Boost,Gradient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Boost,Cat</a:t>
            </a:r>
            <a:r>
              <a:rPr lang="en-US" sz="1600" dirty="0">
                <a:latin typeface="Times New Roman" pitchFamily="18" charset="0"/>
                <a:cs typeface="Times New Roman" pitchFamily="18" charset="0"/>
              </a:rPr>
              <a:t> Boost algorithms gives best results. So we performed hyper parameter tuning on these 3 models.</a:t>
            </a:r>
          </a:p>
          <a:p>
            <a:pPr marL="0" indent="0">
              <a:buNone/>
            </a:pPr>
            <a:r>
              <a:rPr lang="en-US" b="1" dirty="0">
                <a:latin typeface="Times New Roman" panose="02020603050405020304" pitchFamily="18" charset="0"/>
                <a:cs typeface="Times New Roman" pitchFamily="18" charset="0"/>
              </a:rPr>
              <a:t>Comparison of the models </a:t>
            </a:r>
            <a:endParaRPr lang="en-US" dirty="0">
              <a:latin typeface="Times New Roman" pitchFamily="18" charset="0"/>
              <a:cs typeface="Times New Roman" pitchFamily="18" charset="0"/>
            </a:endParaRPr>
          </a:p>
          <a:p>
            <a:pPr marL="0" indent="0">
              <a:buNone/>
            </a:pPr>
            <a:endParaRPr lang="en-US" b="1" dirty="0">
              <a:latin typeface="Times New Roman" panose="02020603050405020304" pitchFamily="18" charset="0"/>
              <a:cs typeface="Times New Roman" pitchFamily="18" charset="0"/>
            </a:endParaRPr>
          </a:p>
          <a:p>
            <a:pPr marL="0" indent="0">
              <a:buNone/>
            </a:pPr>
            <a:r>
              <a:rPr lang="en-US" b="1" dirty="0">
                <a:latin typeface="Times New Roman" panose="02020603050405020304" pitchFamily="18" charset="0"/>
                <a:cs typeface="Times New Roman" pitchFamily="18" charset="0"/>
              </a:rPr>
              <a:t>                                                        </a:t>
            </a:r>
          </a:p>
          <a:p>
            <a:pPr>
              <a:buNone/>
            </a:pP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a:t>
            </a:r>
          </a:p>
        </p:txBody>
      </p:sp>
      <p:sp>
        <p:nvSpPr>
          <p:cNvPr id="11"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MODEL TRAINING</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711807315"/>
              </p:ext>
            </p:extLst>
          </p:nvPr>
        </p:nvGraphicFramePr>
        <p:xfrm>
          <a:off x="251520" y="2780928"/>
          <a:ext cx="4824535" cy="3844871"/>
        </p:xfrm>
        <a:graphic>
          <a:graphicData uri="http://schemas.openxmlformats.org/drawingml/2006/table">
            <a:tbl>
              <a:tblPr firstRow="1" bandRow="1">
                <a:tableStyleId>{5C22544A-7EE6-4342-B048-85BDC9FD1C3A}</a:tableStyleId>
              </a:tblPr>
              <a:tblGrid>
                <a:gridCol w="2054897">
                  <a:extLst>
                    <a:ext uri="{9D8B030D-6E8A-4147-A177-3AD203B41FA5}">
                      <a16:colId xmlns:a16="http://schemas.microsoft.com/office/drawing/2014/main" val="20000"/>
                    </a:ext>
                  </a:extLst>
                </a:gridCol>
                <a:gridCol w="982775">
                  <a:extLst>
                    <a:ext uri="{9D8B030D-6E8A-4147-A177-3AD203B41FA5}">
                      <a16:colId xmlns:a16="http://schemas.microsoft.com/office/drawing/2014/main" val="20001"/>
                    </a:ext>
                  </a:extLst>
                </a:gridCol>
                <a:gridCol w="893433">
                  <a:extLst>
                    <a:ext uri="{9D8B030D-6E8A-4147-A177-3AD203B41FA5}">
                      <a16:colId xmlns:a16="http://schemas.microsoft.com/office/drawing/2014/main" val="20002"/>
                    </a:ext>
                  </a:extLst>
                </a:gridCol>
                <a:gridCol w="893430">
                  <a:extLst>
                    <a:ext uri="{9D8B030D-6E8A-4147-A177-3AD203B41FA5}">
                      <a16:colId xmlns:a16="http://schemas.microsoft.com/office/drawing/2014/main" val="20003"/>
                    </a:ext>
                  </a:extLst>
                </a:gridCol>
              </a:tblGrid>
              <a:tr h="871951">
                <a:tc>
                  <a:txBody>
                    <a:bodyPr/>
                    <a:lstStyle/>
                    <a:p>
                      <a:r>
                        <a:rPr lang="en-US" sz="1600" dirty="0">
                          <a:latin typeface="Times New Roman" pitchFamily="18" charset="0"/>
                          <a:cs typeface="Times New Roman" pitchFamily="18" charset="0"/>
                        </a:rPr>
                        <a:t>MODEL</a:t>
                      </a:r>
                    </a:p>
                  </a:txBody>
                  <a:tcPr/>
                </a:tc>
                <a:tc>
                  <a:txBody>
                    <a:bodyPr/>
                    <a:lstStyle/>
                    <a:p>
                      <a:r>
                        <a:rPr lang="en-US" sz="1600" dirty="0">
                          <a:latin typeface="Times New Roman" pitchFamily="18" charset="0"/>
                          <a:cs typeface="Times New Roman" pitchFamily="18" charset="0"/>
                        </a:rPr>
                        <a:t>ACCURACY</a:t>
                      </a:r>
                    </a:p>
                  </a:txBody>
                  <a:tcPr/>
                </a:tc>
                <a:tc>
                  <a:txBody>
                    <a:bodyPr/>
                    <a:lstStyle/>
                    <a:p>
                      <a:r>
                        <a:rPr lang="en-US" sz="1600" dirty="0">
                          <a:latin typeface="Times New Roman" pitchFamily="18" charset="0"/>
                          <a:cs typeface="Times New Roman" pitchFamily="18" charset="0"/>
                        </a:rPr>
                        <a:t>F1-SCORE</a:t>
                      </a:r>
                    </a:p>
                  </a:txBody>
                  <a:tcPr/>
                </a:tc>
                <a:tc>
                  <a:txBody>
                    <a:bodyPr/>
                    <a:lstStyle/>
                    <a:p>
                      <a:r>
                        <a:rPr lang="en-US" sz="1600" dirty="0">
                          <a:latin typeface="Times New Roman" pitchFamily="18" charset="0"/>
                          <a:cs typeface="Times New Roman" pitchFamily="18" charset="0"/>
                        </a:rPr>
                        <a:t>AUC</a:t>
                      </a:r>
                    </a:p>
                  </a:txBody>
                  <a:tcPr/>
                </a:tc>
                <a:extLst>
                  <a:ext uri="{0D108BD9-81ED-4DB2-BD59-A6C34878D82A}">
                    <a16:rowId xmlns:a16="http://schemas.microsoft.com/office/drawing/2014/main" val="10000"/>
                  </a:ext>
                </a:extLst>
              </a:tr>
              <a:tr h="620469">
                <a:tc>
                  <a:txBody>
                    <a:bodyPr/>
                    <a:lstStyle/>
                    <a:p>
                      <a:r>
                        <a:rPr lang="en-US" sz="1600">
                          <a:latin typeface="Times New Roman" pitchFamily="18" charset="0"/>
                          <a:cs typeface="Times New Roman" pitchFamily="18" charset="0"/>
                        </a:rPr>
                        <a:t>RANDOM FOREST</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0.74</a:t>
                      </a:r>
                    </a:p>
                    <a:p>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078</a:t>
                      </a:r>
                    </a:p>
                  </a:txBody>
                  <a:tcPr/>
                </a:tc>
                <a:tc>
                  <a:txBody>
                    <a:bodyPr/>
                    <a:lstStyle/>
                    <a:p>
                      <a:r>
                        <a:rPr lang="en-US" sz="1600" dirty="0">
                          <a:latin typeface="Times New Roman" pitchFamily="18" charset="0"/>
                          <a:cs typeface="Times New Roman" pitchFamily="18" charset="0"/>
                        </a:rPr>
                        <a:t>0.80</a:t>
                      </a:r>
                    </a:p>
                  </a:txBody>
                  <a:tcPr/>
                </a:tc>
                <a:extLst>
                  <a:ext uri="{0D108BD9-81ED-4DB2-BD59-A6C34878D82A}">
                    <a16:rowId xmlns:a16="http://schemas.microsoft.com/office/drawing/2014/main" val="10001"/>
                  </a:ext>
                </a:extLst>
              </a:tr>
              <a:tr h="613595">
                <a:tc>
                  <a:txBody>
                    <a:bodyPr/>
                    <a:lstStyle/>
                    <a:p>
                      <a:r>
                        <a:rPr lang="en-US" sz="1600">
                          <a:latin typeface="Times New Roman" pitchFamily="18" charset="0"/>
                          <a:cs typeface="Times New Roman" pitchFamily="18" charset="0"/>
                        </a:rPr>
                        <a:t>LOGISTIC REGRESSION</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0.69</a:t>
                      </a:r>
                    </a:p>
                  </a:txBody>
                  <a:tcPr/>
                </a:tc>
                <a:tc>
                  <a:txBody>
                    <a:bodyPr/>
                    <a:lstStyle/>
                    <a:p>
                      <a:r>
                        <a:rPr lang="en-US" sz="1600" dirty="0">
                          <a:latin typeface="Times New Roman" pitchFamily="18" charset="0"/>
                          <a:cs typeface="Times New Roman" pitchFamily="18" charset="0"/>
                        </a:rPr>
                        <a:t>0.73</a:t>
                      </a:r>
                    </a:p>
                  </a:txBody>
                  <a:tcPr/>
                </a:tc>
                <a:tc>
                  <a:txBody>
                    <a:bodyPr/>
                    <a:lstStyle/>
                    <a:p>
                      <a:r>
                        <a:rPr lang="en-US" sz="1600" dirty="0">
                          <a:latin typeface="Times New Roman" pitchFamily="18" charset="0"/>
                          <a:cs typeface="Times New Roman" pitchFamily="18" charset="0"/>
                        </a:rPr>
                        <a:t>0.73</a:t>
                      </a:r>
                    </a:p>
                  </a:txBody>
                  <a:tcPr/>
                </a:tc>
                <a:extLst>
                  <a:ext uri="{0D108BD9-81ED-4DB2-BD59-A6C34878D82A}">
                    <a16:rowId xmlns:a16="http://schemas.microsoft.com/office/drawing/2014/main" val="10002"/>
                  </a:ext>
                </a:extLst>
              </a:tr>
              <a:tr h="375087">
                <a:tc>
                  <a:txBody>
                    <a:bodyPr/>
                    <a:lstStyle/>
                    <a:p>
                      <a:r>
                        <a:rPr lang="en-US" sz="1600">
                          <a:latin typeface="Times New Roman" pitchFamily="18" charset="0"/>
                          <a:cs typeface="Times New Roman" pitchFamily="18" charset="0"/>
                        </a:rPr>
                        <a:t>XG BOOST</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0.76</a:t>
                      </a:r>
                    </a:p>
                  </a:txBody>
                  <a:tcPr/>
                </a:tc>
                <a:tc>
                  <a:txBody>
                    <a:bodyPr/>
                    <a:lstStyle/>
                    <a:p>
                      <a:r>
                        <a:rPr lang="en-US" sz="1600" dirty="0">
                          <a:latin typeface="Times New Roman" pitchFamily="18" charset="0"/>
                          <a:cs typeface="Times New Roman" pitchFamily="18" charset="0"/>
                        </a:rPr>
                        <a:t>0.79</a:t>
                      </a:r>
                    </a:p>
                  </a:txBody>
                  <a:tcPr/>
                </a:tc>
                <a:tc>
                  <a:txBody>
                    <a:bodyPr/>
                    <a:lstStyle/>
                    <a:p>
                      <a:r>
                        <a:rPr lang="en-US" sz="1600" dirty="0">
                          <a:latin typeface="Times New Roman" pitchFamily="18" charset="0"/>
                          <a:cs typeface="Times New Roman" pitchFamily="18" charset="0"/>
                        </a:rPr>
                        <a:t>0.83</a:t>
                      </a:r>
                    </a:p>
                  </a:txBody>
                  <a:tcPr/>
                </a:tc>
                <a:extLst>
                  <a:ext uri="{0D108BD9-81ED-4DB2-BD59-A6C34878D82A}">
                    <a16:rowId xmlns:a16="http://schemas.microsoft.com/office/drawing/2014/main" val="10003"/>
                  </a:ext>
                </a:extLst>
              </a:tr>
              <a:tr h="375087">
                <a:tc>
                  <a:txBody>
                    <a:bodyPr/>
                    <a:lstStyle/>
                    <a:p>
                      <a:r>
                        <a:rPr lang="en-US" sz="1600" dirty="0">
                          <a:latin typeface="Times New Roman" pitchFamily="18" charset="0"/>
                          <a:cs typeface="Times New Roman" pitchFamily="18" charset="0"/>
                        </a:rPr>
                        <a:t>SVM</a:t>
                      </a:r>
                    </a:p>
                  </a:txBody>
                  <a:tcPr/>
                </a:tc>
                <a:tc>
                  <a:txBody>
                    <a:bodyPr/>
                    <a:lstStyle/>
                    <a:p>
                      <a:r>
                        <a:rPr lang="en-US" sz="1600" dirty="0">
                          <a:latin typeface="Times New Roman" pitchFamily="18" charset="0"/>
                          <a:cs typeface="Times New Roman" pitchFamily="18" charset="0"/>
                        </a:rPr>
                        <a:t>0.64</a:t>
                      </a:r>
                    </a:p>
                  </a:txBody>
                  <a:tcPr/>
                </a:tc>
                <a:tc>
                  <a:txBody>
                    <a:bodyPr/>
                    <a:lstStyle/>
                    <a:p>
                      <a:r>
                        <a:rPr lang="en-US" sz="1600" dirty="0">
                          <a:latin typeface="Times New Roman" pitchFamily="18" charset="0"/>
                          <a:cs typeface="Times New Roman" pitchFamily="18" charset="0"/>
                        </a:rPr>
                        <a:t>0.74</a:t>
                      </a:r>
                    </a:p>
                  </a:txBody>
                  <a:tcPr/>
                </a:tc>
                <a:tc>
                  <a:txBody>
                    <a:bodyPr/>
                    <a:lstStyle/>
                    <a:p>
                      <a:r>
                        <a:rPr lang="en-US" sz="1600" dirty="0">
                          <a:latin typeface="Times New Roman" pitchFamily="18" charset="0"/>
                          <a:cs typeface="Times New Roman" pitchFamily="18" charset="0"/>
                        </a:rPr>
                        <a:t>0.73</a:t>
                      </a:r>
                    </a:p>
                  </a:txBody>
                  <a:tcPr/>
                </a:tc>
                <a:extLst>
                  <a:ext uri="{0D108BD9-81ED-4DB2-BD59-A6C34878D82A}">
                    <a16:rowId xmlns:a16="http://schemas.microsoft.com/office/drawing/2014/main" val="10004"/>
                  </a:ext>
                </a:extLst>
              </a:tr>
              <a:tr h="613595">
                <a:tc>
                  <a:txBody>
                    <a:bodyPr/>
                    <a:lstStyle/>
                    <a:p>
                      <a:r>
                        <a:rPr lang="en-US" sz="1600">
                          <a:latin typeface="Times New Roman" pitchFamily="18" charset="0"/>
                          <a:cs typeface="Times New Roman" pitchFamily="18" charset="0"/>
                        </a:rPr>
                        <a:t>GRADIENT BOOSTING</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0.76</a:t>
                      </a:r>
                    </a:p>
                  </a:txBody>
                  <a:tcPr/>
                </a:tc>
                <a:tc>
                  <a:txBody>
                    <a:bodyPr/>
                    <a:lstStyle/>
                    <a:p>
                      <a:r>
                        <a:rPr lang="en-US" sz="1600" dirty="0">
                          <a:latin typeface="Times New Roman" pitchFamily="18" charset="0"/>
                          <a:cs typeface="Times New Roman" pitchFamily="18" charset="0"/>
                        </a:rPr>
                        <a:t>0.79</a:t>
                      </a:r>
                    </a:p>
                  </a:txBody>
                  <a:tcPr/>
                </a:tc>
                <a:tc>
                  <a:txBody>
                    <a:bodyPr/>
                    <a:lstStyle/>
                    <a:p>
                      <a:r>
                        <a:rPr lang="en-US" sz="1600" dirty="0">
                          <a:latin typeface="Times New Roman" pitchFamily="18" charset="0"/>
                          <a:cs typeface="Times New Roman" pitchFamily="18" charset="0"/>
                        </a:rPr>
                        <a:t>0.82</a:t>
                      </a:r>
                    </a:p>
                  </a:txBody>
                  <a:tcPr/>
                </a:tc>
                <a:extLst>
                  <a:ext uri="{0D108BD9-81ED-4DB2-BD59-A6C34878D82A}">
                    <a16:rowId xmlns:a16="http://schemas.microsoft.com/office/drawing/2014/main" val="10005"/>
                  </a:ext>
                </a:extLst>
              </a:tr>
              <a:tr h="375087">
                <a:tc>
                  <a:txBody>
                    <a:bodyPr/>
                    <a:lstStyle/>
                    <a:p>
                      <a:r>
                        <a:rPr lang="en-US" sz="1600" dirty="0">
                          <a:latin typeface="Times New Roman" pitchFamily="18" charset="0"/>
                          <a:cs typeface="Times New Roman" pitchFamily="18" charset="0"/>
                        </a:rPr>
                        <a:t>CAT BOOST</a:t>
                      </a:r>
                    </a:p>
                  </a:txBody>
                  <a:tcPr/>
                </a:tc>
                <a:tc>
                  <a:txBody>
                    <a:bodyPr/>
                    <a:lstStyle/>
                    <a:p>
                      <a:r>
                        <a:rPr lang="en-US" sz="1600" dirty="0">
                          <a:latin typeface="Times New Roman" pitchFamily="18" charset="0"/>
                          <a:cs typeface="Times New Roman" pitchFamily="18" charset="0"/>
                        </a:rPr>
                        <a:t>0.77</a:t>
                      </a:r>
                    </a:p>
                  </a:txBody>
                  <a:tcPr/>
                </a:tc>
                <a:tc>
                  <a:txBody>
                    <a:bodyPr/>
                    <a:lstStyle/>
                    <a:p>
                      <a:r>
                        <a:rPr lang="en-US" sz="1600" dirty="0">
                          <a:latin typeface="Times New Roman" pitchFamily="18" charset="0"/>
                          <a:cs typeface="Times New Roman" pitchFamily="18" charset="0"/>
                        </a:rPr>
                        <a:t>0.80</a:t>
                      </a:r>
                    </a:p>
                  </a:txBody>
                  <a:tcPr/>
                </a:tc>
                <a:tc>
                  <a:txBody>
                    <a:bodyPr/>
                    <a:lstStyle/>
                    <a:p>
                      <a:r>
                        <a:rPr lang="en-US" sz="1600" dirty="0">
                          <a:latin typeface="Times New Roman" pitchFamily="18" charset="0"/>
                          <a:cs typeface="Times New Roman" pitchFamily="18" charset="0"/>
                        </a:rPr>
                        <a:t>0.83</a:t>
                      </a:r>
                    </a:p>
                  </a:txBody>
                  <a:tcPr/>
                </a:tc>
                <a:extLst>
                  <a:ext uri="{0D108BD9-81ED-4DB2-BD59-A6C34878D82A}">
                    <a16:rowId xmlns:a16="http://schemas.microsoft.com/office/drawing/2014/main" val="10006"/>
                  </a:ext>
                </a:extLst>
              </a:tr>
            </a:tbl>
          </a:graphicData>
        </a:graphic>
      </p:graphicFrame>
      <p:sp>
        <p:nvSpPr>
          <p:cNvPr id="2" name="Rectangle: Rounded Corners 1">
            <a:extLst>
              <a:ext uri="{FF2B5EF4-FFF2-40B4-BE49-F238E27FC236}">
                <a16:creationId xmlns:a16="http://schemas.microsoft.com/office/drawing/2014/main" id="{5949CA91-6861-7AAB-C99D-9AD593F88364}"/>
              </a:ext>
            </a:extLst>
          </p:cNvPr>
          <p:cNvSpPr/>
          <p:nvPr/>
        </p:nvSpPr>
        <p:spPr>
          <a:xfrm>
            <a:off x="5331028" y="2939167"/>
            <a:ext cx="3384376" cy="35283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After applying hyperparameter tuning, test accuracy increased to 77% .Hence for our final model we will go with cat boost algorithm as it gives best accuracy,F1 score and AUC as compared to other algorithms.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071546"/>
            <a:ext cx="8572560" cy="5402406"/>
          </a:xfrm>
        </p:spPr>
        <p:txBody>
          <a:bodyPr>
            <a:normAutofit/>
          </a:bodyPr>
          <a:lstStyle/>
          <a:p>
            <a:pPr>
              <a:buNone/>
            </a:pPr>
            <a:r>
              <a:rPr lang="en-US" sz="1600" b="1" dirty="0">
                <a:latin typeface="Times New Roman" pitchFamily="18" charset="0"/>
                <a:cs typeface="Times New Roman" pitchFamily="18" charset="0"/>
              </a:rPr>
              <a:t>   </a:t>
            </a:r>
          </a:p>
          <a:p>
            <a:pPr>
              <a:buNone/>
            </a:pPr>
            <a:endParaRPr lang="en-US" sz="1600" b="1"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a:t>
            </a:r>
          </a:p>
        </p:txBody>
      </p:sp>
      <p:sp>
        <p:nvSpPr>
          <p:cNvPr id="10" name="Title 1"/>
          <p:cNvSpPr txBox="1">
            <a:spLocks/>
          </p:cNvSpPr>
          <p:nvPr/>
        </p:nvSpPr>
        <p:spPr>
          <a:xfrm>
            <a:off x="142844" y="214290"/>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rPr>
              <a:t>Model Accuracy Comparison</a:t>
            </a:r>
          </a:p>
        </p:txBody>
      </p:sp>
      <p:pic>
        <p:nvPicPr>
          <p:cNvPr id="4" name="Picture 3">
            <a:extLst>
              <a:ext uri="{FF2B5EF4-FFF2-40B4-BE49-F238E27FC236}">
                <a16:creationId xmlns:a16="http://schemas.microsoft.com/office/drawing/2014/main" id="{960F7E1C-994D-3268-32DE-8BC7FBB33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180460"/>
            <a:ext cx="4032448" cy="5293491"/>
          </a:xfrm>
          <a:prstGeom prst="rect">
            <a:avLst/>
          </a:prstGeom>
        </p:spPr>
      </p:pic>
      <p:pic>
        <p:nvPicPr>
          <p:cNvPr id="8" name="Picture 7">
            <a:extLst>
              <a:ext uri="{FF2B5EF4-FFF2-40B4-BE49-F238E27FC236}">
                <a16:creationId xmlns:a16="http://schemas.microsoft.com/office/drawing/2014/main" id="{043AAEFA-DB18-5362-6F14-562BE28B8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496" y="1185510"/>
            <a:ext cx="4265908" cy="540240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42844" y="274638"/>
            <a:ext cx="8572560" cy="654050"/>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MODEL EVALUATION</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Content Placeholder 7"/>
          <p:cNvSpPr>
            <a:spLocks noGrp="1"/>
          </p:cNvSpPr>
          <p:nvPr>
            <p:ph sz="quarter" idx="1"/>
          </p:nvPr>
        </p:nvSpPr>
        <p:spPr>
          <a:xfrm>
            <a:off x="250001" y="1082636"/>
            <a:ext cx="8643998" cy="5500726"/>
          </a:xfrm>
        </p:spPr>
        <p:txBody>
          <a:bodyPr>
            <a:normAutofit/>
          </a:bodyPr>
          <a:lstStyle/>
          <a:p>
            <a:r>
              <a:rPr lang="en-US" sz="1400" b="1" dirty="0">
                <a:latin typeface="Times New Roman" pitchFamily="18" charset="0"/>
                <a:cs typeface="Times New Roman" pitchFamily="18" charset="0"/>
              </a:rPr>
              <a:t>ROC Curve (AUC = 0.83):</a:t>
            </a:r>
            <a:r>
              <a:rPr lang="en-US" sz="1400" dirty="0">
                <a:latin typeface="Times New Roman" pitchFamily="18" charset="0"/>
                <a:cs typeface="Times New Roman" pitchFamily="18" charset="0"/>
              </a:rPr>
              <a:t> The Receiver Operating Characteristic (ROC) curve illustrates the trade-off between the true positive rate (sensitivity) and false positive rate (1-specificity) across different thresholds. With an Area Under the Curve (AUC) of 0.83, our model demonstrates reasonably good discriminative power.</a:t>
            </a:r>
          </a:p>
          <a:p>
            <a:r>
              <a:rPr lang="en-US" sz="1400" b="1" dirty="0">
                <a:latin typeface="Times New Roman" pitchFamily="18" charset="0"/>
                <a:cs typeface="Times New Roman" pitchFamily="18" charset="0"/>
              </a:rPr>
              <a:t>Confusion Matrix:</a:t>
            </a:r>
          </a:p>
          <a:p>
            <a:r>
              <a:rPr lang="en-US" sz="1400" dirty="0">
                <a:latin typeface="Times New Roman" pitchFamily="18" charset="0"/>
                <a:cs typeface="Times New Roman" pitchFamily="18" charset="0"/>
              </a:rPr>
              <a:t>The confusion matrix provides an insight into our model's ability to correctly classify positive and negative instances. </a:t>
            </a:r>
          </a:p>
          <a:p>
            <a:endParaRPr lang="en-US" sz="1400" dirty="0">
              <a:latin typeface="Times New Roman" pitchFamily="18" charset="0"/>
              <a:cs typeface="Times New Roman" pitchFamily="18" charset="0"/>
            </a:endParaRPr>
          </a:p>
        </p:txBody>
      </p:sp>
      <p:pic>
        <p:nvPicPr>
          <p:cNvPr id="10" name="Picture 9" descr="download (21).png"/>
          <p:cNvPicPr>
            <a:picLocks noChangeAspect="1"/>
          </p:cNvPicPr>
          <p:nvPr/>
        </p:nvPicPr>
        <p:blipFill>
          <a:blip r:embed="rId2"/>
          <a:stretch>
            <a:fillRect/>
          </a:stretch>
        </p:blipFill>
        <p:spPr>
          <a:xfrm>
            <a:off x="4611941" y="3159928"/>
            <a:ext cx="4071966" cy="3293408"/>
          </a:xfrm>
          <a:prstGeom prst="rect">
            <a:avLst/>
          </a:prstGeom>
        </p:spPr>
      </p:pic>
      <p:pic>
        <p:nvPicPr>
          <p:cNvPr id="3" name="Picture 2">
            <a:extLst>
              <a:ext uri="{FF2B5EF4-FFF2-40B4-BE49-F238E27FC236}">
                <a16:creationId xmlns:a16="http://schemas.microsoft.com/office/drawing/2014/main" id="{36E376DC-D2CE-3A19-2AA9-64DB01C6C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76" y="3159928"/>
            <a:ext cx="4181253" cy="307738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1071546"/>
            <a:ext cx="7467600" cy="5402406"/>
          </a:xfrm>
        </p:spPr>
        <p:txBody>
          <a:bodyPr>
            <a:normAutofit/>
          </a:bodyPr>
          <a:lstStyle/>
          <a:p>
            <a:r>
              <a:rPr lang="en-US" sz="1800" dirty="0">
                <a:latin typeface="Times New Roman" pitchFamily="18" charset="0"/>
                <a:cs typeface="Times New Roman" pitchFamily="18" charset="0"/>
              </a:rPr>
              <a:t>Based on the summary plot, it shows that coupon_Restaurant(&lt;20) ,coupon_Carry out &amp; Take away and coupon_Coffee House give the most impact on the model decision.</a:t>
            </a:r>
          </a:p>
        </p:txBody>
      </p:sp>
      <p:sp>
        <p:nvSpPr>
          <p:cNvPr id="8"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FEATURE IMPORTANCE</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3" name="Picture 2">
            <a:extLst>
              <a:ext uri="{FF2B5EF4-FFF2-40B4-BE49-F238E27FC236}">
                <a16:creationId xmlns:a16="http://schemas.microsoft.com/office/drawing/2014/main" id="{D413FFF7-F74D-9029-8D3E-429143A20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88840"/>
            <a:ext cx="8229600" cy="443090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US" dirty="0"/>
              <a:t>CONCLUSION</a:t>
            </a:r>
          </a:p>
        </p:txBody>
      </p:sp>
      <p:sp>
        <p:nvSpPr>
          <p:cNvPr id="3" name="Content Placeholder 2"/>
          <p:cNvSpPr>
            <a:spLocks noGrp="1"/>
          </p:cNvSpPr>
          <p:nvPr>
            <p:ph sz="quarter" idx="1"/>
          </p:nvPr>
        </p:nvSpPr>
        <p:spPr>
          <a:xfrm>
            <a:off x="214282" y="1000108"/>
            <a:ext cx="8429684" cy="5643602"/>
          </a:xfrm>
        </p:spPr>
        <p:txBody>
          <a:bodyPr>
            <a:normAutofit/>
          </a:bodyPr>
          <a:lstStyle/>
          <a:p>
            <a:r>
              <a:rPr lang="en-US" sz="1600" b="1" dirty="0">
                <a:latin typeface="Times New Roman" pitchFamily="18" charset="0"/>
                <a:cs typeface="Times New Roman" pitchFamily="18" charset="0"/>
              </a:rPr>
              <a:t>Model Performance:</a:t>
            </a:r>
            <a:r>
              <a:rPr lang="en-US" sz="1600" dirty="0">
                <a:latin typeface="Times New Roman" pitchFamily="18" charset="0"/>
                <a:cs typeface="Times New Roman" pitchFamily="18" charset="0"/>
              </a:rPr>
              <a:t> We explored various machine learning algorithms, including Gradient Boosting, </a:t>
            </a:r>
            <a:r>
              <a:rPr lang="en-US" sz="1600" dirty="0" err="1">
                <a:latin typeface="Times New Roman" pitchFamily="18" charset="0"/>
                <a:cs typeface="Times New Roman" pitchFamily="18" charset="0"/>
              </a:rPr>
              <a:t>XGBoost</a:t>
            </a:r>
            <a:r>
              <a:rPr lang="en-US" sz="1600" dirty="0">
                <a:latin typeface="Times New Roman" pitchFamily="18" charset="0"/>
                <a:cs typeface="Times New Roman" pitchFamily="18" charset="0"/>
              </a:rPr>
              <a:t>, Random Forest, SVM, Logistic Regression, and ultimately </a:t>
            </a:r>
            <a:r>
              <a:rPr lang="en-US" sz="1600" dirty="0" err="1">
                <a:latin typeface="Times New Roman" pitchFamily="18" charset="0"/>
                <a:cs typeface="Times New Roman" pitchFamily="18" charset="0"/>
              </a:rPr>
              <a:t>CatBoost</a:t>
            </a:r>
            <a:r>
              <a:rPr lang="en-US" sz="1600" dirty="0">
                <a:latin typeface="Times New Roman" pitchFamily="18" charset="0"/>
                <a:cs typeface="Times New Roman" pitchFamily="18" charset="0"/>
              </a:rPr>
              <a:t>. Among these, </a:t>
            </a:r>
            <a:r>
              <a:rPr lang="en-US" sz="1600" dirty="0" err="1">
                <a:latin typeface="Times New Roman" pitchFamily="18" charset="0"/>
                <a:cs typeface="Times New Roman" pitchFamily="18" charset="0"/>
              </a:rPr>
              <a:t>CatBoost</a:t>
            </a:r>
            <a:r>
              <a:rPr lang="en-US" sz="1600" dirty="0">
                <a:latin typeface="Times New Roman" pitchFamily="18" charset="0"/>
                <a:cs typeface="Times New Roman" pitchFamily="18" charset="0"/>
              </a:rPr>
              <a:t> yielded the highest accuracy of 77% on our dataset.</a:t>
            </a:r>
          </a:p>
          <a:p>
            <a:r>
              <a:rPr lang="en-US" sz="1600" b="1" dirty="0">
                <a:latin typeface="Times New Roman" pitchFamily="18" charset="0"/>
                <a:cs typeface="Times New Roman" pitchFamily="18" charset="0"/>
              </a:rPr>
              <a:t>Algorithm Selection:</a:t>
            </a:r>
            <a:r>
              <a:rPr lang="en-US" sz="1600" dirty="0">
                <a:latin typeface="Times New Roman" pitchFamily="18" charset="0"/>
                <a:cs typeface="Times New Roman" pitchFamily="18" charset="0"/>
              </a:rPr>
              <a:t> After rigorous testing, we found that </a:t>
            </a:r>
            <a:r>
              <a:rPr lang="en-US" sz="1600" dirty="0" err="1">
                <a:latin typeface="Times New Roman" pitchFamily="18" charset="0"/>
                <a:cs typeface="Times New Roman" pitchFamily="18" charset="0"/>
              </a:rPr>
              <a:t>CatBoost</a:t>
            </a:r>
            <a:r>
              <a:rPr lang="en-US" sz="1600" dirty="0">
                <a:latin typeface="Times New Roman" pitchFamily="18" charset="0"/>
                <a:cs typeface="Times New Roman" pitchFamily="18" charset="0"/>
              </a:rPr>
              <a:t>, with its robust handling of categorical features and inherent optimization, outperformed other algorithms in our specific context.</a:t>
            </a:r>
          </a:p>
          <a:p>
            <a:r>
              <a:rPr lang="en-US" sz="1600" b="1" dirty="0">
                <a:latin typeface="Times New Roman" pitchFamily="18" charset="0"/>
                <a:cs typeface="Times New Roman" pitchFamily="18" charset="0"/>
              </a:rPr>
              <a:t>Data Preprocessing:</a:t>
            </a:r>
            <a:r>
              <a:rPr lang="en-US" sz="1600" dirty="0">
                <a:latin typeface="Times New Roman" pitchFamily="18" charset="0"/>
                <a:cs typeface="Times New Roman" pitchFamily="18" charset="0"/>
              </a:rPr>
              <a:t> We employed one-hot encoding to transform categorical variables, making them compatible with our machine learning models. This preprocessing step enabled us to extract valuable insights from our data.</a:t>
            </a:r>
          </a:p>
          <a:p>
            <a:r>
              <a:rPr lang="en-US" sz="1600" b="1" dirty="0">
                <a:latin typeface="Times New Roman" pitchFamily="18" charset="0"/>
                <a:cs typeface="Times New Roman" pitchFamily="18" charset="0"/>
              </a:rPr>
              <a:t>Model Evaluation:</a:t>
            </a:r>
            <a:r>
              <a:rPr lang="en-US" sz="1600" dirty="0">
                <a:latin typeface="Times New Roman" pitchFamily="18" charset="0"/>
                <a:cs typeface="Times New Roman" pitchFamily="18" charset="0"/>
              </a:rPr>
              <a:t> We employed two key evaluation metrics: the Confusion Matrix and the ROC Curve. The Confusion Matrix revealed our model's ability to classify true positives, true negatives, false positives, and false negatives. The ROC Curve, with an AUC of 0.83, demonstrated our model's discrimination capability.</a:t>
            </a:r>
          </a:p>
          <a:p>
            <a:r>
              <a:rPr lang="en-US" sz="1600" b="1" dirty="0">
                <a:latin typeface="Times New Roman" pitchFamily="18" charset="0"/>
                <a:cs typeface="Times New Roman" pitchFamily="18" charset="0"/>
              </a:rPr>
              <a:t>Continual Improvement:</a:t>
            </a:r>
            <a:r>
              <a:rPr lang="en-US" sz="1600" dirty="0">
                <a:latin typeface="Times New Roman" pitchFamily="18" charset="0"/>
                <a:cs typeface="Times New Roman" pitchFamily="18" charset="0"/>
              </a:rPr>
              <a:t> While achieving a 77% accuracy is promising, there's room for improvement. We can further fine-tune </a:t>
            </a:r>
            <a:r>
              <a:rPr lang="en-US" sz="1600" dirty="0" err="1">
                <a:latin typeface="Times New Roman" pitchFamily="18" charset="0"/>
                <a:cs typeface="Times New Roman" pitchFamily="18" charset="0"/>
              </a:rPr>
              <a:t>hyperparameters</a:t>
            </a:r>
            <a:r>
              <a:rPr lang="en-US" sz="1600" dirty="0">
                <a:latin typeface="Times New Roman" pitchFamily="18" charset="0"/>
                <a:cs typeface="Times New Roman" pitchFamily="18" charset="0"/>
              </a:rPr>
              <a:t>, explore feature engineering techniques, or consider ensemble methods to enhance model performance.</a:t>
            </a:r>
          </a:p>
          <a:p>
            <a:r>
              <a:rPr lang="en-US" sz="1600" b="1" dirty="0">
                <a:latin typeface="Times New Roman" pitchFamily="18" charset="0"/>
                <a:cs typeface="Times New Roman" pitchFamily="18" charset="0"/>
              </a:rPr>
              <a:t>Real-World Applicability:</a:t>
            </a:r>
            <a:r>
              <a:rPr lang="en-US" sz="1600" dirty="0">
                <a:latin typeface="Times New Roman" pitchFamily="18" charset="0"/>
                <a:cs typeface="Times New Roman" pitchFamily="18" charset="0"/>
              </a:rPr>
              <a:t> It's important to note that the success of our model in a real-world context extends beyond accuracy. Factors such as interpretability, scalability, and deployment feasibility should also be considered to ensure practical usability.</a:t>
            </a:r>
          </a:p>
        </p:txBody>
      </p:sp>
      <p:sp>
        <p:nvSpPr>
          <p:cNvPr id="5"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rPr>
              <a:t>CONCLUSION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14620"/>
            <a:ext cx="7467600" cy="785818"/>
          </a:xfrm>
        </p:spPr>
        <p:txBody>
          <a:bodyPr>
            <a:normAutofit/>
          </a:bodyPr>
          <a:lstStyle/>
          <a:p>
            <a:r>
              <a:rPr lang="en-US" sz="4400" b="1" dirty="0"/>
              <a:t>              </a:t>
            </a:r>
            <a:r>
              <a:rPr lang="en-US" sz="4400" b="1" dirty="0">
                <a:latin typeface="Times New Roman" pitchFamily="18" charset="0"/>
                <a:cs typeface="Times New Roman" pitchFamily="18" charset="0"/>
              </a:rPr>
              <a:t>THANK YOU </a:t>
            </a:r>
          </a:p>
        </p:txBody>
      </p:sp>
      <p:pic>
        <p:nvPicPr>
          <p:cNvPr id="5" name="Picture 4" descr="images (4).jpg"/>
          <p:cNvPicPr>
            <a:picLocks noChangeAspect="1"/>
          </p:cNvPicPr>
          <p:nvPr/>
        </p:nvPicPr>
        <p:blipFill>
          <a:blip r:embed="rId2"/>
          <a:stretch>
            <a:fillRect/>
          </a:stretch>
        </p:blipFill>
        <p:spPr>
          <a:xfrm rot="19386210">
            <a:off x="319124" y="651306"/>
            <a:ext cx="2840406" cy="2010624"/>
          </a:xfrm>
          <a:prstGeom prst="rect">
            <a:avLst/>
          </a:prstGeom>
        </p:spPr>
      </p:pic>
      <p:pic>
        <p:nvPicPr>
          <p:cNvPr id="6" name="Picture 5" descr="images (3).jpg"/>
          <p:cNvPicPr>
            <a:picLocks noChangeAspect="1"/>
          </p:cNvPicPr>
          <p:nvPr/>
        </p:nvPicPr>
        <p:blipFill>
          <a:blip r:embed="rId3"/>
          <a:stretch>
            <a:fillRect/>
          </a:stretch>
        </p:blipFill>
        <p:spPr>
          <a:xfrm>
            <a:off x="6143636" y="2643183"/>
            <a:ext cx="2643191" cy="42148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357166"/>
            <a:ext cx="8572560" cy="642942"/>
          </a:xfrm>
          <a:solidFill>
            <a:schemeClr val="accent1">
              <a:lumMod val="40000"/>
              <a:lumOff val="60000"/>
            </a:schemeClr>
          </a:solidFill>
        </p:spPr>
        <p:txBody>
          <a:bodyPr>
            <a:normAutofit/>
          </a:bodyPr>
          <a:lstStyle/>
          <a:p>
            <a:pPr algn="ctr"/>
            <a:r>
              <a:rPr lang="en-US" sz="3600" b="1" dirty="0">
                <a:solidFill>
                  <a:schemeClr val="tx1"/>
                </a:solidFill>
                <a:latin typeface="Times New Roman" pitchFamily="18" charset="0"/>
                <a:cs typeface="Times New Roman" pitchFamily="18" charset="0"/>
              </a:rPr>
              <a:t>Business Problem</a:t>
            </a:r>
          </a:p>
        </p:txBody>
      </p:sp>
      <p:sp>
        <p:nvSpPr>
          <p:cNvPr id="3" name="Content Placeholder 2"/>
          <p:cNvSpPr>
            <a:spLocks noGrp="1"/>
          </p:cNvSpPr>
          <p:nvPr>
            <p:ph sz="quarter" idx="1"/>
          </p:nvPr>
        </p:nvSpPr>
        <p:spPr>
          <a:xfrm>
            <a:off x="457200" y="1340768"/>
            <a:ext cx="4114800" cy="5256584"/>
          </a:xfrm>
        </p:spPr>
        <p:txBody>
          <a:bodyPr>
            <a:noAutofit/>
          </a:bodyPr>
          <a:lstStyle/>
          <a:p>
            <a:r>
              <a:rPr lang="en-US" sz="2000" dirty="0"/>
              <a:t>Predicting whether the user will accept the coupon or not is a hard problem and we cannot just recommend it to everyone because of the costs involved.</a:t>
            </a:r>
          </a:p>
          <a:p>
            <a:endParaRPr lang="en-US" sz="2000" dirty="0"/>
          </a:p>
          <a:p>
            <a:r>
              <a:rPr lang="en-US" sz="2000" dirty="0">
                <a:latin typeface="Times New Roman" pitchFamily="18" charset="0"/>
                <a:cs typeface="Times New Roman" pitchFamily="18" charset="0"/>
              </a:rPr>
              <a:t>And frequently offering them bad coupons or deals might drag them away from your business.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To overcome this problem, machine learning techniques can be used to build a better coupon recommendations system.</a:t>
            </a:r>
          </a:p>
          <a:p>
            <a:endParaRPr lang="en-US" sz="2000" dirty="0"/>
          </a:p>
        </p:txBody>
      </p:sp>
      <p:pic>
        <p:nvPicPr>
          <p:cNvPr id="8" name="Picture 7" descr="download (22).png"/>
          <p:cNvPicPr>
            <a:picLocks noChangeAspect="1"/>
          </p:cNvPicPr>
          <p:nvPr/>
        </p:nvPicPr>
        <p:blipFill>
          <a:blip r:embed="rId2"/>
          <a:stretch>
            <a:fillRect/>
          </a:stretch>
        </p:blipFill>
        <p:spPr>
          <a:xfrm>
            <a:off x="4600604" y="1000108"/>
            <a:ext cx="4114800" cy="55007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572560" cy="654032"/>
          </a:xfrm>
        </p:spPr>
        <p:txBody>
          <a:bodyPr>
            <a:normAutofit/>
          </a:bodyPr>
          <a:lstStyle/>
          <a:p>
            <a:pPr algn="ctr"/>
            <a:r>
              <a:rPr lang="en-US" sz="3600" b="1" dirty="0">
                <a:latin typeface="Times New Roman" pitchFamily="18" charset="0"/>
                <a:cs typeface="Times New Roman" pitchFamily="18" charset="0"/>
              </a:rPr>
              <a:t>Objectives</a:t>
            </a:r>
            <a:endParaRPr lang="en-US" dirty="0"/>
          </a:p>
        </p:txBody>
      </p:sp>
      <p:sp>
        <p:nvSpPr>
          <p:cNvPr id="3" name="Content Placeholder 2"/>
          <p:cNvSpPr>
            <a:spLocks noGrp="1"/>
          </p:cNvSpPr>
          <p:nvPr>
            <p:ph sz="quarter" idx="1"/>
          </p:nvPr>
        </p:nvSpPr>
        <p:spPr/>
        <p:txBody>
          <a:bodyPr/>
          <a:lstStyle/>
          <a:p>
            <a:pPr>
              <a:buNone/>
            </a:pPr>
            <a:r>
              <a:rPr lang="en-US" dirty="0"/>
              <a:t>Our project objectives include:</a:t>
            </a:r>
          </a:p>
          <a:p>
            <a:r>
              <a:rPr lang="en-US" dirty="0"/>
              <a:t>Analyzing the factors that influence coupon acceptance among drivers.</a:t>
            </a:r>
          </a:p>
          <a:p>
            <a:r>
              <a:rPr lang="en-US" dirty="0"/>
              <a:t>Identifying key patterns and trends in driver behavior.</a:t>
            </a:r>
          </a:p>
          <a:p>
            <a:r>
              <a:rPr lang="en-US" dirty="0"/>
              <a:t>Providing valuable insights for businesses to optimize coupon campaigns.</a:t>
            </a:r>
          </a:p>
          <a:p>
            <a:r>
              <a:rPr lang="en-US" dirty="0"/>
              <a:t>Predicting whether a customer will accept or reject the coupon for a specific venue based on demographic and contextual attributes.</a:t>
            </a:r>
          </a:p>
          <a:p>
            <a:pPr>
              <a:buNone/>
            </a:pPr>
            <a:endParaRPr lang="en-US" dirty="0"/>
          </a:p>
        </p:txBody>
      </p:sp>
      <p:sp>
        <p:nvSpPr>
          <p:cNvPr id="5"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rPr>
              <a:t>OBJECTIVE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798496"/>
          </a:xfrm>
        </p:spPr>
        <p:txBody>
          <a:bodyPr/>
          <a:lstStyle/>
          <a:p>
            <a:pPr algn="ctr"/>
            <a:r>
              <a:rPr lang="en-US" b="1" dirty="0"/>
              <a:t>Dataset Overview</a:t>
            </a:r>
            <a:endParaRPr lang="en-US" dirty="0"/>
          </a:p>
        </p:txBody>
      </p:sp>
      <p:sp>
        <p:nvSpPr>
          <p:cNvPr id="4" name="Content Placeholder 3"/>
          <p:cNvSpPr>
            <a:spLocks noGrp="1"/>
          </p:cNvSpPr>
          <p:nvPr>
            <p:ph sz="quarter" idx="4"/>
          </p:nvPr>
        </p:nvSpPr>
        <p:spPr>
          <a:xfrm>
            <a:off x="251520" y="1846708"/>
            <a:ext cx="5184575" cy="4320480"/>
          </a:xfrm>
        </p:spPr>
        <p:txBody>
          <a:bodyPr>
            <a:noAutofit/>
          </a:bodyPr>
          <a:lstStyle/>
          <a:p>
            <a:r>
              <a:rPr lang="en-US" sz="2200" dirty="0">
                <a:latin typeface="Times New Roman" pitchFamily="18" charset="0"/>
                <a:cs typeface="Times New Roman" pitchFamily="18" charset="0"/>
              </a:rPr>
              <a:t>User-context features like Gender, Marital-Status, Income, Education-level, general preference of user with respect to the venue etc.</a:t>
            </a:r>
          </a:p>
          <a:p>
            <a:r>
              <a:rPr lang="en-US" sz="2200" dirty="0">
                <a:latin typeface="Times New Roman" pitchFamily="18" charset="0"/>
                <a:cs typeface="Times New Roman" pitchFamily="18" charset="0"/>
              </a:rPr>
              <a:t>Demographic features like Weather, temperature, Is user driving in same direction as coupon venue etc.</a:t>
            </a:r>
          </a:p>
          <a:p>
            <a:r>
              <a:rPr lang="en-US" sz="2200" dirty="0">
                <a:latin typeface="Times New Roman" pitchFamily="18" charset="0"/>
                <a:cs typeface="Times New Roman" pitchFamily="18" charset="0"/>
              </a:rPr>
              <a:t>And some General(but very useful) features like Type of coupons, Time before coupon expires, Driving distance to the coupon venue etc.</a:t>
            </a:r>
          </a:p>
          <a:p>
            <a:r>
              <a:rPr lang="en-US" sz="2200" dirty="0">
                <a:latin typeface="Times New Roman" pitchFamily="18" charset="0"/>
                <a:cs typeface="Times New Roman" pitchFamily="18" charset="0"/>
              </a:rPr>
              <a:t>And finally the labels/target (0-Not Accepted &amp; 1-Accepted)</a:t>
            </a:r>
          </a:p>
          <a:p>
            <a:endParaRPr lang="en-US" sz="2200" dirty="0"/>
          </a:p>
        </p:txBody>
      </p:sp>
      <p:sp>
        <p:nvSpPr>
          <p:cNvPr id="6" name="Text Placeholder 5"/>
          <p:cNvSpPr>
            <a:spLocks noGrp="1"/>
          </p:cNvSpPr>
          <p:nvPr>
            <p:ph type="body" sz="quarter" idx="3"/>
          </p:nvPr>
        </p:nvSpPr>
        <p:spPr>
          <a:xfrm>
            <a:off x="144072" y="1094224"/>
            <a:ext cx="8571331" cy="658368"/>
          </a:xfrm>
        </p:spPr>
        <p:txBody>
          <a:bodyPr/>
          <a:lstStyle/>
          <a:p>
            <a:endParaRPr lang="en-US" dirty="0"/>
          </a:p>
          <a:p>
            <a:r>
              <a:rPr lang="en-US" dirty="0"/>
              <a:t>The dataset consists of :</a:t>
            </a:r>
          </a:p>
          <a:p>
            <a:endParaRPr lang="en-US" dirty="0"/>
          </a:p>
        </p:txBody>
      </p:sp>
      <p:sp>
        <p:nvSpPr>
          <p:cNvPr id="7"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rPr>
              <a:t>DATASET OVERVIEW</a:t>
            </a:r>
          </a:p>
        </p:txBody>
      </p:sp>
      <p:pic>
        <p:nvPicPr>
          <p:cNvPr id="10" name="Picture 9" descr="images (3).jpg">
            <a:extLst>
              <a:ext uri="{FF2B5EF4-FFF2-40B4-BE49-F238E27FC236}">
                <a16:creationId xmlns:a16="http://schemas.microsoft.com/office/drawing/2014/main" id="{E26F0A58-C4AA-AB1F-0E9B-99EEE03BC1AA}"/>
              </a:ext>
            </a:extLst>
          </p:cNvPr>
          <p:cNvPicPr>
            <a:picLocks noChangeAspect="1"/>
          </p:cNvPicPr>
          <p:nvPr/>
        </p:nvPicPr>
        <p:blipFill>
          <a:blip r:embed="rId2"/>
          <a:stretch>
            <a:fillRect/>
          </a:stretch>
        </p:blipFill>
        <p:spPr>
          <a:xfrm>
            <a:off x="5602062" y="1846708"/>
            <a:ext cx="3074393" cy="37425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br>
              <a:rPr lang="en-US" b="1" dirty="0"/>
            </a:br>
            <a:endParaRPr lang="en-US" dirty="0"/>
          </a:p>
        </p:txBody>
      </p:sp>
      <p:sp>
        <p:nvSpPr>
          <p:cNvPr id="3" name="Content Placeholder 2"/>
          <p:cNvSpPr>
            <a:spLocks noGrp="1"/>
          </p:cNvSpPr>
          <p:nvPr>
            <p:ph sz="quarter" idx="1"/>
          </p:nvPr>
        </p:nvSpPr>
        <p:spPr>
          <a:xfrm>
            <a:off x="428596" y="1285860"/>
            <a:ext cx="7972452" cy="5257800"/>
          </a:xfrm>
        </p:spPr>
        <p:txBody>
          <a:bodyPr>
            <a:normAutofit/>
          </a:bodyPr>
          <a:lstStyle/>
          <a:p>
            <a:r>
              <a:rPr lang="en-US" sz="2000" dirty="0"/>
              <a:t>Let’s have a look at the data:</a:t>
            </a:r>
          </a:p>
          <a:p>
            <a:endParaRPr lang="en-US" sz="2000" dirty="0"/>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p>
          <a:p>
            <a:endParaRPr lang="en-US" sz="2000" dirty="0"/>
          </a:p>
          <a:p>
            <a:endParaRPr lang="en-US" sz="2000" dirty="0"/>
          </a:p>
          <a:p>
            <a:r>
              <a:rPr lang="en-US" sz="2000" dirty="0"/>
              <a:t>This dataset has 12684 data points and 25 features along with their target label. The first 5 rows appeared as shown above.</a:t>
            </a:r>
            <a:endParaRPr lang="en-US" sz="2000" dirty="0">
              <a:latin typeface="Times New Roman" pitchFamily="18" charset="0"/>
              <a:cs typeface="Times New Roman" pitchFamily="18" charset="0"/>
            </a:endParaRPr>
          </a:p>
        </p:txBody>
      </p:sp>
      <p:sp>
        <p:nvSpPr>
          <p:cNvPr id="5"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6" name="Picture 5">
            <a:extLst>
              <a:ext uri="{FF2B5EF4-FFF2-40B4-BE49-F238E27FC236}">
                <a16:creationId xmlns:a16="http://schemas.microsoft.com/office/drawing/2014/main" id="{F1B1AA5A-BD8F-332A-57AB-2B3BB883E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59" y="1859126"/>
            <a:ext cx="7972452" cy="31543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r>
              <a:rPr lang="en-US" b="1" dirty="0"/>
              <a:t>Exploratory Data Analysis</a:t>
            </a:r>
            <a:endParaRPr lang="en-US" dirty="0"/>
          </a:p>
        </p:txBody>
      </p:sp>
      <p:sp>
        <p:nvSpPr>
          <p:cNvPr id="3" name="Content Placeholder 2"/>
          <p:cNvSpPr>
            <a:spLocks noGrp="1"/>
          </p:cNvSpPr>
          <p:nvPr>
            <p:ph sz="quarter" idx="1"/>
          </p:nvPr>
        </p:nvSpPr>
        <p:spPr>
          <a:xfrm>
            <a:off x="457200" y="1214422"/>
            <a:ext cx="7467600" cy="5259530"/>
          </a:xfrm>
        </p:spPr>
        <p:txBody>
          <a:bodyPr/>
          <a:lstStyle/>
          <a:p>
            <a:pPr>
              <a:buNone/>
            </a:pPr>
            <a:r>
              <a:rPr lang="en-US" b="1" dirty="0"/>
              <a:t>Distribution of classes</a:t>
            </a:r>
          </a:p>
          <a:p>
            <a:endParaRPr lang="en-US" b="1" dirty="0"/>
          </a:p>
          <a:p>
            <a:endParaRPr lang="en-US" dirty="0"/>
          </a:p>
        </p:txBody>
      </p:sp>
      <p:pic>
        <p:nvPicPr>
          <p:cNvPr id="4" name="Picture 3" descr="Screenshot (7).png"/>
          <p:cNvPicPr>
            <a:picLocks noChangeAspect="1"/>
          </p:cNvPicPr>
          <p:nvPr/>
        </p:nvPicPr>
        <p:blipFill>
          <a:blip r:embed="rId2"/>
          <a:stretch>
            <a:fillRect/>
          </a:stretch>
        </p:blipFill>
        <p:spPr>
          <a:xfrm>
            <a:off x="214282" y="1643050"/>
            <a:ext cx="8501090" cy="1234841"/>
          </a:xfrm>
          <a:prstGeom prst="rect">
            <a:avLst/>
          </a:prstGeom>
        </p:spPr>
      </p:pic>
      <p:pic>
        <p:nvPicPr>
          <p:cNvPr id="5" name="Picture 4" descr="download.png"/>
          <p:cNvPicPr>
            <a:picLocks noChangeAspect="1"/>
          </p:cNvPicPr>
          <p:nvPr/>
        </p:nvPicPr>
        <p:blipFill>
          <a:blip r:embed="rId3"/>
          <a:stretch>
            <a:fillRect/>
          </a:stretch>
        </p:blipFill>
        <p:spPr>
          <a:xfrm>
            <a:off x="380976" y="3092205"/>
            <a:ext cx="4286312" cy="3593599"/>
          </a:xfrm>
          <a:prstGeom prst="rect">
            <a:avLst/>
          </a:prstGeom>
        </p:spPr>
      </p:pic>
      <p:sp>
        <p:nvSpPr>
          <p:cNvPr id="9" name="Flowchart: Punched Tape 8"/>
          <p:cNvSpPr/>
          <p:nvPr/>
        </p:nvSpPr>
        <p:spPr>
          <a:xfrm>
            <a:off x="5072066" y="2571744"/>
            <a:ext cx="3000396" cy="4143404"/>
          </a:xfrm>
          <a:prstGeom prst="flowChartPunchedTap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143504" y="3500438"/>
            <a:ext cx="2857520" cy="2062103"/>
          </a:xfrm>
          <a:prstGeom prst="rect">
            <a:avLst/>
          </a:prstGeom>
          <a:noFill/>
        </p:spPr>
        <p:txBody>
          <a:bodyPr wrap="square" rtlCol="0">
            <a:spAutoFit/>
          </a:bodyPr>
          <a:lstStyle/>
          <a:p>
            <a:r>
              <a:rPr lang="en-US" sz="1600" dirty="0">
                <a:latin typeface="Times New Roman" pitchFamily="18" charset="0"/>
                <a:cs typeface="Times New Roman" pitchFamily="18" charset="0"/>
              </a:rPr>
              <a:t>The output indicates that approximately 6903 of the records correspond to coupon acceptance, while about 5241 correspond to coupon non-acceptance in the dataset and coupon acceptance rate is higher than coupon not acceptance rate.</a:t>
            </a:r>
          </a:p>
        </p:txBody>
      </p:sp>
      <p:sp>
        <p:nvSpPr>
          <p:cNvPr id="8"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a:t>Exploratory Data Analysis</a:t>
            </a:r>
            <a:endParaRPr lang="en-US" dirty="0"/>
          </a:p>
        </p:txBody>
      </p:sp>
      <p:sp>
        <p:nvSpPr>
          <p:cNvPr id="3" name="Content Placeholder 2"/>
          <p:cNvSpPr>
            <a:spLocks noGrp="1"/>
          </p:cNvSpPr>
          <p:nvPr>
            <p:ph sz="quarter" idx="1"/>
          </p:nvPr>
        </p:nvSpPr>
        <p:spPr>
          <a:xfrm>
            <a:off x="457200" y="928670"/>
            <a:ext cx="8258204" cy="5786478"/>
          </a:xfrm>
        </p:spPr>
        <p:txBody>
          <a:bodyPr>
            <a:normAutofit lnSpcReduction="10000"/>
          </a:bodyPr>
          <a:lstStyle/>
          <a:p>
            <a:pPr>
              <a:buNone/>
            </a:pPr>
            <a:endParaRPr lang="en-US" sz="1600" b="1" i="1" dirty="0"/>
          </a:p>
          <a:p>
            <a:pPr>
              <a:buNone/>
            </a:pPr>
            <a:r>
              <a:rPr lang="en-US" sz="1600" b="1" i="1" dirty="0"/>
              <a:t>   </a:t>
            </a:r>
            <a:r>
              <a:rPr lang="en-US" b="1" i="1" dirty="0"/>
              <a:t>Missing values</a:t>
            </a:r>
          </a:p>
          <a:p>
            <a:endParaRPr lang="en-US" dirty="0"/>
          </a:p>
          <a:p>
            <a:endParaRPr lang="en-US" dirty="0"/>
          </a:p>
          <a:p>
            <a:endParaRPr lang="en-US" dirty="0"/>
          </a:p>
          <a:p>
            <a:endParaRPr lang="en-US" dirty="0"/>
          </a:p>
          <a:p>
            <a:pPr>
              <a:buNone/>
            </a:pP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Luckily, we don’t have a lot of missing values except of few columns. </a:t>
            </a:r>
            <a:r>
              <a:rPr lang="en-US" sz="1800" i="1" dirty="0">
                <a:latin typeface="Times New Roman" pitchFamily="18" charset="0"/>
                <a:cs typeface="Times New Roman" pitchFamily="18" charset="0"/>
              </a:rPr>
              <a:t>Car</a:t>
            </a:r>
            <a:r>
              <a:rPr lang="en-US" sz="1800" dirty="0">
                <a:latin typeface="Times New Roman" pitchFamily="18" charset="0"/>
                <a:cs typeface="Times New Roman" pitchFamily="18" charset="0"/>
              </a:rPr>
              <a:t> attribute has more than 99% of missing values so we will simply drop it as imputing at so many places could risk changing the distribution of data.</a:t>
            </a:r>
          </a:p>
          <a:p>
            <a:r>
              <a:rPr lang="en-US" sz="1800" dirty="0"/>
              <a:t>As bar column has less than 1 % of missing value, we can impute mode value in place of missing values.</a:t>
            </a:r>
          </a:p>
          <a:p>
            <a:r>
              <a:rPr lang="en-US" sz="1800" dirty="0"/>
              <a:t>As the missing values for the remaining columns account for approximately 1-2% of the dataset, we can consider dropping these rows. Removing these data points is unlikely to significantly impact the overall dataset.</a:t>
            </a:r>
          </a:p>
          <a:p>
            <a:pPr>
              <a:buNone/>
            </a:pPr>
            <a:endParaRPr lang="en-US" sz="1800" dirty="0">
              <a:latin typeface="Times New Roman" pitchFamily="18" charset="0"/>
              <a:cs typeface="Times New Roman" pitchFamily="18" charset="0"/>
            </a:endParaRPr>
          </a:p>
        </p:txBody>
      </p:sp>
      <p:pic>
        <p:nvPicPr>
          <p:cNvPr id="4" name="Picture 3" descr="Screenshot (9).png"/>
          <p:cNvPicPr>
            <a:picLocks noChangeAspect="1"/>
          </p:cNvPicPr>
          <p:nvPr/>
        </p:nvPicPr>
        <p:blipFill>
          <a:blip r:embed="rId2"/>
          <a:stretch>
            <a:fillRect/>
          </a:stretch>
        </p:blipFill>
        <p:spPr>
          <a:xfrm>
            <a:off x="571472" y="1643050"/>
            <a:ext cx="3429024" cy="2143140"/>
          </a:xfrm>
          <a:prstGeom prst="rect">
            <a:avLst/>
          </a:prstGeom>
        </p:spPr>
      </p:pic>
      <p:sp>
        <p:nvSpPr>
          <p:cNvPr id="5"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9" name="Picture 8" descr="images (3).jpg"/>
          <p:cNvPicPr>
            <a:picLocks noChangeAspect="1"/>
          </p:cNvPicPr>
          <p:nvPr/>
        </p:nvPicPr>
        <p:blipFill>
          <a:blip r:embed="rId3"/>
          <a:stretch>
            <a:fillRect/>
          </a:stretch>
        </p:blipFill>
        <p:spPr>
          <a:xfrm>
            <a:off x="4500562" y="1000108"/>
            <a:ext cx="3714776" cy="29289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US" b="1" dirty="0"/>
              <a:t>Exploratory Data Analysis</a:t>
            </a:r>
            <a:endParaRPr lang="en-US" dirty="0"/>
          </a:p>
        </p:txBody>
      </p:sp>
      <p:sp>
        <p:nvSpPr>
          <p:cNvPr id="3" name="Content Placeholder 2"/>
          <p:cNvSpPr>
            <a:spLocks noGrp="1"/>
          </p:cNvSpPr>
          <p:nvPr>
            <p:ph sz="quarter" idx="1"/>
          </p:nvPr>
        </p:nvSpPr>
        <p:spPr>
          <a:xfrm>
            <a:off x="457200" y="1214422"/>
            <a:ext cx="8186766" cy="5259530"/>
          </a:xfrm>
        </p:spPr>
        <p:txBody>
          <a:bodyPr/>
          <a:lstStyle/>
          <a:p>
            <a:pPr>
              <a:buNone/>
            </a:pPr>
            <a:r>
              <a:rPr lang="en-US" b="1" dirty="0"/>
              <a:t>Correlation of numeric features</a:t>
            </a:r>
          </a:p>
          <a:p>
            <a:pPr>
              <a:buNone/>
            </a:pPr>
            <a:r>
              <a:rPr lang="en-US" b="1" dirty="0"/>
              <a:t>      </a:t>
            </a:r>
          </a:p>
          <a:p>
            <a:pPr>
              <a:buNone/>
            </a:pPr>
            <a:r>
              <a:rPr lang="en-US" b="1" dirty="0"/>
              <a:t>                                                   </a:t>
            </a:r>
          </a:p>
          <a:p>
            <a:pPr>
              <a:buNone/>
            </a:pPr>
            <a:r>
              <a:rPr lang="en-US" b="1" dirty="0"/>
              <a:t>                                                                                                                  </a:t>
            </a:r>
          </a:p>
          <a:p>
            <a:pPr>
              <a:buNone/>
            </a:pPr>
            <a:endParaRPr lang="en-US" dirty="0"/>
          </a:p>
        </p:txBody>
      </p:sp>
      <p:pic>
        <p:nvPicPr>
          <p:cNvPr id="4" name="Picture 3" descr="download (1).png"/>
          <p:cNvPicPr>
            <a:picLocks noChangeAspect="1"/>
          </p:cNvPicPr>
          <p:nvPr/>
        </p:nvPicPr>
        <p:blipFill>
          <a:blip r:embed="rId2"/>
          <a:stretch>
            <a:fillRect/>
          </a:stretch>
        </p:blipFill>
        <p:spPr>
          <a:xfrm>
            <a:off x="285720" y="2071678"/>
            <a:ext cx="5143535" cy="4572032"/>
          </a:xfrm>
          <a:prstGeom prst="rect">
            <a:avLst/>
          </a:prstGeom>
        </p:spPr>
      </p:pic>
      <p:sp>
        <p:nvSpPr>
          <p:cNvPr id="5" name="Rounded Rectangle 4"/>
          <p:cNvSpPr/>
          <p:nvPr/>
        </p:nvSpPr>
        <p:spPr>
          <a:xfrm>
            <a:off x="5715008" y="2000240"/>
            <a:ext cx="2643206" cy="35004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000760" y="2071678"/>
            <a:ext cx="2214578" cy="3416320"/>
          </a:xfrm>
          <a:prstGeom prst="rect">
            <a:avLst/>
          </a:prstGeom>
          <a:noFill/>
        </p:spPr>
        <p:txBody>
          <a:bodyPr wrap="square" rtlCol="0">
            <a:spAutoFit/>
          </a:bodyPr>
          <a:lstStyle/>
          <a:p>
            <a:r>
              <a:rPr lang="en-US" dirty="0">
                <a:latin typeface="Times New Roman" pitchFamily="18" charset="0"/>
                <a:cs typeface="Times New Roman" pitchFamily="18" charset="0"/>
              </a:rPr>
              <a:t>from the above Correlation </a:t>
            </a:r>
            <a:r>
              <a:rPr lang="en-US" dirty="0" err="1">
                <a:latin typeface="Times New Roman" pitchFamily="18" charset="0"/>
                <a:cs typeface="Times New Roman" pitchFamily="18" charset="0"/>
              </a:rPr>
              <a:t>Heatmap</a:t>
            </a:r>
            <a:r>
              <a:rPr lang="en-US" dirty="0">
                <a:latin typeface="Times New Roman" pitchFamily="18" charset="0"/>
                <a:cs typeface="Times New Roman" pitchFamily="18" charset="0"/>
              </a:rPr>
              <a:t> we can see that </a:t>
            </a:r>
            <a:r>
              <a:rPr lang="en-US" dirty="0" err="1">
                <a:latin typeface="Times New Roman" pitchFamily="18" charset="0"/>
                <a:cs typeface="Times New Roman" pitchFamily="18" charset="0"/>
              </a:rPr>
              <a:t>direction_same</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direction_opp</a:t>
            </a:r>
            <a:r>
              <a:rPr lang="en-US" dirty="0">
                <a:latin typeface="Times New Roman" pitchFamily="18" charset="0"/>
                <a:cs typeface="Times New Roman" pitchFamily="18" charset="0"/>
              </a:rPr>
              <a:t> are highly negatively correlated to each other. Hence we can drop one of this features. Here we are dropping </a:t>
            </a:r>
            <a:r>
              <a:rPr lang="en-US" dirty="0" err="1">
                <a:latin typeface="Times New Roman" pitchFamily="18" charset="0"/>
                <a:cs typeface="Times New Roman" pitchFamily="18" charset="0"/>
              </a:rPr>
              <a:t>direction_opp</a:t>
            </a:r>
            <a:r>
              <a:rPr lang="en-US" dirty="0">
                <a:latin typeface="Times New Roman" pitchFamily="18" charset="0"/>
                <a:cs typeface="Times New Roman" pitchFamily="18" charset="0"/>
              </a:rPr>
              <a:t> .</a:t>
            </a:r>
          </a:p>
        </p:txBody>
      </p:sp>
      <p:sp>
        <p:nvSpPr>
          <p:cNvPr id="7"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1162</TotalTime>
  <Words>1651</Words>
  <Application>Microsoft Office PowerPoint</Application>
  <PresentationFormat>On-screen Show (4:3)</PresentationFormat>
  <Paragraphs>191</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Century Schoolbook</vt:lpstr>
      <vt:lpstr>Times New Roman</vt:lpstr>
      <vt:lpstr>Wingdings</vt:lpstr>
      <vt:lpstr>Wingdings 2</vt:lpstr>
      <vt:lpstr>Oriel</vt:lpstr>
      <vt:lpstr>In-Vehicle Coupon   Recommendation systems</vt:lpstr>
      <vt:lpstr>INTRODUCTION</vt:lpstr>
      <vt:lpstr>Business Problem</vt:lpstr>
      <vt:lpstr>Objectives</vt:lpstr>
      <vt:lpstr>Dataset Overview</vt:lpstr>
      <vt:lpstr>Exploratory Data Analysis </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 Model Selection</vt:lpstr>
      <vt:lpstr>PowerPoint Presentation</vt:lpstr>
      <vt:lpstr>PowerPoint Presentation</vt:lpstr>
      <vt:lpstr>MODEL EVALUATION</vt:lpstr>
      <vt:lpstr>PowerPoint Presentation</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Coupon usage prediction on In-Vehicle Recommendation systems</dc:title>
  <dc:creator>HP</dc:creator>
  <cp:lastModifiedBy>krishna mahapatra</cp:lastModifiedBy>
  <cp:revision>92</cp:revision>
  <dcterms:created xsi:type="dcterms:W3CDTF">2023-09-07T12:53:09Z</dcterms:created>
  <dcterms:modified xsi:type="dcterms:W3CDTF">2024-03-24T12:46:08Z</dcterms:modified>
</cp:coreProperties>
</file>