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80" r:id="rId2"/>
    <p:sldMasterId id="2147483783" r:id="rId3"/>
    <p:sldMasterId id="2147483798" r:id="rId4"/>
  </p:sldMasterIdLst>
  <p:notesMasterIdLst>
    <p:notesMasterId r:id="rId28"/>
  </p:notesMasterIdLst>
  <p:sldIdLst>
    <p:sldId id="256" r:id="rId5"/>
    <p:sldId id="257" r:id="rId6"/>
    <p:sldId id="277" r:id="rId7"/>
    <p:sldId id="278" r:id="rId8"/>
    <p:sldId id="275" r:id="rId9"/>
    <p:sldId id="276" r:id="rId10"/>
    <p:sldId id="274" r:id="rId11"/>
    <p:sldId id="273" r:id="rId12"/>
    <p:sldId id="304" r:id="rId13"/>
    <p:sldId id="301" r:id="rId14"/>
    <p:sldId id="314" r:id="rId15"/>
    <p:sldId id="300" r:id="rId16"/>
    <p:sldId id="315" r:id="rId17"/>
    <p:sldId id="316" r:id="rId18"/>
    <p:sldId id="317" r:id="rId19"/>
    <p:sldId id="268" r:id="rId20"/>
    <p:sldId id="266" r:id="rId21"/>
    <p:sldId id="265" r:id="rId22"/>
    <p:sldId id="294" r:id="rId23"/>
    <p:sldId id="263" r:id="rId24"/>
    <p:sldId id="289" r:id="rId25"/>
    <p:sldId id="290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F7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>
        <p:scale>
          <a:sx n="66" d="100"/>
          <a:sy n="66" d="100"/>
        </p:scale>
        <p:origin x="-15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86C8A-30BB-4995-8948-7378278680AD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85A20-32BD-4AA5-8556-1F1E6CFC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85A20-32BD-4AA5-8556-1F1E6CFC97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625" y="1165867"/>
            <a:ext cx="4967400" cy="3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618" y="4667033"/>
            <a:ext cx="4359000" cy="54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121329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4412651"/>
            <a:ext cx="6576000" cy="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2323700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513600" y="1532800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957320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2323700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197463" y="1532800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957320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2323700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881263" y="1532800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957320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4709567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1513650" y="3918667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5343187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4709567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4197463" y="3918667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5343187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4709567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81263" y="3918667"/>
            <a:ext cx="749100" cy="7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5343187"/>
            <a:ext cx="233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15100" y="3951684"/>
            <a:ext cx="2907600" cy="11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5100" y="1709517"/>
            <a:ext cx="4108500" cy="21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15100" y="3582467"/>
            <a:ext cx="3245100" cy="1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720000" y="2073933"/>
            <a:ext cx="36552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720000" y="3504609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1"/>
          </p:nvPr>
        </p:nvSpPr>
        <p:spPr>
          <a:xfrm>
            <a:off x="720000" y="4128760"/>
            <a:ext cx="23364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2"/>
          </p:nvPr>
        </p:nvSpPr>
        <p:spPr>
          <a:xfrm>
            <a:off x="3403800" y="3504617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3"/>
          </p:nvPr>
        </p:nvSpPr>
        <p:spPr>
          <a:xfrm>
            <a:off x="3403800" y="4128767"/>
            <a:ext cx="23364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4"/>
          </p:nvPr>
        </p:nvSpPr>
        <p:spPr>
          <a:xfrm>
            <a:off x="6087600" y="3504617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5"/>
          </p:nvPr>
        </p:nvSpPr>
        <p:spPr>
          <a:xfrm>
            <a:off x="6087600" y="4128767"/>
            <a:ext cx="23364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6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195863" y="2650200"/>
            <a:ext cx="2867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1195863" y="3150600"/>
            <a:ext cx="2867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2"/>
          </p:nvPr>
        </p:nvSpPr>
        <p:spPr>
          <a:xfrm>
            <a:off x="5081043" y="2650200"/>
            <a:ext cx="2867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5081043" y="3150600"/>
            <a:ext cx="2867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4"/>
          </p:nvPr>
        </p:nvSpPr>
        <p:spPr>
          <a:xfrm>
            <a:off x="1203075" y="4997867"/>
            <a:ext cx="2867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1203075" y="5498267"/>
            <a:ext cx="2867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6"/>
          </p:nvPr>
        </p:nvSpPr>
        <p:spPr>
          <a:xfrm>
            <a:off x="5088255" y="4997867"/>
            <a:ext cx="2867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7"/>
          </p:nvPr>
        </p:nvSpPr>
        <p:spPr>
          <a:xfrm>
            <a:off x="5088255" y="5498267"/>
            <a:ext cx="2867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8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99153" y="2548600"/>
            <a:ext cx="1952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899153" y="3108345"/>
            <a:ext cx="1952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2"/>
          </p:nvPr>
        </p:nvSpPr>
        <p:spPr>
          <a:xfrm>
            <a:off x="3600448" y="2548600"/>
            <a:ext cx="19479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3"/>
          </p:nvPr>
        </p:nvSpPr>
        <p:spPr>
          <a:xfrm>
            <a:off x="3600448" y="3108345"/>
            <a:ext cx="19479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4"/>
          </p:nvPr>
        </p:nvSpPr>
        <p:spPr>
          <a:xfrm>
            <a:off x="899153" y="4938524"/>
            <a:ext cx="19521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5"/>
          </p:nvPr>
        </p:nvSpPr>
        <p:spPr>
          <a:xfrm>
            <a:off x="899153" y="5498269"/>
            <a:ext cx="19521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6"/>
          </p:nvPr>
        </p:nvSpPr>
        <p:spPr>
          <a:xfrm>
            <a:off x="3600448" y="4938524"/>
            <a:ext cx="19479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7"/>
          </p:nvPr>
        </p:nvSpPr>
        <p:spPr>
          <a:xfrm>
            <a:off x="3600448" y="5498269"/>
            <a:ext cx="19479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8"/>
          </p:nvPr>
        </p:nvSpPr>
        <p:spPr>
          <a:xfrm>
            <a:off x="6299723" y="2548600"/>
            <a:ext cx="19479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9"/>
          </p:nvPr>
        </p:nvSpPr>
        <p:spPr>
          <a:xfrm>
            <a:off x="6299723" y="3108345"/>
            <a:ext cx="19479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13"/>
          </p:nvPr>
        </p:nvSpPr>
        <p:spPr>
          <a:xfrm>
            <a:off x="6299723" y="4938524"/>
            <a:ext cx="19479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14"/>
          </p:nvPr>
        </p:nvSpPr>
        <p:spPr>
          <a:xfrm>
            <a:off x="6299723" y="5498269"/>
            <a:ext cx="19479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 idx="15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hasCustomPrompt="1"/>
          </p:nvPr>
        </p:nvSpPr>
        <p:spPr>
          <a:xfrm>
            <a:off x="2115825" y="720000"/>
            <a:ext cx="49125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2115825" y="1762969"/>
            <a:ext cx="49125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2" hasCustomPrompt="1"/>
          </p:nvPr>
        </p:nvSpPr>
        <p:spPr>
          <a:xfrm>
            <a:off x="2115825" y="2559923"/>
            <a:ext cx="49125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3"/>
          </p:nvPr>
        </p:nvSpPr>
        <p:spPr>
          <a:xfrm>
            <a:off x="2115825" y="3602892"/>
            <a:ext cx="49125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4" hasCustomPrompt="1"/>
          </p:nvPr>
        </p:nvSpPr>
        <p:spPr>
          <a:xfrm>
            <a:off x="2115825" y="4501461"/>
            <a:ext cx="49125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5"/>
          </p:nvPr>
        </p:nvSpPr>
        <p:spPr>
          <a:xfrm>
            <a:off x="2115825" y="5544432"/>
            <a:ext cx="49125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715100" y="713333"/>
            <a:ext cx="30612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715100" y="2092967"/>
            <a:ext cx="39291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715100" y="4716867"/>
            <a:ext cx="4821900" cy="8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91300" y="3238233"/>
            <a:ext cx="4609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67825" y="1814068"/>
            <a:ext cx="1389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91300" y="4441867"/>
            <a:ext cx="4307100" cy="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/>
          <a:lstStyle/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1048350" y="431800"/>
            <a:ext cx="70473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1048350" y="431800"/>
            <a:ext cx="70473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536633"/>
            <a:ext cx="7704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3504FD-B2B4-4264-AD1B-E5E89D063A75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3DC308-0A40-41C8-98B6-EAC3ADC8C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A1750F-D924-40CA-9056-987192919401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8E3F7A-7C34-486A-991A-D176246B65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200013" y="3584685"/>
            <a:ext cx="3089100" cy="5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54888" y="3584685"/>
            <a:ext cx="3089100" cy="5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200088" y="4134328"/>
            <a:ext cx="30891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54888" y="4134328"/>
            <a:ext cx="30891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715100" y="1038600"/>
            <a:ext cx="3711900" cy="1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100" y="2849067"/>
            <a:ext cx="3598800" cy="31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99925" y="1321805"/>
            <a:ext cx="58809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489897"/>
            <a:ext cx="770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798333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983150" y="713333"/>
            <a:ext cx="5177700" cy="1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ecular One"/>
              <a:buNone/>
              <a:defRPr sz="3500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1/30/2024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2143116"/>
            <a:ext cx="6572264" cy="1894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*</a:t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785794"/>
            <a:ext cx="6172200" cy="2588732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pPr algn="l"/>
            <a:r>
              <a:rPr lang="en-US" sz="14400" b="1" smtClean="0">
                <a:latin typeface="Times New Roman" pitchFamily="18" charset="0"/>
                <a:cs typeface="Times New Roman" pitchFamily="18" charset="0"/>
              </a:rPr>
              <a:t>MUSHROOM  EDIBILITY </a:t>
            </a:r>
            <a:r>
              <a:rPr lang="en-US" sz="14400" b="1" dirty="0" smtClean="0">
                <a:latin typeface="Times New Roman" pitchFamily="18" charset="0"/>
                <a:cs typeface="Times New Roman" pitchFamily="18" charset="0"/>
              </a:rPr>
              <a:t>PREDICTION</a:t>
            </a:r>
          </a:p>
          <a:p>
            <a:pPr algn="l"/>
            <a:endParaRPr lang="en-US" sz="17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BY:  RASHMITA  MAHAPATRA</a:t>
            </a:r>
            <a:r>
              <a:rPr lang="en-US" sz="17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7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7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76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11" name="Google Shape;120;p25"/>
          <p:cNvSpPr/>
          <p:nvPr/>
        </p:nvSpPr>
        <p:spPr>
          <a:xfrm>
            <a:off x="6215074" y="6357958"/>
            <a:ext cx="2648400" cy="249000"/>
          </a:xfrm>
          <a:prstGeom prst="ellipse">
            <a:avLst/>
          </a:prstGeom>
          <a:solidFill>
            <a:srgbClr val="191919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876"/>
            <a:ext cx="8358246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929190" y="857232"/>
            <a:ext cx="4000528" cy="600076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 shape -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 per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capshape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there are more convex shaped caps than all other cap shapes.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cap surface-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fibrous(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),silky(k),wrinkled(w),sticky(t) cap surfaced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mashrooms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have more poisonous mushroom than edible mushroom.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gill attachment-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pores(p) gill attachment type mushroom, have more edible mushrooms than poisonous mushrooms.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gill spacing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-most of the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mashrroms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have close gill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spacing,while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very less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mushrroms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have no gill spacing.</a:t>
            </a:r>
          </a:p>
          <a:p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Content Placeholder 7" descr="download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1000108"/>
            <a:ext cx="4357717" cy="54292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4929190" y="857232"/>
            <a:ext cx="4000528" cy="600076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 color-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red(e),green(r),purple(u),pink(p)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mushrooms have more poisonous mushroom while buff(b)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mushroom have more edible mushrooms.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Bruise/bleed-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percentage of edible mushrooms among those that bruise or bleed is slightly higher compared to those that do not.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gill color-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of mushrooms have white colored gills and very least have purple colored gills.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stem color-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buff(b) stem colored mushrooms are edible.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Content Placeholder 6" descr="download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000108"/>
            <a:ext cx="4461498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214282" y="4500570"/>
            <a:ext cx="8715436" cy="2357430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has ring-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mushrooms have no rings while less have rings.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ring type-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of the mushrooms have no rings and very little mushroom have movable ring type.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9" descr="download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071546"/>
            <a:ext cx="8286808" cy="33289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214282" y="4500570"/>
            <a:ext cx="8715436" cy="2357430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Habitate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per habitat, most of mushrooms in given data are grown on woods.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Season-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per the data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mushrooms are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autum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spring season has less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mashrooms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Content Placeholder 7" descr="downloadd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000108"/>
            <a:ext cx="8286808" cy="34290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5715008" y="1000108"/>
            <a:ext cx="3000428" cy="5857892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Mushrooms with no(f) gill spacing have no (f)gill attachment. Mushrooms with pores(p) gill attachment have only distant (d)gill spacing. Mushrooms with free(e) gill attachment have only close(c) gill spacing.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Content Placeholder 9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5143536" cy="4286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5715008" y="785794"/>
            <a:ext cx="3000428" cy="3500462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waste  and heaths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habitate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edible mushrooms are found in only autumn and summer seasons. most edible mushrooms are found in woods in autumn season.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14290"/>
            <a:ext cx="9144000" cy="64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Content Placeholder 7" descr="download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000108"/>
            <a:ext cx="5143536" cy="3071834"/>
          </a:xfrm>
        </p:spPr>
      </p:pic>
      <p:sp>
        <p:nvSpPr>
          <p:cNvPr id="7" name="Horizontal Scroll 6"/>
          <p:cNvSpPr/>
          <p:nvPr/>
        </p:nvSpPr>
        <p:spPr>
          <a:xfrm>
            <a:off x="428596" y="4214818"/>
            <a:ext cx="8286808" cy="2286016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Edible mushrooms have cap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exceeding 40,stem heights surpassing 20, and stem widths greater than 60.additionally mushrooms with buff colored stems are edible. Edible mushrooms found in waste and heath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habitates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autumn and summer seasons. The majority of edible mushrooms are typically discovered in woodland areas during autumn season.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6115064" cy="46880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Splitting: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splitting is a crucial step in machine learning to evaluate and validate models effectively.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Splitting data into train and test sets.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Scaling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After splitting the dataset into train and test performed Data normalization or scaling to Standardize numeric features.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 normalization or scaling is a crucial preprocessing step in machine learning to ensure that the features in your dataset have similar scales or ranges.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928670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 PREPROCESSING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Google Shape;840;p4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20800613">
            <a:off x="5636755" y="4915334"/>
            <a:ext cx="1275002" cy="13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39;p44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 rot="16803508">
            <a:off x="5407795" y="1367835"/>
            <a:ext cx="1255114" cy="12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1714488"/>
            <a:ext cx="2285996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69"/>
            <a:ext cx="4686304" cy="55452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many machine learning algorithms to experiment with when you are working on a classification problem.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we are using the following models on our dataset.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KNN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SVC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" name="Google Shape;839;p4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6200000">
            <a:off x="4522353" y="4693093"/>
            <a:ext cx="1255114" cy="12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39;p4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6803508">
            <a:off x="4836292" y="3939603"/>
            <a:ext cx="1255114" cy="12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39;p4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 rot="16803508">
            <a:off x="4550538" y="4225355"/>
            <a:ext cx="1255114" cy="129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714356"/>
            <a:ext cx="3071834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7"/>
            <a:ext cx="8572560" cy="557216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 we will plot the table comparing accuracy of each model.   .                     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Plotting accuracy ,F1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score,AUC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Table for models. 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XGBClassifier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model is giving the highest accuracy,f1 score and AUC.</a:t>
            </a:r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applying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tuning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xgb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classifier model accuracy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increses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99.98% . so we for our final model we are going to use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xgb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classifier with fine tuning.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214290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MODEL TRAINING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034" y="2143118"/>
          <a:ext cx="4786345" cy="35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013363"/>
                <a:gridCol w="886362"/>
                <a:gridCol w="886356"/>
              </a:tblGrid>
              <a:tr h="8110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AUC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5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0.9969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1108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LOGISTIC REGRESSION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0.621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0.66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574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XG BOOST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5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KNN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957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SVC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0.9999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2143116"/>
            <a:ext cx="335758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572560" cy="54024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2844" y="214290"/>
            <a:ext cx="857256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MODEL COMPARISION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8" name="Picture 7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500438"/>
            <a:ext cx="8143932" cy="2928958"/>
          </a:xfrm>
          <a:prstGeom prst="rect">
            <a:avLst/>
          </a:prstGeom>
        </p:spPr>
      </p:pic>
      <p:pic>
        <p:nvPicPr>
          <p:cNvPr id="9" name="Picture 8" descr="download (1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50" y="928670"/>
            <a:ext cx="4014092" cy="2500330"/>
          </a:xfrm>
          <a:prstGeom prst="rect">
            <a:avLst/>
          </a:prstGeom>
        </p:spPr>
      </p:pic>
      <p:pic>
        <p:nvPicPr>
          <p:cNvPr id="11" name="Picture 10" descr="download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857232"/>
            <a:ext cx="4229030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9"/>
            <a:ext cx="8643998" cy="65403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88" y="1071547"/>
            <a:ext cx="5829312" cy="52864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Mushroom foraging is a delightful and rewarding activity, but the challenge lies in distinguishing between edible and poisonous varieties, making it crucial to have a reliable identification tool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methods of identification are often complex and carry inherent risks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project leverages the power of machine learning to enhance safety for mushroom foragers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8" name="AutoShape 2" descr="Customize 175+ Food Coupon Templates Online - Canva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Customize 175+ Food Coupon Templates Online - Canva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189;p2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500166" y="2071678"/>
            <a:ext cx="1061322" cy="1059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928670"/>
            <a:ext cx="235745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42844" y="274637"/>
            <a:ext cx="8572560" cy="654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MODEL EVALUATION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5720" y="1071546"/>
            <a:ext cx="8643998" cy="550072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Receiver Operating Characteristic (ROC) curve illustrates the trade-off between the true positive rate (sensitivity) and false positive rate (1-specificity) across different thresholds. With an Area Under the Curve (AUC) of 0.996, our model demonstrates reasonably good discriminative power.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confusion matrix provides an insight into our model's ability to correctly classify positive and negative instances.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2714620"/>
            <a:ext cx="4214842" cy="3643338"/>
          </a:xfrm>
          <a:prstGeom prst="rect">
            <a:avLst/>
          </a:prstGeom>
        </p:spPr>
      </p:pic>
      <p:pic>
        <p:nvPicPr>
          <p:cNvPr id="9" name="Picture 8" descr="download (1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714620"/>
            <a:ext cx="392909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71546"/>
            <a:ext cx="7467600" cy="540240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the summary plot, it shows that  ring-type , has-ring and  does-bruise-or-bleed give the most impact on the model decision.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596" y="428604"/>
            <a:ext cx="8286808" cy="642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FEATURE IMPORTANCE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" name="Picture 8" descr="download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000240"/>
            <a:ext cx="8286808" cy="3991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654032"/>
          </a:xfrm>
        </p:spPr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429684" cy="5643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This Mushroom edibility prediction project dedicated to predicting the edibility status of mushrooms with a specific focus on distinguishing between poisonous and edible varieties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exploration into machine learning algorithms for mushroom edibility prediction has culminated in the identification of a standout performer—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showcasing an outstanding accuracy of approximately 99.98%.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Model Evaluation: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We employed evaluation metrics such as Confusion Matrix and the ROC Curve, precision, recall, F1 score. The ROC Curve, with an AUC of 0.99, demonstrated our model's discrimination capability.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Feature Importance: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the summary plot, it shows that  ring-type , has-ring and  does-bruise-or-bleed give the most impact on the model decision.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Conclusion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Edible mushrooms have cap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exceeding 40,stem heights surpassing 20, and stem widths greater than 60.additionally mushrooms with buff colored stems are edible. Edible mushrooms found in waste and heath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habitates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autumn and summer seasons. The majority of edible mushrooms are typically discovered in woodland areas during autumn season.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2844" y="214290"/>
            <a:ext cx="8643998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2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976" y="4071942"/>
            <a:ext cx="5610212" cy="78581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          </a:t>
            </a:r>
            <a:br>
              <a:rPr lang="en-US" sz="4400" b="1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b="1" dirty="0" smtClean="0"/>
              <a:t>        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28604"/>
            <a:ext cx="8286808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64294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0173"/>
            <a:ext cx="8186766" cy="514353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primary objective is to develop a robust and accurate machine learning model dedicated to predicting the edibility status of mushrooms, with a specific focus on distinguishing between poisonous and edible varieties.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goal is to introduce a reliable and efficient tool that enhances the safety of individuals engaged in this timeless activity.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employing advanced machine learning techniques, we aim to unravel intricate patterns within these features that serve as key indicators of a mushroom's edibility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7543800" cy="79849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Dataset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4348" y="1071546"/>
            <a:ext cx="4786346" cy="500066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dataset encapsulates essential features that play a pivotal role in determining the edibility status of mushrooms.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attributes include cap diameter, cap shape, cap surface, gill characteristics, stem dimensions, veil properties, spore print color, habitat, and season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data point is accompanied by a classification label indicating whether the mushroom is edible ('e') or poisonous ('p'), serving as the target variable for predictive modeling.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7166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DATASET OVERVIEW</a:t>
            </a:r>
            <a:endParaRPr kumimoji="0" lang="en-US" sz="36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 descr="images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8" y="1071546"/>
            <a:ext cx="3000396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7972452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have a look at the data: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dataset has 61069, data points and 21 features along with their target label. The first 5 rows appeared as shown above.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42918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5" descr="Screenshot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14393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1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1"/>
            <a:ext cx="7467600" cy="525953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Distribution of classes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8596" y="357166"/>
            <a:ext cx="8286808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5715008" y="1500174"/>
            <a:ext cx="2857520" cy="428628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more poisonous mushrooms than edible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mashroom.the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percentage of edible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mashroom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44.5%. the percentage of poisonous mushroom is 55.5%.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Screensh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785926"/>
            <a:ext cx="5214974" cy="1285884"/>
          </a:xfrm>
          <a:prstGeom prst="rect">
            <a:avLst/>
          </a:prstGeom>
        </p:spPr>
      </p:pic>
      <p:pic>
        <p:nvPicPr>
          <p:cNvPr id="12" name="Picture 11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071810"/>
            <a:ext cx="2809419" cy="2857519"/>
          </a:xfrm>
          <a:prstGeom prst="rect">
            <a:avLst/>
          </a:prstGeom>
        </p:spPr>
      </p:pic>
      <p:pic>
        <p:nvPicPr>
          <p:cNvPr id="13" name="Picture 12" descr="download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3071810"/>
            <a:ext cx="257176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501122" cy="57864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r>
              <a:rPr lang="en-US" sz="1600" b="1" i="1" dirty="0" smtClean="0"/>
              <a:t>   </a:t>
            </a:r>
            <a:r>
              <a:rPr lang="en-US" b="1" i="1" dirty="0" smtClean="0"/>
              <a:t>Missing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column have missing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values.let's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drop columns with more than 50% of missing values</a:t>
            </a:r>
            <a:r>
              <a:rPr lang="en-US" sz="1800" dirty="0" smtClean="0"/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5728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6" descr="Screenshot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3877197" cy="3286148"/>
          </a:xfrm>
          <a:prstGeom prst="rect">
            <a:avLst/>
          </a:prstGeom>
        </p:spPr>
      </p:pic>
      <p:pic>
        <p:nvPicPr>
          <p:cNvPr id="6" name="Picture 5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00108"/>
            <a:ext cx="4143404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654032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1"/>
            <a:ext cx="8186766" cy="525953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Correlation of numeric features</a:t>
            </a:r>
          </a:p>
          <a:p>
            <a:pPr>
              <a:buNone/>
            </a:pPr>
            <a:r>
              <a:rPr lang="en-US" b="1" dirty="0" smtClean="0"/>
              <a:t>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                                                                          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57166"/>
            <a:ext cx="9144000" cy="6429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1682" name="AutoShape 2" descr="blob:https://web.whatsapp.com/1273a654-8b69-4bdd-b8fa-40b0e024f47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download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143932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5825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501122" cy="578647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endParaRPr lang="en-US" sz="1600" b="1" i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/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Based on these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plots,it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looks like a large cap-diameter coupled with a large stem-height or stem-width is a good indication that 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mashroom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edible.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8596" y="357166"/>
            <a:ext cx="8286808" cy="642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 DATA  ANALYSIS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7" name="Picture 6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00108"/>
            <a:ext cx="828680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ppy World Water Day! Minitheme by Slidesgo">
  <a:themeElements>
    <a:clrScheme name="Simple Light">
      <a:dk1>
        <a:srgbClr val="191919"/>
      </a:dk1>
      <a:lt1>
        <a:srgbClr val="FFFFFF"/>
      </a:lt1>
      <a:dk2>
        <a:srgbClr val="4387CE"/>
      </a:dk2>
      <a:lt2>
        <a:srgbClr val="4223A5"/>
      </a:lt2>
      <a:accent1>
        <a:srgbClr val="43C7A3"/>
      </a:accent1>
      <a:accent2>
        <a:srgbClr val="FFD9A0"/>
      </a:accent2>
      <a:accent3>
        <a:srgbClr val="FFA187"/>
      </a:accent3>
      <a:accent4>
        <a:srgbClr val="FFFFFF"/>
      </a:accent4>
      <a:accent5>
        <a:srgbClr val="FFFFFF"/>
      </a:accent5>
      <a:accent6>
        <a:srgbClr val="FFFFFF"/>
      </a:accent6>
      <a:hlink>
        <a:srgbClr val="4223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happy-world-water-day-minitheme</Template>
  <TotalTime>2787</TotalTime>
  <Words>1228</Words>
  <Application>Microsoft Office PowerPoint</Application>
  <PresentationFormat>On-screen Show (4:3)</PresentationFormat>
  <Paragraphs>202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Happy World Water Day! Minitheme by Slidesgo</vt:lpstr>
      <vt:lpstr>Slidesgo Final Pages</vt:lpstr>
      <vt:lpstr>1_Slidesgo Final Pages</vt:lpstr>
      <vt:lpstr>Aspect</vt:lpstr>
      <vt:lpstr>*                           </vt:lpstr>
      <vt:lpstr>INTRODUCTION</vt:lpstr>
      <vt:lpstr>OBJECTIVE</vt:lpstr>
      <vt:lpstr>Dataset Overview</vt:lpstr>
      <vt:lpstr>Exploratory Data Analysis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Slide 16</vt:lpstr>
      <vt:lpstr> Model Selection</vt:lpstr>
      <vt:lpstr>Slide 18</vt:lpstr>
      <vt:lpstr>Slide 19</vt:lpstr>
      <vt:lpstr>MODEL EVALUATION</vt:lpstr>
      <vt:lpstr>Slide 21</vt:lpstr>
      <vt:lpstr>CONCLUSION</vt:lpstr>
      <vt:lpstr>         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Coupon usage prediction on In-Vehicle Recommendation systems</dc:title>
  <dc:creator>HP</dc:creator>
  <cp:lastModifiedBy>HP</cp:lastModifiedBy>
  <cp:revision>228</cp:revision>
  <dcterms:created xsi:type="dcterms:W3CDTF">2023-09-07T12:53:09Z</dcterms:created>
  <dcterms:modified xsi:type="dcterms:W3CDTF">2024-01-30T04:58:33Z</dcterms:modified>
</cp:coreProperties>
</file>