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96" r:id="rId3"/>
    <p:sldId id="257" r:id="rId4"/>
    <p:sldId id="297" r:id="rId5"/>
    <p:sldId id="277" r:id="rId6"/>
    <p:sldId id="278" r:id="rId7"/>
    <p:sldId id="275" r:id="rId8"/>
    <p:sldId id="272" r:id="rId9"/>
    <p:sldId id="276" r:id="rId10"/>
    <p:sldId id="274" r:id="rId11"/>
    <p:sldId id="304" r:id="rId12"/>
    <p:sldId id="273" r:id="rId13"/>
    <p:sldId id="271" r:id="rId14"/>
    <p:sldId id="299" r:id="rId15"/>
    <p:sldId id="301" r:id="rId16"/>
    <p:sldId id="300" r:id="rId17"/>
    <p:sldId id="281" r:id="rId18"/>
    <p:sldId id="262" r:id="rId19"/>
    <p:sldId id="305" r:id="rId20"/>
    <p:sldId id="306" r:id="rId21"/>
    <p:sldId id="307" r:id="rId22"/>
    <p:sldId id="269" r:id="rId23"/>
    <p:sldId id="270" r:id="rId24"/>
    <p:sldId id="286" r:id="rId25"/>
    <p:sldId id="302" r:id="rId26"/>
    <p:sldId id="303" r:id="rId27"/>
    <p:sldId id="287" r:id="rId28"/>
    <p:sldId id="268" r:id="rId29"/>
    <p:sldId id="266" r:id="rId30"/>
    <p:sldId id="265" r:id="rId31"/>
    <p:sldId id="294" r:id="rId32"/>
    <p:sldId id="263" r:id="rId33"/>
    <p:sldId id="289" r:id="rId34"/>
    <p:sldId id="290"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F7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386C8A-30BB-4995-8948-7378278680AD}" type="datetimeFigureOut">
              <a:rPr lang="en-US" smtClean="0"/>
              <a:pPr/>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B85A20-32BD-4AA5-8556-1F1E6CFC97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B85A20-32BD-4AA5-8556-1F1E6CFC97B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03504FD-B2B4-4264-AD1B-E5E89D063A75}" type="datetimeFigureOut">
              <a:rPr lang="en-US" smtClean="0"/>
              <a:pPr/>
              <a:t>10/20/2023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3DC308-0A40-41C8-98B6-EAC3ADC8C2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3504FD-B2B4-4264-AD1B-E5E89D063A75}"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3504FD-B2B4-4264-AD1B-E5E89D063A75}" type="datetimeFigureOut">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03504FD-B2B4-4264-AD1B-E5E89D063A75}" type="datetimeFigureOut">
              <a:rPr lang="en-US" smtClean="0"/>
              <a:pPr/>
              <a:t>10/20/2023</a:t>
            </a:fld>
            <a:endParaRPr lang="en-US"/>
          </a:p>
        </p:txBody>
      </p:sp>
      <p:sp>
        <p:nvSpPr>
          <p:cNvPr id="9" name="Slide Number Placeholder 8"/>
          <p:cNvSpPr>
            <a:spLocks noGrp="1"/>
          </p:cNvSpPr>
          <p:nvPr>
            <p:ph type="sldNum" sz="quarter" idx="15"/>
          </p:nvPr>
        </p:nvSpPr>
        <p:spPr/>
        <p:txBody>
          <a:bodyPr rtlCol="0"/>
          <a:lstStyle/>
          <a:p>
            <a:fld id="{173DC308-0A40-41C8-98B6-EAC3ADC8C2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03504FD-B2B4-4264-AD1B-E5E89D063A75}" type="datetimeFigureOut">
              <a:rPr lang="en-US" smtClean="0"/>
              <a:pPr/>
              <a:t>10/20/2023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3DC308-0A40-41C8-98B6-EAC3ADC8C2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03504FD-B2B4-4264-AD1B-E5E89D063A75}" type="datetimeFigureOut">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DC308-0A40-41C8-98B6-EAC3ADC8C2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03504FD-B2B4-4264-AD1B-E5E89D063A75}" type="datetimeFigureOut">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DC308-0A40-41C8-98B6-EAC3ADC8C2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03504FD-B2B4-4264-AD1B-E5E89D063A75}" type="datetimeFigureOut">
              <a:rPr lang="en-US" smtClean="0"/>
              <a:pPr/>
              <a:t>10/20/2023</a:t>
            </a:fld>
            <a:endParaRPr lang="en-US"/>
          </a:p>
        </p:txBody>
      </p:sp>
      <p:sp>
        <p:nvSpPr>
          <p:cNvPr id="7" name="Slide Number Placeholder 6"/>
          <p:cNvSpPr>
            <a:spLocks noGrp="1"/>
          </p:cNvSpPr>
          <p:nvPr>
            <p:ph type="sldNum" sz="quarter" idx="11"/>
          </p:nvPr>
        </p:nvSpPr>
        <p:spPr/>
        <p:txBody>
          <a:bodyPr rtlCol="0"/>
          <a:lstStyle/>
          <a:p>
            <a:fld id="{173DC308-0A40-41C8-98B6-EAC3ADC8C2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3504FD-B2B4-4264-AD1B-E5E89D063A75}" type="datetimeFigureOut">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DC308-0A40-41C8-98B6-EAC3ADC8C2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03504FD-B2B4-4264-AD1B-E5E89D063A75}" type="datetimeFigureOut">
              <a:rPr lang="en-US" smtClean="0"/>
              <a:pPr/>
              <a:t>10/20/2023</a:t>
            </a:fld>
            <a:endParaRPr lang="en-US"/>
          </a:p>
        </p:txBody>
      </p:sp>
      <p:sp>
        <p:nvSpPr>
          <p:cNvPr id="22" name="Slide Number Placeholder 21"/>
          <p:cNvSpPr>
            <a:spLocks noGrp="1"/>
          </p:cNvSpPr>
          <p:nvPr>
            <p:ph type="sldNum" sz="quarter" idx="15"/>
          </p:nvPr>
        </p:nvSpPr>
        <p:spPr/>
        <p:txBody>
          <a:bodyPr rtlCol="0"/>
          <a:lstStyle/>
          <a:p>
            <a:fld id="{173DC308-0A40-41C8-98B6-EAC3ADC8C2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03504FD-B2B4-4264-AD1B-E5E89D063A75}" type="datetimeFigureOut">
              <a:rPr lang="en-US" smtClean="0"/>
              <a:pPr/>
              <a:t>10/20/2023</a:t>
            </a:fld>
            <a:endParaRPr lang="en-US"/>
          </a:p>
        </p:txBody>
      </p:sp>
      <p:sp>
        <p:nvSpPr>
          <p:cNvPr id="18" name="Slide Number Placeholder 17"/>
          <p:cNvSpPr>
            <a:spLocks noGrp="1"/>
          </p:cNvSpPr>
          <p:nvPr>
            <p:ph type="sldNum" sz="quarter" idx="11"/>
          </p:nvPr>
        </p:nvSpPr>
        <p:spPr/>
        <p:txBody>
          <a:bodyPr rtlCol="0"/>
          <a:lstStyle/>
          <a:p>
            <a:fld id="{173DC308-0A40-41C8-98B6-EAC3ADC8C2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03504FD-B2B4-4264-AD1B-E5E89D063A75}" type="datetimeFigureOut">
              <a:rPr lang="en-US" smtClean="0"/>
              <a:pPr/>
              <a:t>10/20/2023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3DC308-0A40-41C8-98B6-EAC3ADC8C2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2143116"/>
            <a:ext cx="6572264" cy="1894362"/>
          </a:xfrm>
        </p:spPr>
        <p:txBody>
          <a:bodyPr>
            <a:normAutofit/>
          </a:bodyPr>
          <a:lstStyle/>
          <a:p>
            <a:r>
              <a:rPr lang="en-US" b="0" dirty="0" smtClean="0"/>
              <a:t>Predicting Debt Recovery Probability through Statute-Barred Analysis</a:t>
            </a:r>
            <a:endParaRPr lang="en-US" b="1" dirty="0"/>
          </a:p>
        </p:txBody>
      </p:sp>
      <p:sp>
        <p:nvSpPr>
          <p:cNvPr id="3" name="Subtitle 2"/>
          <p:cNvSpPr>
            <a:spLocks noGrp="1"/>
          </p:cNvSpPr>
          <p:nvPr>
            <p:ph type="subTitle" idx="1"/>
          </p:nvPr>
        </p:nvSpPr>
        <p:spPr>
          <a:xfrm>
            <a:off x="2571736" y="4071942"/>
            <a:ext cx="6172200" cy="659906"/>
          </a:xfrm>
        </p:spPr>
        <p:txBody>
          <a:bodyPr>
            <a:normAutofit fontScale="92500" lnSpcReduction="10000"/>
          </a:bodyPr>
          <a:lstStyle/>
          <a:p>
            <a:r>
              <a:rPr lang="en-US" dirty="0" smtClean="0"/>
              <a:t>                                         By : RASHMITA MAHAPATRA</a:t>
            </a:r>
          </a:p>
          <a:p>
            <a:r>
              <a:rPr lang="en-US" dirty="0" smtClean="0"/>
              <a:t>                    </a:t>
            </a:r>
            <a:endParaRPr lang="en-US" dirty="0"/>
          </a:p>
        </p:txBody>
      </p:sp>
      <p:pic>
        <p:nvPicPr>
          <p:cNvPr id="9" name="Picture 8" descr="images (7).jpg"/>
          <p:cNvPicPr>
            <a:picLocks noChangeAspect="1"/>
          </p:cNvPicPr>
          <p:nvPr/>
        </p:nvPicPr>
        <p:blipFill>
          <a:blip r:embed="rId2"/>
          <a:stretch>
            <a:fillRect/>
          </a:stretch>
        </p:blipFill>
        <p:spPr>
          <a:xfrm>
            <a:off x="2285984" y="4357694"/>
            <a:ext cx="3357554" cy="2143140"/>
          </a:xfrm>
          <a:prstGeom prst="rect">
            <a:avLst/>
          </a:prstGeom>
        </p:spPr>
      </p:pic>
      <p:pic>
        <p:nvPicPr>
          <p:cNvPr id="15" name="Picture 14" descr="images (1).png"/>
          <p:cNvPicPr>
            <a:picLocks noChangeAspect="1"/>
          </p:cNvPicPr>
          <p:nvPr/>
        </p:nvPicPr>
        <p:blipFill>
          <a:blip r:embed="rId3"/>
          <a:stretch>
            <a:fillRect/>
          </a:stretch>
        </p:blipFill>
        <p:spPr>
          <a:xfrm>
            <a:off x="1857356" y="0"/>
            <a:ext cx="7286644" cy="20716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3" name="Content Placeholder 2"/>
          <p:cNvSpPr>
            <a:spLocks noGrp="1"/>
          </p:cNvSpPr>
          <p:nvPr>
            <p:ph sz="quarter" idx="1"/>
          </p:nvPr>
        </p:nvSpPr>
        <p:spPr>
          <a:xfrm>
            <a:off x="214282" y="928670"/>
            <a:ext cx="8501122" cy="5786478"/>
          </a:xfrm>
        </p:spPr>
        <p:txBody>
          <a:bodyPr>
            <a:normAutofit/>
          </a:bodyPr>
          <a:lstStyle/>
          <a:p>
            <a:pPr>
              <a:buNone/>
            </a:pPr>
            <a:endParaRPr lang="en-US" sz="1600" b="1" i="1" dirty="0" smtClean="0"/>
          </a:p>
          <a:p>
            <a:pPr>
              <a:buNone/>
            </a:pPr>
            <a:r>
              <a:rPr lang="en-US" sz="1600" b="1" i="1" dirty="0" smtClean="0"/>
              <a:t>   </a:t>
            </a:r>
            <a:r>
              <a:rPr lang="en-US" b="1" i="1" dirty="0" smtClean="0"/>
              <a:t>Missing </a:t>
            </a:r>
            <a:r>
              <a:rPr lang="en-US" b="1" i="1" dirty="0" smtClean="0"/>
              <a:t>values</a:t>
            </a:r>
          </a:p>
          <a:p>
            <a:endParaRPr lang="en-US" dirty="0" smtClean="0"/>
          </a:p>
          <a:p>
            <a:endParaRPr lang="en-US" dirty="0" smtClean="0"/>
          </a:p>
          <a:p>
            <a:endParaRPr lang="en-US" dirty="0" smtClean="0"/>
          </a:p>
          <a:p>
            <a:endParaRPr lang="en-US" dirty="0" smtClean="0"/>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Unnamed: 24,Unnamed: 23,Unnamed: 22,Unnamed: </a:t>
            </a:r>
            <a:r>
              <a:rPr lang="en-US" sz="1800" dirty="0" smtClean="0">
                <a:latin typeface="Times New Roman" pitchFamily="18" charset="0"/>
                <a:cs typeface="Times New Roman" pitchFamily="18" charset="0"/>
              </a:rPr>
              <a:t>25,AccountInsolvencyType,CustomerInsolvencyType,LastPaymentMethod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LastPaymentAmount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ClosureReason</a:t>
            </a:r>
            <a:r>
              <a:rPr lang="en-US" sz="1800" dirty="0" smtClean="0">
                <a:latin typeface="Times New Roman" pitchFamily="18" charset="0"/>
                <a:cs typeface="Times New Roman" pitchFamily="18" charset="0"/>
              </a:rPr>
              <a:t> variables have more than 70% of missing values.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We </a:t>
            </a:r>
            <a:r>
              <a:rPr lang="en-US" sz="1800" dirty="0" smtClean="0">
                <a:latin typeface="Times New Roman" pitchFamily="18" charset="0"/>
                <a:cs typeface="Times New Roman" pitchFamily="18" charset="0"/>
              </a:rPr>
              <a:t>can just drop these off. These variables are insufficient so its best to remove it completely from the data to avoid inaccuracies in the modeling</a:t>
            </a:r>
            <a:r>
              <a:rPr lang="en-US" sz="1800" dirty="0" smtClean="0">
                <a:latin typeface="Times New Roman" pitchFamily="18" charset="0"/>
                <a:cs typeface="Times New Roman" pitchFamily="18" charset="0"/>
              </a:rPr>
              <a:t>.</a:t>
            </a:r>
          </a:p>
          <a:p>
            <a:r>
              <a:rPr lang="en-US" sz="1800" dirty="0" err="1" smtClean="0">
                <a:latin typeface="Times New Roman" pitchFamily="18" charset="0"/>
                <a:cs typeface="Times New Roman" pitchFamily="18" charset="0"/>
              </a:rPr>
              <a:t>customerage</a:t>
            </a:r>
            <a:r>
              <a:rPr lang="en-US" sz="1800" dirty="0" smtClean="0">
                <a:latin typeface="Times New Roman" pitchFamily="18" charset="0"/>
                <a:cs typeface="Times New Roman" pitchFamily="18" charset="0"/>
              </a:rPr>
              <a:t>, purchase </a:t>
            </a:r>
            <a:r>
              <a:rPr lang="en-US" sz="1800" dirty="0" err="1" smtClean="0">
                <a:latin typeface="Times New Roman" pitchFamily="18" charset="0"/>
                <a:cs typeface="Times New Roman" pitchFamily="18" charset="0"/>
              </a:rPr>
              <a:t>price,numliableparties</a:t>
            </a:r>
            <a:r>
              <a:rPr lang="en-US" sz="1800" dirty="0" smtClean="0">
                <a:latin typeface="Times New Roman" pitchFamily="18" charset="0"/>
                <a:cs typeface="Times New Roman" pitchFamily="18" charset="0"/>
              </a:rPr>
              <a:t> variables have less than 8% of missing </a:t>
            </a:r>
            <a:r>
              <a:rPr lang="en-US" sz="1800" dirty="0" err="1" smtClean="0">
                <a:latin typeface="Times New Roman" pitchFamily="18" charset="0"/>
                <a:cs typeface="Times New Roman" pitchFamily="18" charset="0"/>
              </a:rPr>
              <a:t>values.we</a:t>
            </a:r>
            <a:r>
              <a:rPr lang="en-US" sz="1800" dirty="0" smtClean="0">
                <a:latin typeface="Times New Roman" pitchFamily="18" charset="0"/>
                <a:cs typeface="Times New Roman" pitchFamily="18" charset="0"/>
              </a:rPr>
              <a:t> can impute mean and mode values </a:t>
            </a:r>
            <a:r>
              <a:rPr lang="en-US" sz="1800" dirty="0" err="1" smtClean="0">
                <a:latin typeface="Times New Roman" pitchFamily="18" charset="0"/>
                <a:cs typeface="Times New Roman" pitchFamily="18" charset="0"/>
              </a:rPr>
              <a:t>inplace</a:t>
            </a:r>
            <a:r>
              <a:rPr lang="en-US" sz="1800" dirty="0" smtClean="0">
                <a:latin typeface="Times New Roman" pitchFamily="18" charset="0"/>
                <a:cs typeface="Times New Roman" pitchFamily="18" charset="0"/>
              </a:rPr>
              <a:t> of missing values.</a:t>
            </a:r>
            <a:endParaRPr lang="en-US" sz="1800" dirty="0">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descr="Screenshot (3).png"/>
          <p:cNvPicPr>
            <a:picLocks noChangeAspect="1"/>
          </p:cNvPicPr>
          <p:nvPr/>
        </p:nvPicPr>
        <p:blipFill>
          <a:blip r:embed="rId2"/>
          <a:stretch>
            <a:fillRect/>
          </a:stretch>
        </p:blipFill>
        <p:spPr>
          <a:xfrm>
            <a:off x="642910" y="1714488"/>
            <a:ext cx="3786214" cy="2714644"/>
          </a:xfrm>
          <a:prstGeom prst="rect">
            <a:avLst/>
          </a:prstGeom>
        </p:spPr>
      </p:pic>
      <p:pic>
        <p:nvPicPr>
          <p:cNvPr id="8" name="Picture 7" descr="images (7).jpg"/>
          <p:cNvPicPr>
            <a:picLocks noChangeAspect="1"/>
          </p:cNvPicPr>
          <p:nvPr/>
        </p:nvPicPr>
        <p:blipFill>
          <a:blip r:embed="rId3"/>
          <a:stretch>
            <a:fillRect/>
          </a:stretch>
        </p:blipFill>
        <p:spPr>
          <a:xfrm>
            <a:off x="4643438" y="1142984"/>
            <a:ext cx="4071966" cy="335758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3" name="Content Placeholder 2"/>
          <p:cNvSpPr>
            <a:spLocks noGrp="1"/>
          </p:cNvSpPr>
          <p:nvPr>
            <p:ph sz="quarter" idx="1"/>
          </p:nvPr>
        </p:nvSpPr>
        <p:spPr>
          <a:xfrm>
            <a:off x="214282" y="928670"/>
            <a:ext cx="8501122" cy="5786478"/>
          </a:xfrm>
        </p:spPr>
        <p:txBody>
          <a:bodyPr>
            <a:normAutofit/>
          </a:bodyPr>
          <a:lstStyle/>
          <a:p>
            <a:pPr>
              <a:buNone/>
            </a:pPr>
            <a:endParaRPr lang="en-US" sz="1600" b="1" i="1" dirty="0" smtClean="0"/>
          </a:p>
          <a:p>
            <a:pPr>
              <a:buNone/>
            </a:pPr>
            <a:endParaRPr lang="en-US" sz="1600" b="1" i="1" dirty="0" smtClean="0"/>
          </a:p>
          <a:p>
            <a:pPr>
              <a:buNone/>
            </a:pPr>
            <a:endParaRPr lang="en-US" dirty="0" smtClean="0"/>
          </a:p>
          <a:p>
            <a:endParaRPr lang="en-US" dirty="0" smtClean="0"/>
          </a:p>
          <a:p>
            <a:pPr>
              <a:buNone/>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after </a:t>
            </a:r>
            <a:r>
              <a:rPr lang="en-US" sz="1600" dirty="0" smtClean="0">
                <a:latin typeface="Times New Roman" pitchFamily="18" charset="0"/>
                <a:cs typeface="Times New Roman" pitchFamily="18" charset="0"/>
              </a:rPr>
              <a:t>treating outliers we see that there are some age values of below 18. As per </a:t>
            </a:r>
            <a:r>
              <a:rPr lang="en-US" sz="1600" dirty="0" err="1" smtClean="0">
                <a:latin typeface="Times New Roman" pitchFamily="18" charset="0"/>
                <a:cs typeface="Times New Roman" pitchFamily="18" charset="0"/>
              </a:rPr>
              <a:t>indian</a:t>
            </a:r>
            <a:r>
              <a:rPr lang="en-US" sz="1600" dirty="0" smtClean="0">
                <a:latin typeface="Times New Roman" pitchFamily="18" charset="0"/>
                <a:cs typeface="Times New Roman" pitchFamily="18" charset="0"/>
              </a:rPr>
              <a:t> law below 18 age people cannot enter into </a:t>
            </a:r>
            <a:r>
              <a:rPr lang="en-US" sz="1600" dirty="0" err="1" smtClean="0">
                <a:latin typeface="Times New Roman" pitchFamily="18" charset="0"/>
                <a:cs typeface="Times New Roman" pitchFamily="18" charset="0"/>
              </a:rPr>
              <a:t>aggrements.so</a:t>
            </a:r>
            <a:r>
              <a:rPr lang="en-US" sz="1600" dirty="0" smtClean="0">
                <a:latin typeface="Times New Roman" pitchFamily="18" charset="0"/>
                <a:cs typeface="Times New Roman" pitchFamily="18" charset="0"/>
              </a:rPr>
              <a:t> we impute below 18 values with </a:t>
            </a:r>
            <a:r>
              <a:rPr lang="en-US" sz="1600" dirty="0" smtClean="0">
                <a:latin typeface="Times New Roman" pitchFamily="18" charset="0"/>
                <a:cs typeface="Times New Roman" pitchFamily="18" charset="0"/>
              </a:rPr>
              <a:t>mean. </a:t>
            </a:r>
          </a:p>
          <a:p>
            <a:r>
              <a:rPr lang="en-US" sz="1600" dirty="0" smtClean="0">
                <a:latin typeface="Times New Roman" pitchFamily="18" charset="0"/>
                <a:cs typeface="Times New Roman" pitchFamily="18" charset="0"/>
              </a:rPr>
              <a:t>The youngest customer in the dataset is 18 years old.</a:t>
            </a:r>
          </a:p>
          <a:p>
            <a:r>
              <a:rPr lang="en-US" sz="1600" dirty="0" smtClean="0">
                <a:latin typeface="Times New Roman" pitchFamily="18" charset="0"/>
                <a:cs typeface="Times New Roman" pitchFamily="18" charset="0"/>
              </a:rPr>
              <a:t>The mean (average) age of customers is approximately 45.66 years. It's very close to the mean, indicating a roughly symmetric </a:t>
            </a:r>
            <a:r>
              <a:rPr lang="en-US" sz="1600" dirty="0" err="1" smtClean="0">
                <a:latin typeface="Times New Roman" pitchFamily="18" charset="0"/>
                <a:cs typeface="Times New Roman" pitchFamily="18" charset="0"/>
              </a:rPr>
              <a:t>distribution.and</a:t>
            </a:r>
            <a:r>
              <a:rPr lang="en-US" sz="1600" dirty="0" smtClean="0">
                <a:latin typeface="Times New Roman" pitchFamily="18" charset="0"/>
                <a:cs typeface="Times New Roman" pitchFamily="18" charset="0"/>
              </a:rPr>
              <a:t> we can see count for age 45 is high.</a:t>
            </a:r>
          </a:p>
          <a:p>
            <a:r>
              <a:rPr lang="en-US" sz="1600" dirty="0" smtClean="0">
                <a:latin typeface="Times New Roman" pitchFamily="18" charset="0"/>
                <a:cs typeface="Times New Roman" pitchFamily="18" charset="0"/>
              </a:rPr>
              <a:t>The majority of customers are between 37 and 53 years old.</a:t>
            </a:r>
            <a:endParaRPr lang="en-US" sz="1600" dirty="0">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Picture 7" descr="download (14).png"/>
          <p:cNvPicPr>
            <a:picLocks noChangeAspect="1"/>
          </p:cNvPicPr>
          <p:nvPr/>
        </p:nvPicPr>
        <p:blipFill>
          <a:blip r:embed="rId2"/>
          <a:stretch>
            <a:fillRect/>
          </a:stretch>
        </p:blipFill>
        <p:spPr>
          <a:xfrm>
            <a:off x="428596" y="1214422"/>
            <a:ext cx="8001056" cy="350046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b="1" dirty="0" smtClean="0"/>
              <a:t>Exploratory Data Analysis</a:t>
            </a:r>
            <a:endParaRPr lang="en-US" dirty="0"/>
          </a:p>
        </p:txBody>
      </p:sp>
      <p:sp>
        <p:nvSpPr>
          <p:cNvPr id="3" name="Content Placeholder 2"/>
          <p:cNvSpPr>
            <a:spLocks noGrp="1"/>
          </p:cNvSpPr>
          <p:nvPr>
            <p:ph sz="quarter" idx="1"/>
          </p:nvPr>
        </p:nvSpPr>
        <p:spPr>
          <a:xfrm>
            <a:off x="457200" y="1214422"/>
            <a:ext cx="8186766" cy="5259530"/>
          </a:xfrm>
        </p:spPr>
        <p:txBody>
          <a:bodyPr/>
          <a:lstStyle/>
          <a:p>
            <a:pPr>
              <a:buNone/>
            </a:pPr>
            <a:r>
              <a:rPr lang="en-US" b="1" dirty="0" smtClean="0"/>
              <a:t>Correlation of numeric features</a:t>
            </a:r>
          </a:p>
          <a:p>
            <a:pPr>
              <a:buNone/>
            </a:pPr>
            <a:r>
              <a:rPr lang="en-US" b="1" dirty="0" smtClean="0"/>
              <a:t>      </a:t>
            </a:r>
          </a:p>
          <a:p>
            <a:pPr>
              <a:buNone/>
            </a:pPr>
            <a:r>
              <a:rPr lang="en-US" b="1" dirty="0" smtClean="0"/>
              <a:t>                                                   </a:t>
            </a:r>
          </a:p>
          <a:p>
            <a:pPr>
              <a:buNone/>
            </a:pPr>
            <a:r>
              <a:rPr lang="en-US" b="1" dirty="0" smtClean="0"/>
              <a:t>                                                                                                                  </a:t>
            </a:r>
          </a:p>
          <a:p>
            <a:pPr>
              <a:buNone/>
            </a:pPr>
            <a:endParaRPr lang="en-US" dirty="0" smtClean="0"/>
          </a:p>
        </p:txBody>
      </p:sp>
      <p:sp>
        <p:nvSpPr>
          <p:cNvPr id="5" name="Rounded Rectangle 4"/>
          <p:cNvSpPr/>
          <p:nvPr/>
        </p:nvSpPr>
        <p:spPr>
          <a:xfrm>
            <a:off x="5715008" y="2000240"/>
            <a:ext cx="2643206" cy="35004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000760" y="2071678"/>
            <a:ext cx="2214578" cy="3416320"/>
          </a:xfrm>
          <a:prstGeom prst="rect">
            <a:avLst/>
          </a:prstGeom>
          <a:noFill/>
        </p:spPr>
        <p:txBody>
          <a:bodyPr wrap="square" rtlCol="0">
            <a:spAutoFit/>
          </a:bodyPr>
          <a:lstStyle/>
          <a:p>
            <a:r>
              <a:rPr lang="en-US" dirty="0" smtClean="0"/>
              <a:t>from the above Correlation </a:t>
            </a:r>
            <a:r>
              <a:rPr lang="en-US" dirty="0" err="1" smtClean="0"/>
              <a:t>Heatmap</a:t>
            </a:r>
            <a:r>
              <a:rPr lang="en-US" dirty="0" smtClean="0"/>
              <a:t> we can see that </a:t>
            </a:r>
            <a:r>
              <a:rPr lang="en-US" dirty="0" err="1" smtClean="0"/>
              <a:t>entityid</a:t>
            </a:r>
            <a:r>
              <a:rPr lang="en-US" dirty="0" smtClean="0"/>
              <a:t> and </a:t>
            </a:r>
            <a:r>
              <a:rPr lang="en-US" dirty="0" err="1" smtClean="0"/>
              <a:t>accountid</a:t>
            </a:r>
            <a:r>
              <a:rPr lang="en-US" dirty="0" smtClean="0"/>
              <a:t> are highly negatively correlated to each </a:t>
            </a:r>
            <a:r>
              <a:rPr lang="en-US" dirty="0" err="1" smtClean="0"/>
              <a:t>other.Hence</a:t>
            </a:r>
            <a:r>
              <a:rPr lang="en-US" dirty="0" smtClean="0"/>
              <a:t> we can drop one of this </a:t>
            </a:r>
            <a:r>
              <a:rPr lang="en-US" dirty="0" err="1" smtClean="0"/>
              <a:t>features.here</a:t>
            </a:r>
            <a:r>
              <a:rPr lang="en-US" dirty="0" smtClean="0"/>
              <a:t> we are dropping </a:t>
            </a:r>
            <a:r>
              <a:rPr lang="en-US" dirty="0" err="1" smtClean="0"/>
              <a:t>accountid</a:t>
            </a:r>
            <a:r>
              <a:rPr lang="en-US" dirty="0" smtClean="0"/>
              <a:t>.</a:t>
            </a:r>
            <a:endParaRPr lang="en-US" dirty="0">
              <a:latin typeface="Times New Roman" pitchFamily="18" charset="0"/>
              <a:cs typeface="Times New Roman" pitchFamily="18" charset="0"/>
            </a:endParaRPr>
          </a:p>
        </p:txBody>
      </p:sp>
      <p:sp>
        <p:nvSpPr>
          <p:cNvPr id="7"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Picture 7" descr="download (2).png"/>
          <p:cNvPicPr>
            <a:picLocks noChangeAspect="1"/>
          </p:cNvPicPr>
          <p:nvPr/>
        </p:nvPicPr>
        <p:blipFill>
          <a:blip r:embed="rId2"/>
          <a:stretch>
            <a:fillRect/>
          </a:stretch>
        </p:blipFill>
        <p:spPr>
          <a:xfrm>
            <a:off x="214282" y="2000240"/>
            <a:ext cx="5246411" cy="464516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9" name="Notched Right Arrow 8"/>
          <p:cNvSpPr/>
          <p:nvPr/>
        </p:nvSpPr>
        <p:spPr>
          <a:xfrm>
            <a:off x="214282" y="4857760"/>
            <a:ext cx="8715436" cy="2000240"/>
          </a:xfrm>
          <a:prstGeom prst="notchedRightArrow">
            <a:avLst/>
          </a:prstGeom>
          <a:solidFill>
            <a:schemeClr val="accent1">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itchFamily="18" charset="0"/>
                <a:cs typeface="Times New Roman" pitchFamily="18" charset="0"/>
              </a:rPr>
              <a:t>In the '</a:t>
            </a:r>
            <a:r>
              <a:rPr lang="en-US" dirty="0" err="1" smtClean="0">
                <a:solidFill>
                  <a:schemeClr val="tx1"/>
                </a:solidFill>
                <a:latin typeface="Times New Roman" pitchFamily="18" charset="0"/>
                <a:cs typeface="Times New Roman" pitchFamily="18" charset="0"/>
              </a:rPr>
              <a:t>InBankruptcy</a:t>
            </a:r>
            <a:r>
              <a:rPr lang="en-US" dirty="0" smtClean="0">
                <a:solidFill>
                  <a:schemeClr val="tx1"/>
                </a:solidFill>
                <a:latin typeface="Times New Roman" pitchFamily="18" charset="0"/>
                <a:cs typeface="Times New Roman" pitchFamily="18" charset="0"/>
              </a:rPr>
              <a:t>' and '</a:t>
            </a:r>
            <a:r>
              <a:rPr lang="en-US" dirty="0" err="1" smtClean="0">
                <a:solidFill>
                  <a:schemeClr val="tx1"/>
                </a:solidFill>
                <a:latin typeface="Times New Roman" pitchFamily="18" charset="0"/>
                <a:cs typeface="Times New Roman" pitchFamily="18" charset="0"/>
              </a:rPr>
              <a:t>IsLegal</a:t>
            </a:r>
            <a:r>
              <a:rPr lang="en-US" dirty="0" smtClean="0">
                <a:solidFill>
                  <a:schemeClr val="tx1"/>
                </a:solidFill>
                <a:latin typeface="Times New Roman" pitchFamily="18" charset="0"/>
                <a:cs typeface="Times New Roman" pitchFamily="18" charset="0"/>
              </a:rPr>
              <a:t>' columns, the majority of entities are labeled as 'N,' meaning they are not in bankruptcy or do not have legal issues.</a:t>
            </a:r>
            <a:endParaRPr lang="en-US"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Content Placeholder 6" descr="download (3)1.png"/>
          <p:cNvPicPr>
            <a:picLocks noGrp="1" noChangeAspect="1"/>
          </p:cNvPicPr>
          <p:nvPr>
            <p:ph sz="quarter" idx="1"/>
          </p:nvPr>
        </p:nvPicPr>
        <p:blipFill>
          <a:blip r:embed="rId2"/>
          <a:stretch>
            <a:fillRect/>
          </a:stretch>
        </p:blipFill>
        <p:spPr>
          <a:xfrm>
            <a:off x="214282" y="1214422"/>
            <a:ext cx="8286808" cy="364333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9" name="Notched Right Arrow 8"/>
          <p:cNvSpPr/>
          <p:nvPr/>
        </p:nvSpPr>
        <p:spPr>
          <a:xfrm>
            <a:off x="214282" y="4857760"/>
            <a:ext cx="8715436" cy="2000240"/>
          </a:xfrm>
          <a:prstGeom prst="notchedRightArrow">
            <a:avLst/>
          </a:prstGeom>
          <a:solidFill>
            <a:schemeClr val="accent1">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Times New Roman" pitchFamily="18" charset="0"/>
              <a:cs typeface="Times New Roman" pitchFamily="18" charset="0"/>
            </a:endParaRPr>
          </a:p>
          <a:p>
            <a:r>
              <a:rPr lang="en-US" sz="1400" dirty="0" err="1" smtClean="0">
                <a:solidFill>
                  <a:schemeClr val="tx1"/>
                </a:solidFill>
                <a:latin typeface="Times New Roman" pitchFamily="18" charset="0"/>
                <a:cs typeface="Times New Roman" pitchFamily="18" charset="0"/>
              </a:rPr>
              <a:t>NumLiableParties</a:t>
            </a:r>
            <a:r>
              <a:rPr lang="en-US" sz="1400" dirty="0" smtClean="0">
                <a:solidFill>
                  <a:schemeClr val="tx1"/>
                </a:solidFill>
                <a:latin typeface="Times New Roman" pitchFamily="18" charset="0"/>
                <a:cs typeface="Times New Roman" pitchFamily="18" charset="0"/>
              </a:rPr>
              <a:t>: It shows that most entities have no liable parties, with a few having a larger number of liable parties</a:t>
            </a:r>
            <a:r>
              <a:rPr lang="en-US" sz="1400" dirty="0" smtClean="0">
                <a:solidFill>
                  <a:schemeClr val="tx1"/>
                </a:solidFill>
                <a:latin typeface="Times New Roman" pitchFamily="18" charset="0"/>
                <a:cs typeface="Times New Roman" pitchFamily="18" charset="0"/>
              </a:rPr>
              <a:t>.</a:t>
            </a:r>
          </a:p>
          <a:p>
            <a:r>
              <a:rPr lang="en-US" sz="1400" dirty="0" err="1" smtClean="0">
                <a:solidFill>
                  <a:schemeClr val="tx1"/>
                </a:solidFill>
                <a:latin typeface="Times New Roman" pitchFamily="18" charset="0"/>
                <a:cs typeface="Times New Roman" pitchFamily="18" charset="0"/>
              </a:rPr>
              <a:t>ProductOrDebtType</a:t>
            </a:r>
            <a:r>
              <a:rPr lang="en-US" sz="1400" dirty="0" smtClean="0">
                <a:solidFill>
                  <a:schemeClr val="tx1"/>
                </a:solidFill>
                <a:latin typeface="Times New Roman" pitchFamily="18" charset="0"/>
                <a:cs typeface="Times New Roman" pitchFamily="18" charset="0"/>
              </a:rPr>
              <a:t>: The majority of entities seem to fall into the 'Other,' and 'Utilities/Telco - Other' categories.</a:t>
            </a:r>
          </a:p>
          <a:p>
            <a:endParaRPr lang="en-US" sz="1400"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Content Placeholder 7" descr="download (3)2.png"/>
          <p:cNvPicPr>
            <a:picLocks noGrp="1" noChangeAspect="1"/>
          </p:cNvPicPr>
          <p:nvPr>
            <p:ph sz="quarter" idx="1"/>
          </p:nvPr>
        </p:nvPicPr>
        <p:blipFill>
          <a:blip r:embed="rId2"/>
          <a:stretch>
            <a:fillRect/>
          </a:stretch>
        </p:blipFill>
        <p:spPr>
          <a:xfrm>
            <a:off x="285720" y="1142984"/>
            <a:ext cx="8501122" cy="371477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9" name="Notched Right Arrow 8"/>
          <p:cNvSpPr/>
          <p:nvPr/>
        </p:nvSpPr>
        <p:spPr>
          <a:xfrm>
            <a:off x="214282" y="4857760"/>
            <a:ext cx="8715436" cy="2000240"/>
          </a:xfrm>
          <a:prstGeom prst="notchedRightArrow">
            <a:avLst/>
          </a:prstGeom>
          <a:solidFill>
            <a:schemeClr val="accent1">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Most </a:t>
            </a:r>
            <a:r>
              <a:rPr lang="en-US" sz="1600" dirty="0" smtClean="0">
                <a:solidFill>
                  <a:schemeClr val="tx1"/>
                </a:solidFill>
                <a:latin typeface="Times New Roman" pitchFamily="18" charset="0"/>
                <a:cs typeface="Times New Roman" pitchFamily="18" charset="0"/>
              </a:rPr>
              <a:t>entities in the '</a:t>
            </a:r>
            <a:r>
              <a:rPr lang="en-US" sz="1600" dirty="0" err="1" smtClean="0">
                <a:solidFill>
                  <a:schemeClr val="tx1"/>
                </a:solidFill>
                <a:latin typeface="Times New Roman" pitchFamily="18" charset="0"/>
                <a:cs typeface="Times New Roman" pitchFamily="18" charset="0"/>
              </a:rPr>
              <a:t>CollectionStatus</a:t>
            </a:r>
            <a:r>
              <a:rPr lang="en-US" sz="1600" dirty="0" smtClean="0">
                <a:solidFill>
                  <a:schemeClr val="tx1"/>
                </a:solidFill>
                <a:latin typeface="Times New Roman" pitchFamily="18" charset="0"/>
                <a:cs typeface="Times New Roman" pitchFamily="18" charset="0"/>
              </a:rPr>
              <a:t>' column fall into the 'ACTIVE' and 'PAID_IN_FULL' categories, indicating a significant number of active and previously paid debts</a:t>
            </a:r>
            <a:r>
              <a:rPr lang="en-US" sz="1600" dirty="0" smtClean="0">
                <a:solidFill>
                  <a:schemeClr val="tx1"/>
                </a:solidFill>
                <a:latin typeface="Times New Roman" pitchFamily="18" charset="0"/>
                <a:cs typeface="Times New Roman" pitchFamily="18" charset="0"/>
              </a:rPr>
              <a:t>.</a:t>
            </a:r>
          </a:p>
          <a:p>
            <a:r>
              <a:rPr lang="en-US" sz="1600" dirty="0" err="1" smtClean="0">
                <a:solidFill>
                  <a:schemeClr val="tx1"/>
                </a:solidFill>
                <a:latin typeface="Times New Roman" pitchFamily="18" charset="0"/>
                <a:cs typeface="Times New Roman" pitchFamily="18" charset="0"/>
              </a:rPr>
              <a:t>NumPhones</a:t>
            </a:r>
            <a:r>
              <a:rPr lang="en-US" sz="1600" dirty="0" smtClean="0">
                <a:solidFill>
                  <a:schemeClr val="tx1"/>
                </a:solidFill>
                <a:latin typeface="Times New Roman" pitchFamily="18" charset="0"/>
                <a:cs typeface="Times New Roman" pitchFamily="18" charset="0"/>
              </a:rPr>
              <a:t>: Similar to email contacts, most entities have no or very few phone contacts.</a:t>
            </a:r>
          </a:p>
          <a:p>
            <a:endParaRPr lang="en-US" sz="1600"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Content Placeholder 7" descr="download (3)3.png"/>
          <p:cNvPicPr>
            <a:picLocks noGrp="1" noChangeAspect="1"/>
          </p:cNvPicPr>
          <p:nvPr>
            <p:ph sz="quarter" idx="1"/>
          </p:nvPr>
        </p:nvPicPr>
        <p:blipFill>
          <a:blip r:embed="rId2"/>
          <a:stretch>
            <a:fillRect/>
          </a:stretch>
        </p:blipFill>
        <p:spPr>
          <a:xfrm>
            <a:off x="285720" y="1214422"/>
            <a:ext cx="8429684" cy="35719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9" name="Notched Right Arrow 8"/>
          <p:cNvSpPr/>
          <p:nvPr/>
        </p:nvSpPr>
        <p:spPr>
          <a:xfrm>
            <a:off x="214282" y="4857760"/>
            <a:ext cx="8715436" cy="2000240"/>
          </a:xfrm>
          <a:prstGeom prst="notchedRightArrow">
            <a:avLst/>
          </a:prstGeom>
          <a:solidFill>
            <a:schemeClr val="accent1">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latin typeface="Times New Roman" pitchFamily="18" charset="0"/>
                <a:cs typeface="Times New Roman" pitchFamily="18" charset="0"/>
              </a:rPr>
              <a:t>NumAddresses</a:t>
            </a:r>
            <a:r>
              <a:rPr lang="en-US" dirty="0" smtClean="0">
                <a:solidFill>
                  <a:schemeClr val="tx1"/>
                </a:solidFill>
                <a:latin typeface="Times New Roman" pitchFamily="18" charset="0"/>
                <a:cs typeface="Times New Roman" pitchFamily="18" charset="0"/>
              </a:rPr>
              <a:t>: The majority of entities have 0 or 1 address, with very few having more addresses.</a:t>
            </a:r>
          </a:p>
          <a:p>
            <a:r>
              <a:rPr lang="en-US" dirty="0" err="1" smtClean="0">
                <a:solidFill>
                  <a:schemeClr val="tx1"/>
                </a:solidFill>
                <a:latin typeface="Times New Roman" pitchFamily="18" charset="0"/>
                <a:cs typeface="Times New Roman" pitchFamily="18" charset="0"/>
              </a:rPr>
              <a:t>NumEmails</a:t>
            </a:r>
            <a:r>
              <a:rPr lang="en-US" dirty="0" smtClean="0">
                <a:solidFill>
                  <a:schemeClr val="tx1"/>
                </a:solidFill>
                <a:latin typeface="Times New Roman" pitchFamily="18" charset="0"/>
                <a:cs typeface="Times New Roman" pitchFamily="18" charset="0"/>
              </a:rPr>
              <a:t>: The majority of entities have no or 1 email contacts.</a:t>
            </a:r>
            <a:endParaRPr lang="en-US" dirty="0">
              <a:solidFill>
                <a:schemeClr val="tx1"/>
              </a:solidFill>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Content Placeholder 7" descr="download (3)4.png"/>
          <p:cNvPicPr>
            <a:picLocks noGrp="1" noChangeAspect="1"/>
          </p:cNvPicPr>
          <p:nvPr>
            <p:ph sz="quarter" idx="1"/>
          </p:nvPr>
        </p:nvPicPr>
        <p:blipFill>
          <a:blip r:embed="rId2"/>
          <a:stretch>
            <a:fillRect/>
          </a:stretch>
        </p:blipFill>
        <p:spPr>
          <a:xfrm>
            <a:off x="357158" y="1285860"/>
            <a:ext cx="8143932" cy="350046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US" b="1" dirty="0" smtClean="0"/>
              <a:t>Exploratory Data Analysis</a:t>
            </a:r>
            <a:endParaRPr lang="en-US" dirty="0"/>
          </a:p>
        </p:txBody>
      </p:sp>
      <p:sp>
        <p:nvSpPr>
          <p:cNvPr id="7" name="Can 6"/>
          <p:cNvSpPr/>
          <p:nvPr/>
        </p:nvSpPr>
        <p:spPr>
          <a:xfrm>
            <a:off x="5357818" y="1428736"/>
            <a:ext cx="2714644" cy="5072098"/>
          </a:xfrm>
          <a:prstGeom prst="ca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Times New Roman" pitchFamily="18" charset="0"/>
                <a:cs typeface="Times New Roman" pitchFamily="18" charset="0"/>
              </a:rPr>
              <a:t>'ACTIVE' and 'PASSIVE' have a significant number of stat barred entities, while 'LEGAL_ARRANGEMENT' and 'PENDING' have very few.</a:t>
            </a:r>
          </a:p>
          <a:p>
            <a:pPr algn="ctr"/>
            <a:endParaRPr lang="en-US" sz="1400" dirty="0">
              <a:solidFill>
                <a:schemeClr val="tx1"/>
              </a:solidFill>
              <a:latin typeface="Times New Roman" pitchFamily="18" charset="0"/>
              <a:cs typeface="Times New Roman" pitchFamily="18" charset="0"/>
            </a:endParaRPr>
          </a:p>
          <a:p>
            <a:r>
              <a:rPr lang="en-US" sz="1400" dirty="0" smtClean="0">
                <a:solidFill>
                  <a:schemeClr val="tx1"/>
                </a:solidFill>
                <a:latin typeface="Times New Roman" pitchFamily="18" charset="0"/>
                <a:cs typeface="Times New Roman" pitchFamily="18" charset="0"/>
              </a:rPr>
              <a:t>Utilities/Telco - Other,' have a significant number of stat barred entities ('Y'). In contrast, 'Residential Electricity' has a very low number of stat barred entities ('Y') relative to the total.</a:t>
            </a: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endParaRPr>
          </a:p>
        </p:txBody>
      </p:sp>
      <p:sp>
        <p:nvSpPr>
          <p:cNvPr id="8" name="Left-Right Arrow 7"/>
          <p:cNvSpPr/>
          <p:nvPr/>
        </p:nvSpPr>
        <p:spPr>
          <a:xfrm>
            <a:off x="8143900" y="5643578"/>
            <a:ext cx="571504" cy="714380"/>
          </a:xfrm>
          <a:prstGeom prst="leftRight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42844" y="357166"/>
            <a:ext cx="8572560" cy="642942"/>
          </a:xfrm>
          <a:prstGeom prst="rect">
            <a:avLst/>
          </a:prstGeom>
          <a:solidFill>
            <a:schemeClr val="accent1"/>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1" name="Content Placeholder 10" descr="download (4).png"/>
          <p:cNvPicPr>
            <a:picLocks noGrp="1" noChangeAspect="1"/>
          </p:cNvPicPr>
          <p:nvPr>
            <p:ph sz="quarter" idx="1"/>
          </p:nvPr>
        </p:nvPicPr>
        <p:blipFill>
          <a:blip r:embed="rId2"/>
          <a:stretch>
            <a:fillRect/>
          </a:stretch>
        </p:blipFill>
        <p:spPr>
          <a:xfrm>
            <a:off x="285720" y="1142984"/>
            <a:ext cx="4857783" cy="2357454"/>
          </a:xfrm>
        </p:spPr>
      </p:pic>
      <p:pic>
        <p:nvPicPr>
          <p:cNvPr id="13" name="Picture 12" descr="download (5).png"/>
          <p:cNvPicPr>
            <a:picLocks noChangeAspect="1"/>
          </p:cNvPicPr>
          <p:nvPr/>
        </p:nvPicPr>
        <p:blipFill>
          <a:blip r:embed="rId3"/>
          <a:stretch>
            <a:fillRect/>
          </a:stretch>
        </p:blipFill>
        <p:spPr>
          <a:xfrm>
            <a:off x="357158" y="3643314"/>
            <a:ext cx="4717101" cy="300039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071546"/>
            <a:ext cx="7972452" cy="5402406"/>
          </a:xfrm>
        </p:spPr>
        <p:txBody>
          <a:bodyPr/>
          <a:lstStyle/>
          <a:p>
            <a:r>
              <a:rPr lang="en-US" dirty="0" smtClean="0">
                <a:latin typeface="Times New Roman" pitchFamily="18" charset="0"/>
                <a:cs typeface="Times New Roman" pitchFamily="18" charset="0"/>
              </a:rPr>
              <a:t>Distribution of feature with respect to </a:t>
            </a:r>
            <a:r>
              <a:rPr lang="en-US" dirty="0" smtClean="0">
                <a:latin typeface="Times New Roman" pitchFamily="18" charset="0"/>
                <a:cs typeface="Times New Roman" pitchFamily="18" charset="0"/>
              </a:rPr>
              <a:t>statute barred status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Notched Right Arrow 4"/>
          <p:cNvSpPr/>
          <p:nvPr/>
        </p:nvSpPr>
        <p:spPr>
          <a:xfrm>
            <a:off x="214282" y="4857760"/>
            <a:ext cx="8715436" cy="2000240"/>
          </a:xfrm>
          <a:prstGeom prst="notchedRightArrow">
            <a:avLst/>
          </a:prstGeom>
          <a:solidFill>
            <a:schemeClr val="accent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InBankruptcy</a:t>
            </a:r>
            <a:r>
              <a:rPr lang="en-US" sz="1400" dirty="0" smtClean="0"/>
              <a:t>: A </a:t>
            </a:r>
            <a:r>
              <a:rPr lang="en-US" sz="1400" dirty="0" smtClean="0"/>
              <a:t>substantial number of entities are not in bankruptcy, regardless of their stat-barred status.</a:t>
            </a:r>
          </a:p>
          <a:p>
            <a:r>
              <a:rPr lang="en-US" sz="1400" dirty="0" err="1" smtClean="0"/>
              <a:t>IsLegal</a:t>
            </a:r>
            <a:r>
              <a:rPr lang="en-US" sz="1400" dirty="0" smtClean="0"/>
              <a:t>: The </a:t>
            </a:r>
            <a:r>
              <a:rPr lang="en-US" sz="1400" dirty="0" smtClean="0"/>
              <a:t>data shows that no legal action has been taken on a significant number of entities,' and this is true for both stat-barred and non-stat-barred entities.</a:t>
            </a:r>
            <a:endParaRPr lang="en-US" sz="1400" dirty="0"/>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6" name="Picture 5" descr="download (20)1.png"/>
          <p:cNvPicPr>
            <a:picLocks noChangeAspect="1"/>
          </p:cNvPicPr>
          <p:nvPr/>
        </p:nvPicPr>
        <p:blipFill>
          <a:blip r:embed="rId3"/>
          <a:stretch>
            <a:fillRect/>
          </a:stretch>
        </p:blipFill>
        <p:spPr>
          <a:xfrm>
            <a:off x="285720" y="1500174"/>
            <a:ext cx="8286808" cy="342902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071546"/>
            <a:ext cx="7972452" cy="5402406"/>
          </a:xfrm>
        </p:spPr>
        <p:txBody>
          <a:bodyPr/>
          <a:lstStyle/>
          <a:p>
            <a:r>
              <a:rPr lang="en-US" dirty="0" smtClean="0">
                <a:latin typeface="Times New Roman" pitchFamily="18" charset="0"/>
                <a:cs typeface="Times New Roman" pitchFamily="18" charset="0"/>
              </a:rPr>
              <a:t>Distribution of feature with respect to </a:t>
            </a:r>
            <a:r>
              <a:rPr lang="en-US" dirty="0" smtClean="0">
                <a:latin typeface="Times New Roman" pitchFamily="18" charset="0"/>
                <a:cs typeface="Times New Roman" pitchFamily="18" charset="0"/>
              </a:rPr>
              <a:t>statute barred status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Notched Right Arrow 4"/>
          <p:cNvSpPr/>
          <p:nvPr/>
        </p:nvSpPr>
        <p:spPr>
          <a:xfrm>
            <a:off x="214282" y="4857760"/>
            <a:ext cx="8715436" cy="2000240"/>
          </a:xfrm>
          <a:prstGeom prst="notchedRightArrow">
            <a:avLst/>
          </a:prstGeom>
          <a:solidFill>
            <a:schemeClr val="accent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latin typeface="Times New Roman" pitchFamily="18" charset="0"/>
                <a:cs typeface="Times New Roman" pitchFamily="18" charset="0"/>
              </a:rPr>
              <a:t>NumLiableParties</a:t>
            </a:r>
            <a:r>
              <a:rPr lang="en-US" sz="1200" dirty="0" smtClean="0">
                <a:latin typeface="Times New Roman" pitchFamily="18" charset="0"/>
                <a:cs typeface="Times New Roman" pitchFamily="18" charset="0"/>
              </a:rPr>
              <a:t>: The </a:t>
            </a:r>
            <a:r>
              <a:rPr lang="en-US" sz="1200" dirty="0" smtClean="0">
                <a:latin typeface="Times New Roman" pitchFamily="18" charset="0"/>
                <a:cs typeface="Times New Roman" pitchFamily="18" charset="0"/>
              </a:rPr>
              <a:t>data suggests that a significant number of both stat-barred and non-stat-barred entities have '</a:t>
            </a:r>
            <a:r>
              <a:rPr lang="en-US" sz="1200" dirty="0" err="1" smtClean="0">
                <a:latin typeface="Times New Roman" pitchFamily="18" charset="0"/>
                <a:cs typeface="Times New Roman" pitchFamily="18" charset="0"/>
              </a:rPr>
              <a:t>NumLiableParties</a:t>
            </a:r>
            <a:r>
              <a:rPr lang="en-US" sz="1200" dirty="0" smtClean="0">
                <a:latin typeface="Times New Roman" pitchFamily="18" charset="0"/>
                <a:cs typeface="Times New Roman" pitchFamily="18" charset="0"/>
              </a:rPr>
              <a:t>' equal to 1.0, indicating that the majority of entities in the dataset have one liable party.</a:t>
            </a:r>
          </a:p>
          <a:p>
            <a:r>
              <a:rPr lang="en-US" sz="1200" b="1" dirty="0" err="1" smtClean="0">
                <a:latin typeface="Times New Roman" pitchFamily="18" charset="0"/>
                <a:cs typeface="Times New Roman" pitchFamily="18" charset="0"/>
              </a:rPr>
              <a:t>ProductOrDebtType</a:t>
            </a:r>
            <a:r>
              <a:rPr lang="en-US" sz="1200" dirty="0" smtClean="0">
                <a:latin typeface="Times New Roman" pitchFamily="18" charset="0"/>
                <a:cs typeface="Times New Roman" pitchFamily="18" charset="0"/>
              </a:rPr>
              <a:t>: For </a:t>
            </a:r>
            <a:r>
              <a:rPr lang="en-US" sz="1200" dirty="0" smtClean="0">
                <a:latin typeface="Times New Roman" pitchFamily="18" charset="0"/>
                <a:cs typeface="Times New Roman" pitchFamily="18" charset="0"/>
              </a:rPr>
              <a:t>entities that are not stat-barred, 'Finance Company - Other' and 'Utilities/Telco - Other' are the dominant categories, indicating that these types of debt or products are prevalent among non-stat-barred entities.</a:t>
            </a:r>
            <a:endParaRPr lang="en-US" sz="1200" dirty="0">
              <a:latin typeface="Times New Roman" pitchFamily="18" charset="0"/>
              <a:cs typeface="Times New Roman" pitchFamily="18" charset="0"/>
            </a:endParaRPr>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descr="download (20)2.png"/>
          <p:cNvPicPr>
            <a:picLocks noChangeAspect="1"/>
          </p:cNvPicPr>
          <p:nvPr/>
        </p:nvPicPr>
        <p:blipFill>
          <a:blip r:embed="rId3"/>
          <a:stretch>
            <a:fillRect/>
          </a:stretch>
        </p:blipFill>
        <p:spPr>
          <a:xfrm>
            <a:off x="285720" y="1500174"/>
            <a:ext cx="8286808" cy="37147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85720" y="1000108"/>
            <a:ext cx="8143932" cy="5473844"/>
          </a:xfrm>
        </p:spPr>
        <p:txBody>
          <a:bodyPr>
            <a:normAutofit lnSpcReduction="10000"/>
          </a:bodyPr>
          <a:lstStyle/>
          <a:p>
            <a:r>
              <a:rPr lang="en-US" dirty="0" smtClean="0"/>
              <a:t>INTRODUCTION</a:t>
            </a:r>
          </a:p>
          <a:p>
            <a:r>
              <a:rPr lang="en-US" dirty="0" smtClean="0"/>
              <a:t>BUSINESS PROBLEM</a:t>
            </a:r>
          </a:p>
          <a:p>
            <a:r>
              <a:rPr lang="en-US" dirty="0" smtClean="0"/>
              <a:t>OBJECTIVE</a:t>
            </a:r>
          </a:p>
          <a:p>
            <a:r>
              <a:rPr lang="en-US" dirty="0" smtClean="0"/>
              <a:t>DATA OVERVIEW</a:t>
            </a:r>
          </a:p>
          <a:p>
            <a:r>
              <a:rPr lang="en-US" dirty="0" smtClean="0"/>
              <a:t>EDA</a:t>
            </a:r>
          </a:p>
          <a:p>
            <a:r>
              <a:rPr lang="en-US" dirty="0" smtClean="0"/>
              <a:t>DATA PREPROCESSING</a:t>
            </a:r>
          </a:p>
          <a:p>
            <a:r>
              <a:rPr lang="en-US" dirty="0" smtClean="0"/>
              <a:t>MODEL SELECTION</a:t>
            </a:r>
          </a:p>
          <a:p>
            <a:r>
              <a:rPr lang="en-US" dirty="0" smtClean="0"/>
              <a:t>MODEL TRAINING</a:t>
            </a:r>
          </a:p>
          <a:p>
            <a:r>
              <a:rPr lang="en-US" dirty="0" smtClean="0"/>
              <a:t>HYPER PARAMETER TUNING</a:t>
            </a:r>
          </a:p>
          <a:p>
            <a:r>
              <a:rPr lang="en-US" dirty="0" smtClean="0"/>
              <a:t>MODEL TESTING</a:t>
            </a:r>
          </a:p>
          <a:p>
            <a:r>
              <a:rPr lang="en-US" dirty="0" smtClean="0"/>
              <a:t>MODEL EVALUATION</a:t>
            </a:r>
          </a:p>
          <a:p>
            <a:r>
              <a:rPr lang="en-US" dirty="0" smtClean="0"/>
              <a:t>FEATURE IMPORTANCE</a:t>
            </a:r>
          </a:p>
          <a:p>
            <a:r>
              <a:rPr lang="en-US" dirty="0" smtClean="0"/>
              <a:t>CONCLUSION</a:t>
            </a:r>
          </a:p>
          <a:p>
            <a:endParaRPr lang="en-US" dirty="0" smtClean="0"/>
          </a:p>
          <a:p>
            <a:endParaRPr lang="en-US" dirty="0" smtClean="0"/>
          </a:p>
          <a:p>
            <a:endParaRPr lang="en-US" dirty="0" smtClean="0"/>
          </a:p>
          <a:p>
            <a:endParaRPr lang="en-US" dirty="0"/>
          </a:p>
        </p:txBody>
      </p:sp>
      <p:sp>
        <p:nvSpPr>
          <p:cNvPr id="6" name="Title 1"/>
          <p:cNvSpPr>
            <a:spLocks noGrp="1"/>
          </p:cNvSpPr>
          <p:nvPr>
            <p:ph type="title"/>
          </p:nvPr>
        </p:nvSpPr>
        <p:spPr>
          <a:xfrm>
            <a:off x="142844" y="274638"/>
            <a:ext cx="8643998" cy="654032"/>
          </a:xfrm>
          <a:solidFill>
            <a:schemeClr val="accent1">
              <a:lumMod val="40000"/>
              <a:lumOff val="60000"/>
            </a:schemeClr>
          </a:solidFill>
        </p:spPr>
        <p:txBody>
          <a:bodyPr>
            <a:normAutofit/>
          </a:bodyPr>
          <a:lstStyle/>
          <a:p>
            <a:pPr algn="ctr"/>
            <a:r>
              <a:rPr lang="en-US" sz="3600" b="1" dirty="0" smtClean="0">
                <a:solidFill>
                  <a:schemeClr val="tx1"/>
                </a:solidFill>
                <a:latin typeface="Times New Roman" pitchFamily="18" charset="0"/>
                <a:cs typeface="Times New Roman" pitchFamily="18" charset="0"/>
              </a:rPr>
              <a:t>TABLE  OF  CONTENT</a:t>
            </a:r>
            <a:endParaRPr lang="en-US" sz="3600" b="1" dirty="0">
              <a:solidFill>
                <a:schemeClr val="tx1"/>
              </a:solidFill>
              <a:latin typeface="Times New Roman" pitchFamily="18" charset="0"/>
              <a:cs typeface="Times New Roman" pitchFamily="18" charset="0"/>
            </a:endParaRPr>
          </a:p>
        </p:txBody>
      </p:sp>
      <p:pic>
        <p:nvPicPr>
          <p:cNvPr id="7" name="Picture 6" descr="images (1).jpg"/>
          <p:cNvPicPr>
            <a:picLocks noChangeAspect="1"/>
          </p:cNvPicPr>
          <p:nvPr/>
        </p:nvPicPr>
        <p:blipFill>
          <a:blip r:embed="rId2"/>
          <a:stretch>
            <a:fillRect/>
          </a:stretch>
        </p:blipFill>
        <p:spPr>
          <a:xfrm>
            <a:off x="4786314" y="1000108"/>
            <a:ext cx="4000528" cy="2357454"/>
          </a:xfrm>
          <a:prstGeom prst="rect">
            <a:avLst/>
          </a:prstGeom>
        </p:spPr>
      </p:pic>
      <p:pic>
        <p:nvPicPr>
          <p:cNvPr id="8" name="Picture 7" descr="download (2).jpg"/>
          <p:cNvPicPr>
            <a:picLocks noChangeAspect="1"/>
          </p:cNvPicPr>
          <p:nvPr/>
        </p:nvPicPr>
        <p:blipFill>
          <a:blip r:embed="rId3"/>
          <a:stretch>
            <a:fillRect/>
          </a:stretch>
        </p:blipFill>
        <p:spPr>
          <a:xfrm>
            <a:off x="5786446" y="3429000"/>
            <a:ext cx="2543175" cy="221457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071546"/>
            <a:ext cx="7972452" cy="5402406"/>
          </a:xfrm>
        </p:spPr>
        <p:txBody>
          <a:bodyPr/>
          <a:lstStyle/>
          <a:p>
            <a:r>
              <a:rPr lang="en-US" dirty="0" smtClean="0">
                <a:latin typeface="Times New Roman" pitchFamily="18" charset="0"/>
                <a:cs typeface="Times New Roman" pitchFamily="18" charset="0"/>
              </a:rPr>
              <a:t>Distribution of feature with respect to </a:t>
            </a:r>
            <a:r>
              <a:rPr lang="en-US" dirty="0" smtClean="0">
                <a:latin typeface="Times New Roman" pitchFamily="18" charset="0"/>
                <a:cs typeface="Times New Roman" pitchFamily="18" charset="0"/>
              </a:rPr>
              <a:t>statute barred status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Notched Right Arrow 4"/>
          <p:cNvSpPr/>
          <p:nvPr/>
        </p:nvSpPr>
        <p:spPr>
          <a:xfrm>
            <a:off x="214282" y="4857760"/>
            <a:ext cx="8715436" cy="2000240"/>
          </a:xfrm>
          <a:prstGeom prst="notchedRightArrow">
            <a:avLst>
              <a:gd name="adj1" fmla="val 50000"/>
              <a:gd name="adj2" fmla="val 51451"/>
            </a:avLst>
          </a:prstGeom>
          <a:solidFill>
            <a:schemeClr val="accent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latin typeface="Times New Roman" pitchFamily="18" charset="0"/>
                <a:cs typeface="Times New Roman" pitchFamily="18" charset="0"/>
              </a:rPr>
              <a:t>CollectionStatus:For</a:t>
            </a:r>
            <a:r>
              <a:rPr lang="en-US" sz="1400" dirty="0" smtClean="0">
                <a:latin typeface="Times New Roman" pitchFamily="18" charset="0"/>
                <a:cs typeface="Times New Roman" pitchFamily="18" charset="0"/>
              </a:rPr>
              <a:t> non-stat-barred entities, a notable portion falls under 'PAID_IN_FULL' and 'ACTIVE' </a:t>
            </a:r>
            <a:r>
              <a:rPr lang="en-US" sz="1400" dirty="0" smtClean="0">
                <a:latin typeface="Times New Roman" pitchFamily="18" charset="0"/>
                <a:cs typeface="Times New Roman" pitchFamily="18" charset="0"/>
              </a:rPr>
              <a:t>statuses.</a:t>
            </a:r>
            <a:r>
              <a:rPr lang="en-US" sz="1400" dirty="0" smtClean="0">
                <a:latin typeface="Times New Roman" pitchFamily="18" charset="0"/>
                <a:cs typeface="Times New Roman" pitchFamily="18" charset="0"/>
              </a:rPr>
              <a:t>  For stat-barred entities, 'ACTIVE' and 'PASSIVE' statuses dominate.</a:t>
            </a:r>
            <a:endParaRPr lang="en-US" sz="1400" dirty="0" smtClean="0">
              <a:latin typeface="Times New Roman" pitchFamily="18" charset="0"/>
              <a:cs typeface="Times New Roman" pitchFamily="18" charset="0"/>
            </a:endParaRPr>
          </a:p>
          <a:p>
            <a:r>
              <a:rPr lang="en-US" sz="1400" dirty="0" err="1" smtClean="0">
                <a:latin typeface="Times New Roman" pitchFamily="18" charset="0"/>
                <a:cs typeface="Times New Roman" pitchFamily="18" charset="0"/>
              </a:rPr>
              <a:t>NumPhones:For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NumPhones</a:t>
            </a:r>
            <a:r>
              <a:rPr lang="en-US" sz="1400" dirty="0" smtClean="0">
                <a:latin typeface="Times New Roman" pitchFamily="18" charset="0"/>
                <a:cs typeface="Times New Roman" pitchFamily="18" charset="0"/>
              </a:rPr>
              <a:t>,' entities that are not stat-barred ('N') tend to have most common with 1 phone no,</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descr="download (20)3.png"/>
          <p:cNvPicPr>
            <a:picLocks noChangeAspect="1"/>
          </p:cNvPicPr>
          <p:nvPr/>
        </p:nvPicPr>
        <p:blipFill>
          <a:blip r:embed="rId3"/>
          <a:stretch>
            <a:fillRect/>
          </a:stretch>
        </p:blipFill>
        <p:spPr>
          <a:xfrm>
            <a:off x="285720" y="1500174"/>
            <a:ext cx="8358246" cy="34290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071546"/>
            <a:ext cx="7972452" cy="5402406"/>
          </a:xfrm>
        </p:spPr>
        <p:txBody>
          <a:bodyPr/>
          <a:lstStyle/>
          <a:p>
            <a:r>
              <a:rPr lang="en-US" dirty="0" smtClean="0">
                <a:latin typeface="Times New Roman" pitchFamily="18" charset="0"/>
                <a:cs typeface="Times New Roman" pitchFamily="18" charset="0"/>
              </a:rPr>
              <a:t>Distribution of feature with respect to </a:t>
            </a:r>
            <a:r>
              <a:rPr lang="en-US" dirty="0" smtClean="0">
                <a:latin typeface="Times New Roman" pitchFamily="18" charset="0"/>
                <a:cs typeface="Times New Roman" pitchFamily="18" charset="0"/>
              </a:rPr>
              <a:t>statute barred status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Notched Right Arrow 4"/>
          <p:cNvSpPr/>
          <p:nvPr/>
        </p:nvSpPr>
        <p:spPr>
          <a:xfrm>
            <a:off x="214282" y="4857760"/>
            <a:ext cx="8715436" cy="2000240"/>
          </a:xfrm>
          <a:prstGeom prst="notchedRightArrow">
            <a:avLst/>
          </a:prstGeom>
          <a:solidFill>
            <a:schemeClr val="accent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smtClean="0"/>
              <a:t>NumEmails:statute</a:t>
            </a:r>
            <a:r>
              <a:rPr lang="en-US" sz="1400" dirty="0" smtClean="0"/>
              <a:t> barred status entities mostly have 0 email.</a:t>
            </a:r>
          </a:p>
          <a:p>
            <a:r>
              <a:rPr lang="en-US" sz="1400" dirty="0" err="1" smtClean="0"/>
              <a:t>NumAddresses:For</a:t>
            </a:r>
            <a:r>
              <a:rPr lang="en-US" sz="1400" dirty="0" smtClean="0"/>
              <a:t> '</a:t>
            </a:r>
            <a:r>
              <a:rPr lang="en-US" sz="1400" dirty="0" err="1" smtClean="0"/>
              <a:t>NumAddresses</a:t>
            </a:r>
            <a:r>
              <a:rPr lang="en-US" sz="1400" dirty="0" smtClean="0"/>
              <a:t>,' entities that are not stat-barred ('N') tend to have addresses, with 1 address being the most common.</a:t>
            </a:r>
            <a:endParaRPr lang="en-US" sz="1400" dirty="0"/>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descr="download (20)4.png"/>
          <p:cNvPicPr>
            <a:picLocks noChangeAspect="1"/>
          </p:cNvPicPr>
          <p:nvPr/>
        </p:nvPicPr>
        <p:blipFill>
          <a:blip r:embed="rId3"/>
          <a:stretch>
            <a:fillRect/>
          </a:stretch>
        </p:blipFill>
        <p:spPr>
          <a:xfrm>
            <a:off x="285720" y="1571612"/>
            <a:ext cx="8358246" cy="321471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smtClean="0"/>
              <a:t>Exploratory Data Analysis</a:t>
            </a:r>
            <a:endParaRPr lang="en-US" dirty="0"/>
          </a:p>
        </p:txBody>
      </p:sp>
      <p:sp>
        <p:nvSpPr>
          <p:cNvPr id="4" name="Text Placeholder 3"/>
          <p:cNvSpPr>
            <a:spLocks noGrp="1"/>
          </p:cNvSpPr>
          <p:nvPr>
            <p:ph type="body" sz="quarter" idx="1"/>
          </p:nvPr>
        </p:nvSpPr>
        <p:spPr>
          <a:xfrm>
            <a:off x="571472" y="1000108"/>
            <a:ext cx="3657600"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smtClean="0">
                <a:solidFill>
                  <a:schemeClr val="tx1"/>
                </a:solidFill>
                <a:latin typeface="Times New Roman" pitchFamily="18" charset="0"/>
                <a:cs typeface="Times New Roman" pitchFamily="18" charset="0"/>
              </a:rPr>
              <a:t>'There is a linear relation between current balance and debt load principal'</a:t>
            </a:r>
            <a:endParaRPr lang="en-US" sz="1600" b="0" dirty="0">
              <a:solidFill>
                <a:schemeClr val="tx1"/>
              </a:solidFill>
              <a:latin typeface="Times New Roman" pitchFamily="18" charset="0"/>
              <a:cs typeface="Times New Roman" pitchFamily="18" charset="0"/>
            </a:endParaRPr>
          </a:p>
        </p:txBody>
      </p:sp>
      <p:sp>
        <p:nvSpPr>
          <p:cNvPr id="6" name="Text Placeholder 5"/>
          <p:cNvSpPr>
            <a:spLocks noGrp="1"/>
          </p:cNvSpPr>
          <p:nvPr>
            <p:ph type="body" sz="quarter" idx="3"/>
          </p:nvPr>
        </p:nvSpPr>
        <p:spPr>
          <a:xfrm>
            <a:off x="4643438" y="1000108"/>
            <a:ext cx="3657600" cy="1714512"/>
          </a:xfrm>
          <a:ln>
            <a:solidFill>
              <a:srgbClr val="C00000"/>
            </a:solidFill>
          </a:ln>
        </p:spPr>
        <p:txBody>
          <a:bodyPr/>
          <a:lstStyle/>
          <a:p>
            <a:r>
              <a:rPr lang="en-US" sz="1600" b="0" dirty="0" smtClean="0">
                <a:solidFill>
                  <a:schemeClr val="tx1"/>
                </a:solidFill>
              </a:rPr>
              <a:t>a correlation coefficient of 0.9984 indicates an extremely strong and positive linear relationship between '</a:t>
            </a:r>
            <a:r>
              <a:rPr lang="en-US" sz="1600" b="0" dirty="0" err="1" smtClean="0">
                <a:solidFill>
                  <a:schemeClr val="tx1"/>
                </a:solidFill>
              </a:rPr>
              <a:t>DebtLoadPrincipal</a:t>
            </a:r>
            <a:r>
              <a:rPr lang="en-US" sz="1600" b="0" dirty="0" smtClean="0">
                <a:solidFill>
                  <a:schemeClr val="tx1"/>
                </a:solidFill>
              </a:rPr>
              <a:t>' and '</a:t>
            </a:r>
            <a:r>
              <a:rPr lang="en-US" sz="1600" b="0" dirty="0" err="1" smtClean="0">
                <a:solidFill>
                  <a:schemeClr val="tx1"/>
                </a:solidFill>
              </a:rPr>
              <a:t>BalanceAtDebtLoad</a:t>
            </a:r>
            <a:r>
              <a:rPr lang="en-US" sz="1600" b="0" dirty="0" smtClean="0">
                <a:solidFill>
                  <a:schemeClr val="tx1"/>
                </a:solidFill>
              </a:rPr>
              <a:t>.</a:t>
            </a:r>
            <a:endParaRPr lang="en-US" sz="1600"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1" name="Content Placeholder 10" descr="download (7).png"/>
          <p:cNvPicPr>
            <a:picLocks noGrp="1" noChangeAspect="1"/>
          </p:cNvPicPr>
          <p:nvPr>
            <p:ph sz="quarter" idx="2"/>
          </p:nvPr>
        </p:nvPicPr>
        <p:blipFill>
          <a:blip r:embed="rId2"/>
          <a:stretch>
            <a:fillRect/>
          </a:stretch>
        </p:blipFill>
        <p:spPr>
          <a:xfrm>
            <a:off x="457200" y="2924834"/>
            <a:ext cx="3657600" cy="3504562"/>
          </a:xfrm>
        </p:spPr>
      </p:pic>
      <p:pic>
        <p:nvPicPr>
          <p:cNvPr id="13" name="Content Placeholder 12" descr="download (8).png"/>
          <p:cNvPicPr>
            <a:picLocks noGrp="1" noChangeAspect="1"/>
          </p:cNvPicPr>
          <p:nvPr>
            <p:ph sz="quarter" idx="4"/>
          </p:nvPr>
        </p:nvPicPr>
        <p:blipFill>
          <a:blip r:embed="rId3"/>
          <a:stretch>
            <a:fillRect/>
          </a:stretch>
        </p:blipFill>
        <p:spPr>
          <a:xfrm>
            <a:off x="4357686" y="2857496"/>
            <a:ext cx="3657600" cy="36576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4"/>
          <p:cNvSpPr/>
          <p:nvPr/>
        </p:nvSpPr>
        <p:spPr>
          <a:xfrm>
            <a:off x="428596" y="5072074"/>
            <a:ext cx="8429684" cy="1785926"/>
          </a:xfrm>
          <a:prstGeom prst="notched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Times New Roman" pitchFamily="18" charset="0"/>
                <a:cs typeface="Times New Roman" pitchFamily="18" charset="0"/>
              </a:rPr>
              <a:t>from the above </a:t>
            </a:r>
            <a:r>
              <a:rPr lang="en-US" sz="1400" dirty="0" err="1" smtClean="0">
                <a:latin typeface="Times New Roman" pitchFamily="18" charset="0"/>
                <a:cs typeface="Times New Roman" pitchFamily="18" charset="0"/>
              </a:rPr>
              <a:t>heatmap</a:t>
            </a:r>
            <a:r>
              <a:rPr lang="en-US" sz="1400" dirty="0" smtClean="0">
                <a:latin typeface="Times New Roman" pitchFamily="18" charset="0"/>
                <a:cs typeface="Times New Roman" pitchFamily="18" charset="0"/>
              </a:rPr>
              <a:t> we can see that </a:t>
            </a:r>
            <a:r>
              <a:rPr lang="en-US" sz="1400" dirty="0" err="1" smtClean="0">
                <a:latin typeface="Times New Roman" pitchFamily="18" charset="0"/>
                <a:cs typeface="Times New Roman" pitchFamily="18" charset="0"/>
              </a:rPr>
              <a:t>debtload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principal,current</a:t>
            </a:r>
            <a:r>
              <a:rPr lang="en-US" sz="1400" dirty="0" smtClean="0">
                <a:latin typeface="Times New Roman" pitchFamily="18" charset="0"/>
                <a:cs typeface="Times New Roman" pitchFamily="18" charset="0"/>
              </a:rPr>
              <a:t> balance and balance at debt load variables are </a:t>
            </a:r>
            <a:r>
              <a:rPr lang="en-US" sz="1400" dirty="0" err="1" smtClean="0">
                <a:latin typeface="Times New Roman" pitchFamily="18" charset="0"/>
                <a:cs typeface="Times New Roman" pitchFamily="18" charset="0"/>
              </a:rPr>
              <a:t>corelated</a:t>
            </a:r>
            <a:r>
              <a:rPr lang="en-US" sz="1400" dirty="0" smtClean="0">
                <a:latin typeface="Times New Roman" pitchFamily="18" charset="0"/>
                <a:cs typeface="Times New Roman" pitchFamily="18" charset="0"/>
              </a:rPr>
              <a:t> to </a:t>
            </a:r>
            <a:r>
              <a:rPr lang="en-US" sz="1400" dirty="0" err="1" smtClean="0">
                <a:latin typeface="Times New Roman" pitchFamily="18" charset="0"/>
                <a:cs typeface="Times New Roman" pitchFamily="18" charset="0"/>
              </a:rPr>
              <a:t>eachother</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6" name="Title 1"/>
          <p:cNvSpPr txBox="1">
            <a:spLocks/>
          </p:cNvSpPr>
          <p:nvPr/>
        </p:nvSpPr>
        <p:spPr>
          <a:xfrm>
            <a:off x="142844" y="285728"/>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Content Placeholder 7" descr="download (6).png"/>
          <p:cNvPicPr>
            <a:picLocks noGrp="1" noChangeAspect="1"/>
          </p:cNvPicPr>
          <p:nvPr>
            <p:ph sz="quarter" idx="1"/>
          </p:nvPr>
        </p:nvPicPr>
        <p:blipFill>
          <a:blip r:embed="rId2"/>
          <a:stretch>
            <a:fillRect/>
          </a:stretch>
        </p:blipFill>
        <p:spPr>
          <a:xfrm>
            <a:off x="500034" y="1071546"/>
            <a:ext cx="7429552" cy="410223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smtClean="0"/>
              <a:t>Exploratory Data Analysis</a:t>
            </a:r>
            <a:endParaRPr lang="en-US" dirty="0"/>
          </a:p>
        </p:txBody>
      </p:sp>
      <p:sp>
        <p:nvSpPr>
          <p:cNvPr id="4" name="Text Placeholder 3"/>
          <p:cNvSpPr>
            <a:spLocks noGrp="1"/>
          </p:cNvSpPr>
          <p:nvPr>
            <p:ph type="body" sz="quarter" idx="1"/>
          </p:nvPr>
        </p:nvSpPr>
        <p:spPr>
          <a:xfrm>
            <a:off x="214282" y="1000108"/>
            <a:ext cx="8429684" cy="171451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smtClean="0">
                <a:solidFill>
                  <a:schemeClr val="tx1"/>
                </a:solidFill>
                <a:latin typeface="Times New Roman" pitchFamily="18" charset="0"/>
                <a:cs typeface="Times New Roman" pitchFamily="18" charset="0"/>
              </a:rPr>
              <a:t>The mean '</a:t>
            </a:r>
            <a:r>
              <a:rPr lang="en-US" sz="1600" b="0" dirty="0" err="1" smtClean="0">
                <a:solidFill>
                  <a:schemeClr val="tx1"/>
                </a:solidFill>
                <a:latin typeface="Times New Roman" pitchFamily="18" charset="0"/>
                <a:cs typeface="Times New Roman" pitchFamily="18" charset="0"/>
              </a:rPr>
              <a:t>DebtLoadPrincipal</a:t>
            </a:r>
            <a:r>
              <a:rPr lang="en-US" sz="1600" b="0" dirty="0" smtClean="0">
                <a:solidFill>
                  <a:schemeClr val="tx1"/>
                </a:solidFill>
                <a:latin typeface="Times New Roman" pitchFamily="18" charset="0"/>
                <a:cs typeface="Times New Roman" pitchFamily="18" charset="0"/>
              </a:rPr>
              <a:t>' is around 992.68, with a relatively high standard deviation of 984.85, suggesting significant variation. </a:t>
            </a:r>
            <a:endParaRPr lang="en-US" sz="1600" b="0" dirty="0" smtClean="0">
              <a:solidFill>
                <a:schemeClr val="tx1"/>
              </a:solidFill>
              <a:latin typeface="Times New Roman" pitchFamily="18" charset="0"/>
              <a:cs typeface="Times New Roman" pitchFamily="18" charset="0"/>
            </a:endParaRPr>
          </a:p>
          <a:p>
            <a:r>
              <a:rPr lang="en-US" sz="1600" b="0" dirty="0" smtClean="0">
                <a:solidFill>
                  <a:schemeClr val="tx1"/>
                </a:solidFill>
                <a:latin typeface="Times New Roman" pitchFamily="18" charset="0"/>
                <a:cs typeface="Times New Roman" pitchFamily="18" charset="0"/>
              </a:rPr>
              <a:t>The </a:t>
            </a:r>
            <a:r>
              <a:rPr lang="en-US" sz="1600" b="0" dirty="0" smtClean="0">
                <a:solidFill>
                  <a:schemeClr val="tx1"/>
                </a:solidFill>
                <a:latin typeface="Times New Roman" pitchFamily="18" charset="0"/>
                <a:cs typeface="Times New Roman" pitchFamily="18" charset="0"/>
              </a:rPr>
              <a:t>minimum value of 0 indicates that some entities have no debt load principal, while the maximum value of 3,113.99 represents the highest observed debt load principal.</a:t>
            </a:r>
          </a:p>
          <a:p>
            <a:r>
              <a:rPr lang="en-US" sz="1600" b="0" dirty="0" smtClean="0">
                <a:solidFill>
                  <a:schemeClr val="tx1"/>
                </a:solidFill>
                <a:latin typeface="Times New Roman" pitchFamily="18" charset="0"/>
                <a:cs typeface="Times New Roman" pitchFamily="18" charset="0"/>
              </a:rPr>
              <a:t>the </a:t>
            </a:r>
            <a:r>
              <a:rPr lang="en-US" sz="1600" b="0" dirty="0" err="1" smtClean="0">
                <a:solidFill>
                  <a:schemeClr val="tx1"/>
                </a:solidFill>
                <a:latin typeface="Times New Roman" pitchFamily="18" charset="0"/>
                <a:cs typeface="Times New Roman" pitchFamily="18" charset="0"/>
              </a:rPr>
              <a:t>DebtLoadPrincipal</a:t>
            </a:r>
            <a:r>
              <a:rPr lang="en-US" sz="1600" b="0" dirty="0" smtClean="0">
                <a:solidFill>
                  <a:schemeClr val="tx1"/>
                </a:solidFill>
                <a:latin typeface="Times New Roman" pitchFamily="18" charset="0"/>
                <a:cs typeface="Times New Roman" pitchFamily="18" charset="0"/>
              </a:rPr>
              <a:t> histogram is skewed to the right.</a:t>
            </a:r>
            <a:endParaRPr lang="en-US" sz="1600" b="0"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4" name="Content Placeholder 13" descr="download (9).png"/>
          <p:cNvPicPr>
            <a:picLocks noGrp="1" noChangeAspect="1"/>
          </p:cNvPicPr>
          <p:nvPr>
            <p:ph sz="quarter" idx="2"/>
          </p:nvPr>
        </p:nvPicPr>
        <p:blipFill>
          <a:blip r:embed="rId2"/>
          <a:stretch>
            <a:fillRect/>
          </a:stretch>
        </p:blipFill>
        <p:spPr>
          <a:xfrm>
            <a:off x="285720" y="2857496"/>
            <a:ext cx="4429156" cy="3714776"/>
          </a:xfrm>
        </p:spPr>
      </p:pic>
      <p:pic>
        <p:nvPicPr>
          <p:cNvPr id="19" name="Content Placeholder 18" descr="download (12)1.png"/>
          <p:cNvPicPr>
            <a:picLocks noGrp="1" noChangeAspect="1"/>
          </p:cNvPicPr>
          <p:nvPr>
            <p:ph sz="quarter" idx="4"/>
          </p:nvPr>
        </p:nvPicPr>
        <p:blipFill>
          <a:blip r:embed="rId3"/>
          <a:stretch>
            <a:fillRect/>
          </a:stretch>
        </p:blipFill>
        <p:spPr>
          <a:xfrm>
            <a:off x="4786314" y="2928934"/>
            <a:ext cx="3357586" cy="3462342"/>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smtClean="0"/>
              <a:t>Exploratory Data Analysis</a:t>
            </a:r>
            <a:endParaRPr lang="en-US" dirty="0"/>
          </a:p>
        </p:txBody>
      </p:sp>
      <p:sp>
        <p:nvSpPr>
          <p:cNvPr id="4" name="Text Placeholder 3"/>
          <p:cNvSpPr>
            <a:spLocks noGrp="1"/>
          </p:cNvSpPr>
          <p:nvPr>
            <p:ph type="body" sz="quarter" idx="1"/>
          </p:nvPr>
        </p:nvSpPr>
        <p:spPr>
          <a:xfrm>
            <a:off x="214282" y="1000108"/>
            <a:ext cx="8429684" cy="107157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smtClean="0">
                <a:solidFill>
                  <a:schemeClr val="tx1"/>
                </a:solidFill>
                <a:latin typeface="Times New Roman" pitchFamily="18" charset="0"/>
                <a:cs typeface="Times New Roman" pitchFamily="18" charset="0"/>
              </a:rPr>
              <a:t>The mean '</a:t>
            </a:r>
            <a:r>
              <a:rPr lang="en-US" sz="1600" b="0" dirty="0" err="1" smtClean="0">
                <a:solidFill>
                  <a:schemeClr val="tx1"/>
                </a:solidFill>
                <a:latin typeface="Times New Roman" pitchFamily="18" charset="0"/>
                <a:cs typeface="Times New Roman" pitchFamily="18" charset="0"/>
              </a:rPr>
              <a:t>CurrentBalance</a:t>
            </a:r>
            <a:r>
              <a:rPr lang="en-US" sz="1600" b="0" dirty="0" smtClean="0">
                <a:solidFill>
                  <a:schemeClr val="tx1"/>
                </a:solidFill>
                <a:latin typeface="Times New Roman" pitchFamily="18" charset="0"/>
                <a:cs typeface="Times New Roman" pitchFamily="18" charset="0"/>
              </a:rPr>
              <a:t>' is around 798.19, with a standard deviation of 900.03, suggesting significant variation. It's important to note that there are entities with negative current balances, meaning they have more debt or liabilities exceeding their assets.</a:t>
            </a:r>
            <a:endParaRPr lang="en-US" sz="1600" b="0"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9" name="Content Placeholder 8" descr="download (10).png"/>
          <p:cNvPicPr>
            <a:picLocks noGrp="1" noChangeAspect="1"/>
          </p:cNvPicPr>
          <p:nvPr>
            <p:ph sz="quarter" idx="2"/>
          </p:nvPr>
        </p:nvPicPr>
        <p:blipFill>
          <a:blip r:embed="rId2"/>
          <a:stretch>
            <a:fillRect/>
          </a:stretch>
        </p:blipFill>
        <p:spPr>
          <a:xfrm>
            <a:off x="285720" y="2285992"/>
            <a:ext cx="4572032" cy="4357718"/>
          </a:xfrm>
        </p:spPr>
      </p:pic>
      <p:pic>
        <p:nvPicPr>
          <p:cNvPr id="11" name="Content Placeholder 10" descr="download (12)2.png"/>
          <p:cNvPicPr>
            <a:picLocks noGrp="1" noChangeAspect="1"/>
          </p:cNvPicPr>
          <p:nvPr>
            <p:ph sz="quarter" idx="4"/>
          </p:nvPr>
        </p:nvPicPr>
        <p:blipFill>
          <a:blip r:embed="rId3"/>
          <a:stretch>
            <a:fillRect/>
          </a:stretch>
        </p:blipFill>
        <p:spPr>
          <a:xfrm>
            <a:off x="5072066" y="2357430"/>
            <a:ext cx="3071834" cy="4214842"/>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smtClean="0"/>
              <a:t>Exploratory Data Analysis</a:t>
            </a:r>
            <a:endParaRPr lang="en-US" dirty="0"/>
          </a:p>
        </p:txBody>
      </p:sp>
      <p:sp>
        <p:nvSpPr>
          <p:cNvPr id="4" name="Text Placeholder 3"/>
          <p:cNvSpPr>
            <a:spLocks noGrp="1"/>
          </p:cNvSpPr>
          <p:nvPr>
            <p:ph type="body" sz="quarter" idx="1"/>
          </p:nvPr>
        </p:nvSpPr>
        <p:spPr>
          <a:xfrm>
            <a:off x="214282" y="1000108"/>
            <a:ext cx="8429684" cy="1357322"/>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smtClean="0">
                <a:solidFill>
                  <a:schemeClr val="tx1"/>
                </a:solidFill>
                <a:latin typeface="Times New Roman" pitchFamily="18" charset="0"/>
                <a:cs typeface="Times New Roman" pitchFamily="18" charset="0"/>
              </a:rPr>
              <a:t>The mean '</a:t>
            </a:r>
            <a:r>
              <a:rPr lang="en-US" sz="1600" b="0" dirty="0" err="1" smtClean="0">
                <a:solidFill>
                  <a:schemeClr val="tx1"/>
                </a:solidFill>
                <a:latin typeface="Times New Roman" pitchFamily="18" charset="0"/>
                <a:cs typeface="Times New Roman" pitchFamily="18" charset="0"/>
              </a:rPr>
              <a:t>BalanceAtDebtLoad</a:t>
            </a:r>
            <a:r>
              <a:rPr lang="en-US" sz="1600" b="0" dirty="0" smtClean="0">
                <a:solidFill>
                  <a:schemeClr val="tx1"/>
                </a:solidFill>
                <a:latin typeface="Times New Roman" pitchFamily="18" charset="0"/>
                <a:cs typeface="Times New Roman" pitchFamily="18" charset="0"/>
              </a:rPr>
              <a:t>' is around 1022.95, with a standard deviation of 1020.77, indicating significant variability. Some entities have a balance of 0 at the time of debt load, while others have positive balances.</a:t>
            </a:r>
          </a:p>
          <a:p>
            <a:r>
              <a:rPr lang="en-US" sz="1600" b="0" dirty="0" smtClean="0">
                <a:solidFill>
                  <a:schemeClr val="tx1"/>
                </a:solidFill>
                <a:latin typeface="Times New Roman" pitchFamily="18" charset="0"/>
                <a:cs typeface="Times New Roman" pitchFamily="18" charset="0"/>
              </a:rPr>
              <a:t>the </a:t>
            </a:r>
            <a:r>
              <a:rPr lang="en-US" sz="1600" b="0" dirty="0" err="1" smtClean="0">
                <a:solidFill>
                  <a:schemeClr val="tx1"/>
                </a:solidFill>
                <a:latin typeface="Times New Roman" pitchFamily="18" charset="0"/>
                <a:cs typeface="Times New Roman" pitchFamily="18" charset="0"/>
              </a:rPr>
              <a:t>BalanceAtDebtLoad</a:t>
            </a:r>
            <a:r>
              <a:rPr lang="en-US" sz="1600" b="0" dirty="0" smtClean="0">
                <a:solidFill>
                  <a:schemeClr val="tx1"/>
                </a:solidFill>
                <a:latin typeface="Times New Roman" pitchFamily="18" charset="0"/>
                <a:cs typeface="Times New Roman" pitchFamily="18" charset="0"/>
              </a:rPr>
              <a:t> histogram is skewed to the right.</a:t>
            </a:r>
            <a:endParaRPr lang="en-US" sz="1600" b="0"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9" name="Content Placeholder 8" descr="download (11).png"/>
          <p:cNvPicPr>
            <a:picLocks noGrp="1" noChangeAspect="1"/>
          </p:cNvPicPr>
          <p:nvPr>
            <p:ph sz="quarter" idx="2"/>
          </p:nvPr>
        </p:nvPicPr>
        <p:blipFill>
          <a:blip r:embed="rId2"/>
          <a:stretch>
            <a:fillRect/>
          </a:stretch>
        </p:blipFill>
        <p:spPr>
          <a:xfrm>
            <a:off x="457200" y="2500306"/>
            <a:ext cx="4686304" cy="4071966"/>
          </a:xfrm>
        </p:spPr>
      </p:pic>
      <p:pic>
        <p:nvPicPr>
          <p:cNvPr id="11" name="Content Placeholder 10" descr="download (12)3.png"/>
          <p:cNvPicPr>
            <a:picLocks noGrp="1" noChangeAspect="1"/>
          </p:cNvPicPr>
          <p:nvPr>
            <p:ph sz="quarter" idx="4"/>
          </p:nvPr>
        </p:nvPicPr>
        <p:blipFill>
          <a:blip r:embed="rId3"/>
          <a:stretch>
            <a:fillRect/>
          </a:stretch>
        </p:blipFill>
        <p:spPr>
          <a:xfrm>
            <a:off x="5357818" y="2571744"/>
            <a:ext cx="2714644" cy="38862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86766" cy="512744"/>
          </a:xfrm>
        </p:spPr>
        <p:txBody>
          <a:bodyPr>
            <a:normAutofit fontScale="90000"/>
          </a:bodyPr>
          <a:lstStyle/>
          <a:p>
            <a:r>
              <a:rPr lang="en-US" b="1" dirty="0" smtClean="0"/>
              <a:t>Exploratory Data Analysis</a:t>
            </a:r>
            <a:endParaRPr lang="en-US" dirty="0"/>
          </a:p>
        </p:txBody>
      </p:sp>
      <p:sp>
        <p:nvSpPr>
          <p:cNvPr id="4" name="Text Placeholder 3"/>
          <p:cNvSpPr>
            <a:spLocks noGrp="1"/>
          </p:cNvSpPr>
          <p:nvPr>
            <p:ph type="body" sz="quarter" idx="1"/>
          </p:nvPr>
        </p:nvSpPr>
        <p:spPr>
          <a:xfrm>
            <a:off x="571472" y="1000108"/>
            <a:ext cx="3657600" cy="107157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600" b="0" dirty="0" smtClean="0">
                <a:solidFill>
                  <a:schemeClr val="tx1"/>
                </a:solidFill>
                <a:latin typeface="Times New Roman" pitchFamily="18" charset="0"/>
                <a:cs typeface="Times New Roman" pitchFamily="18" charset="0"/>
              </a:rPr>
              <a:t>'Credit Cards' and 'Personal Loans' have relatively higher mean purchase prices compared to other categories</a:t>
            </a:r>
            <a:r>
              <a:rPr lang="en-US" sz="1600" b="0" dirty="0" smtClean="0">
                <a:solidFill>
                  <a:schemeClr val="tx1"/>
                </a:solidFill>
                <a:latin typeface="Times New Roman" pitchFamily="18" charset="0"/>
                <a:cs typeface="Times New Roman" pitchFamily="18" charset="0"/>
              </a:rPr>
              <a:t>.</a:t>
            </a:r>
            <a:endParaRPr lang="en-US" sz="1600" b="0" dirty="0" smtClean="0">
              <a:solidFill>
                <a:schemeClr val="tx1"/>
              </a:solidFill>
              <a:latin typeface="Times New Roman" pitchFamily="18" charset="0"/>
              <a:cs typeface="Times New Roman" pitchFamily="18" charset="0"/>
            </a:endParaRPr>
          </a:p>
        </p:txBody>
      </p:sp>
      <p:sp>
        <p:nvSpPr>
          <p:cNvPr id="6" name="Text Placeholder 5"/>
          <p:cNvSpPr>
            <a:spLocks noGrp="1"/>
          </p:cNvSpPr>
          <p:nvPr>
            <p:ph type="body" sz="quarter" idx="3"/>
          </p:nvPr>
        </p:nvSpPr>
        <p:spPr>
          <a:xfrm>
            <a:off x="4643438" y="1000108"/>
            <a:ext cx="3657600" cy="1428760"/>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1400" b="0" dirty="0" smtClean="0">
                <a:solidFill>
                  <a:schemeClr val="tx1"/>
                </a:solidFill>
                <a:latin typeface="Times New Roman" pitchFamily="18" charset="0"/>
                <a:cs typeface="Times New Roman" pitchFamily="18" charset="0"/>
              </a:rPr>
              <a:t>store Cards and Finance Company and Other, have a significant number of legal entities ('</a:t>
            </a:r>
            <a:r>
              <a:rPr lang="en-US" sz="1400" b="0" dirty="0" err="1" smtClean="0">
                <a:solidFill>
                  <a:schemeClr val="tx1"/>
                </a:solidFill>
                <a:latin typeface="Times New Roman" pitchFamily="18" charset="0"/>
                <a:cs typeface="Times New Roman" pitchFamily="18" charset="0"/>
              </a:rPr>
              <a:t>IsLegal_Y</a:t>
            </a:r>
            <a:r>
              <a:rPr lang="en-US" sz="1400" b="0" dirty="0" smtClean="0">
                <a:solidFill>
                  <a:schemeClr val="tx1"/>
                </a:solidFill>
                <a:latin typeface="Times New Roman" pitchFamily="18" charset="0"/>
                <a:cs typeface="Times New Roman" pitchFamily="18" charset="0"/>
              </a:rPr>
              <a:t>'). In contrast, 'Residential Electricity' has a very low number of legal entities relative to the total.</a:t>
            </a:r>
            <a:endParaRPr lang="en-US" sz="1400" b="0" dirty="0">
              <a:solidFill>
                <a:schemeClr val="tx1"/>
              </a:solidFill>
              <a:latin typeface="Times New Roman" pitchFamily="18" charset="0"/>
              <a:cs typeface="Times New Roman" pitchFamily="18" charset="0"/>
            </a:endParaRPr>
          </a:p>
        </p:txBody>
      </p:sp>
      <p:sp>
        <p:nvSpPr>
          <p:cNvPr id="9"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2" name="Content Placeholder 11" descr="download (16).png"/>
          <p:cNvPicPr>
            <a:picLocks noGrp="1" noChangeAspect="1"/>
          </p:cNvPicPr>
          <p:nvPr>
            <p:ph sz="quarter" idx="2"/>
          </p:nvPr>
        </p:nvPicPr>
        <p:blipFill>
          <a:blip r:embed="rId2"/>
          <a:stretch>
            <a:fillRect/>
          </a:stretch>
        </p:blipFill>
        <p:spPr>
          <a:xfrm>
            <a:off x="457200" y="2285992"/>
            <a:ext cx="3657600" cy="4214842"/>
          </a:xfrm>
        </p:spPr>
      </p:pic>
      <p:pic>
        <p:nvPicPr>
          <p:cNvPr id="15" name="Content Placeholder 14" descr="download (15).png"/>
          <p:cNvPicPr>
            <a:picLocks noGrp="1" noChangeAspect="1"/>
          </p:cNvPicPr>
          <p:nvPr>
            <p:ph sz="quarter" idx="4"/>
          </p:nvPr>
        </p:nvPicPr>
        <p:blipFill>
          <a:blip r:embed="rId3"/>
          <a:stretch>
            <a:fillRect/>
          </a:stretch>
        </p:blipFill>
        <p:spPr>
          <a:xfrm>
            <a:off x="4371974" y="2500306"/>
            <a:ext cx="3771925" cy="4071966"/>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4422"/>
            <a:ext cx="8115328" cy="5259530"/>
          </a:xfrm>
        </p:spPr>
        <p:txBody>
          <a:bodyPr>
            <a:normAutofit lnSpcReduction="10000"/>
          </a:bodyPr>
          <a:lstStyle/>
          <a:p>
            <a:pPr>
              <a:buNone/>
            </a:pPr>
            <a:r>
              <a:rPr lang="en-US" b="1" dirty="0" smtClean="0">
                <a:latin typeface="Times New Roman" pitchFamily="18" charset="0"/>
                <a:cs typeface="Times New Roman" pitchFamily="18" charset="0"/>
              </a:rPr>
              <a:t>Data Encoding</a:t>
            </a:r>
          </a:p>
          <a:p>
            <a:r>
              <a:rPr lang="en-US" sz="1600" dirty="0" smtClean="0">
                <a:latin typeface="Times New Roman" pitchFamily="18" charset="0"/>
                <a:cs typeface="Times New Roman" pitchFamily="18" charset="0"/>
              </a:rPr>
              <a:t>Most machine learning algorithms cannot operate on categorical data directly. They require all input variables and output variables to be numeric. Most algorithm’s performances vary based on which encoding method is used</a:t>
            </a:r>
            <a:r>
              <a:rPr lang="en-US"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We will </a:t>
            </a:r>
            <a:r>
              <a:rPr lang="en-US" sz="1600" dirty="0" smtClean="0">
                <a:latin typeface="Times New Roman" pitchFamily="18" charset="0"/>
                <a:cs typeface="Times New Roman" pitchFamily="18" charset="0"/>
              </a:rPr>
              <a:t>use </a:t>
            </a:r>
            <a:r>
              <a:rPr lang="en-US" sz="1600" dirty="0" smtClean="0">
                <a:latin typeface="Times New Roman" pitchFamily="18" charset="0"/>
                <a:cs typeface="Times New Roman" pitchFamily="18" charset="0"/>
              </a:rPr>
              <a:t>label encoding on this </a:t>
            </a:r>
            <a:r>
              <a:rPr lang="en-US" sz="1600" dirty="0" smtClean="0">
                <a:latin typeface="Times New Roman" pitchFamily="18" charset="0"/>
                <a:cs typeface="Times New Roman" pitchFamily="18" charset="0"/>
              </a:rPr>
              <a:t>dataset.</a:t>
            </a:r>
          </a:p>
          <a:p>
            <a:pPr>
              <a:buNone/>
            </a:pPr>
            <a:r>
              <a:rPr lang="en-US" b="1" dirty="0" smtClean="0">
                <a:latin typeface="Times New Roman" pitchFamily="18" charset="0"/>
                <a:cs typeface="Times New Roman" pitchFamily="18" charset="0"/>
              </a:rPr>
              <a:t>Data Splitting:</a:t>
            </a:r>
          </a:p>
          <a:p>
            <a:r>
              <a:rPr lang="en-US" sz="1600" dirty="0" smtClean="0">
                <a:latin typeface="Times New Roman" pitchFamily="18" charset="0"/>
                <a:cs typeface="Times New Roman" pitchFamily="18" charset="0"/>
              </a:rPr>
              <a:t>Data splitting is a crucial step in machine learning to evaluate and validate models effectively.</a:t>
            </a:r>
          </a:p>
          <a:p>
            <a:r>
              <a:rPr lang="en-US" sz="1600" dirty="0" smtClean="0">
                <a:latin typeface="Times New Roman" pitchFamily="18" charset="0"/>
                <a:cs typeface="Times New Roman" pitchFamily="18" charset="0"/>
              </a:rPr>
              <a:t>Splitting data into train and test sets.</a:t>
            </a:r>
          </a:p>
          <a:p>
            <a:pPr>
              <a:buNone/>
            </a:pPr>
            <a:r>
              <a:rPr lang="en-US" b="1" dirty="0" smtClean="0">
                <a:latin typeface="Times New Roman" pitchFamily="18" charset="0"/>
                <a:cs typeface="Times New Roman" pitchFamily="18" charset="0"/>
              </a:rPr>
              <a:t>Data Scaling</a:t>
            </a:r>
          </a:p>
          <a:p>
            <a:r>
              <a:rPr lang="en-US" sz="1600" dirty="0" smtClean="0">
                <a:latin typeface="Times New Roman" pitchFamily="18" charset="0"/>
                <a:cs typeface="Times New Roman" pitchFamily="18" charset="0"/>
              </a:rPr>
              <a:t>After splitting the dataset into train and test performed Data normalization or scaling to Standardize numeric features.</a:t>
            </a:r>
          </a:p>
          <a:p>
            <a:r>
              <a:rPr lang="en-US" sz="1600" dirty="0" smtClean="0">
                <a:latin typeface="Times New Roman" pitchFamily="18" charset="0"/>
                <a:cs typeface="Times New Roman" pitchFamily="18" charset="0"/>
              </a:rPr>
              <a:t>Data normalization or scaling is a crucial preprocessing step in machine learning to ensure that the features in your dataset have similar scales or ranges.</a:t>
            </a:r>
          </a:p>
          <a:p>
            <a:endParaRPr lang="en-US" sz="1600" dirty="0" smtClean="0">
              <a:latin typeface="Times New Roman" pitchFamily="18" charset="0"/>
              <a:cs typeface="Times New Roman" pitchFamily="18" charset="0"/>
            </a:endParaRPr>
          </a:p>
          <a:p>
            <a:pPr>
              <a:buNone/>
            </a:pPr>
            <a:r>
              <a:rPr lang="en-US" sz="1600" dirty="0" smtClean="0"/>
              <a:t/>
            </a:r>
            <a:br>
              <a:rPr lang="en-US" sz="1600" dirty="0" smtClean="0"/>
            </a:br>
            <a:endParaRPr lang="en-US" sz="1600" dirty="0">
              <a:latin typeface="Times New Roman" pitchFamily="18" charset="0"/>
              <a:cs typeface="Times New Roman" pitchFamily="18" charset="0"/>
            </a:endParaRPr>
          </a:p>
        </p:txBody>
      </p:sp>
      <p:sp>
        <p:nvSpPr>
          <p:cNvPr id="7"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DATA  PREPROCESSING</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39718"/>
          </a:xfrm>
        </p:spPr>
        <p:txBody>
          <a:bodyPr>
            <a:normAutofit fontScale="90000"/>
          </a:bodyPr>
          <a:lstStyle/>
          <a:p>
            <a:pPr algn="ctr"/>
            <a:r>
              <a:rPr lang="en-US" dirty="0" smtClean="0"/>
              <a:t/>
            </a:r>
            <a:br>
              <a:rPr lang="en-US" dirty="0" smtClean="0"/>
            </a:br>
            <a:r>
              <a:rPr lang="en-US" b="1" dirty="0" smtClean="0"/>
              <a:t>Model Selection</a:t>
            </a:r>
            <a:endParaRPr lang="en-US" dirty="0"/>
          </a:p>
        </p:txBody>
      </p:sp>
      <p:sp>
        <p:nvSpPr>
          <p:cNvPr id="3" name="Content Placeholder 2"/>
          <p:cNvSpPr>
            <a:spLocks noGrp="1"/>
          </p:cNvSpPr>
          <p:nvPr>
            <p:ph sz="quarter" idx="1"/>
          </p:nvPr>
        </p:nvSpPr>
        <p:spPr>
          <a:xfrm>
            <a:off x="457200" y="928670"/>
            <a:ext cx="4686304" cy="5545282"/>
          </a:xfrm>
        </p:spPr>
        <p:txBody>
          <a:bodyPr>
            <a:normAutofit/>
          </a:bodyPr>
          <a:lstStyle/>
          <a:p>
            <a:r>
              <a:rPr lang="en-US" sz="1600" dirty="0" smtClean="0">
                <a:latin typeface="Times New Roman" pitchFamily="18" charset="0"/>
                <a:cs typeface="Times New Roman" pitchFamily="18" charset="0"/>
              </a:rPr>
              <a:t>We are now ready to apply machine learning algorithms to our prepared data matrices.</a:t>
            </a:r>
          </a:p>
          <a:p>
            <a:r>
              <a:rPr lang="en-US" sz="1600" dirty="0" smtClean="0">
                <a:latin typeface="Times New Roman" pitchFamily="18" charset="0"/>
                <a:cs typeface="Times New Roman" pitchFamily="18" charset="0"/>
              </a:rPr>
              <a:t>There are many machine learning algorithms to experiment with when you are working on a classification problem. </a:t>
            </a:r>
          </a:p>
          <a:p>
            <a:r>
              <a:rPr lang="en-US" sz="1600" dirty="0" smtClean="0">
                <a:latin typeface="Times New Roman" pitchFamily="18" charset="0"/>
                <a:cs typeface="Times New Roman" pitchFamily="18" charset="0"/>
              </a:rPr>
              <a:t>You never know which classification model would work the best for you beforehand. So, we will experiment with a couple of classification models and check which model performs the best.</a:t>
            </a:r>
          </a:p>
          <a:p>
            <a:r>
              <a:rPr lang="en-US" sz="1600" dirty="0" smtClean="0">
                <a:latin typeface="Times New Roman" pitchFamily="18" charset="0"/>
                <a:cs typeface="Times New Roman" pitchFamily="18" charset="0"/>
              </a:rPr>
              <a:t>Here we are using the following models on our dataset.</a:t>
            </a:r>
          </a:p>
          <a:p>
            <a:pPr>
              <a:buNone/>
            </a:pPr>
            <a:endParaRPr lang="en-US" sz="400" dirty="0" smtClean="0">
              <a:latin typeface="Times New Roman" pitchFamily="18" charset="0"/>
              <a:cs typeface="Times New Roman" pitchFamily="18" charset="0"/>
            </a:endParaRPr>
          </a:p>
          <a:p>
            <a:pPr lvl="1"/>
            <a:r>
              <a:rPr lang="en-US" sz="1600" dirty="0" err="1" smtClean="0">
                <a:latin typeface="Times New Roman" pitchFamily="18" charset="0"/>
                <a:cs typeface="Times New Roman" pitchFamily="18" charset="0"/>
              </a:rPr>
              <a:t>AdaBoost</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Gradient Boosting</a:t>
            </a:r>
          </a:p>
          <a:p>
            <a:pPr lvl="1"/>
            <a:r>
              <a:rPr lang="en-US" sz="1600" dirty="0" smtClean="0">
                <a:latin typeface="Times New Roman" pitchFamily="18" charset="0"/>
                <a:cs typeface="Times New Roman" pitchFamily="18" charset="0"/>
              </a:rPr>
              <a:t>Logistic Regression</a:t>
            </a:r>
          </a:p>
          <a:p>
            <a:pPr lvl="1"/>
            <a:r>
              <a:rPr lang="en-US" sz="1600" dirty="0" smtClean="0">
                <a:latin typeface="Times New Roman" pitchFamily="18" charset="0"/>
                <a:cs typeface="Times New Roman" pitchFamily="18" charset="0"/>
              </a:rPr>
              <a:t>Random Forest Classifier</a:t>
            </a:r>
          </a:p>
          <a:p>
            <a:pPr lvl="1"/>
            <a:r>
              <a:rPr lang="en-US" sz="1600" dirty="0" smtClean="0">
                <a:latin typeface="Times New Roman" pitchFamily="18" charset="0"/>
                <a:cs typeface="Times New Roman" pitchFamily="18" charset="0"/>
              </a:rPr>
              <a:t>KNN</a:t>
            </a:r>
            <a:endParaRPr lang="en-US" sz="1600" dirty="0" smtClean="0">
              <a:latin typeface="Times New Roman" pitchFamily="18" charset="0"/>
              <a:cs typeface="Times New Roman" pitchFamily="18" charset="0"/>
            </a:endParaRPr>
          </a:p>
          <a:p>
            <a:pPr lvl="1"/>
            <a:r>
              <a:rPr lang="en-US" sz="1600" dirty="0" err="1" smtClean="0">
                <a:latin typeface="Times New Roman" pitchFamily="18" charset="0"/>
                <a:cs typeface="Times New Roman" pitchFamily="18" charset="0"/>
              </a:rPr>
              <a:t>XGboost</a:t>
            </a:r>
            <a:endParaRPr lang="en-US" sz="1600" dirty="0">
              <a:latin typeface="Times New Roman" pitchFamily="18" charset="0"/>
              <a:cs typeface="Times New Roman" pitchFamily="18" charset="0"/>
            </a:endParaRPr>
          </a:p>
        </p:txBody>
      </p:sp>
      <p:sp>
        <p:nvSpPr>
          <p:cNvPr id="4"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MODEL SELECTION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6" name="Picture 5" descr="download (4).jpg"/>
          <p:cNvPicPr>
            <a:picLocks noChangeAspect="1"/>
          </p:cNvPicPr>
          <p:nvPr/>
        </p:nvPicPr>
        <p:blipFill>
          <a:blip r:embed="rId2"/>
          <a:stretch>
            <a:fillRect/>
          </a:stretch>
        </p:blipFill>
        <p:spPr>
          <a:xfrm>
            <a:off x="5286380" y="1142984"/>
            <a:ext cx="3357586" cy="52864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643998" cy="654032"/>
          </a:xfrm>
          <a:solidFill>
            <a:schemeClr val="accent1">
              <a:lumMod val="40000"/>
              <a:lumOff val="60000"/>
            </a:schemeClr>
          </a:solidFill>
        </p:spPr>
        <p:txBody>
          <a:bodyPr>
            <a:normAutofit/>
          </a:bodyPr>
          <a:lstStyle/>
          <a:p>
            <a:pPr algn="ctr"/>
            <a:r>
              <a:rPr lang="en-US" sz="3600" b="1" dirty="0" smtClean="0">
                <a:solidFill>
                  <a:schemeClr val="tx1"/>
                </a:solidFill>
                <a:latin typeface="Times New Roman" pitchFamily="18" charset="0"/>
                <a:cs typeface="Times New Roman" pitchFamily="18" charset="0"/>
              </a:rPr>
              <a:t>INTRODUCTION</a:t>
            </a:r>
            <a:endParaRPr lang="en-US"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857488" y="1600200"/>
            <a:ext cx="5829312" cy="4757758"/>
          </a:xfrm>
        </p:spPr>
        <p:txBody>
          <a:bodyPr>
            <a:normAutofit/>
          </a:bodyPr>
          <a:lstStyle/>
          <a:p>
            <a:r>
              <a:rPr lang="en-US" sz="2000" dirty="0" smtClean="0">
                <a:latin typeface="Times New Roman" pitchFamily="18" charset="0"/>
                <a:cs typeface="Times New Roman" pitchFamily="18" charset="0"/>
              </a:rPr>
              <a:t>Effective debt collection is a critical function for financial institutions and creditors. Timely and efficient debt recovery can significantly impact their bottom line and reduce operational costs.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this session, we will explore how machine learning can transform debt collection processes by predicting the probability of successfully collecting debts through meticulous analysis of the "Statute-Barred" status.</a:t>
            </a:r>
            <a:endParaRPr lang="en-US" sz="2000" dirty="0">
              <a:latin typeface="Times New Roman" pitchFamily="18" charset="0"/>
              <a:cs typeface="Times New Roman" pitchFamily="18" charset="0"/>
            </a:endParaRPr>
          </a:p>
        </p:txBody>
      </p:sp>
      <p:sp>
        <p:nvSpPr>
          <p:cNvPr id="29698" name="AutoShape 2" descr="Customize 175+ Food Coupon Templates Online - Can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Customize 175+ Food Coupon Templates Online - Can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1).jpg"/>
          <p:cNvPicPr>
            <a:picLocks noChangeAspect="1"/>
          </p:cNvPicPr>
          <p:nvPr/>
        </p:nvPicPr>
        <p:blipFill>
          <a:blip r:embed="rId2"/>
          <a:stretch>
            <a:fillRect/>
          </a:stretch>
        </p:blipFill>
        <p:spPr>
          <a:xfrm>
            <a:off x="285720" y="1142984"/>
            <a:ext cx="2571768" cy="507209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71546"/>
            <a:ext cx="8572560" cy="5572164"/>
          </a:xfrm>
        </p:spPr>
        <p:txBody>
          <a:bodyPr>
            <a:normAutofit/>
          </a:bodyPr>
          <a:lstStyle/>
          <a:p>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Now we will plot the table comparing accuracy of each model.   .                         </a:t>
            </a:r>
          </a:p>
          <a:p>
            <a:r>
              <a:rPr lang="en-US" sz="1600" dirty="0" smtClean="0">
                <a:latin typeface="Times New Roman" pitchFamily="18" charset="0"/>
                <a:cs typeface="Times New Roman" pitchFamily="18" charset="0"/>
              </a:rPr>
              <a:t>Plotting accuracy ,F1 </a:t>
            </a:r>
            <a:r>
              <a:rPr lang="en-US" sz="1600" dirty="0" err="1" smtClean="0">
                <a:latin typeface="Times New Roman" pitchFamily="18" charset="0"/>
                <a:cs typeface="Times New Roman" pitchFamily="18" charset="0"/>
              </a:rPr>
              <a:t>score,AUC</a:t>
            </a:r>
            <a:r>
              <a:rPr lang="en-US" sz="1600" dirty="0" smtClean="0">
                <a:latin typeface="Times New Roman" pitchFamily="18" charset="0"/>
                <a:cs typeface="Times New Roman" pitchFamily="18" charset="0"/>
              </a:rPr>
              <a:t> Table for models using label encoding. </a:t>
            </a:r>
          </a:p>
          <a:p>
            <a:r>
              <a:rPr lang="en-US" sz="1600" dirty="0" err="1" smtClean="0"/>
              <a:t>XGBClassifier</a:t>
            </a:r>
            <a:r>
              <a:rPr lang="en-US" sz="1600" dirty="0" smtClean="0"/>
              <a:t> model is giving the highest accuracy,f1 score and AUC.</a:t>
            </a:r>
            <a:endParaRPr lang="en-US" sz="1600" b="1" u="sng"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r>
              <a:rPr lang="en-US" sz="1600" dirty="0" smtClean="0"/>
              <a:t>after applying </a:t>
            </a:r>
            <a:r>
              <a:rPr lang="en-US" sz="1600" dirty="0" err="1" smtClean="0"/>
              <a:t>hyperparameter</a:t>
            </a:r>
            <a:r>
              <a:rPr lang="en-US" sz="1600" dirty="0" smtClean="0"/>
              <a:t> tuning on </a:t>
            </a:r>
            <a:r>
              <a:rPr lang="en-US" sz="1600" dirty="0" err="1" smtClean="0"/>
              <a:t>xgb</a:t>
            </a:r>
            <a:r>
              <a:rPr lang="en-US" sz="1600" dirty="0" smtClean="0"/>
              <a:t> classifier model our </a:t>
            </a:r>
            <a:r>
              <a:rPr lang="en-US" sz="1600" dirty="0" smtClean="0"/>
              <a:t>accuracy </a:t>
            </a:r>
            <a:r>
              <a:rPr lang="en-US" sz="1600" dirty="0" err="1" smtClean="0"/>
              <a:t>increses</a:t>
            </a:r>
            <a:r>
              <a:rPr lang="en-US" sz="1600" dirty="0" smtClean="0"/>
              <a:t> to 97.6% . so </a:t>
            </a:r>
            <a:r>
              <a:rPr lang="en-US" sz="1600" dirty="0" smtClean="0"/>
              <a:t>we for our final model we are going to use </a:t>
            </a:r>
            <a:r>
              <a:rPr lang="en-US" sz="1600" dirty="0" err="1" smtClean="0"/>
              <a:t>xgb</a:t>
            </a:r>
            <a:r>
              <a:rPr lang="en-US" sz="1600" dirty="0" smtClean="0"/>
              <a:t> classifier with </a:t>
            </a:r>
            <a:r>
              <a:rPr lang="en-US" sz="1600" dirty="0" smtClean="0"/>
              <a:t>fine tuning</a:t>
            </a:r>
            <a:r>
              <a:rPr lang="en-US" sz="1600" dirty="0" smtClean="0"/>
              <a:t>.</a:t>
            </a:r>
            <a:endParaRPr lang="en-US" sz="1600" dirty="0">
              <a:latin typeface="Times New Roman" pitchFamily="18" charset="0"/>
              <a:cs typeface="Times New Roman" pitchFamily="18" charset="0"/>
            </a:endParaRPr>
          </a:p>
        </p:txBody>
      </p:sp>
      <p:sp>
        <p:nvSpPr>
          <p:cNvPr id="11"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MODEL TRAINING</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12" name="Table 11"/>
          <p:cNvGraphicFramePr>
            <a:graphicFrameLocks noGrp="1"/>
          </p:cNvGraphicFramePr>
          <p:nvPr/>
        </p:nvGraphicFramePr>
        <p:xfrm>
          <a:off x="428596" y="2214554"/>
          <a:ext cx="6858048" cy="2679710"/>
        </p:xfrm>
        <a:graphic>
          <a:graphicData uri="http://schemas.openxmlformats.org/drawingml/2006/table">
            <a:tbl>
              <a:tblPr firstRow="1" bandRow="1">
                <a:tableStyleId>{5C22544A-7EE6-4342-B048-85BDC9FD1C3A}</a:tableStyleId>
              </a:tblPr>
              <a:tblGrid>
                <a:gridCol w="2921024"/>
                <a:gridCol w="1397010"/>
                <a:gridCol w="1270009"/>
                <a:gridCol w="1270005"/>
              </a:tblGrid>
              <a:tr h="369740">
                <a:tc>
                  <a:txBody>
                    <a:bodyPr/>
                    <a:lstStyle/>
                    <a:p>
                      <a:r>
                        <a:rPr lang="en-US" sz="1600" smtClean="0">
                          <a:latin typeface="Times New Roman" pitchFamily="18" charset="0"/>
                          <a:cs typeface="Times New Roman" pitchFamily="18" charset="0"/>
                        </a:rPr>
                        <a:t>MODEL</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ACCURACY</a:t>
                      </a:r>
                      <a:endParaRPr lang="en-US" sz="1600" dirty="0">
                        <a:latin typeface="Times New Roman" pitchFamily="18" charset="0"/>
                        <a:cs typeface="Times New Roman" pitchFamily="18" charset="0"/>
                      </a:endParaRPr>
                    </a:p>
                  </a:txBody>
                  <a:tcPr/>
                </a:tc>
                <a:tc>
                  <a:txBody>
                    <a:bodyPr/>
                    <a:lstStyle/>
                    <a:p>
                      <a:r>
                        <a:rPr lang="en-US" sz="1600" smtClean="0">
                          <a:latin typeface="Times New Roman" pitchFamily="18" charset="0"/>
                          <a:cs typeface="Times New Roman" pitchFamily="18" charset="0"/>
                        </a:rPr>
                        <a:t>F1-SCORE</a:t>
                      </a:r>
                      <a:endParaRPr lang="en-US" sz="1600" dirty="0">
                        <a:latin typeface="Times New Roman" pitchFamily="18" charset="0"/>
                        <a:cs typeface="Times New Roman" pitchFamily="18" charset="0"/>
                      </a:endParaRPr>
                    </a:p>
                  </a:txBody>
                  <a:tcPr/>
                </a:tc>
                <a:tc>
                  <a:txBody>
                    <a:bodyPr/>
                    <a:lstStyle/>
                    <a:p>
                      <a:r>
                        <a:rPr lang="en-US" sz="1600" smtClean="0">
                          <a:latin typeface="Times New Roman" pitchFamily="18" charset="0"/>
                          <a:cs typeface="Times New Roman" pitchFamily="18" charset="0"/>
                        </a:rPr>
                        <a:t>AUC</a:t>
                      </a:r>
                      <a:endParaRPr lang="en-US" sz="1600" dirty="0">
                        <a:latin typeface="Times New Roman" pitchFamily="18" charset="0"/>
                        <a:cs typeface="Times New Roman" pitchFamily="18" charset="0"/>
                      </a:endParaRPr>
                    </a:p>
                  </a:txBody>
                  <a:tcPr/>
                </a:tc>
              </a:tr>
              <a:tr h="434710">
                <a:tc>
                  <a:txBody>
                    <a:bodyPr/>
                    <a:lstStyle/>
                    <a:p>
                      <a:r>
                        <a:rPr lang="en-US" sz="1600" dirty="0" smtClean="0">
                          <a:latin typeface="Times New Roman" pitchFamily="18" charset="0"/>
                          <a:cs typeface="Times New Roman" pitchFamily="18" charset="0"/>
                        </a:rPr>
                        <a:t>RANDOM FOREST</a:t>
                      </a:r>
                      <a:endParaRPr lang="en-US" sz="1600" dirty="0" smtClean="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0.993</a:t>
                      </a:r>
                      <a:endParaRPr lang="en-US" sz="1600" dirty="0">
                        <a:latin typeface="Times New Roman" pitchFamily="18" charset="0"/>
                        <a:cs typeface="Times New Roman" pitchFamily="18" charset="0"/>
                      </a:endParaRPr>
                    </a:p>
                  </a:txBody>
                  <a:tcPr/>
                </a:tc>
              </a:tr>
              <a:tr h="434710">
                <a:tc>
                  <a:txBody>
                    <a:bodyPr/>
                    <a:lstStyle/>
                    <a:p>
                      <a:r>
                        <a:rPr lang="en-US" sz="1600" dirty="0" smtClean="0">
                          <a:latin typeface="Times New Roman" pitchFamily="18" charset="0"/>
                          <a:cs typeface="Times New Roman" pitchFamily="18" charset="0"/>
                        </a:rPr>
                        <a:t>LOGISTIC REGRESSION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0.835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0.888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0.872</a:t>
                      </a:r>
                      <a:endParaRPr lang="en-US" sz="1600" dirty="0">
                        <a:latin typeface="Times New Roman" pitchFamily="18" charset="0"/>
                        <a:cs typeface="Times New Roman" pitchFamily="18" charset="0"/>
                      </a:endParaRPr>
                    </a:p>
                  </a:txBody>
                  <a:tcPr/>
                </a:tc>
              </a:tr>
              <a:tr h="251674">
                <a:tc>
                  <a:txBody>
                    <a:bodyPr/>
                    <a:lstStyle/>
                    <a:p>
                      <a:r>
                        <a:rPr lang="en-US" sz="1600" smtClean="0">
                          <a:latin typeface="Times New Roman" pitchFamily="18" charset="0"/>
                          <a:cs typeface="Times New Roman" pitchFamily="18" charset="0"/>
                        </a:rPr>
                        <a:t>XG BOOST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0.982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0.995</a:t>
                      </a:r>
                      <a:endParaRPr lang="en-US" sz="1600" dirty="0">
                        <a:latin typeface="Times New Roman" pitchFamily="18" charset="0"/>
                        <a:cs typeface="Times New Roman" pitchFamily="18" charset="0"/>
                      </a:endParaRPr>
                    </a:p>
                  </a:txBody>
                  <a:tcPr/>
                </a:tc>
              </a:tr>
              <a:tr h="251674">
                <a:tc>
                  <a:txBody>
                    <a:bodyPr/>
                    <a:lstStyle/>
                    <a:p>
                      <a:r>
                        <a:rPr lang="en-US" sz="1600" dirty="0" smtClean="0">
                          <a:latin typeface="Times New Roman" pitchFamily="18" charset="0"/>
                          <a:cs typeface="Times New Roman" pitchFamily="18" charset="0"/>
                        </a:rPr>
                        <a:t>KNN</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0.954</a:t>
                      </a:r>
                      <a:endParaRPr lang="en-US" sz="1600" dirty="0">
                        <a:latin typeface="Times New Roman" pitchFamily="18" charset="0"/>
                        <a:cs typeface="Times New Roman" pitchFamily="18" charset="0"/>
                      </a:endParaRPr>
                    </a:p>
                  </a:txBody>
                  <a:tcPr/>
                </a:tc>
                <a:tc>
                  <a:txBody>
                    <a:bodyPr/>
                    <a:lstStyle/>
                    <a:p>
                      <a:r>
                        <a:rPr lang="en-US" sz="1600" smtClean="0">
                          <a:latin typeface="Times New Roman" pitchFamily="18" charset="0"/>
                          <a:cs typeface="Times New Roman" pitchFamily="18" charset="0"/>
                        </a:rPr>
                        <a:t>0.967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0.975</a:t>
                      </a:r>
                      <a:endParaRPr lang="en-US" sz="1600" dirty="0">
                        <a:latin typeface="Times New Roman" pitchFamily="18" charset="0"/>
                        <a:cs typeface="Times New Roman" pitchFamily="18" charset="0"/>
                      </a:endParaRPr>
                    </a:p>
                  </a:txBody>
                  <a:tcPr/>
                </a:tc>
              </a:tr>
              <a:tr h="434710">
                <a:tc>
                  <a:txBody>
                    <a:bodyPr/>
                    <a:lstStyle/>
                    <a:p>
                      <a:r>
                        <a:rPr lang="en-US" sz="1600" smtClean="0">
                          <a:latin typeface="Times New Roman" pitchFamily="18" charset="0"/>
                          <a:cs typeface="Times New Roman" pitchFamily="18" charset="0"/>
                        </a:rPr>
                        <a:t>GRADIENT BOOSTING</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0.980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0.994</a:t>
                      </a:r>
                      <a:endParaRPr lang="en-US" sz="1600" dirty="0">
                        <a:latin typeface="Times New Roman" pitchFamily="18" charset="0"/>
                        <a:cs typeface="Times New Roman" pitchFamily="18" charset="0"/>
                      </a:endParaRPr>
                    </a:p>
                  </a:txBody>
                  <a:tcPr/>
                </a:tc>
              </a:tr>
              <a:tr h="251674">
                <a:tc>
                  <a:txBody>
                    <a:bodyPr/>
                    <a:lstStyle/>
                    <a:p>
                      <a:r>
                        <a:rPr lang="en-US" sz="1600" dirty="0" err="1" smtClean="0">
                          <a:latin typeface="Times New Roman" pitchFamily="18" charset="0"/>
                          <a:cs typeface="Times New Roman" pitchFamily="18" charset="0"/>
                        </a:rPr>
                        <a:t>Ada</a:t>
                      </a:r>
                      <a:r>
                        <a:rPr lang="en-US" sz="1600" dirty="0" smtClean="0">
                          <a:latin typeface="Times New Roman" pitchFamily="18" charset="0"/>
                          <a:cs typeface="Times New Roman" pitchFamily="18" charset="0"/>
                        </a:rPr>
                        <a:t> BOOST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0.958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0.971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0.990</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1071546"/>
            <a:ext cx="8572560" cy="5402406"/>
          </a:xfrm>
        </p:spPr>
        <p:txBody>
          <a:bodyPr>
            <a:normAutofit/>
          </a:bodyPr>
          <a:lstStyle/>
          <a:p>
            <a:pPr>
              <a:buNone/>
            </a:pPr>
            <a:r>
              <a:rPr lang="en-US" sz="1600" b="1"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10" name="Title 1"/>
          <p:cNvSpPr txBox="1">
            <a:spLocks/>
          </p:cNvSpPr>
          <p:nvPr/>
        </p:nvSpPr>
        <p:spPr>
          <a:xfrm>
            <a:off x="142844" y="214290"/>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MODEL COMPARISION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8" name="Picture 7" descr="download (22).png"/>
          <p:cNvPicPr>
            <a:picLocks noChangeAspect="1"/>
          </p:cNvPicPr>
          <p:nvPr/>
        </p:nvPicPr>
        <p:blipFill>
          <a:blip r:embed="rId2"/>
          <a:stretch>
            <a:fillRect/>
          </a:stretch>
        </p:blipFill>
        <p:spPr>
          <a:xfrm>
            <a:off x="4572000" y="1071546"/>
            <a:ext cx="4071482" cy="2500330"/>
          </a:xfrm>
          <a:prstGeom prst="rect">
            <a:avLst/>
          </a:prstGeom>
        </p:spPr>
      </p:pic>
      <p:pic>
        <p:nvPicPr>
          <p:cNvPr id="9" name="Picture 8" descr="download (21).png"/>
          <p:cNvPicPr>
            <a:picLocks noChangeAspect="1"/>
          </p:cNvPicPr>
          <p:nvPr/>
        </p:nvPicPr>
        <p:blipFill>
          <a:blip r:embed="rId3"/>
          <a:stretch>
            <a:fillRect/>
          </a:stretch>
        </p:blipFill>
        <p:spPr>
          <a:xfrm>
            <a:off x="214282" y="3786190"/>
            <a:ext cx="8501122" cy="2857520"/>
          </a:xfrm>
          <a:prstGeom prst="rect">
            <a:avLst/>
          </a:prstGeom>
        </p:spPr>
      </p:pic>
      <p:pic>
        <p:nvPicPr>
          <p:cNvPr id="11" name="Picture 10" descr="download (23).png"/>
          <p:cNvPicPr>
            <a:picLocks noChangeAspect="1"/>
          </p:cNvPicPr>
          <p:nvPr/>
        </p:nvPicPr>
        <p:blipFill>
          <a:blip r:embed="rId4"/>
          <a:stretch>
            <a:fillRect/>
          </a:stretch>
        </p:blipFill>
        <p:spPr>
          <a:xfrm>
            <a:off x="357158" y="1071546"/>
            <a:ext cx="3926936" cy="25003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42844" y="274638"/>
            <a:ext cx="8572560" cy="654050"/>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MODEL EVALUATION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Content Placeholder 7"/>
          <p:cNvSpPr>
            <a:spLocks noGrp="1"/>
          </p:cNvSpPr>
          <p:nvPr>
            <p:ph sz="quarter" idx="1"/>
          </p:nvPr>
        </p:nvSpPr>
        <p:spPr>
          <a:xfrm>
            <a:off x="285720" y="1071546"/>
            <a:ext cx="8643998" cy="5500726"/>
          </a:xfrm>
        </p:spPr>
        <p:txBody>
          <a:bodyPr>
            <a:normAutofit/>
          </a:bodyPr>
          <a:lstStyle/>
          <a:p>
            <a:r>
              <a:rPr lang="en-US" sz="1400" dirty="0" smtClean="0"/>
              <a:t>The Receiver Operating Characteristic (ROC) curve illustrates the trade-off between the true positive rate (sensitivity) and false positive rate (1-specificity) across different thresholds. With an Area Under the Curve (AUC) of 0.996, our model demonstrates reasonably good discriminative power. </a:t>
            </a:r>
            <a:endParaRPr lang="en-US" sz="1400" dirty="0" smtClean="0"/>
          </a:p>
          <a:p>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confusion matrix provides an insight into our model's ability to correctly classify positive and negative instances. </a:t>
            </a:r>
          </a:p>
          <a:p>
            <a:endParaRPr lang="en-US" sz="1400" dirty="0">
              <a:latin typeface="Times New Roman" pitchFamily="18" charset="0"/>
              <a:cs typeface="Times New Roman" pitchFamily="18" charset="0"/>
            </a:endParaRPr>
          </a:p>
        </p:txBody>
      </p:sp>
      <p:pic>
        <p:nvPicPr>
          <p:cNvPr id="7" name="Picture 6" descr="download (17).png"/>
          <p:cNvPicPr>
            <a:picLocks noChangeAspect="1"/>
          </p:cNvPicPr>
          <p:nvPr/>
        </p:nvPicPr>
        <p:blipFill>
          <a:blip r:embed="rId2"/>
          <a:stretch>
            <a:fillRect/>
          </a:stretch>
        </p:blipFill>
        <p:spPr>
          <a:xfrm>
            <a:off x="214282" y="2500306"/>
            <a:ext cx="3933873" cy="4143428"/>
          </a:xfrm>
          <a:prstGeom prst="rect">
            <a:avLst/>
          </a:prstGeom>
        </p:spPr>
      </p:pic>
      <p:pic>
        <p:nvPicPr>
          <p:cNvPr id="11" name="Picture 10" descr="download (18).png"/>
          <p:cNvPicPr>
            <a:picLocks noChangeAspect="1"/>
          </p:cNvPicPr>
          <p:nvPr/>
        </p:nvPicPr>
        <p:blipFill>
          <a:blip r:embed="rId3"/>
          <a:stretch>
            <a:fillRect/>
          </a:stretch>
        </p:blipFill>
        <p:spPr>
          <a:xfrm>
            <a:off x="4572000" y="2571744"/>
            <a:ext cx="4000528" cy="388514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071546"/>
            <a:ext cx="7467600" cy="5402406"/>
          </a:xfrm>
        </p:spPr>
        <p:txBody>
          <a:bodyPr>
            <a:normAutofit/>
          </a:bodyPr>
          <a:lstStyle/>
          <a:p>
            <a:r>
              <a:rPr lang="en-US" sz="1800" dirty="0" smtClean="0"/>
              <a:t>Based on the summary plot, it shows that current balance , </a:t>
            </a:r>
            <a:r>
              <a:rPr lang="en-US" sz="1800" dirty="0" err="1" smtClean="0"/>
              <a:t>entityid</a:t>
            </a:r>
            <a:r>
              <a:rPr lang="en-US" sz="1800" dirty="0" smtClean="0"/>
              <a:t> and collection status give the most impact on the model decision.</a:t>
            </a:r>
            <a:endParaRPr lang="en-US" sz="1800" dirty="0">
              <a:latin typeface="Times New Roman" pitchFamily="18" charset="0"/>
              <a:cs typeface="Times New Roman" pitchFamily="18" charset="0"/>
            </a:endParaRPr>
          </a:p>
        </p:txBody>
      </p:sp>
      <p:sp>
        <p:nvSpPr>
          <p:cNvPr id="8"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FEATURE IMPORTANCE</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descr="download (19).png"/>
          <p:cNvPicPr>
            <a:picLocks noChangeAspect="1"/>
          </p:cNvPicPr>
          <p:nvPr/>
        </p:nvPicPr>
        <p:blipFill>
          <a:blip r:embed="rId2"/>
          <a:stretch>
            <a:fillRect/>
          </a:stretch>
        </p:blipFill>
        <p:spPr>
          <a:xfrm>
            <a:off x="357158" y="2000240"/>
            <a:ext cx="8150061" cy="439345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dirty="0" smtClean="0"/>
              <a:t>CONCLUSION</a:t>
            </a:r>
            <a:endParaRPr lang="en-US" dirty="0"/>
          </a:p>
        </p:txBody>
      </p:sp>
      <p:sp>
        <p:nvSpPr>
          <p:cNvPr id="3" name="Content Placeholder 2"/>
          <p:cNvSpPr>
            <a:spLocks noGrp="1"/>
          </p:cNvSpPr>
          <p:nvPr>
            <p:ph sz="quarter" idx="1"/>
          </p:nvPr>
        </p:nvSpPr>
        <p:spPr>
          <a:xfrm>
            <a:off x="214282" y="1000108"/>
            <a:ext cx="8429684" cy="5643602"/>
          </a:xfrm>
        </p:spPr>
        <p:txBody>
          <a:bodyPr>
            <a:normAutofit/>
          </a:bodyPr>
          <a:lstStyle/>
          <a:p>
            <a:r>
              <a:rPr lang="en-US" sz="1600" b="1" dirty="0" smtClean="0">
                <a:latin typeface="Times New Roman" pitchFamily="18" charset="0"/>
                <a:cs typeface="Times New Roman" pitchFamily="18" charset="0"/>
              </a:rPr>
              <a:t>Model Performance:</a:t>
            </a:r>
            <a:r>
              <a:rPr lang="en-US" sz="1600" dirty="0" smtClean="0">
                <a:latin typeface="Times New Roman" pitchFamily="18" charset="0"/>
                <a:cs typeface="Times New Roman" pitchFamily="18" charset="0"/>
              </a:rPr>
              <a:t> We explored various machine learning algorithms, including Gradient Boosting, </a:t>
            </a:r>
            <a:r>
              <a:rPr lang="en-US" sz="1600" dirty="0" err="1" smtClean="0">
                <a:latin typeface="Times New Roman" pitchFamily="18" charset="0"/>
                <a:cs typeface="Times New Roman" pitchFamily="18" charset="0"/>
              </a:rPr>
              <a:t>XGBoost</a:t>
            </a:r>
            <a:r>
              <a:rPr lang="en-US" sz="1600" dirty="0" smtClean="0">
                <a:latin typeface="Times New Roman" pitchFamily="18" charset="0"/>
                <a:cs typeface="Times New Roman" pitchFamily="18" charset="0"/>
              </a:rPr>
              <a:t>, Random Forest, </a:t>
            </a:r>
            <a:r>
              <a:rPr lang="en-US" sz="1600" dirty="0" smtClean="0">
                <a:latin typeface="Times New Roman" pitchFamily="18" charset="0"/>
                <a:cs typeface="Times New Roman" pitchFamily="18" charset="0"/>
              </a:rPr>
              <a:t>KNN, </a:t>
            </a:r>
            <a:r>
              <a:rPr lang="en-US" sz="1600" dirty="0" smtClean="0">
                <a:latin typeface="Times New Roman" pitchFamily="18" charset="0"/>
                <a:cs typeface="Times New Roman" pitchFamily="18" charset="0"/>
              </a:rPr>
              <a:t>Logistic Regression, and </a:t>
            </a:r>
            <a:r>
              <a:rPr lang="en-US" sz="1600" dirty="0" err="1" smtClean="0">
                <a:latin typeface="Times New Roman" pitchFamily="18" charset="0"/>
                <a:cs typeface="Times New Roman" pitchFamily="18" charset="0"/>
              </a:rPr>
              <a:t>Ada</a:t>
            </a:r>
            <a:r>
              <a:rPr lang="en-US" sz="1600" dirty="0" err="1" smtClean="0">
                <a:latin typeface="Times New Roman" pitchFamily="18" charset="0"/>
                <a:cs typeface="Times New Roman" pitchFamily="18" charset="0"/>
              </a:rPr>
              <a:t>Boost</a:t>
            </a:r>
            <a:r>
              <a:rPr lang="en-US" sz="1600" dirty="0" smtClean="0">
                <a:latin typeface="Times New Roman" pitchFamily="18" charset="0"/>
                <a:cs typeface="Times New Roman" pitchFamily="18" charset="0"/>
              </a:rPr>
              <a:t>. Among these, </a:t>
            </a:r>
            <a:r>
              <a:rPr lang="en-US" sz="1600" dirty="0" err="1" smtClean="0">
                <a:latin typeface="Times New Roman" pitchFamily="18" charset="0"/>
                <a:cs typeface="Times New Roman" pitchFamily="18" charset="0"/>
              </a:rPr>
              <a:t>XG</a:t>
            </a:r>
            <a:r>
              <a:rPr lang="en-US" sz="1600" dirty="0" err="1" smtClean="0">
                <a:latin typeface="Times New Roman" pitchFamily="18" charset="0"/>
                <a:cs typeface="Times New Roman" pitchFamily="18" charset="0"/>
              </a:rPr>
              <a:t>Boost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yielded the highest accuracy of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approximatly</a:t>
            </a:r>
            <a:r>
              <a:rPr lang="en-US" sz="1600" dirty="0" smtClean="0">
                <a:latin typeface="Times New Roman" pitchFamily="18" charset="0"/>
                <a:cs typeface="Times New Roman" pitchFamily="18" charset="0"/>
              </a:rPr>
              <a:t> 98</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on our dataset.</a:t>
            </a:r>
          </a:p>
          <a:p>
            <a:r>
              <a:rPr lang="en-US" sz="1600" b="1" dirty="0" smtClean="0">
                <a:latin typeface="Times New Roman" pitchFamily="18" charset="0"/>
                <a:cs typeface="Times New Roman" pitchFamily="18" charset="0"/>
              </a:rPr>
              <a:t>Data </a:t>
            </a:r>
            <a:r>
              <a:rPr lang="en-US" sz="1600" b="1" dirty="0" smtClean="0">
                <a:latin typeface="Times New Roman" pitchFamily="18" charset="0"/>
                <a:cs typeface="Times New Roman" pitchFamily="18" charset="0"/>
              </a:rPr>
              <a:t>Preprocessing:</a:t>
            </a:r>
            <a:r>
              <a:rPr lang="en-US" sz="1600" dirty="0" smtClean="0">
                <a:latin typeface="Times New Roman" pitchFamily="18" charset="0"/>
                <a:cs typeface="Times New Roman" pitchFamily="18" charset="0"/>
              </a:rPr>
              <a:t> We employed </a:t>
            </a:r>
            <a:r>
              <a:rPr lang="en-US" sz="1600" dirty="0" smtClean="0">
                <a:latin typeface="Times New Roman" pitchFamily="18" charset="0"/>
                <a:cs typeface="Times New Roman" pitchFamily="18" charset="0"/>
              </a:rPr>
              <a:t>Label encoding </a:t>
            </a:r>
            <a:r>
              <a:rPr lang="en-US" sz="1600" dirty="0" smtClean="0">
                <a:latin typeface="Times New Roman" pitchFamily="18" charset="0"/>
                <a:cs typeface="Times New Roman" pitchFamily="18" charset="0"/>
              </a:rPr>
              <a:t>to transform categorical variables, making them compatible with our machine learning </a:t>
            </a:r>
            <a:r>
              <a:rPr lang="en-US" sz="1600" dirty="0" smtClean="0">
                <a:latin typeface="Times New Roman" pitchFamily="18" charset="0"/>
                <a:cs typeface="Times New Roman" pitchFamily="18" charset="0"/>
              </a:rPr>
              <a:t>models.</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Model Evaluation:</a:t>
            </a:r>
            <a:r>
              <a:rPr lang="en-US" sz="1600" dirty="0" smtClean="0">
                <a:latin typeface="Times New Roman" pitchFamily="18" charset="0"/>
                <a:cs typeface="Times New Roman" pitchFamily="18" charset="0"/>
              </a:rPr>
              <a:t> We employed two key evaluation metrics: the Confusion Matrix and the ROC Curve. The Confusion Matrix revealed our model's ability to classify true positives, true negatives, false positives, and false negatives. The ROC Curve, with an AUC of </a:t>
            </a:r>
            <a:r>
              <a:rPr lang="en-US" sz="1600" dirty="0" smtClean="0">
                <a:latin typeface="Times New Roman" pitchFamily="18" charset="0"/>
                <a:cs typeface="Times New Roman" pitchFamily="18" charset="0"/>
              </a:rPr>
              <a:t>0.99, </a:t>
            </a:r>
            <a:r>
              <a:rPr lang="en-US" sz="1600" dirty="0" smtClean="0">
                <a:latin typeface="Times New Roman" pitchFamily="18" charset="0"/>
                <a:cs typeface="Times New Roman" pitchFamily="18" charset="0"/>
              </a:rPr>
              <a:t>demonstrated our model's discrimination capability.</a:t>
            </a:r>
          </a:p>
          <a:p>
            <a:r>
              <a:rPr lang="en-US" sz="1600" b="1" dirty="0" smtClean="0">
                <a:latin typeface="Times New Roman" pitchFamily="18" charset="0"/>
                <a:cs typeface="Times New Roman" pitchFamily="18" charset="0"/>
              </a:rPr>
              <a:t>Continual Improvement:</a:t>
            </a:r>
            <a:r>
              <a:rPr lang="en-US" sz="1600" dirty="0" smtClean="0">
                <a:latin typeface="Times New Roman" pitchFamily="18" charset="0"/>
                <a:cs typeface="Times New Roman" pitchFamily="18" charset="0"/>
              </a:rPr>
              <a:t> While achieving a </a:t>
            </a:r>
            <a:r>
              <a:rPr lang="en-US" sz="1600" dirty="0" smtClean="0">
                <a:latin typeface="Times New Roman" pitchFamily="18" charset="0"/>
                <a:cs typeface="Times New Roman" pitchFamily="18" charset="0"/>
              </a:rPr>
              <a:t>98</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accuracy is promising, there's room for improvement. We can further fine-tune </a:t>
            </a:r>
            <a:r>
              <a:rPr lang="en-US" sz="1600" dirty="0" err="1" smtClean="0">
                <a:latin typeface="Times New Roman" pitchFamily="18" charset="0"/>
                <a:cs typeface="Times New Roman" pitchFamily="18" charset="0"/>
              </a:rPr>
              <a:t>hyperparameters</a:t>
            </a:r>
            <a:r>
              <a:rPr lang="en-US" sz="1600" dirty="0" smtClean="0">
                <a:latin typeface="Times New Roman" pitchFamily="18" charset="0"/>
                <a:cs typeface="Times New Roman" pitchFamily="18" charset="0"/>
              </a:rPr>
              <a:t>, explore feature engineering techniques, or consider ensemble methods to enhance model performance.</a:t>
            </a:r>
          </a:p>
          <a:p>
            <a:r>
              <a:rPr lang="en-US" sz="1600" b="1" dirty="0" smtClean="0">
                <a:latin typeface="Times New Roman" pitchFamily="18" charset="0"/>
                <a:cs typeface="Times New Roman" pitchFamily="18" charset="0"/>
              </a:rPr>
              <a:t>Real-World Applicability:</a:t>
            </a:r>
            <a:r>
              <a:rPr lang="en-US" sz="1600" dirty="0" smtClean="0">
                <a:latin typeface="Times New Roman" pitchFamily="18" charset="0"/>
                <a:cs typeface="Times New Roman" pitchFamily="18" charset="0"/>
              </a:rPr>
              <a:t> It's important to note that the success of our model in a real-world context extends beyond accuracy. Factors such as interpretability, scalability, and deployment feasibility should also be considered to ensure practical usability.</a:t>
            </a:r>
            <a:endParaRPr lang="en-US" sz="1600" dirty="0">
              <a:latin typeface="Times New Roman" pitchFamily="18" charset="0"/>
              <a:cs typeface="Times New Roman" pitchFamily="18" charset="0"/>
            </a:endParaRPr>
          </a:p>
        </p:txBody>
      </p:sp>
      <p:sp>
        <p:nvSpPr>
          <p:cNvPr id="5" name="Title 1"/>
          <p:cNvSpPr txBox="1">
            <a:spLocks/>
          </p:cNvSpPr>
          <p:nvPr/>
        </p:nvSpPr>
        <p:spPr>
          <a:xfrm>
            <a:off x="142844" y="214290"/>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kumimoji="0" lang="en-US" sz="3200" b="1" i="0" u="none" strike="noStrike" kern="1200" cap="small" spc="0" normalizeH="0" baseline="0" noProof="0" dirty="0" smtClean="0">
                <a:ln>
                  <a:noFill/>
                </a:ln>
                <a:solidFill>
                  <a:schemeClr val="tx1"/>
                </a:solidFill>
                <a:effectLst/>
                <a:uLnTx/>
                <a:uFillTx/>
                <a:latin typeface="Times New Roman" pitchFamily="18" charset="0"/>
                <a:ea typeface="+mj-ea"/>
                <a:cs typeface="Times New Roman" pitchFamily="18" charset="0"/>
              </a:rPr>
              <a:t>CONCLUSION</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2500306"/>
            <a:ext cx="5610212" cy="785818"/>
          </a:xfrm>
        </p:spPr>
        <p:txBody>
          <a:bodyPr>
            <a:normAutofit fontScale="90000"/>
          </a:bodyPr>
          <a:lstStyle/>
          <a:p>
            <a:r>
              <a:rPr lang="en-US" sz="4400" b="1" dirty="0" smtClean="0"/>
              <a:t>              </a:t>
            </a:r>
            <a:r>
              <a:rPr lang="en-US" sz="4400" b="1" dirty="0" smtClean="0">
                <a:latin typeface="Times New Roman" pitchFamily="18" charset="0"/>
                <a:cs typeface="Times New Roman" pitchFamily="18" charset="0"/>
              </a:rPr>
              <a:t>THANK YOU </a:t>
            </a:r>
            <a:endParaRPr lang="en-US" sz="4400" b="1" dirty="0">
              <a:latin typeface="Times New Roman" pitchFamily="18" charset="0"/>
              <a:cs typeface="Times New Roman" pitchFamily="18" charset="0"/>
            </a:endParaRPr>
          </a:p>
        </p:txBody>
      </p:sp>
      <p:pic>
        <p:nvPicPr>
          <p:cNvPr id="8" name="Picture 7" descr="images (3).jpg"/>
          <p:cNvPicPr>
            <a:picLocks noChangeAspect="1"/>
          </p:cNvPicPr>
          <p:nvPr/>
        </p:nvPicPr>
        <p:blipFill>
          <a:blip r:embed="rId2"/>
          <a:stretch>
            <a:fillRect/>
          </a:stretch>
        </p:blipFill>
        <p:spPr>
          <a:xfrm>
            <a:off x="3571868" y="3429000"/>
            <a:ext cx="4457710" cy="3086111"/>
          </a:xfrm>
          <a:prstGeom prst="rect">
            <a:avLst/>
          </a:prstGeom>
        </p:spPr>
      </p:pic>
      <p:pic>
        <p:nvPicPr>
          <p:cNvPr id="9" name="Picture 8" descr="images (6).jpg"/>
          <p:cNvPicPr>
            <a:picLocks noChangeAspect="1"/>
          </p:cNvPicPr>
          <p:nvPr/>
        </p:nvPicPr>
        <p:blipFill>
          <a:blip r:embed="rId3"/>
          <a:stretch>
            <a:fillRect/>
          </a:stretch>
        </p:blipFill>
        <p:spPr>
          <a:xfrm>
            <a:off x="285720" y="0"/>
            <a:ext cx="4286280" cy="1600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572560" cy="654032"/>
          </a:xfrm>
        </p:spPr>
        <p:txBody>
          <a:bodyPr>
            <a:normAutofit/>
          </a:bodyPr>
          <a:lstStyle/>
          <a:p>
            <a:pPr algn="ctr"/>
            <a:r>
              <a:rPr lang="en-US" sz="3600" b="1" dirty="0" smtClean="0">
                <a:latin typeface="Times New Roman" pitchFamily="18" charset="0"/>
                <a:cs typeface="Times New Roman" pitchFamily="18" charset="0"/>
              </a:rPr>
              <a:t>Objectives</a:t>
            </a:r>
            <a:endParaRPr lang="en-US" dirty="0"/>
          </a:p>
        </p:txBody>
      </p:sp>
      <p:sp>
        <p:nvSpPr>
          <p:cNvPr id="3" name="Content Placeholder 2"/>
          <p:cNvSpPr>
            <a:spLocks noGrp="1"/>
          </p:cNvSpPr>
          <p:nvPr>
            <p:ph sz="quarter" idx="1"/>
          </p:nvPr>
        </p:nvSpPr>
        <p:spPr>
          <a:xfrm>
            <a:off x="457200" y="1785926"/>
            <a:ext cx="7543824" cy="4688026"/>
          </a:xfrm>
        </p:spPr>
        <p:txBody>
          <a:bodyPr>
            <a:normAutofit/>
          </a:bodyPr>
          <a:lstStyle/>
          <a:p>
            <a:r>
              <a:rPr lang="en-US" sz="2000" dirty="0" smtClean="0">
                <a:latin typeface="Times New Roman" pitchFamily="18" charset="0"/>
                <a:cs typeface="Times New Roman" pitchFamily="18" charset="0"/>
              </a:rPr>
              <a:t>Debt collection is a critical part of many businesses and financial institutions. </a:t>
            </a:r>
          </a:p>
          <a:p>
            <a:r>
              <a:rPr lang="en-US" sz="2000" dirty="0" smtClean="0">
                <a:latin typeface="Times New Roman" pitchFamily="18" charset="0"/>
                <a:cs typeface="Times New Roman" pitchFamily="18" charset="0"/>
              </a:rPr>
              <a:t>It can be a complex and often challenging task. There are various factors that can affect the success of debt collection efforts.</a:t>
            </a:r>
          </a:p>
          <a:p>
            <a:r>
              <a:rPr lang="en-US" sz="2000" dirty="0" smtClean="0">
                <a:latin typeface="Times New Roman" pitchFamily="18" charset="0"/>
                <a:cs typeface="Times New Roman" pitchFamily="18" charset="0"/>
              </a:rPr>
              <a:t>One crucial factor is the legal status of the debt. Debts that are "statute-barred" are those for which the legal time limit for collection has expired. </a:t>
            </a:r>
          </a:p>
          <a:p>
            <a:r>
              <a:rPr lang="en-US" sz="2000" dirty="0" smtClean="0">
                <a:latin typeface="Times New Roman" pitchFamily="18" charset="0"/>
                <a:cs typeface="Times New Roman" pitchFamily="18" charset="0"/>
              </a:rPr>
              <a:t>The challenge lies in identifying which accounts fall into the statute-barred category. This is where data analysis and machine learning can play a crucial role.</a:t>
            </a:r>
            <a:endParaRPr lang="en-US" sz="2000" dirty="0">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small" spc="0" normalizeH="0" baseline="0" noProof="0" dirty="0" smtClean="0">
                <a:ln>
                  <a:noFill/>
                </a:ln>
                <a:solidFill>
                  <a:schemeClr val="tx1"/>
                </a:solidFill>
                <a:effectLst/>
                <a:uLnTx/>
                <a:uFillTx/>
                <a:latin typeface="Times New Roman" pitchFamily="18" charset="0"/>
                <a:ea typeface="+mj-ea"/>
                <a:cs typeface="Times New Roman" pitchFamily="18" charset="0"/>
              </a:rPr>
              <a:t>BUSINESS PROBLEM</a:t>
            </a:r>
            <a:endParaRPr kumimoji="0" lang="en-US" sz="36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572560" cy="642942"/>
          </a:xfrm>
          <a:solidFill>
            <a:schemeClr val="accent1">
              <a:lumMod val="40000"/>
              <a:lumOff val="60000"/>
            </a:schemeClr>
          </a:solidFill>
        </p:spPr>
        <p:txBody>
          <a:bodyPr>
            <a:normAutofit/>
          </a:bodyPr>
          <a:lstStyle/>
          <a:p>
            <a:pPr algn="ctr"/>
            <a:r>
              <a:rPr lang="en-US" sz="3600" b="1" dirty="0" smtClean="0">
                <a:solidFill>
                  <a:schemeClr val="tx1"/>
                </a:solidFill>
                <a:latin typeface="Times New Roman" pitchFamily="18" charset="0"/>
                <a:cs typeface="Times New Roman" pitchFamily="18" charset="0"/>
              </a:rPr>
              <a:t>OBJECTIVE</a:t>
            </a:r>
            <a:endParaRPr lang="en-US"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500174"/>
            <a:ext cx="3657600" cy="5143536"/>
          </a:xfrm>
        </p:spPr>
        <p:txBody>
          <a:bodyPr>
            <a:noAutofit/>
          </a:bodyPr>
          <a:lstStyle/>
          <a:p>
            <a:r>
              <a:rPr lang="en-US" sz="2000" dirty="0" smtClean="0">
                <a:latin typeface="Times New Roman" pitchFamily="18" charset="0"/>
                <a:cs typeface="Times New Roman" pitchFamily="18" charset="0"/>
              </a:rPr>
              <a:t>The primary objective of this project is to leverage advanced machine learning techniques to enhance the effectiveness of debt collection efforts.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central focus of the project is the "</a:t>
            </a:r>
            <a:r>
              <a:rPr lang="en-US" sz="2000" dirty="0" err="1" smtClean="0">
                <a:latin typeface="Times New Roman" pitchFamily="18" charset="0"/>
                <a:cs typeface="Times New Roman" pitchFamily="18" charset="0"/>
              </a:rPr>
              <a:t>IsStatBarred</a:t>
            </a:r>
            <a:r>
              <a:rPr lang="en-US" sz="2000" dirty="0" smtClean="0">
                <a:latin typeface="Times New Roman" pitchFamily="18" charset="0"/>
                <a:cs typeface="Times New Roman" pitchFamily="18" charset="0"/>
              </a:rPr>
              <a:t>" field, which serves as the pivotal target variable for classification. The goal is to classify accounts as statute-barred or not based on predictive features.</a:t>
            </a:r>
            <a:endParaRPr lang="en-US" sz="2000" dirty="0">
              <a:latin typeface="Times New Roman" pitchFamily="18" charset="0"/>
              <a:cs typeface="Times New Roman" pitchFamily="18" charset="0"/>
            </a:endParaRPr>
          </a:p>
        </p:txBody>
      </p:sp>
      <p:pic>
        <p:nvPicPr>
          <p:cNvPr id="5" name="Picture 4" descr="download (5).jpg"/>
          <p:cNvPicPr>
            <a:picLocks noChangeAspect="1"/>
          </p:cNvPicPr>
          <p:nvPr/>
        </p:nvPicPr>
        <p:blipFill>
          <a:blip r:embed="rId2"/>
          <a:stretch>
            <a:fillRect/>
          </a:stretch>
        </p:blipFill>
        <p:spPr>
          <a:xfrm>
            <a:off x="4143372" y="1000108"/>
            <a:ext cx="4572032" cy="56436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798496"/>
          </a:xfrm>
        </p:spPr>
        <p:txBody>
          <a:bodyPr/>
          <a:lstStyle/>
          <a:p>
            <a:pPr algn="ctr"/>
            <a:r>
              <a:rPr lang="en-US" b="1" dirty="0" smtClean="0"/>
              <a:t>Dataset Overview</a:t>
            </a:r>
            <a:endParaRPr lang="en-US" dirty="0"/>
          </a:p>
        </p:txBody>
      </p:sp>
      <p:sp>
        <p:nvSpPr>
          <p:cNvPr id="3" name="Content Placeholder 2"/>
          <p:cNvSpPr>
            <a:spLocks noGrp="1"/>
          </p:cNvSpPr>
          <p:nvPr>
            <p:ph sz="quarter" idx="2"/>
          </p:nvPr>
        </p:nvSpPr>
        <p:spPr/>
        <p:txBody>
          <a:bodyPr>
            <a:normAutofit/>
          </a:bodyPr>
          <a:lstStyle/>
          <a:p>
            <a:r>
              <a:rPr lang="en-US" sz="2000" dirty="0" smtClean="0"/>
              <a:t>To tackle the challenge of debt collection, we have collected a wealth of valuable data. </a:t>
            </a:r>
          </a:p>
          <a:p>
            <a:r>
              <a:rPr lang="en-US" sz="2000" dirty="0" smtClean="0"/>
              <a:t>This dataset is like a treasure trove of information that can help us make better decisions.</a:t>
            </a:r>
          </a:p>
          <a:p>
            <a:r>
              <a:rPr lang="en-US" sz="2000" dirty="0" smtClean="0"/>
              <a:t>This data will serve as the foundation for our machine learning project.</a:t>
            </a:r>
            <a:endParaRPr lang="en-US" sz="2000" dirty="0"/>
          </a:p>
        </p:txBody>
      </p:sp>
      <p:sp>
        <p:nvSpPr>
          <p:cNvPr id="4" name="Content Placeholder 3"/>
          <p:cNvSpPr>
            <a:spLocks noGrp="1"/>
          </p:cNvSpPr>
          <p:nvPr>
            <p:ph sz="quarter" idx="4"/>
          </p:nvPr>
        </p:nvSpPr>
        <p:spPr>
          <a:xfrm>
            <a:off x="4371975" y="2362200"/>
            <a:ext cx="3657600" cy="4210072"/>
          </a:xfrm>
        </p:spPr>
        <p:txBody>
          <a:bodyPr>
            <a:normAutofit/>
          </a:bodyPr>
          <a:lstStyle/>
          <a:p>
            <a:r>
              <a:rPr lang="en-US" sz="2000" dirty="0" smtClean="0">
                <a:latin typeface="Times New Roman" pitchFamily="18" charset="0"/>
                <a:cs typeface="Times New Roman" pitchFamily="18" charset="0"/>
              </a:rPr>
              <a:t>The dataset comprises various attributes crucial for debt collection analysis, including creditor information, account IDs, current balances, purchase dates, and other pertinent features. </a:t>
            </a:r>
          </a:p>
          <a:p>
            <a:r>
              <a:rPr lang="en-US" sz="2000" dirty="0" smtClean="0">
                <a:latin typeface="Times New Roman" pitchFamily="18" charset="0"/>
                <a:cs typeface="Times New Roman" pitchFamily="18" charset="0"/>
              </a:rPr>
              <a:t>By carefully analyzing and understanding this data, we can uncover patterns and relationships that will guide our debt collection strategy.</a:t>
            </a:r>
            <a:endParaRPr lang="en-US" sz="2000" dirty="0">
              <a:latin typeface="Times New Roman" pitchFamily="18" charset="0"/>
              <a:cs typeface="Times New Roman" pitchFamily="18" charset="0"/>
            </a:endParaRPr>
          </a:p>
        </p:txBody>
      </p:sp>
      <p:sp>
        <p:nvSpPr>
          <p:cNvPr id="5" name="Text Placeholder 4"/>
          <p:cNvSpPr>
            <a:spLocks noGrp="1"/>
          </p:cNvSpPr>
          <p:nvPr>
            <p:ph type="body" sz="quarter" idx="1"/>
          </p:nvPr>
        </p:nvSpPr>
        <p:spPr>
          <a:xfrm>
            <a:off x="428596" y="1357298"/>
            <a:ext cx="3657600" cy="658368"/>
          </a:xfrm>
        </p:spPr>
        <p:txBody>
          <a:bodyPr/>
          <a:lstStyle/>
          <a:p>
            <a:r>
              <a:rPr lang="en-US" dirty="0" smtClean="0"/>
              <a:t>Dataset Description</a:t>
            </a:r>
          </a:p>
        </p:txBody>
      </p:sp>
      <p:sp>
        <p:nvSpPr>
          <p:cNvPr id="6" name="Text Placeholder 5"/>
          <p:cNvSpPr>
            <a:spLocks noGrp="1"/>
          </p:cNvSpPr>
          <p:nvPr>
            <p:ph type="body" sz="quarter" idx="3"/>
          </p:nvPr>
        </p:nvSpPr>
        <p:spPr>
          <a:xfrm>
            <a:off x="4500562" y="1357298"/>
            <a:ext cx="3657600" cy="658368"/>
          </a:xfrm>
        </p:spPr>
        <p:txBody>
          <a:bodyPr/>
          <a:lstStyle/>
          <a:p>
            <a:r>
              <a:rPr lang="en-US" dirty="0" smtClean="0"/>
              <a:t>The dataset consists of :</a:t>
            </a:r>
          </a:p>
          <a:p>
            <a:endParaRPr lang="en-US" dirty="0"/>
          </a:p>
        </p:txBody>
      </p:sp>
      <p:sp>
        <p:nvSpPr>
          <p:cNvPr id="7"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small" spc="0" normalizeH="0" baseline="0" noProof="0" dirty="0" smtClean="0">
                <a:ln>
                  <a:noFill/>
                </a:ln>
                <a:solidFill>
                  <a:schemeClr val="tx1"/>
                </a:solidFill>
                <a:effectLst/>
                <a:uLnTx/>
                <a:uFillTx/>
                <a:latin typeface="Times New Roman" pitchFamily="18" charset="0"/>
                <a:ea typeface="+mj-ea"/>
                <a:cs typeface="Times New Roman" pitchFamily="18" charset="0"/>
              </a:rPr>
              <a:t>DATASET OVERVIEW</a:t>
            </a:r>
            <a:endParaRPr kumimoji="0" lang="en-US" sz="36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br>
              <a:rPr lang="en-US" b="1" dirty="0" smtClean="0"/>
            </a:br>
            <a:endParaRPr lang="en-US" dirty="0"/>
          </a:p>
        </p:txBody>
      </p:sp>
      <p:sp>
        <p:nvSpPr>
          <p:cNvPr id="3" name="Content Placeholder 2"/>
          <p:cNvSpPr>
            <a:spLocks noGrp="1"/>
          </p:cNvSpPr>
          <p:nvPr>
            <p:ph sz="quarter" idx="1"/>
          </p:nvPr>
        </p:nvSpPr>
        <p:spPr>
          <a:xfrm>
            <a:off x="428596" y="1285860"/>
            <a:ext cx="7972452" cy="5257800"/>
          </a:xfrm>
        </p:spPr>
        <p:txBody>
          <a:bodyPr>
            <a:normAutofit lnSpcReduction="10000"/>
          </a:bodyPr>
          <a:lstStyle/>
          <a:p>
            <a:r>
              <a:rPr lang="en-US" sz="2000" dirty="0" smtClean="0">
                <a:latin typeface="Times New Roman" pitchFamily="18" charset="0"/>
                <a:cs typeface="Times New Roman" pitchFamily="18" charset="0"/>
              </a:rPr>
              <a:t>The first step in solving any case study in data science is to analyze the data you have. It helps to give a valuable understanding of the pattern and information. EDA has a big role in the proper visualization of the data. Proper EDA gives interesting features to your data which in turn affects our data preprocessing and model selection criterion as well.</a:t>
            </a:r>
          </a:p>
          <a:p>
            <a:r>
              <a:rPr lang="en-US" sz="2000" dirty="0" smtClean="0"/>
              <a:t>Let’s have a look at the data:</a:t>
            </a:r>
          </a:p>
          <a:p>
            <a:endParaRPr lang="en-US" sz="2000" dirty="0" smtClean="0"/>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p>
          <a:p>
            <a:r>
              <a:rPr lang="en-US" sz="2000" dirty="0" smtClean="0"/>
              <a:t>This </a:t>
            </a:r>
            <a:r>
              <a:rPr lang="en-US" sz="2000" dirty="0" smtClean="0"/>
              <a:t>dataset has </a:t>
            </a:r>
            <a:r>
              <a:rPr lang="en-US" sz="2000" dirty="0" smtClean="0"/>
              <a:t>406423, </a:t>
            </a:r>
            <a:r>
              <a:rPr lang="en-US" sz="2000" dirty="0" smtClean="0"/>
              <a:t>data </a:t>
            </a:r>
            <a:r>
              <a:rPr lang="en-US" sz="2000" dirty="0" smtClean="0"/>
              <a:t>points and 26 features along with their target label. The first 5 rows appeared as shown above.</a:t>
            </a:r>
            <a:endParaRPr lang="en-US" sz="2000" dirty="0">
              <a:latin typeface="Times New Roman" pitchFamily="18" charset="0"/>
              <a:cs typeface="Times New Roman" pitchFamily="18" charset="0"/>
            </a:endParaRPr>
          </a:p>
        </p:txBody>
      </p:sp>
      <p:sp>
        <p:nvSpPr>
          <p:cNvPr id="5"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6" name="Picture 5" descr="Screenshot (1).png"/>
          <p:cNvPicPr>
            <a:picLocks noChangeAspect="1"/>
          </p:cNvPicPr>
          <p:nvPr/>
        </p:nvPicPr>
        <p:blipFill>
          <a:blip r:embed="rId2"/>
          <a:stretch>
            <a:fillRect/>
          </a:stretch>
        </p:blipFill>
        <p:spPr>
          <a:xfrm>
            <a:off x="357158" y="3357562"/>
            <a:ext cx="8215370" cy="193380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512744"/>
          </a:xfrm>
        </p:spPr>
        <p:txBody>
          <a:bodyPr>
            <a:normAutofit fontScale="90000"/>
          </a:bodyPr>
          <a:lstStyle/>
          <a:p>
            <a:r>
              <a:rPr lang="en-US" b="1" dirty="0" smtClean="0"/>
              <a:t>Exploratory Data Analysis</a:t>
            </a:r>
            <a:endParaRPr lang="en-US" dirty="0"/>
          </a:p>
        </p:txBody>
      </p:sp>
      <p:sp>
        <p:nvSpPr>
          <p:cNvPr id="7" name="Content Placeholder 6"/>
          <p:cNvSpPr>
            <a:spLocks noGrp="1"/>
          </p:cNvSpPr>
          <p:nvPr>
            <p:ph sz="quarter" idx="4"/>
          </p:nvPr>
        </p:nvSpPr>
        <p:spPr>
          <a:xfrm>
            <a:off x="4371975" y="1857364"/>
            <a:ext cx="3657600" cy="3714776"/>
          </a:xfrm>
        </p:spPr>
        <p:txBody>
          <a:bodyPr>
            <a:noAutofit/>
          </a:bodyPr>
          <a:lstStyle/>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400" dirty="0" smtClean="0"/>
              <a:t>     </a:t>
            </a:r>
            <a:endParaRPr lang="en-US" sz="1400" dirty="0" smtClean="0">
              <a:latin typeface="Times New Roman" pitchFamily="18" charset="0"/>
              <a:cs typeface="Times New Roman" pitchFamily="18" charset="0"/>
            </a:endParaRPr>
          </a:p>
        </p:txBody>
      </p:sp>
      <p:sp>
        <p:nvSpPr>
          <p:cNvPr id="4" name="Text Placeholder 3"/>
          <p:cNvSpPr>
            <a:spLocks noGrp="1"/>
          </p:cNvSpPr>
          <p:nvPr>
            <p:ph type="body" sz="quarter" idx="1"/>
          </p:nvPr>
        </p:nvSpPr>
        <p:spPr>
          <a:xfrm>
            <a:off x="357158" y="928670"/>
            <a:ext cx="3657600" cy="658368"/>
          </a:xfrm>
        </p:spPr>
        <p:txBody>
          <a:bodyPr/>
          <a:lstStyle/>
          <a:p>
            <a:r>
              <a:rPr lang="en-US" sz="1600" dirty="0" smtClean="0">
                <a:latin typeface="Times New Roman" pitchFamily="18" charset="0"/>
                <a:cs typeface="Times New Roman" pitchFamily="18" charset="0"/>
              </a:rPr>
              <a:t>Exploring Unique Values in categorical Columns</a:t>
            </a:r>
            <a:endParaRPr lang="en-US" sz="1600" dirty="0">
              <a:latin typeface="Times New Roman" pitchFamily="18" charset="0"/>
              <a:cs typeface="Times New Roman" pitchFamily="18" charset="0"/>
            </a:endParaRPr>
          </a:p>
        </p:txBody>
      </p:sp>
      <p:sp>
        <p:nvSpPr>
          <p:cNvPr id="6" name="Text Placeholder 5"/>
          <p:cNvSpPr>
            <a:spLocks noGrp="1"/>
          </p:cNvSpPr>
          <p:nvPr>
            <p:ph type="body" sz="quarter" idx="3"/>
          </p:nvPr>
        </p:nvSpPr>
        <p:spPr>
          <a:xfrm>
            <a:off x="4357686" y="928670"/>
            <a:ext cx="3657600" cy="658368"/>
          </a:xfrm>
        </p:spPr>
        <p:txBody>
          <a:bodyPr/>
          <a:lstStyle/>
          <a:p>
            <a:r>
              <a:rPr lang="en-US" sz="1600" dirty="0" smtClean="0">
                <a:latin typeface="Times New Roman" pitchFamily="18" charset="0"/>
                <a:cs typeface="Times New Roman" pitchFamily="18" charset="0"/>
              </a:rPr>
              <a:t>Exploring Unique Values in numeric Columns</a:t>
            </a:r>
            <a:endParaRPr lang="en-US" sz="1600" dirty="0">
              <a:latin typeface="Times New Roman" pitchFamily="18" charset="0"/>
              <a:cs typeface="Times New Roman" pitchFamily="18" charset="0"/>
            </a:endParaRPr>
          </a:p>
        </p:txBody>
      </p:sp>
      <p:sp>
        <p:nvSpPr>
          <p:cNvPr id="13" name="Title 1"/>
          <p:cNvSpPr txBox="1">
            <a:spLocks/>
          </p:cNvSpPr>
          <p:nvPr/>
        </p:nvSpPr>
        <p:spPr>
          <a:xfrm>
            <a:off x="142844" y="142852"/>
            <a:ext cx="8643998"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5" name="Content Placeholder 14" descr="Screenshot (6).png"/>
          <p:cNvPicPr>
            <a:picLocks noGrp="1" noChangeAspect="1"/>
          </p:cNvPicPr>
          <p:nvPr>
            <p:ph sz="quarter" idx="2"/>
          </p:nvPr>
        </p:nvPicPr>
        <p:blipFill>
          <a:blip r:embed="rId3"/>
          <a:stretch>
            <a:fillRect/>
          </a:stretch>
        </p:blipFill>
        <p:spPr>
          <a:xfrm>
            <a:off x="457200" y="1928803"/>
            <a:ext cx="3614734" cy="3000395"/>
          </a:xfrm>
        </p:spPr>
      </p:pic>
      <p:pic>
        <p:nvPicPr>
          <p:cNvPr id="16" name="Picture 15" descr="Screenshot (5).png"/>
          <p:cNvPicPr>
            <a:picLocks noChangeAspect="1"/>
          </p:cNvPicPr>
          <p:nvPr/>
        </p:nvPicPr>
        <p:blipFill>
          <a:blip r:embed="rId4"/>
          <a:stretch>
            <a:fillRect/>
          </a:stretch>
        </p:blipFill>
        <p:spPr>
          <a:xfrm>
            <a:off x="4286248" y="1714488"/>
            <a:ext cx="4167798" cy="39290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r>
              <a:rPr lang="en-US" b="1" dirty="0" smtClean="0"/>
              <a:t>Exploratory Data Analysis</a:t>
            </a:r>
            <a:endParaRPr lang="en-US" dirty="0"/>
          </a:p>
        </p:txBody>
      </p:sp>
      <p:sp>
        <p:nvSpPr>
          <p:cNvPr id="3" name="Content Placeholder 2"/>
          <p:cNvSpPr>
            <a:spLocks noGrp="1"/>
          </p:cNvSpPr>
          <p:nvPr>
            <p:ph sz="quarter" idx="1"/>
          </p:nvPr>
        </p:nvSpPr>
        <p:spPr>
          <a:xfrm>
            <a:off x="457200" y="1214422"/>
            <a:ext cx="7467600" cy="5259530"/>
          </a:xfrm>
        </p:spPr>
        <p:txBody>
          <a:bodyPr/>
          <a:lstStyle/>
          <a:p>
            <a:pPr>
              <a:buNone/>
            </a:pPr>
            <a:r>
              <a:rPr lang="en-US" b="1" dirty="0" smtClean="0"/>
              <a:t>Distribution of classes</a:t>
            </a:r>
          </a:p>
          <a:p>
            <a:endParaRPr lang="en-US" b="1" dirty="0" smtClean="0"/>
          </a:p>
          <a:p>
            <a:endParaRPr lang="en-US" dirty="0"/>
          </a:p>
        </p:txBody>
      </p:sp>
      <p:sp>
        <p:nvSpPr>
          <p:cNvPr id="9" name="Flowchart: Punched Tape 8"/>
          <p:cNvSpPr/>
          <p:nvPr/>
        </p:nvSpPr>
        <p:spPr>
          <a:xfrm>
            <a:off x="5072066" y="2428868"/>
            <a:ext cx="3000396" cy="4143404"/>
          </a:xfrm>
          <a:prstGeom prst="flowChartPunchedTap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143504" y="3500438"/>
            <a:ext cx="2857520" cy="2308324"/>
          </a:xfrm>
          <a:prstGeom prst="rect">
            <a:avLst/>
          </a:prstGeom>
          <a:noFill/>
        </p:spPr>
        <p:txBody>
          <a:bodyPr wrap="square" rtlCol="0">
            <a:spAutoFit/>
          </a:bodyPr>
          <a:lstStyle/>
          <a:p>
            <a:r>
              <a:rPr lang="en-US" sz="1600" dirty="0" smtClean="0"/>
              <a:t>The output indicates that approximately 70% of the records correspond to Statute barred status, while about 30% correspond to statute not barred status in the dataset and Statute barred status is higher than Statute not barred status.</a:t>
            </a:r>
            <a:endParaRPr lang="en-US" sz="1600" dirty="0" smtClean="0">
              <a:latin typeface="Times New Roman" pitchFamily="18" charset="0"/>
              <a:cs typeface="Times New Roman" pitchFamily="18" charset="0"/>
            </a:endParaRPr>
          </a:p>
        </p:txBody>
      </p:sp>
      <p:sp>
        <p:nvSpPr>
          <p:cNvPr id="8" name="Title 1"/>
          <p:cNvSpPr txBox="1">
            <a:spLocks/>
          </p:cNvSpPr>
          <p:nvPr/>
        </p:nvSpPr>
        <p:spPr>
          <a:xfrm>
            <a:off x="142844" y="357166"/>
            <a:ext cx="8572560" cy="642942"/>
          </a:xfrm>
          <a:prstGeom prst="rect">
            <a:avLst/>
          </a:prstGeom>
          <a:solidFill>
            <a:schemeClr val="accent1">
              <a:lumMod val="40000"/>
              <a:lumOff val="60000"/>
            </a:schemeClr>
          </a:solidFill>
        </p:spPr>
        <p:txBody>
          <a:bodyPr vert="horz" anchor="b">
            <a:normAutofit/>
          </a:bodyPr>
          <a:lstStyle/>
          <a:p>
            <a:pPr lvl="0" algn="ctr">
              <a:spcBef>
                <a:spcPct val="0"/>
              </a:spcBef>
            </a:pPr>
            <a:r>
              <a:rPr lang="en-US" sz="3200" b="1" dirty="0" smtClean="0">
                <a:latin typeface="Times New Roman" pitchFamily="18" charset="0"/>
                <a:cs typeface="Times New Roman" pitchFamily="18" charset="0"/>
              </a:rPr>
              <a:t>EXPLORATORY  DATA  ANALYSIS</a:t>
            </a:r>
            <a:endParaRPr kumimoji="0" lang="en-US" sz="3200" b="1" i="0" u="none" strike="noStrike" kern="1200" cap="sm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11" name="Picture 10" descr="Screenshot (2).png"/>
          <p:cNvPicPr>
            <a:picLocks noChangeAspect="1"/>
          </p:cNvPicPr>
          <p:nvPr/>
        </p:nvPicPr>
        <p:blipFill>
          <a:blip r:embed="rId2"/>
          <a:stretch>
            <a:fillRect/>
          </a:stretch>
        </p:blipFill>
        <p:spPr>
          <a:xfrm>
            <a:off x="214282" y="1643050"/>
            <a:ext cx="8572560" cy="1214446"/>
          </a:xfrm>
          <a:prstGeom prst="rect">
            <a:avLst/>
          </a:prstGeom>
        </p:spPr>
      </p:pic>
      <p:pic>
        <p:nvPicPr>
          <p:cNvPr id="12" name="Picture 11" descr="download (1).png"/>
          <p:cNvPicPr>
            <a:picLocks noChangeAspect="1"/>
          </p:cNvPicPr>
          <p:nvPr/>
        </p:nvPicPr>
        <p:blipFill>
          <a:blip r:embed="rId3"/>
          <a:stretch>
            <a:fillRect/>
          </a:stretch>
        </p:blipFill>
        <p:spPr>
          <a:xfrm>
            <a:off x="214282" y="2928934"/>
            <a:ext cx="4643470" cy="364333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1773</TotalTime>
  <Words>2067</Words>
  <Application>Microsoft Office PowerPoint</Application>
  <PresentationFormat>On-screen Show (4:3)</PresentationFormat>
  <Paragraphs>256</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Predicting Debt Recovery Probability through Statute-Barred Analysis</vt:lpstr>
      <vt:lpstr>TABLE  OF  CONTENT</vt:lpstr>
      <vt:lpstr>INTRODUCTION</vt:lpstr>
      <vt:lpstr>Objectives</vt:lpstr>
      <vt:lpstr>OBJECTIVE</vt:lpstr>
      <vt:lpstr>Dataset Overview</vt:lpstr>
      <vt:lpstr>Exploratory Data Analysis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Slide 18</vt:lpstr>
      <vt:lpstr>Slide 19</vt:lpstr>
      <vt:lpstr>Slide 20</vt:lpstr>
      <vt:lpstr>Slide 21</vt:lpstr>
      <vt:lpstr>Exploratory Data Analysis</vt:lpstr>
      <vt:lpstr>Slide 23</vt:lpstr>
      <vt:lpstr>Exploratory Data Analysis</vt:lpstr>
      <vt:lpstr>Exploratory Data Analysis</vt:lpstr>
      <vt:lpstr>Exploratory Data Analysis</vt:lpstr>
      <vt:lpstr>Exploratory Data Analysis</vt:lpstr>
      <vt:lpstr>Slide 28</vt:lpstr>
      <vt:lpstr> Model Selection</vt:lpstr>
      <vt:lpstr>Slide 30</vt:lpstr>
      <vt:lpstr>Slide 31</vt:lpstr>
      <vt:lpstr>MODEL EVALUATION</vt:lpstr>
      <vt:lpstr>Slide 33</vt:lpstr>
      <vt:lpstr>CONCLUSION</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usage prediction on In-Vehicle Recommendation systems</dc:title>
  <dc:creator>HP</dc:creator>
  <cp:lastModifiedBy>HP</cp:lastModifiedBy>
  <cp:revision>149</cp:revision>
  <dcterms:created xsi:type="dcterms:W3CDTF">2023-09-07T12:53:09Z</dcterms:created>
  <dcterms:modified xsi:type="dcterms:W3CDTF">2023-10-20T10:30:48Z</dcterms:modified>
</cp:coreProperties>
</file>