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92" r:id="rId9"/>
    <p:sldId id="298" r:id="rId10"/>
    <p:sldId id="300" r:id="rId11"/>
    <p:sldId id="295" r:id="rId12"/>
    <p:sldId id="296" r:id="rId13"/>
    <p:sldId id="301" r:id="rId14"/>
    <p:sldId id="297" r:id="rId1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7F6DF-8915-4FE3-B9B4-1CEF802567B8}" v="38" dt="2023-05-12T10:59:25.283"/>
    <p1510:client id="{C7DF6C7E-1193-4A7F-9194-6214A01DED23}" v="19" dt="2023-05-12T21:18:22.096"/>
    <p1510:client id="{C835E59B-384A-4201-AE7B-13A8B47F230D}" v="488" dt="2023-05-12T21:22:27.678"/>
    <p1510:client id="{C8CC6158-6218-43FB-AD30-147FB17583B4}" v="172" vWet="174" dt="2023-05-12T21:11:28.147"/>
  </p1510:revLst>
</p1510:revInfo>
</file>

<file path=ppt/tableStyles.xml><?xml version="1.0" encoding="utf-8"?>
<a:tblStyleLst xmlns:a="http://schemas.openxmlformats.org/drawingml/2006/main" def="{6723D0E0-1330-4437-9D86-6B770FA2EA50}">
  <a:tblStyle styleId="{6723D0E0-1330-4437-9D86-6B770FA2EA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59d836fa8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159d836fa8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85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59d836fa8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159d836fa8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48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d917014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d917014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59d836fa8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159d836fa8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59d836fa8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159d836fa8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PCAP: zijn data files die gemaakt zijn met een programma, in deze files </a:t>
            </a:r>
            <a:r>
              <a:rPr lang="nl-NL" err="1"/>
              <a:t>hebje</a:t>
            </a:r>
            <a:r>
              <a:rPr lang="nl-NL"/>
              <a:t> data </a:t>
            </a:r>
            <a:r>
              <a:rPr lang="nl-NL" err="1"/>
              <a:t>packets</a:t>
            </a:r>
            <a:r>
              <a:rPr lang="nl-NL"/>
              <a:t> van een netwerk en die worden gebruiken om de netwerkkaraktereigenschappen te </a:t>
            </a:r>
            <a:r>
              <a:rPr lang="nl-NL" err="1"/>
              <a:t>analyseern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838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59d836fa8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159d836fa8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562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59d836fa8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159d836fa8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46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59d836fa8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159d836fa8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467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59d836fa8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159d836fa8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84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13525" y="3317438"/>
            <a:ext cx="31584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3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13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196" name="Google Shape;196;p13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7" name="Google Shape;197;p13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8" name="Google Shape;198;p13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9" name="Google Shape;199;p13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0" name="Google Shape;200;p13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1" name="Google Shape;201;p13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2" name="Google Shape;202;p13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3" name="Google Shape;203;p13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5" name="Google Shape;205;p13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6" name="Google Shape;206;p13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7" name="Google Shape;207;p13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9" name="Google Shape;209;p13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384900" y="1579800"/>
            <a:ext cx="67443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57" name="Google Shape;57;p4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8" name="Google Shape;58;p4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9" name="Google Shape;59;p4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0" name="Google Shape;60;p4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1" name="Google Shape;61;p4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2" name="Google Shape;62;p4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3" name="Google Shape;63;p4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4" name="Google Shape;64;p4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6" name="Google Shape;66;p4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7" name="Google Shape;67;p4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8" name="Google Shape;68;p4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9" name="Google Shape;69;p4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0" name="Google Shape;70;p4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98" name="Google Shape;98;p6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99" name="Google Shape;99;p6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0" name="Google Shape;100;p6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1" name="Google Shape;101;p6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2" name="Google Shape;102;p6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3" name="Google Shape;103;p6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4" name="Google Shape;104;p6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5" name="Google Shape;105;p6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7" name="Google Shape;107;p6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8" name="Google Shape;108;p6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9" name="Google Shape;109;p6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10" name="Google Shape;110;p6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11" name="Google Shape;111;p6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Security Advanced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1"/>
          </p:nvPr>
        </p:nvSpPr>
        <p:spPr>
          <a:xfrm>
            <a:off x="1413525" y="3004538"/>
            <a:ext cx="6364987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 dirty="0" err="1">
                <a:latin typeface="Arial"/>
                <a:cs typeface="Arial"/>
              </a:rPr>
              <a:t>Console.WriteLine</a:t>
            </a:r>
            <a:r>
              <a:rPr lang="en-US" sz="1200" dirty="0">
                <a:latin typeface="Arial"/>
                <a:cs typeface="Arial"/>
              </a:rPr>
              <a:t>(Maxim Meus, Khalid </a:t>
            </a:r>
            <a:r>
              <a:rPr lang="en-US" sz="1200" dirty="0" err="1">
                <a:latin typeface="Arial"/>
                <a:cs typeface="Arial"/>
              </a:rPr>
              <a:t>Ait</a:t>
            </a:r>
            <a:r>
              <a:rPr lang="en-US" sz="1200" dirty="0">
                <a:latin typeface="Arial"/>
                <a:cs typeface="Arial"/>
              </a:rPr>
              <a:t> Bouzid, </a:t>
            </a:r>
            <a:r>
              <a:rPr lang="en-US" sz="1200" dirty="0" err="1">
                <a:latin typeface="Arial"/>
                <a:cs typeface="Arial"/>
              </a:rPr>
              <a:t>Demian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Hamers</a:t>
            </a:r>
            <a:r>
              <a:rPr lang="en-US" sz="1200" dirty="0">
                <a:latin typeface="Arial"/>
                <a:cs typeface="Arial"/>
              </a:rPr>
              <a:t>, Rasmus Leseberg);</a:t>
            </a:r>
            <a:endParaRPr lang="en-BE" sz="1200" dirty="0">
              <a:latin typeface="Arial"/>
              <a:cs typeface="Arial"/>
            </a:endParaRPr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2"/>
          </p:nvPr>
        </p:nvSpPr>
        <p:spPr>
          <a:xfrm>
            <a:off x="1413525" y="167816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lt2"/>
                </a:solidFill>
              </a:rPr>
              <a:t>THM</a:t>
            </a:r>
            <a:r>
              <a:rPr lang="en" dirty="0">
                <a:solidFill>
                  <a:schemeClr val="accent6"/>
                </a:solidFill>
              </a:rPr>
              <a:t>] 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Red </a:t>
            </a:r>
            <a:r>
              <a:rPr lang="en" dirty="0">
                <a:solidFill>
                  <a:schemeClr val="accent6"/>
                </a:solidFill>
              </a:rPr>
              <a:t>&amp; </a:t>
            </a:r>
            <a:r>
              <a:rPr lang="en" dirty="0">
                <a:solidFill>
                  <a:srgbClr val="0070C0"/>
                </a:solidFill>
              </a:rPr>
              <a:t>Blue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nl-BE" sz="1400" dirty="0" err="1">
                <a:solidFill>
                  <a:schemeClr val="accent3"/>
                </a:solidFill>
              </a:rPr>
              <a:t>SecAdv</a:t>
            </a:r>
            <a:r>
              <a:rPr lang="nl-BE" sz="1400" dirty="0">
                <a:solidFill>
                  <a:schemeClr val="accent3"/>
                </a:solidFill>
              </a:rPr>
              <a:t> Group II</a:t>
            </a:r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err="1">
                <a:solidFill>
                  <a:schemeClr val="accent3"/>
                </a:solidFill>
              </a:rPr>
              <a:t>Toegepaste</a:t>
            </a:r>
            <a:r>
              <a:rPr lang="en-US" sz="1400">
                <a:solidFill>
                  <a:schemeClr val="accent3"/>
                </a:solidFill>
              </a:rPr>
              <a:t> Informatica | SNB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8" name="Google Shape;258;p18"/>
          <p:cNvSpPr txBox="1">
            <a:spLocks noGrp="1"/>
          </p:cNvSpPr>
          <p:nvPr>
            <p:ph type="subTitle" idx="1"/>
          </p:nvPr>
        </p:nvSpPr>
        <p:spPr>
          <a:xfrm>
            <a:off x="4572000" y="46947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3"/>
          </p:nvPr>
        </p:nvSpPr>
        <p:spPr>
          <a:xfrm>
            <a:off x="1413525" y="2227338"/>
            <a:ext cx="3265632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 i="1">
                <a:solidFill>
                  <a:schemeClr val="accent6"/>
                </a:solidFill>
              </a:rPr>
              <a:t>&lt; Deep Dive</a:t>
            </a:r>
            <a:r>
              <a:rPr lang="nl-BE" sz="2000" i="1"/>
              <a:t> </a:t>
            </a:r>
            <a:r>
              <a:rPr lang="nl-BE" sz="2000" i="1">
                <a:solidFill>
                  <a:schemeClr val="accent6"/>
                </a:solidFill>
              </a:rPr>
              <a:t>&gt;</a:t>
            </a:r>
          </a:p>
        </p:txBody>
      </p:sp>
      <p:grpSp>
        <p:nvGrpSpPr>
          <p:cNvPr id="260" name="Google Shape;260;p18"/>
          <p:cNvGrpSpPr/>
          <p:nvPr/>
        </p:nvGrpSpPr>
        <p:grpSpPr>
          <a:xfrm>
            <a:off x="7778512" y="1247576"/>
            <a:ext cx="506100" cy="2750987"/>
            <a:chOff x="1413525" y="1247575"/>
            <a:chExt cx="506100" cy="3065654"/>
          </a:xfrm>
        </p:grpSpPr>
        <p:cxnSp>
          <p:nvCxnSpPr>
            <p:cNvPr id="261" name="Google Shape;261;p18"/>
            <p:cNvCxnSpPr/>
            <p:nvPr/>
          </p:nvCxnSpPr>
          <p:spPr>
            <a:xfrm>
              <a:off x="1552213" y="1247575"/>
              <a:ext cx="0" cy="2275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18"/>
            <p:cNvSpPr txBox="1"/>
            <p:nvPr/>
          </p:nvSpPr>
          <p:spPr>
            <a:xfrm>
              <a:off x="1413525" y="3557749"/>
              <a:ext cx="506100" cy="755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Picture 2" descr="A whit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0820F8E-EB3E-518B-E07E-FC8F46CAC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562" y="4066202"/>
            <a:ext cx="984929" cy="9857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2EC8A3-4DAA-F453-5A56-26EDFD379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621" y="3225817"/>
            <a:ext cx="3467181" cy="12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4" name="Google Shape;1874;p2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Privilege Escalation {Bloodhound}</a:t>
            </a:r>
            <a:endParaRPr dirty="0"/>
          </a:p>
        </p:txBody>
      </p:sp>
      <p:sp>
        <p:nvSpPr>
          <p:cNvPr id="1895" name="Google Shape;1895;p21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6" name="Google Shape;1896;p2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&lt;Privilege Escalation&gt;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7" name="Google Shape;1897;p2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Sec Adv II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Picture 1" descr="A whit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79BD737-8D7B-72ED-3D54-48D23C1F5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576" y="91525"/>
            <a:ext cx="365410" cy="365723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BDE93155-4973-A0E0-4D32-3DB7FFD29BA3}"/>
              </a:ext>
            </a:extLst>
          </p:cNvPr>
          <p:cNvSpPr txBox="1"/>
          <p:nvPr/>
        </p:nvSpPr>
        <p:spPr>
          <a:xfrm>
            <a:off x="715420" y="1379948"/>
            <a:ext cx="3291785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accent6"/>
                </a:solidFill>
              </a:rPr>
              <a:t>Active Directory </a:t>
            </a:r>
            <a:r>
              <a:rPr lang="nl-NL" sz="1800" dirty="0" err="1">
                <a:solidFill>
                  <a:schemeClr val="accent6"/>
                </a:solidFill>
              </a:rPr>
              <a:t>Mapping</a:t>
            </a:r>
            <a:endParaRPr lang="nl-NL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nl-NL" sz="1800" dirty="0" err="1">
                <a:solidFill>
                  <a:schemeClr val="accent6"/>
                </a:solidFill>
              </a:rPr>
              <a:t>SharpGPOAbuse</a:t>
            </a:r>
            <a:endParaRPr lang="nl-NL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accent6"/>
                </a:solidFill>
              </a:rPr>
              <a:t>Group </a:t>
            </a:r>
            <a:r>
              <a:rPr lang="nl-NL" sz="1800" dirty="0" err="1">
                <a:solidFill>
                  <a:schemeClr val="accent6"/>
                </a:solidFill>
              </a:rPr>
              <a:t>Policies</a:t>
            </a:r>
            <a:endParaRPr lang="nl-NL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accent6"/>
                </a:solidFill>
              </a:rPr>
              <a:t>Data </a:t>
            </a:r>
            <a:r>
              <a:rPr lang="nl-NL" sz="1800" dirty="0" err="1">
                <a:solidFill>
                  <a:schemeClr val="accent6"/>
                </a:solidFill>
              </a:rPr>
              <a:t>collection</a:t>
            </a:r>
            <a:r>
              <a:rPr lang="nl-NL" sz="1800" dirty="0">
                <a:solidFill>
                  <a:schemeClr val="accent6"/>
                </a:solidFill>
              </a:rPr>
              <a:t> van BH</a:t>
            </a:r>
          </a:p>
          <a:p>
            <a:pPr marL="285750" indent="-28575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accent6"/>
                </a:solidFill>
              </a:rPr>
              <a:t>Privilege </a:t>
            </a:r>
            <a:r>
              <a:rPr lang="nl-NL" sz="1800" dirty="0" err="1">
                <a:solidFill>
                  <a:schemeClr val="accent6"/>
                </a:solidFill>
              </a:rPr>
              <a:t>Escalation</a:t>
            </a:r>
            <a:r>
              <a:rPr lang="nl-NL" sz="1800" dirty="0">
                <a:solidFill>
                  <a:schemeClr val="accent6"/>
                </a:solidFill>
              </a:rPr>
              <a:t> </a:t>
            </a:r>
            <a:r>
              <a:rPr lang="nl-NL" sz="1800" dirty="0" err="1">
                <a:solidFill>
                  <a:schemeClr val="accent6"/>
                </a:solidFill>
              </a:rPr>
              <a:t>Techniques</a:t>
            </a:r>
            <a:r>
              <a:rPr lang="nl-NL" sz="1800" dirty="0">
                <a:solidFill>
                  <a:schemeClr val="accent6"/>
                </a:solidFill>
              </a:rPr>
              <a:t> in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pic>
        <p:nvPicPr>
          <p:cNvPr id="7" name="Picture 6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03861DE4-DB9C-D2FD-5A73-07C950166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910" y="1154206"/>
            <a:ext cx="4130371" cy="18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red line art of a dog&#10;&#10;Description automatically generated with low confidence">
            <a:extLst>
              <a:ext uri="{FF2B5EF4-FFF2-40B4-BE49-F238E27FC236}">
                <a16:creationId xmlns:a16="http://schemas.microsoft.com/office/drawing/2014/main" id="{FDBE3416-1820-1593-33C8-EADBEE597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802" y="2813962"/>
            <a:ext cx="1979198" cy="19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0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Questions {?}</a:t>
            </a:r>
            <a:endParaRPr dirty="0"/>
          </a:p>
        </p:txBody>
      </p:sp>
      <p:sp>
        <p:nvSpPr>
          <p:cNvPr id="1877" name="Google Shape;1877;p21"/>
          <p:cNvSpPr txBox="1"/>
          <p:nvPr/>
        </p:nvSpPr>
        <p:spPr>
          <a:xfrm>
            <a:off x="5735865" y="3340588"/>
            <a:ext cx="2180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5" name="Google Shape;1895;p21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6" name="Google Shape;1896;p2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?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7" name="Google Shape;1897;p2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Sec Adv II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Picture 1" descr="A whit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79BD737-8D7B-72ED-3D54-48D23C1F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576" y="91525"/>
            <a:ext cx="365410" cy="365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D4A160-9C44-41A9-872A-0BC872B9DBA3}"/>
              </a:ext>
            </a:extLst>
          </p:cNvPr>
          <p:cNvSpPr txBox="1"/>
          <p:nvPr/>
        </p:nvSpPr>
        <p:spPr>
          <a:xfrm>
            <a:off x="710125" y="1792358"/>
            <a:ext cx="458096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3"/>
                </a:solidFill>
              </a:rPr>
              <a:t>TeamGrading</a:t>
            </a:r>
            <a:r>
              <a:rPr lang="en-US" sz="1800" dirty="0">
                <a:solidFill>
                  <a:schemeClr val="accent3"/>
                </a:solidFill>
              </a:rPr>
              <a:t>: </a:t>
            </a:r>
            <a:r>
              <a:rPr lang="en-US" sz="1800" i="1" dirty="0">
                <a:solidFill>
                  <a:schemeClr val="accent3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3733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body" idx="1"/>
          </p:nvPr>
        </p:nvSpPr>
        <p:spPr>
          <a:xfrm>
            <a:off x="1369538" y="1150375"/>
            <a:ext cx="67443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ts val="3100"/>
              </a:lnSpc>
              <a:buClr>
                <a:srgbClr val="72D9F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SSRF &amp; Burp Suite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Brim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Volatility &amp; Memory Forensics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OSINT &amp; Sakura Room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Reverse Shell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LLMNR poisoning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Arial"/>
                <a:cs typeface="Arial"/>
                <a:sym typeface="Arial"/>
              </a:rPr>
              <a:t>Privilege Escalation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69" name="Google Shape;269;p19"/>
          <p:cNvGrpSpPr/>
          <p:nvPr/>
        </p:nvGrpSpPr>
        <p:grpSpPr>
          <a:xfrm>
            <a:off x="710125" y="1470475"/>
            <a:ext cx="506100" cy="2910975"/>
            <a:chOff x="1084825" y="1659050"/>
            <a:chExt cx="506100" cy="2910975"/>
          </a:xfrm>
        </p:grpSpPr>
        <p:sp>
          <p:nvSpPr>
            <p:cNvPr id="270" name="Google Shape;270;p1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19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BE" sz="140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&lt;Contents&gt;</a:t>
            </a:r>
          </a:p>
        </p:txBody>
      </p:sp>
      <p:sp>
        <p:nvSpPr>
          <p:cNvPr id="274" name="Google Shape;274;p19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nl-BE" sz="140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SecAdv</a:t>
            </a:r>
            <a:r>
              <a:rPr lang="nl-BE" sz="140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Groep II</a:t>
            </a:r>
          </a:p>
        </p:txBody>
      </p:sp>
      <p:sp>
        <p:nvSpPr>
          <p:cNvPr id="275" name="Google Shape;275;p19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Picture 1" descr="A whit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75A006C-49E9-AD1B-A476-17C608A03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900" y="111540"/>
            <a:ext cx="365410" cy="365723"/>
          </a:xfrm>
          <a:prstGeom prst="rect">
            <a:avLst/>
          </a:prstGeom>
        </p:spPr>
      </p:pic>
      <p:sp>
        <p:nvSpPr>
          <p:cNvPr id="3" name="Google Shape;270;p19">
            <a:extLst>
              <a:ext uri="{FF2B5EF4-FFF2-40B4-BE49-F238E27FC236}">
                <a16:creationId xmlns:a16="http://schemas.microsoft.com/office/drawing/2014/main" id="{E3EEC333-CC3E-18ED-F1EF-3AC404C0265D}"/>
              </a:ext>
            </a:extLst>
          </p:cNvPr>
          <p:cNvSpPr txBox="1"/>
          <p:nvPr/>
        </p:nvSpPr>
        <p:spPr>
          <a:xfrm rot="10800000">
            <a:off x="2889625" y="53477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SSRF {Server Side Request Forgery}</a:t>
            </a:r>
            <a:endParaRPr/>
          </a:p>
        </p:txBody>
      </p:sp>
      <p:sp>
        <p:nvSpPr>
          <p:cNvPr id="1855" name="Google Shape;1855;p20"/>
          <p:cNvSpPr txBox="1"/>
          <p:nvPr/>
        </p:nvSpPr>
        <p:spPr>
          <a:xfrm>
            <a:off x="5947132" y="1603725"/>
            <a:ext cx="2263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7" name="Google Shape;1867;p20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&lt;SSRF&gt;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8" name="Google Shape;1868;p20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Sec Adv II 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" name="Google Shape;268;p19">
            <a:extLst>
              <a:ext uri="{FF2B5EF4-FFF2-40B4-BE49-F238E27FC236}">
                <a16:creationId xmlns:a16="http://schemas.microsoft.com/office/drawing/2014/main" id="{44AE9C2A-3746-28AB-0459-23DC0B9D3E07}"/>
              </a:ext>
            </a:extLst>
          </p:cNvPr>
          <p:cNvSpPr txBox="1">
            <a:spLocks/>
          </p:cNvSpPr>
          <p:nvPr/>
        </p:nvSpPr>
        <p:spPr>
          <a:xfrm>
            <a:off x="712212" y="1339419"/>
            <a:ext cx="67443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SSRF?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Enumeration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3"/>
                </a:solidFill>
              </a:rPr>
              <a:t>Dirbuster</a:t>
            </a:r>
            <a:endParaRPr lang="en-US" sz="1800" dirty="0">
              <a:solidFill>
                <a:schemeClr val="accent3"/>
              </a:solidFill>
            </a:endParaRP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Internal </a:t>
            </a:r>
            <a:r>
              <a:rPr lang="en-US" sz="1800" dirty="0" err="1">
                <a:solidFill>
                  <a:schemeClr val="accent3"/>
                </a:solidFill>
              </a:rPr>
              <a:t>Footprinting</a:t>
            </a:r>
            <a:endParaRPr lang="en-US" sz="1800" dirty="0">
              <a:solidFill>
                <a:schemeClr val="accent3"/>
              </a:solidFill>
            </a:endParaRP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Input Sanitization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URL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6E16DA3-2222-F67E-0763-E600E859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92" y="1291075"/>
            <a:ext cx="5044440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46FCA-C513-2F8F-1FEA-979FAF1F5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68" y="2347359"/>
            <a:ext cx="3196004" cy="264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whit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03841BE-D0A7-BCC8-A3C8-1594D1F23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127" y="83102"/>
            <a:ext cx="365410" cy="3657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Burp Suite {HTTP Proxy}</a:t>
            </a:r>
            <a:endParaRPr/>
          </a:p>
        </p:txBody>
      </p:sp>
      <p:sp>
        <p:nvSpPr>
          <p:cNvPr id="1877" name="Google Shape;1877;p21"/>
          <p:cNvSpPr txBox="1"/>
          <p:nvPr/>
        </p:nvSpPr>
        <p:spPr>
          <a:xfrm>
            <a:off x="5735865" y="3340588"/>
            <a:ext cx="2180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5" name="Google Shape;1895;p21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6" name="Google Shape;1896;p2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&lt;Burp Suite &amp; MITM&gt;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7" name="Google Shape;1897;p2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Sec Adv II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Picture 1" descr="A whit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79BD737-8D7B-72ED-3D54-48D23C1F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576" y="91525"/>
            <a:ext cx="365410" cy="365723"/>
          </a:xfrm>
          <a:prstGeom prst="rect">
            <a:avLst/>
          </a:prstGeom>
        </p:spPr>
      </p:pic>
      <p:sp>
        <p:nvSpPr>
          <p:cNvPr id="9" name="Google Shape;268;p19">
            <a:extLst>
              <a:ext uri="{FF2B5EF4-FFF2-40B4-BE49-F238E27FC236}">
                <a16:creationId xmlns:a16="http://schemas.microsoft.com/office/drawing/2014/main" id="{2669A7E9-6133-8DEF-8298-3516F66987EC}"/>
              </a:ext>
            </a:extLst>
          </p:cNvPr>
          <p:cNvSpPr txBox="1">
            <a:spLocks/>
          </p:cNvSpPr>
          <p:nvPr/>
        </p:nvSpPr>
        <p:spPr>
          <a:xfrm>
            <a:off x="714006" y="1312331"/>
            <a:ext cx="67443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HTTP Intercept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Proxy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MITM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Repeater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SSL/TLS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HSTS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43E2B0-13FA-E65C-A6EB-AB4106066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136" y="1869077"/>
            <a:ext cx="3560124" cy="2399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B3227-B090-17AB-B361-322D5D825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500" y="1292923"/>
            <a:ext cx="3779520" cy="131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BRIM {</a:t>
            </a:r>
            <a:r>
              <a:rPr lang="nl-BE" err="1"/>
              <a:t>network</a:t>
            </a:r>
            <a:r>
              <a:rPr lang="nl-BE"/>
              <a:t> </a:t>
            </a:r>
            <a:r>
              <a:rPr lang="nl-BE" err="1"/>
              <a:t>forensics</a:t>
            </a:r>
            <a:r>
              <a:rPr lang="en"/>
              <a:t>}</a:t>
            </a:r>
            <a:endParaRPr/>
          </a:p>
        </p:txBody>
      </p:sp>
      <p:sp>
        <p:nvSpPr>
          <p:cNvPr id="1877" name="Google Shape;1877;p21"/>
          <p:cNvSpPr txBox="1"/>
          <p:nvPr/>
        </p:nvSpPr>
        <p:spPr>
          <a:xfrm>
            <a:off x="5735865" y="3340588"/>
            <a:ext cx="2180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5" name="Google Shape;1895;p21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6" name="Google Shape;1896;p2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&lt;BRIM&gt;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7" name="Google Shape;1897;p2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Sec Adv II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Picture 1" descr="A whit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79BD737-8D7B-72ED-3D54-48D23C1F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576" y="91525"/>
            <a:ext cx="365410" cy="36572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A9CE502-2A94-58C1-A331-9D889D999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976" y="1276939"/>
            <a:ext cx="5490010" cy="271783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102D56A-6852-CF23-AC99-5E96D6AE7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370" y="1273989"/>
            <a:ext cx="3292261" cy="294603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C2DFE500-CF25-1084-3231-DE4DA27A992B}"/>
              </a:ext>
            </a:extLst>
          </p:cNvPr>
          <p:cNvSpPr txBox="1"/>
          <p:nvPr/>
        </p:nvSpPr>
        <p:spPr>
          <a:xfrm>
            <a:off x="713499" y="1339081"/>
            <a:ext cx="2114851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accent3"/>
                </a:solidFill>
              </a:rPr>
              <a:t>Open Source</a:t>
            </a:r>
          </a:p>
          <a:p>
            <a:pPr marL="285750" indent="-28575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accent3"/>
                </a:solidFill>
              </a:rPr>
              <a:t>PCAP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71C5D88-55F8-E98C-E3F7-60CBFCBC140F}"/>
              </a:ext>
            </a:extLst>
          </p:cNvPr>
          <p:cNvSpPr txBox="1"/>
          <p:nvPr/>
        </p:nvSpPr>
        <p:spPr>
          <a:xfrm>
            <a:off x="856219" y="4183452"/>
            <a:ext cx="40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accent3"/>
                </a:solidFill>
              </a:rPr>
              <a:t>// </a:t>
            </a:r>
            <a:r>
              <a:rPr lang="nl-NL" err="1">
                <a:solidFill>
                  <a:schemeClr val="accent3"/>
                </a:solidFill>
              </a:rPr>
              <a:t>Warzone</a:t>
            </a:r>
            <a:r>
              <a:rPr lang="nl-NL">
                <a:solidFill>
                  <a:schemeClr val="accent3"/>
                </a:solidFill>
              </a:rPr>
              <a:t> 1 &amp; </a:t>
            </a:r>
            <a:r>
              <a:rPr lang="nl-NL" err="1">
                <a:solidFill>
                  <a:schemeClr val="accent3"/>
                </a:solidFill>
              </a:rPr>
              <a:t>PrintNightmare</a:t>
            </a:r>
            <a:r>
              <a:rPr lang="nl-NL">
                <a:solidFill>
                  <a:schemeClr val="accent3"/>
                </a:solidFill>
              </a:rPr>
              <a:t>, </a:t>
            </a:r>
            <a:r>
              <a:rPr lang="nl-NL" err="1">
                <a:solidFill>
                  <a:schemeClr val="accent3"/>
                </a:solidFill>
              </a:rPr>
              <a:t>thrice</a:t>
            </a:r>
            <a:r>
              <a:rPr lang="nl-NL">
                <a:solidFill>
                  <a:schemeClr val="accent3"/>
                </a:solidFill>
              </a:rPr>
              <a:t> room</a:t>
            </a:r>
            <a:endParaRPr lang="nl-BE">
              <a:solidFill>
                <a:schemeClr val="accent3"/>
              </a:solidFill>
            </a:endParaRPr>
          </a:p>
        </p:txBody>
      </p:sp>
      <p:pic>
        <p:nvPicPr>
          <p:cNvPr id="10" name="Picture 4" descr="Brim Data · GitHub">
            <a:extLst>
              <a:ext uri="{FF2B5EF4-FFF2-40B4-BE49-F238E27FC236}">
                <a16:creationId xmlns:a16="http://schemas.microsoft.com/office/drawing/2014/main" id="{65C66264-942B-C694-BD9B-6EF304BDB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319" y="171076"/>
            <a:ext cx="788484" cy="78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9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Volatility {memory forensics}</a:t>
            </a:r>
            <a:endParaRPr/>
          </a:p>
        </p:txBody>
      </p:sp>
      <p:sp>
        <p:nvSpPr>
          <p:cNvPr id="1877" name="Google Shape;1877;p21"/>
          <p:cNvSpPr txBox="1"/>
          <p:nvPr/>
        </p:nvSpPr>
        <p:spPr>
          <a:xfrm>
            <a:off x="5735865" y="3340588"/>
            <a:ext cx="2180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5" name="Google Shape;1895;p21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6" name="Google Shape;1896;p2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&lt;Volatility&gt;</a:t>
            </a:r>
          </a:p>
        </p:txBody>
      </p:sp>
      <p:sp>
        <p:nvSpPr>
          <p:cNvPr id="1897" name="Google Shape;1897;p2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Sec Adv II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Picture 1" descr="A whit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79BD737-8D7B-72ED-3D54-48D23C1F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576" y="91525"/>
            <a:ext cx="365410" cy="3657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83B068-18E6-1A82-D65A-12F8D0DC8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20" y="91525"/>
            <a:ext cx="772127" cy="77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4E46C329-28B0-4883-EE57-BB6521D3957C}"/>
              </a:ext>
            </a:extLst>
          </p:cNvPr>
          <p:cNvSpPr txBox="1"/>
          <p:nvPr/>
        </p:nvSpPr>
        <p:spPr>
          <a:xfrm>
            <a:off x="713767" y="1381431"/>
            <a:ext cx="2746753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accent3"/>
                </a:solidFill>
              </a:rPr>
              <a:t>Open Source</a:t>
            </a:r>
          </a:p>
          <a:p>
            <a:pPr marL="285750" indent="-28575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accent3"/>
                </a:solidFill>
              </a:rPr>
              <a:t>VMEM</a:t>
            </a:r>
          </a:p>
          <a:p>
            <a:pPr marL="285750" indent="-28575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accent3"/>
                </a:solidFill>
              </a:rPr>
              <a:t>Memory </a:t>
            </a:r>
            <a:r>
              <a:rPr lang="nl-NL" sz="1800" dirty="0" err="1">
                <a:solidFill>
                  <a:schemeClr val="accent3"/>
                </a:solidFill>
              </a:rPr>
              <a:t>Extraction</a:t>
            </a:r>
            <a:endParaRPr lang="nl-NL" sz="18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8D734A3-9547-739D-6EF3-08D8F2105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882" y="1524306"/>
            <a:ext cx="5070546" cy="16552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B677E28-64A4-6DDD-79B7-AD58EE24D2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62"/>
          <a:stretch/>
        </p:blipFill>
        <p:spPr>
          <a:xfrm>
            <a:off x="3552988" y="1785033"/>
            <a:ext cx="5070546" cy="204041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520E3E5-3B38-4ED1-3314-B847B1E87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5858" y="1720666"/>
            <a:ext cx="5349153" cy="20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6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Sakura {Not so secure}</a:t>
            </a:r>
            <a:endParaRPr/>
          </a:p>
        </p:txBody>
      </p:sp>
      <p:sp>
        <p:nvSpPr>
          <p:cNvPr id="1877" name="Google Shape;1877;p21"/>
          <p:cNvSpPr txBox="1"/>
          <p:nvPr/>
        </p:nvSpPr>
        <p:spPr>
          <a:xfrm>
            <a:off x="5735865" y="3340588"/>
            <a:ext cx="2180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5" name="Google Shape;1895;p21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6" name="Google Shape;1896;p2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&lt;OSINT&gt;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7" name="Google Shape;1897;p2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Sec Adv II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Picture 1" descr="A whit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79BD737-8D7B-72ED-3D54-48D23C1F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576" y="91525"/>
            <a:ext cx="365410" cy="365723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902F2A4-9717-7A2C-2F50-61333D7101CF}"/>
              </a:ext>
            </a:extLst>
          </p:cNvPr>
          <p:cNvSpPr txBox="1"/>
          <p:nvPr/>
        </p:nvSpPr>
        <p:spPr>
          <a:xfrm>
            <a:off x="710910" y="1356319"/>
            <a:ext cx="4789211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nl-NL" sz="1800" dirty="0" err="1">
                <a:solidFill>
                  <a:schemeClr val="accent3"/>
                </a:solidFill>
              </a:rPr>
              <a:t>Not</a:t>
            </a:r>
            <a:r>
              <a:rPr lang="nl-NL" sz="1800" dirty="0">
                <a:solidFill>
                  <a:schemeClr val="accent3"/>
                </a:solidFill>
              </a:rPr>
              <a:t> </a:t>
            </a:r>
            <a:r>
              <a:rPr lang="nl-NL" sz="1800" dirty="0" err="1">
                <a:solidFill>
                  <a:schemeClr val="accent3"/>
                </a:solidFill>
              </a:rPr>
              <a:t>so</a:t>
            </a:r>
            <a:r>
              <a:rPr lang="nl-NL" sz="1800" dirty="0">
                <a:solidFill>
                  <a:schemeClr val="accent3"/>
                </a:solidFill>
              </a:rPr>
              <a:t> smart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nl-NL" sz="1800" dirty="0" err="1">
                <a:solidFill>
                  <a:schemeClr val="accent3"/>
                </a:solidFill>
              </a:rPr>
              <a:t>Creeping</a:t>
            </a:r>
            <a:r>
              <a:rPr lang="nl-NL" sz="1800" dirty="0">
                <a:solidFill>
                  <a:schemeClr val="accent3"/>
                </a:solidFill>
              </a:rPr>
              <a:t> on </a:t>
            </a:r>
            <a:r>
              <a:rPr lang="nl-NL" sz="1800" dirty="0" err="1">
                <a:solidFill>
                  <a:schemeClr val="accent3"/>
                </a:solidFill>
              </a:rPr>
              <a:t>the</a:t>
            </a:r>
            <a:r>
              <a:rPr lang="nl-NL" sz="1800" dirty="0">
                <a:solidFill>
                  <a:schemeClr val="accent3"/>
                </a:solidFill>
              </a:rPr>
              <a:t> </a:t>
            </a:r>
            <a:r>
              <a:rPr lang="nl-NL" sz="1800" dirty="0" err="1">
                <a:solidFill>
                  <a:schemeClr val="accent3"/>
                </a:solidFill>
              </a:rPr>
              <a:t>attacker</a:t>
            </a:r>
            <a:endParaRPr lang="nl-NL" sz="1800" dirty="0">
              <a:solidFill>
                <a:schemeClr val="accent3"/>
              </a:solidFill>
            </a:endParaRP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accent3"/>
                </a:solidFill>
              </a:rPr>
              <a:t>More </a:t>
            </a:r>
            <a:r>
              <a:rPr lang="nl-NL" sz="1800" dirty="0" err="1">
                <a:solidFill>
                  <a:schemeClr val="accent3"/>
                </a:solidFill>
              </a:rPr>
              <a:t>creeping</a:t>
            </a:r>
            <a:endParaRPr lang="nl-NL" sz="18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accent6"/>
              </a:solidFill>
            </a:endParaRPr>
          </a:p>
        </p:txBody>
      </p:sp>
      <p:pic>
        <p:nvPicPr>
          <p:cNvPr id="6" name="Afbeelding 5" descr="Afbeelding met Menselijk gezicht, persoon, wenkbrauw, oogst&#10;&#10;Automatisch gegenereerde beschrijving">
            <a:extLst>
              <a:ext uri="{FF2B5EF4-FFF2-40B4-BE49-F238E27FC236}">
                <a16:creationId xmlns:a16="http://schemas.microsoft.com/office/drawing/2014/main" id="{E5A98353-F54B-6E4D-C0E3-FD60AE477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315" y="169998"/>
            <a:ext cx="574500" cy="574500"/>
          </a:xfrm>
          <a:prstGeom prst="rect">
            <a:avLst/>
          </a:prstGeom>
        </p:spPr>
      </p:pic>
      <p:pic>
        <p:nvPicPr>
          <p:cNvPr id="10" name="Afbeelding 9" descr="Afbeelding met hemel, buitenshuis, boom, schermopname&#10;&#10;Automatisch gegenereerde beschrijving">
            <a:extLst>
              <a:ext uri="{FF2B5EF4-FFF2-40B4-BE49-F238E27FC236}">
                <a16:creationId xmlns:a16="http://schemas.microsoft.com/office/drawing/2014/main" id="{F93D8CB2-E0FC-113C-EE94-411BEB8B60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98"/>
          <a:stretch/>
        </p:blipFill>
        <p:spPr>
          <a:xfrm>
            <a:off x="5114440" y="1429245"/>
            <a:ext cx="3776545" cy="2852778"/>
          </a:xfrm>
          <a:prstGeom prst="rect">
            <a:avLst/>
          </a:prstGeom>
        </p:spPr>
      </p:pic>
      <p:pic>
        <p:nvPicPr>
          <p:cNvPr id="12" name="Afbeelding 11" descr="Afbeelding met tekst, handschrift, roze, Lettertype&#10;&#10;Automatisch gegenereerde beschrijving">
            <a:extLst>
              <a:ext uri="{FF2B5EF4-FFF2-40B4-BE49-F238E27FC236}">
                <a16:creationId xmlns:a16="http://schemas.microsoft.com/office/drawing/2014/main" id="{1420D0AD-D914-1D2E-BEF6-FF1E97061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963" y="2276080"/>
            <a:ext cx="1618530" cy="2221744"/>
          </a:xfrm>
          <a:prstGeom prst="rect">
            <a:avLst/>
          </a:prstGeom>
        </p:spPr>
      </p:pic>
      <p:pic>
        <p:nvPicPr>
          <p:cNvPr id="8" name="Afbeelding 7" descr="Afbeelding met tekst, schermopname, diagram, Lettertype&#10;&#10;Automatisch gegenereerde beschrijving">
            <a:extLst>
              <a:ext uri="{FF2B5EF4-FFF2-40B4-BE49-F238E27FC236}">
                <a16:creationId xmlns:a16="http://schemas.microsoft.com/office/drawing/2014/main" id="{EF33C440-4234-422B-C400-03EF2809DF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7172" y="2951377"/>
            <a:ext cx="3084398" cy="16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4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Shells {HTTP Proxy}</a:t>
            </a:r>
            <a:endParaRPr/>
          </a:p>
        </p:txBody>
      </p:sp>
      <p:sp>
        <p:nvSpPr>
          <p:cNvPr id="1877" name="Google Shape;1877;p21"/>
          <p:cNvSpPr txBox="1"/>
          <p:nvPr/>
        </p:nvSpPr>
        <p:spPr>
          <a:xfrm>
            <a:off x="5735865" y="3340588"/>
            <a:ext cx="2180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5" name="Google Shape;1895;p21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6" name="Google Shape;1896;p2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&lt;Remote Code Execution&gt;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7" name="Google Shape;1897;p2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Sec Adv II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Picture 1" descr="A whit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79BD737-8D7B-72ED-3D54-48D23C1F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576" y="91525"/>
            <a:ext cx="365410" cy="365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E0804A-92D6-E4B0-2064-A52D34445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960" y="1488937"/>
            <a:ext cx="4154079" cy="22865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8;p19">
            <a:extLst>
              <a:ext uri="{FF2B5EF4-FFF2-40B4-BE49-F238E27FC236}">
                <a16:creationId xmlns:a16="http://schemas.microsoft.com/office/drawing/2014/main" id="{E121C51E-C5D0-0552-CFFD-A9D347248896}"/>
              </a:ext>
            </a:extLst>
          </p:cNvPr>
          <p:cNvSpPr txBox="1">
            <a:spLocks/>
          </p:cNvSpPr>
          <p:nvPr/>
        </p:nvSpPr>
        <p:spPr>
          <a:xfrm>
            <a:off x="714625" y="1288985"/>
            <a:ext cx="67443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What is a Reverse Shell?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Remote Code Execution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SMB &amp; Port 4444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HTTP mirror setup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Script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Enumeration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5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LLMNR poisoning {Windows protocol}</a:t>
            </a:r>
            <a:endParaRPr/>
          </a:p>
        </p:txBody>
      </p:sp>
      <p:sp>
        <p:nvSpPr>
          <p:cNvPr id="1877" name="Google Shape;1877;p21"/>
          <p:cNvSpPr txBox="1"/>
          <p:nvPr/>
        </p:nvSpPr>
        <p:spPr>
          <a:xfrm>
            <a:off x="5735865" y="3340588"/>
            <a:ext cx="2180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5" name="Google Shape;1895;p21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6" name="Google Shape;1896;p2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&lt;LLMNR &amp; Responder&gt;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7" name="Google Shape;1897;p2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Sec Adv II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Picture 1" descr="A whit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79BD737-8D7B-72ED-3D54-48D23C1F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576" y="91525"/>
            <a:ext cx="365410" cy="365723"/>
          </a:xfrm>
          <a:prstGeom prst="rect">
            <a:avLst/>
          </a:prstGeom>
        </p:spPr>
      </p:pic>
      <p:sp>
        <p:nvSpPr>
          <p:cNvPr id="4" name="Google Shape;268;p19">
            <a:extLst>
              <a:ext uri="{FF2B5EF4-FFF2-40B4-BE49-F238E27FC236}">
                <a16:creationId xmlns:a16="http://schemas.microsoft.com/office/drawing/2014/main" id="{509F6E3E-FE6F-B642-FB39-21483DEFE615}"/>
              </a:ext>
            </a:extLst>
          </p:cNvPr>
          <p:cNvSpPr txBox="1">
            <a:spLocks/>
          </p:cNvSpPr>
          <p:nvPr/>
        </p:nvSpPr>
        <p:spPr>
          <a:xfrm>
            <a:off x="710125" y="1299502"/>
            <a:ext cx="67443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What is LLMNR?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DNS failure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MITM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NTLMv2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Responder</a:t>
            </a:r>
          </a:p>
          <a:p>
            <a:pPr marL="342900" indent="-342900">
              <a:lnSpc>
                <a:spcPts val="3100"/>
              </a:lnSpc>
              <a:buClr>
                <a:srgbClr val="72D9F0"/>
              </a:buClr>
              <a:buSzPct val="7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Prevention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7" name="Picture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F2307018-2E10-C833-FEE2-C8DC7350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607" y="2743922"/>
            <a:ext cx="4291379" cy="150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3DD0A3-9BE5-ADCC-EE00-3775665BF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25" y="1299502"/>
            <a:ext cx="4328286" cy="1374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97235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7313046A401643A754C06609792E62" ma:contentTypeVersion="2" ma:contentTypeDescription="Een nieuw document maken." ma:contentTypeScope="" ma:versionID="fc3b7ddacb15345044129f37bda4bfe0">
  <xsd:schema xmlns:xsd="http://www.w3.org/2001/XMLSchema" xmlns:xs="http://www.w3.org/2001/XMLSchema" xmlns:p="http://schemas.microsoft.com/office/2006/metadata/properties" xmlns:ns2="a68bac9f-3e97-4692-8b6b-89930bdd22a0" targetNamespace="http://schemas.microsoft.com/office/2006/metadata/properties" ma:root="true" ma:fieldsID="8c2790cebc98d5bb35748690ac87db10" ns2:_="">
    <xsd:import namespace="a68bac9f-3e97-4692-8b6b-89930bdd2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bac9f-3e97-4692-8b6b-89930bdd22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7CAC0A-B5B5-49BC-B2EE-3900F6935913}">
  <ds:schemaRefs>
    <ds:schemaRef ds:uri="a68bac9f-3e97-4692-8b6b-89930bdd22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EA3D815-4950-4E16-BC71-5384A03E96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599A3C-4D5A-403A-B5CB-A1E60253F98E}">
  <ds:schemaRefs>
    <ds:schemaRef ds:uri="a68bac9f-3e97-4692-8b6b-89930bdd22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On-screen Show (16:9)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Fira Code</vt:lpstr>
      <vt:lpstr>Arial</vt:lpstr>
      <vt:lpstr>Programming Language Workshop for Beginners by Slidesgo</vt:lpstr>
      <vt:lpstr>Security Advanced </vt:lpstr>
      <vt:lpstr>Contents </vt:lpstr>
      <vt:lpstr>SSRF {Server Side Request Forgery}</vt:lpstr>
      <vt:lpstr>Burp Suite {HTTP Proxy}</vt:lpstr>
      <vt:lpstr>BRIM {network forensics}</vt:lpstr>
      <vt:lpstr>Volatility {memory forensics}</vt:lpstr>
      <vt:lpstr>Sakura {Not so secure}</vt:lpstr>
      <vt:lpstr>Reverse Shells {HTTP Proxy}</vt:lpstr>
      <vt:lpstr>LLMNR poisoning {Windows protocol}</vt:lpstr>
      <vt:lpstr>Privilege Escalation {Bloodhound}</vt:lpstr>
      <vt:lpstr> Questions {?}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Advanced {</dc:title>
  <dc:creator>Rasmus</dc:creator>
  <cp:lastModifiedBy>Rasmus Leseberg</cp:lastModifiedBy>
  <cp:revision>1</cp:revision>
  <dcterms:modified xsi:type="dcterms:W3CDTF">2023-05-12T21:22:27Z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0x010100247313046A401643A754C06609792E62</vt:lpwstr>
  </property>
</Properties>
</file>