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6"/>
  </p:notesMasterIdLst>
  <p:handoutMasterIdLst>
    <p:handoutMasterId r:id="rId87"/>
  </p:handoutMasterIdLst>
  <p:sldIdLst>
    <p:sldId id="256" r:id="rId2"/>
    <p:sldId id="285" r:id="rId3"/>
    <p:sldId id="258" r:id="rId4"/>
    <p:sldId id="286" r:id="rId5"/>
    <p:sldId id="259" r:id="rId6"/>
    <p:sldId id="260" r:id="rId7"/>
    <p:sldId id="261" r:id="rId8"/>
    <p:sldId id="287" r:id="rId9"/>
    <p:sldId id="288" r:id="rId10"/>
    <p:sldId id="280" r:id="rId11"/>
    <p:sldId id="400" r:id="rId12"/>
    <p:sldId id="291" r:id="rId13"/>
    <p:sldId id="399" r:id="rId14"/>
    <p:sldId id="309" r:id="rId15"/>
    <p:sldId id="341" r:id="rId16"/>
    <p:sldId id="398" r:id="rId17"/>
    <p:sldId id="310" r:id="rId18"/>
    <p:sldId id="311" r:id="rId19"/>
    <p:sldId id="304" r:id="rId20"/>
    <p:sldId id="342" r:id="rId21"/>
    <p:sldId id="305" r:id="rId22"/>
    <p:sldId id="343" r:id="rId23"/>
    <p:sldId id="344" r:id="rId24"/>
    <p:sldId id="345" r:id="rId25"/>
    <p:sldId id="346" r:id="rId26"/>
    <p:sldId id="298" r:id="rId27"/>
    <p:sldId id="313" r:id="rId28"/>
    <p:sldId id="306" r:id="rId29"/>
    <p:sldId id="347" r:id="rId30"/>
    <p:sldId id="301" r:id="rId31"/>
    <p:sldId id="348" r:id="rId32"/>
    <p:sldId id="349" r:id="rId33"/>
    <p:sldId id="401" r:id="rId34"/>
    <p:sldId id="302" r:id="rId35"/>
    <p:sldId id="350" r:id="rId36"/>
    <p:sldId id="351" r:id="rId37"/>
    <p:sldId id="352" r:id="rId38"/>
    <p:sldId id="353" r:id="rId39"/>
    <p:sldId id="264" r:id="rId40"/>
    <p:sldId id="269" r:id="rId41"/>
    <p:sldId id="354" r:id="rId42"/>
    <p:sldId id="355" r:id="rId43"/>
    <p:sldId id="356" r:id="rId44"/>
    <p:sldId id="357" r:id="rId45"/>
    <p:sldId id="358" r:id="rId46"/>
    <p:sldId id="359" r:id="rId47"/>
    <p:sldId id="360" r:id="rId48"/>
    <p:sldId id="361" r:id="rId49"/>
    <p:sldId id="362" r:id="rId50"/>
    <p:sldId id="363" r:id="rId51"/>
    <p:sldId id="364" r:id="rId52"/>
    <p:sldId id="365" r:id="rId53"/>
    <p:sldId id="366" r:id="rId54"/>
    <p:sldId id="367" r:id="rId55"/>
    <p:sldId id="368" r:id="rId56"/>
    <p:sldId id="369" r:id="rId57"/>
    <p:sldId id="370" r:id="rId58"/>
    <p:sldId id="278" r:id="rId59"/>
    <p:sldId id="277" r:id="rId60"/>
    <p:sldId id="371" r:id="rId61"/>
    <p:sldId id="372" r:id="rId62"/>
    <p:sldId id="375" r:id="rId63"/>
    <p:sldId id="377" r:id="rId64"/>
    <p:sldId id="376" r:id="rId65"/>
    <p:sldId id="378" r:id="rId66"/>
    <p:sldId id="276" r:id="rId67"/>
    <p:sldId id="380" r:id="rId68"/>
    <p:sldId id="381" r:id="rId69"/>
    <p:sldId id="382" r:id="rId70"/>
    <p:sldId id="394" r:id="rId71"/>
    <p:sldId id="395" r:id="rId72"/>
    <p:sldId id="396" r:id="rId73"/>
    <p:sldId id="383" r:id="rId74"/>
    <p:sldId id="384" r:id="rId75"/>
    <p:sldId id="385" r:id="rId76"/>
    <p:sldId id="397" r:id="rId77"/>
    <p:sldId id="388" r:id="rId78"/>
    <p:sldId id="387" r:id="rId79"/>
    <p:sldId id="386" r:id="rId80"/>
    <p:sldId id="389" r:id="rId81"/>
    <p:sldId id="390" r:id="rId82"/>
    <p:sldId id="391" r:id="rId83"/>
    <p:sldId id="392" r:id="rId84"/>
    <p:sldId id="393" r:id="rId85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125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237D3-D497-4E19-887E-88204E26C824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837A9-68C0-4D38-8AF1-587B0315A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51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B39DA42A-000A-4A3B-B244-85AFF14734DD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6A92D6D8-5517-4DBC-95D9-01E7D028E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75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9579">
              <a:defRPr/>
            </a:pPr>
            <a:r>
              <a:rPr lang="en-US" dirty="0"/>
              <a:t>If MCU contains a single core, only one task can be executing at any given time, so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2D6D8-5517-4DBC-95D9-01E7D028E7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08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No easy way to determine the stack space required by a task.</a:t>
            </a:r>
          </a:p>
          <a:p>
            <a:pPr lvl="2"/>
            <a:r>
              <a:rPr lang="en-US" dirty="0"/>
              <a:t>Must be adequate and that RAM is not being wasted unnecessarily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2D6D8-5517-4DBC-95D9-01E7D028E7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21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29579">
              <a:defRPr/>
            </a:pPr>
            <a:r>
              <a:rPr lang="en-US" dirty="0"/>
              <a:t>Task functions accept a parameter of type pointer to void (void*).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2D6D8-5517-4DBC-95D9-01E7D028E7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1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29579">
              <a:defRPr/>
            </a:pPr>
            <a:r>
              <a:rPr lang="en-US" dirty="0"/>
              <a:t>Tick count is the total number of tick interrupts that have occurred since the scheduler was started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2D6D8-5517-4DBC-95D9-01E7D028E7B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6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2D6D8-5517-4DBC-95D9-01E7D028E7B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4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9579">
              <a:defRPr/>
            </a:pPr>
            <a:r>
              <a:rPr lang="en-US" dirty="0"/>
              <a:t>The idle task is created automatically when the scheduler is started, to ensure there is always at least one task that is able to run.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2D6D8-5517-4DBC-95D9-01E7D028E7B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52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5375-82B1-4865-8F5D-045100F0EA08}" type="datetime1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9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DA69-05DD-4A8D-B1D8-3CB611A5AC88}" type="datetime1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0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6E17-060E-4A48-B53E-9A9E70CD7378}" type="datetime1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7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EEA7-F17D-4774-A459-16EB2E8FA238}" type="datetime1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19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B10F-5029-4E0A-87FF-17E5D371C2D9}" type="datetime1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2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D26D-B4A7-40B0-81C9-E1AA389F0B9C}" type="datetime1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2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1BA2-1F43-4925-8BF6-EFB155678A59}" type="datetime1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C71E-9C15-49F8-B780-5F3EE76502E8}" type="datetime1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8D9B4-5698-433D-BF10-93F5C36A60C6}" type="datetime1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8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8FAF-45F9-44E6-9BB3-AB17A4B9CAA8}" type="datetime1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3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B218-97EC-472B-AB44-C438BD68DC75}" type="datetime1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5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7B0FE-F3D4-4C39-979C-CC604060984B}" type="datetime1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5425ECB-8EF4-4635-8F26-5EE9ACB72B4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Line 2"/>
          <p:cNvSpPr>
            <a:spLocks noChangeShapeType="1"/>
          </p:cNvSpPr>
          <p:nvPr/>
        </p:nvSpPr>
        <p:spPr bwMode="auto">
          <a:xfrm flipH="1" flipV="1">
            <a:off x="106363" y="-4763"/>
            <a:ext cx="15875" cy="6867526"/>
          </a:xfrm>
          <a:prstGeom prst="line">
            <a:avLst/>
          </a:prstGeom>
          <a:noFill/>
          <a:ln w="5076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5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FreeRTOS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6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Management</a:t>
            </a:r>
          </a:p>
          <a:p>
            <a:r>
              <a:rPr lang="en-US" dirty="0"/>
              <a:t>Queue Management</a:t>
            </a:r>
          </a:p>
          <a:p>
            <a:r>
              <a:rPr lang="en-US" dirty="0"/>
              <a:t>Interrupt Management</a:t>
            </a:r>
          </a:p>
          <a:p>
            <a:r>
              <a:rPr lang="en-US" dirty="0"/>
              <a:t>Resource Management</a:t>
            </a:r>
          </a:p>
          <a:p>
            <a:r>
              <a:rPr lang="en-US" dirty="0"/>
              <a:t>Memory Management</a:t>
            </a:r>
          </a:p>
          <a:p>
            <a:r>
              <a:rPr lang="en-US" dirty="0"/>
              <a:t>Trouble Shooting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7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6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 and scope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topics to be covered</a:t>
            </a:r>
          </a:p>
          <a:p>
            <a:pPr lvl="1"/>
            <a:r>
              <a:rPr lang="en-US" dirty="0"/>
              <a:t>How FreeRTOS allocates processing time to each task within an application</a:t>
            </a:r>
          </a:p>
          <a:p>
            <a:pPr lvl="1"/>
            <a:r>
              <a:rPr lang="en-US" dirty="0"/>
              <a:t>How FreeRTOS chooses which task should execute at any given time</a:t>
            </a:r>
          </a:p>
          <a:p>
            <a:pPr lvl="1"/>
            <a:r>
              <a:rPr lang="en-US" dirty="0"/>
              <a:t>How the relative priority of each task affects system behavior</a:t>
            </a:r>
          </a:p>
          <a:p>
            <a:pPr lvl="1"/>
            <a:r>
              <a:rPr lang="en-US" dirty="0"/>
              <a:t>The states that a task can exist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2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specific topics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How to implement tasks</a:t>
            </a:r>
          </a:p>
          <a:p>
            <a:r>
              <a:rPr lang="en-US" dirty="0"/>
              <a:t>How to create one or more instances of a task</a:t>
            </a:r>
          </a:p>
          <a:p>
            <a:r>
              <a:rPr lang="en-US" dirty="0"/>
              <a:t>How to use the task parameter</a:t>
            </a:r>
          </a:p>
          <a:p>
            <a:r>
              <a:rPr lang="en-US" dirty="0"/>
              <a:t>How to change the priority of a task that has already been created.</a:t>
            </a:r>
          </a:p>
          <a:p>
            <a:r>
              <a:rPr lang="en-US" dirty="0"/>
              <a:t>How to delete a task.</a:t>
            </a:r>
          </a:p>
          <a:p>
            <a:r>
              <a:rPr lang="en-US" dirty="0"/>
              <a:t>How to implement periodic processing.</a:t>
            </a:r>
          </a:p>
          <a:p>
            <a:r>
              <a:rPr lang="en-US" dirty="0"/>
              <a:t>When the idle task will execute and how it can be used.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60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Task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Tasks are implemented as C functions.</a:t>
            </a:r>
          </a:p>
          <a:p>
            <a:pPr lvl="1"/>
            <a:r>
              <a:rPr lang="en-US" dirty="0"/>
              <a:t>Special: Its prototype must return void and take a void pointer parameter as the following</a:t>
            </a:r>
          </a:p>
          <a:p>
            <a:pPr marL="457200" lvl="1" indent="0">
              <a:buNone/>
            </a:pPr>
            <a:r>
              <a:rPr lang="en-US" b="1" dirty="0"/>
              <a:t>void </a:t>
            </a:r>
            <a:r>
              <a:rPr lang="en-US" b="1" dirty="0" err="1"/>
              <a:t>ATaskFunction</a:t>
            </a:r>
            <a:r>
              <a:rPr lang="en-US" b="1" dirty="0"/>
              <a:t> (void *</a:t>
            </a:r>
            <a:r>
              <a:rPr lang="en-US" b="1" dirty="0" err="1"/>
              <a:t>pvParameters</a:t>
            </a:r>
            <a:r>
              <a:rPr lang="en-US" b="1" dirty="0"/>
              <a:t>);</a:t>
            </a:r>
          </a:p>
          <a:p>
            <a:endParaRPr lang="en-US" dirty="0"/>
          </a:p>
          <a:p>
            <a:r>
              <a:rPr lang="en-US" dirty="0"/>
              <a:t>Each task is a small program in its own right. </a:t>
            </a:r>
          </a:p>
          <a:p>
            <a:pPr lvl="1"/>
            <a:r>
              <a:rPr lang="en-US" dirty="0"/>
              <a:t>Has an entry point</a:t>
            </a:r>
          </a:p>
          <a:p>
            <a:pPr lvl="1"/>
            <a:r>
              <a:rPr lang="en-US" dirty="0"/>
              <a:t>Normally runs forever within an infinite loop</a:t>
            </a:r>
          </a:p>
          <a:p>
            <a:pPr lvl="1"/>
            <a:r>
              <a:rPr lang="en-US" dirty="0"/>
              <a:t>Does not exit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11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features of task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FreeRTOS</a:t>
            </a:r>
            <a:r>
              <a:rPr lang="en-US" dirty="0"/>
              <a:t> task</a:t>
            </a:r>
          </a:p>
          <a:p>
            <a:pPr lvl="1"/>
            <a:r>
              <a:rPr lang="en-US" dirty="0"/>
              <a:t>Must not contain a ‘</a:t>
            </a:r>
            <a:r>
              <a:rPr lang="en-US" b="1" dirty="0"/>
              <a:t>return’</a:t>
            </a:r>
            <a:r>
              <a:rPr lang="en-US" dirty="0"/>
              <a:t> statement</a:t>
            </a:r>
          </a:p>
          <a:p>
            <a:pPr lvl="1"/>
            <a:r>
              <a:rPr lang="en-US" dirty="0"/>
              <a:t>Must not be allowed to execute past the end of the function</a:t>
            </a:r>
          </a:p>
          <a:p>
            <a:pPr lvl="1"/>
            <a:r>
              <a:rPr lang="en-US" dirty="0"/>
              <a:t>If a task is no longer required, it should be </a:t>
            </a:r>
            <a:r>
              <a:rPr lang="en-US" b="1" dirty="0"/>
              <a:t>explicitly</a:t>
            </a:r>
            <a:r>
              <a:rPr lang="en-US" dirty="0"/>
              <a:t> deleted.</a:t>
            </a:r>
          </a:p>
          <a:p>
            <a:pPr lvl="1"/>
            <a:r>
              <a:rPr lang="en-US" dirty="0"/>
              <a:t>Be used to create any number of tasks</a:t>
            </a:r>
          </a:p>
          <a:p>
            <a:pPr lvl="2"/>
            <a:r>
              <a:rPr lang="en-US" dirty="0"/>
              <a:t>Each created task is a separate execution instance with its own stack, and its own copy of any automatic variables defined within the task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38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16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71" y="533400"/>
            <a:ext cx="8628529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6665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Top level task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task can exist in one of two states: Running and Not Running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Scheduler is the only entity that can switch a task in and out a running state.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83873"/>
            <a:ext cx="4391024" cy="226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0" y="2331184"/>
            <a:ext cx="46810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Running state: the processor is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executing its code.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Not Running state: the task is dormant,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its status having been saved ready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for resuming execution the next time</a:t>
            </a:r>
          </a:p>
        </p:txBody>
      </p:sp>
    </p:spTree>
    <p:extLst>
      <p:ext uri="{BB962C8B-B14F-4D97-AF65-F5344CB8AC3E}">
        <p14:creationId xmlns:p14="http://schemas.microsoft.com/office/powerpoint/2010/main" val="3800778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1.4 Creating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xTaskCreate</a:t>
            </a:r>
            <a:r>
              <a:rPr lang="en-US" dirty="0"/>
              <a:t>() API function </a:t>
            </a:r>
          </a:p>
          <a:p>
            <a:pPr lvl="1"/>
            <a:r>
              <a:rPr lang="en-US" dirty="0"/>
              <a:t>the most fundamental component in a multitasking system</a:t>
            </a:r>
          </a:p>
          <a:p>
            <a:pPr lvl="2"/>
            <a:r>
              <a:rPr lang="en-US" dirty="0"/>
              <a:t>Probably the most complex of all API functions</a:t>
            </a:r>
          </a:p>
          <a:p>
            <a:pPr lvl="2"/>
            <a:endParaRPr lang="en-US" dirty="0"/>
          </a:p>
          <a:p>
            <a:pPr marL="400050" lvl="1" indent="0">
              <a:buNone/>
            </a:pPr>
            <a:r>
              <a:rPr lang="en-US" sz="2000" b="1" i="1" dirty="0" err="1"/>
              <a:t>portBASE_TYPE</a:t>
            </a:r>
            <a:r>
              <a:rPr lang="en-US" sz="2000" b="1" i="1" dirty="0"/>
              <a:t>  </a:t>
            </a:r>
            <a:r>
              <a:rPr lang="en-US" sz="2000" b="1" i="1" dirty="0" err="1"/>
              <a:t>xTaskCreate</a:t>
            </a:r>
            <a:r>
              <a:rPr lang="en-US" sz="2000" b="1" i="1" dirty="0"/>
              <a:t>(</a:t>
            </a:r>
          </a:p>
          <a:p>
            <a:pPr marL="857250" lvl="2" indent="0">
              <a:buNone/>
            </a:pPr>
            <a:r>
              <a:rPr lang="en-US" sz="2000" b="1" i="1" dirty="0" err="1"/>
              <a:t>pdTASK_CODE</a:t>
            </a:r>
            <a:r>
              <a:rPr lang="en-US" sz="2000" b="1" i="1" dirty="0"/>
              <a:t> 	</a:t>
            </a:r>
            <a:r>
              <a:rPr lang="en-US" sz="2000" b="1" i="1" dirty="0" err="1"/>
              <a:t>pvTaskCode</a:t>
            </a:r>
            <a:r>
              <a:rPr lang="en-US" sz="2000" b="1" i="1" dirty="0"/>
              <a:t>,</a:t>
            </a:r>
          </a:p>
          <a:p>
            <a:pPr marL="857250" lvl="2" indent="0">
              <a:buNone/>
            </a:pPr>
            <a:r>
              <a:rPr lang="en-US" sz="2000" b="1" i="1" dirty="0" err="1"/>
              <a:t>const</a:t>
            </a:r>
            <a:r>
              <a:rPr lang="en-US" sz="2000" b="1" i="1" dirty="0"/>
              <a:t> signed char 	* </a:t>
            </a:r>
            <a:r>
              <a:rPr lang="en-US" sz="2000" b="1" i="1" dirty="0" err="1"/>
              <a:t>const</a:t>
            </a:r>
            <a:r>
              <a:rPr lang="en-US" sz="2000" b="1" i="1" dirty="0"/>
              <a:t> </a:t>
            </a:r>
            <a:r>
              <a:rPr lang="en-US" sz="2000" b="1" i="1" dirty="0" err="1"/>
              <a:t>pcName</a:t>
            </a:r>
            <a:r>
              <a:rPr lang="en-US" sz="2000" b="1" i="1" dirty="0"/>
              <a:t>,</a:t>
            </a:r>
          </a:p>
          <a:p>
            <a:pPr marL="857250" lvl="2" indent="0">
              <a:buNone/>
            </a:pPr>
            <a:r>
              <a:rPr lang="en-US" sz="2000" b="1" i="1" dirty="0"/>
              <a:t>unsigned short 		</a:t>
            </a:r>
            <a:r>
              <a:rPr lang="en-US" sz="2000" b="1" i="1" dirty="0" err="1"/>
              <a:t>usStackDepth</a:t>
            </a:r>
            <a:r>
              <a:rPr lang="en-US" sz="2000" b="1" i="1" dirty="0"/>
              <a:t>,</a:t>
            </a:r>
          </a:p>
          <a:p>
            <a:pPr marL="857250" lvl="2" indent="0">
              <a:buNone/>
            </a:pPr>
            <a:r>
              <a:rPr lang="en-US" sz="2000" b="1" i="1" dirty="0"/>
              <a:t>void 			*</a:t>
            </a:r>
            <a:r>
              <a:rPr lang="en-US" sz="2000" b="1" i="1" dirty="0" err="1"/>
              <a:t>pvParameters</a:t>
            </a:r>
            <a:r>
              <a:rPr lang="en-US" sz="2000" b="1" i="1" dirty="0"/>
              <a:t>,</a:t>
            </a:r>
          </a:p>
          <a:p>
            <a:pPr marL="857250" lvl="2" indent="0">
              <a:buNone/>
            </a:pPr>
            <a:r>
              <a:rPr lang="en-US" sz="2000" b="1" i="1" dirty="0"/>
              <a:t>unsigned </a:t>
            </a:r>
            <a:r>
              <a:rPr lang="en-US" sz="2000" b="1" i="1" dirty="0" err="1"/>
              <a:t>portBASE_TYPE</a:t>
            </a:r>
            <a:r>
              <a:rPr lang="en-US" sz="2000" b="1" i="1" dirty="0"/>
              <a:t> </a:t>
            </a:r>
            <a:r>
              <a:rPr lang="en-US" sz="2000" b="1" i="1" dirty="0" err="1"/>
              <a:t>uxPriority</a:t>
            </a:r>
            <a:r>
              <a:rPr lang="en-US" sz="2000" b="1" i="1" dirty="0"/>
              <a:t>,</a:t>
            </a:r>
          </a:p>
          <a:p>
            <a:pPr marL="857250" lvl="2" indent="0">
              <a:buNone/>
            </a:pPr>
            <a:r>
              <a:rPr lang="en-US" sz="2000" b="1" i="1" dirty="0" err="1"/>
              <a:t>xTaskHandle</a:t>
            </a:r>
            <a:r>
              <a:rPr lang="en-US" sz="2000" b="1" i="1" dirty="0"/>
              <a:t> 		*</a:t>
            </a:r>
            <a:r>
              <a:rPr lang="en-US" sz="2000" b="1" i="1" dirty="0" err="1"/>
              <a:t>pxCreatedTask</a:t>
            </a:r>
            <a:endParaRPr lang="en-US" sz="2000" b="1" i="1" dirty="0"/>
          </a:p>
          <a:p>
            <a:pPr marL="400050" lvl="1" indent="0">
              <a:buNone/>
            </a:pPr>
            <a:r>
              <a:rPr lang="en-US" sz="2000" b="1" i="1" dirty="0"/>
              <a:t>);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38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 err="1"/>
              <a:t>pvTaskCode</a:t>
            </a:r>
            <a:endParaRPr lang="en-US" dirty="0"/>
          </a:p>
          <a:p>
            <a:pPr lvl="1"/>
            <a:r>
              <a:rPr lang="en-US" dirty="0"/>
              <a:t>a pointer to the function (just the function name) that implements the task.</a:t>
            </a:r>
          </a:p>
          <a:p>
            <a:r>
              <a:rPr lang="en-US" dirty="0" err="1"/>
              <a:t>pcName</a:t>
            </a:r>
            <a:endParaRPr lang="en-US" dirty="0"/>
          </a:p>
          <a:p>
            <a:pPr lvl="1"/>
            <a:r>
              <a:rPr lang="en-US" dirty="0"/>
              <a:t>A descriptive name for the task. It is not used by </a:t>
            </a:r>
            <a:r>
              <a:rPr lang="en-US" dirty="0" err="1"/>
              <a:t>FreeRTOS</a:t>
            </a:r>
            <a:r>
              <a:rPr lang="en-US" dirty="0"/>
              <a:t>, but a debugging aid.</a:t>
            </a:r>
          </a:p>
          <a:p>
            <a:pPr lvl="1"/>
            <a:r>
              <a:rPr lang="en-US" dirty="0" err="1"/>
              <a:t>configMAX_TASK_NAME_LEN</a:t>
            </a:r>
            <a:r>
              <a:rPr lang="en-US" dirty="0"/>
              <a:t>: the application defined constant that defines the maximum length a task name can task including the NULL terminator.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multitasking in Small Embedded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Most embedded real-time applications include a mix of both hard and soft real-time requirements.</a:t>
            </a:r>
          </a:p>
          <a:p>
            <a:r>
              <a:rPr lang="en-US" dirty="0"/>
              <a:t>Soft real-time requirements </a:t>
            </a:r>
          </a:p>
          <a:p>
            <a:pPr lvl="1"/>
            <a:r>
              <a:rPr lang="en-US" dirty="0"/>
              <a:t>State a time deadline, but breaching  the deadline would </a:t>
            </a:r>
            <a:r>
              <a:rPr lang="en-US" b="1" dirty="0"/>
              <a:t>not render the system useless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E.g., responding to keystrokes too slowly</a:t>
            </a:r>
          </a:p>
          <a:p>
            <a:r>
              <a:rPr lang="en-US" dirty="0"/>
              <a:t>Hard real-time requirements</a:t>
            </a:r>
          </a:p>
          <a:p>
            <a:pPr lvl="1"/>
            <a:r>
              <a:rPr lang="en-US" dirty="0"/>
              <a:t>State a time deadline, but breaching the deadline would </a:t>
            </a:r>
            <a:r>
              <a:rPr lang="en-US" b="1" dirty="0"/>
              <a:t>result in absolute failure of the system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E.g., a driver’s airbag would be useless if it responded to crash event too slowly.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19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err="1"/>
              <a:t>usStackDepth</a:t>
            </a:r>
            <a:endParaRPr lang="en-US" dirty="0"/>
          </a:p>
          <a:p>
            <a:pPr lvl="1"/>
            <a:r>
              <a:rPr lang="en-US" dirty="0"/>
              <a:t>Each task has its own unique stack that is allocated by the kernel to the task when the task is created.</a:t>
            </a:r>
          </a:p>
          <a:p>
            <a:pPr lvl="1"/>
            <a:r>
              <a:rPr lang="en-US" dirty="0"/>
              <a:t>The value specifies the number of </a:t>
            </a:r>
            <a:r>
              <a:rPr lang="en-US" b="1" dirty="0"/>
              <a:t>words</a:t>
            </a:r>
            <a:r>
              <a:rPr lang="en-US" dirty="0"/>
              <a:t> the task stack can hold.</a:t>
            </a:r>
          </a:p>
          <a:p>
            <a:pPr lvl="2"/>
            <a:r>
              <a:rPr lang="en-US" dirty="0"/>
              <a:t>E.g., Cortex-M3 stack is 32 bits wide, if </a:t>
            </a:r>
            <a:r>
              <a:rPr lang="en-US" dirty="0" err="1"/>
              <a:t>usStackDepth</a:t>
            </a:r>
            <a:r>
              <a:rPr lang="en-US" dirty="0"/>
              <a:t> is passed in as 100, 400 bytes of stack space will be allocated (100*4 bytes)</a:t>
            </a:r>
          </a:p>
          <a:p>
            <a:pPr lvl="1"/>
            <a:r>
              <a:rPr lang="en-US" dirty="0"/>
              <a:t>Size of the stack used by the idle task is defined by </a:t>
            </a:r>
            <a:r>
              <a:rPr lang="en-US" dirty="0" err="1"/>
              <a:t>configMINIMAL_STACK_SIZE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Adjustable w.r.t.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95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410200"/>
          </a:xfrm>
        </p:spPr>
        <p:txBody>
          <a:bodyPr>
            <a:normAutofit/>
          </a:bodyPr>
          <a:lstStyle/>
          <a:p>
            <a:r>
              <a:rPr lang="en-US" dirty="0" err="1"/>
              <a:t>pvParameters</a:t>
            </a:r>
            <a:endParaRPr lang="en-US" dirty="0"/>
          </a:p>
          <a:p>
            <a:pPr lvl="1"/>
            <a:r>
              <a:rPr lang="en-US" dirty="0"/>
              <a:t>The value assigned to </a:t>
            </a:r>
            <a:r>
              <a:rPr lang="en-US" i="1" dirty="0" err="1"/>
              <a:t>pvParameters</a:t>
            </a:r>
            <a:r>
              <a:rPr lang="en-US" dirty="0"/>
              <a:t> will be the values passed into the task.</a:t>
            </a:r>
          </a:p>
          <a:p>
            <a:r>
              <a:rPr lang="en-US" dirty="0" err="1"/>
              <a:t>uxPriority</a:t>
            </a:r>
            <a:endParaRPr lang="en-US" dirty="0"/>
          </a:p>
          <a:p>
            <a:pPr lvl="1"/>
            <a:r>
              <a:rPr lang="en-US" dirty="0"/>
              <a:t>defines the priority at which the task will execute.</a:t>
            </a:r>
          </a:p>
          <a:p>
            <a:pPr lvl="1"/>
            <a:r>
              <a:rPr lang="en-US" dirty="0"/>
              <a:t>Priorities can be assigned from 0, which is the lowest priority, to </a:t>
            </a:r>
            <a:r>
              <a:rPr lang="en-US" i="1" dirty="0"/>
              <a:t>(configMAX_PRIOIRTIES-1), </a:t>
            </a:r>
            <a:r>
              <a:rPr lang="en-US" dirty="0"/>
              <a:t>which is the highest priority.</a:t>
            </a:r>
          </a:p>
          <a:p>
            <a:pPr lvl="1"/>
            <a:r>
              <a:rPr lang="en-US" dirty="0"/>
              <a:t>Passing a value above (</a:t>
            </a:r>
            <a:r>
              <a:rPr lang="en-US" dirty="0" err="1"/>
              <a:t>configMAX_PRIOIRTIES</a:t>
            </a:r>
            <a:r>
              <a:rPr lang="en-US" dirty="0"/>
              <a:t> -1) will result in the priority being capped the maximum legitimate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02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pxCreatedTask</a:t>
            </a:r>
            <a:endParaRPr lang="en-US" dirty="0"/>
          </a:p>
          <a:p>
            <a:pPr lvl="1"/>
            <a:r>
              <a:rPr lang="en-US" dirty="0"/>
              <a:t>pass out a handle to the created task, then be used to refer the created task in API calls.</a:t>
            </a:r>
          </a:p>
          <a:p>
            <a:pPr lvl="2"/>
            <a:r>
              <a:rPr lang="en-US" dirty="0"/>
              <a:t>E.g., change the task priority or delete the task</a:t>
            </a:r>
          </a:p>
          <a:p>
            <a:pPr lvl="1"/>
            <a:r>
              <a:rPr lang="en-US" dirty="0"/>
              <a:t>Be set to NULL if no use for the task handle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Two possible return values</a:t>
            </a:r>
          </a:p>
          <a:p>
            <a:pPr lvl="1"/>
            <a:r>
              <a:rPr lang="en-US" dirty="0" err="1"/>
              <a:t>pdTRUE</a:t>
            </a:r>
            <a:r>
              <a:rPr lang="en-US" dirty="0"/>
              <a:t> : task has been created successfully.</a:t>
            </a:r>
          </a:p>
          <a:p>
            <a:pPr lvl="1"/>
            <a:r>
              <a:rPr lang="en-US" sz="2400" dirty="0" err="1"/>
              <a:t>errCOULD_NOT_ALLOCATE_REQUIRED_MEMORY</a:t>
            </a:r>
            <a:endParaRPr lang="en-US" sz="2400" dirty="0"/>
          </a:p>
          <a:p>
            <a:pPr lvl="2"/>
            <a:r>
              <a:rPr lang="en-US" dirty="0"/>
              <a:t>Task has not been created as there is insufficient heap memory available for </a:t>
            </a:r>
            <a:r>
              <a:rPr lang="en-US" dirty="0" err="1"/>
              <a:t>FreeRTOS</a:t>
            </a:r>
            <a:r>
              <a:rPr lang="en-US" dirty="0"/>
              <a:t> to allocate enough RAM to hold the task data structures and stack.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53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Creating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demonstrate the steps of creating two tasks then starting the tasks executing.</a:t>
            </a:r>
          </a:p>
          <a:p>
            <a:pPr lvl="1"/>
            <a:r>
              <a:rPr lang="en-US" dirty="0"/>
              <a:t>Tasks simply print out a string periodically, using a crude null loop to create the periodic delay.</a:t>
            </a:r>
          </a:p>
          <a:p>
            <a:pPr lvl="1"/>
            <a:r>
              <a:rPr lang="en-US" dirty="0"/>
              <a:t>Both tasks are created at the same priority and are identical except for the string they print out.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84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Execution pattern of two Example 1 tasks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524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Both tasks are rapidly entering and exiting the Running state.</a:t>
            </a:r>
          </a:p>
          <a:p>
            <a:r>
              <a:rPr lang="en-US" dirty="0"/>
              <a:t>Only one task can exist in the Running state at any one time.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24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6019800" cy="351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6168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Using the task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two tasks in </a:t>
            </a:r>
            <a:r>
              <a:rPr lang="en-US"/>
              <a:t>Example 1 are </a:t>
            </a:r>
            <a:r>
              <a:rPr lang="en-US" dirty="0"/>
              <a:t>almost identical, the only difference between them being the text string they print out.</a:t>
            </a:r>
          </a:p>
          <a:p>
            <a:pPr lvl="1"/>
            <a:r>
              <a:rPr lang="en-US" dirty="0"/>
              <a:t>Remove such duplication by creating two instances of a single task implementation </a:t>
            </a:r>
            <a:r>
              <a:rPr lang="en-US" i="1" dirty="0" err="1"/>
              <a:t>vTaskFunction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Each created instance will execute independently under the control of the </a:t>
            </a:r>
            <a:r>
              <a:rPr lang="en-US" dirty="0" err="1"/>
              <a:t>FreeRTOS</a:t>
            </a:r>
            <a:r>
              <a:rPr lang="en-US" dirty="0"/>
              <a:t> scheduler.</a:t>
            </a:r>
          </a:p>
          <a:p>
            <a:pPr lvl="1"/>
            <a:r>
              <a:rPr lang="en-US" dirty="0"/>
              <a:t>The task parameter can then be used to pass into each task the string that it should print 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8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First define a </a:t>
            </a:r>
            <a:r>
              <a:rPr lang="en-US" sz="2400" i="1" dirty="0"/>
              <a:t>char</a:t>
            </a:r>
            <a:r>
              <a:rPr lang="en-US" sz="2400" dirty="0"/>
              <a:t> string </a:t>
            </a:r>
            <a:r>
              <a:rPr lang="en-US" sz="2400" i="1" dirty="0"/>
              <a:t>pcTextForTask1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static </a:t>
            </a:r>
            <a:r>
              <a:rPr lang="en-US" sz="2400" dirty="0" err="1"/>
              <a:t>const</a:t>
            </a:r>
            <a:r>
              <a:rPr lang="en-US" sz="2400" dirty="0"/>
              <a:t> char *pcTextForTask1 = “Task 1 is running.\n”;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Then, in main(void) function, change</a:t>
            </a:r>
          </a:p>
          <a:p>
            <a:pPr marL="0" indent="0">
              <a:buNone/>
            </a:pPr>
            <a:r>
              <a:rPr lang="en-US" sz="2400" dirty="0" err="1"/>
              <a:t>xTaskCreate</a:t>
            </a:r>
            <a:r>
              <a:rPr lang="en-US" sz="2400" dirty="0"/>
              <a:t>( vTask1, "Task 1", 240, NULL, 1, NULL );</a:t>
            </a:r>
          </a:p>
          <a:p>
            <a:pPr marL="0" indent="0">
              <a:buNone/>
            </a:pPr>
            <a:r>
              <a:rPr lang="en-US" sz="2400" dirty="0"/>
              <a:t>to </a:t>
            </a:r>
          </a:p>
          <a:p>
            <a:pPr marL="0" indent="0">
              <a:buNone/>
            </a:pPr>
            <a:r>
              <a:rPr lang="en-US" sz="2400" dirty="0" err="1"/>
              <a:t>xTaskCreate</a:t>
            </a:r>
            <a:r>
              <a:rPr lang="en-US" sz="2400" dirty="0"/>
              <a:t>( </a:t>
            </a:r>
            <a:r>
              <a:rPr lang="en-US" sz="2400" dirty="0" err="1"/>
              <a:t>vTaskFunction</a:t>
            </a:r>
            <a:r>
              <a:rPr lang="en-US" sz="2400" dirty="0"/>
              <a:t>, "Task 1", 240, (void*)pcTextForTask1, 1, NULL 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Create a task function </a:t>
            </a:r>
            <a:r>
              <a:rPr lang="en-US" sz="2400" i="1" dirty="0" err="1"/>
              <a:t>vTaskFunction</a:t>
            </a:r>
            <a:r>
              <a:rPr lang="en-US" sz="2400" i="1" dirty="0"/>
              <a:t>(void * </a:t>
            </a:r>
            <a:r>
              <a:rPr lang="en-US" sz="2400" i="1" dirty="0" err="1"/>
              <a:t>pvParameters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char *</a:t>
            </a:r>
            <a:r>
              <a:rPr lang="en-US" sz="2400" i="1" dirty="0" err="1"/>
              <a:t>pcTaskName</a:t>
            </a:r>
            <a:r>
              <a:rPr lang="en-US" sz="2400" i="1" dirty="0"/>
              <a:t>;</a:t>
            </a:r>
          </a:p>
          <a:p>
            <a:pPr marL="0" indent="0">
              <a:buNone/>
            </a:pPr>
            <a:r>
              <a:rPr lang="en-US" sz="2400" i="1" dirty="0" err="1"/>
              <a:t>pcTaskName</a:t>
            </a:r>
            <a:r>
              <a:rPr lang="en-US" sz="2400" i="1" dirty="0"/>
              <a:t> = (char *) </a:t>
            </a:r>
            <a:r>
              <a:rPr lang="en-US" sz="2400" i="1" dirty="0" err="1"/>
              <a:t>pvParameters</a:t>
            </a:r>
            <a:r>
              <a:rPr lang="en-US" sz="2400" i="1" dirty="0"/>
              <a:t>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99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1.5 Task 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uxPriority</a:t>
            </a:r>
            <a:r>
              <a:rPr lang="en-US" dirty="0"/>
              <a:t> parameter of </a:t>
            </a:r>
            <a:r>
              <a:rPr lang="en-US" dirty="0" err="1"/>
              <a:t>xTaskCreate</a:t>
            </a:r>
            <a:r>
              <a:rPr lang="en-US" dirty="0"/>
              <a:t>() assigns an initial priority to the task being created.</a:t>
            </a:r>
          </a:p>
          <a:p>
            <a:pPr lvl="1"/>
            <a:r>
              <a:rPr lang="en-US" dirty="0"/>
              <a:t>It can be changed after the scheduler has been started by using vTaskPrioritySet() API function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800" dirty="0" err="1"/>
              <a:t>configMAX_RPIORITIES</a:t>
            </a:r>
            <a:r>
              <a:rPr lang="en-US" sz="2800" dirty="0"/>
              <a:t> in FreeRTOSConfig.h</a:t>
            </a:r>
          </a:p>
          <a:p>
            <a:pPr lvl="1"/>
            <a:r>
              <a:rPr lang="en-US" dirty="0"/>
              <a:t>Maximum number of priorities</a:t>
            </a:r>
          </a:p>
          <a:p>
            <a:pPr lvl="1"/>
            <a:r>
              <a:rPr lang="en-US" dirty="0"/>
              <a:t>Higher this value, more RAM consumed</a:t>
            </a:r>
          </a:p>
          <a:p>
            <a:pPr lvl="1"/>
            <a:r>
              <a:rPr lang="en-US" dirty="0"/>
              <a:t>Range: [0(low), configMAX-PRIORITIES-1(high)]</a:t>
            </a:r>
          </a:p>
          <a:p>
            <a:pPr lvl="1"/>
            <a:r>
              <a:rPr lang="en-US" dirty="0"/>
              <a:t>Any number of tasks can share the same priority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01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select the next task to run, the scheduler itself must execute at the end of each time slice.</a:t>
            </a:r>
          </a:p>
          <a:p>
            <a:pPr lvl="1"/>
            <a:r>
              <a:rPr lang="en-US" dirty="0"/>
              <a:t>Use a periodic interrupt called the tick (interrupt).</a:t>
            </a:r>
          </a:p>
          <a:p>
            <a:pPr lvl="1"/>
            <a:r>
              <a:rPr lang="en-US" dirty="0"/>
              <a:t>Effectively set the length of time slice by the tick interrupt frequency -- </a:t>
            </a:r>
            <a:r>
              <a:rPr lang="en-US" dirty="0" err="1"/>
              <a:t>configTICK_RATE_HZ</a:t>
            </a:r>
            <a:r>
              <a:rPr lang="en-US" dirty="0"/>
              <a:t> in FreeRTOSConfig.h</a:t>
            </a:r>
          </a:p>
          <a:p>
            <a:r>
              <a:rPr lang="en-US" dirty="0" err="1"/>
              <a:t>configTICK_RATE_HZ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If it is 100(Hz), the time slice will be 10 </a:t>
            </a:r>
            <a:r>
              <a:rPr lang="en-US" dirty="0" err="1"/>
              <a:t>ms.</a:t>
            </a:r>
            <a:endParaRPr lang="en-US" dirty="0"/>
          </a:p>
          <a:p>
            <a:pPr lvl="1"/>
            <a:r>
              <a:rPr lang="en-US" dirty="0"/>
              <a:t>API always calls specify time in tick interrupts (ticks) </a:t>
            </a:r>
          </a:p>
          <a:p>
            <a:r>
              <a:rPr lang="en-US" dirty="0" err="1"/>
              <a:t>portTICK_RATE_MS</a:t>
            </a:r>
            <a:endParaRPr lang="en-US" dirty="0"/>
          </a:p>
          <a:p>
            <a:pPr lvl="1"/>
            <a:r>
              <a:rPr lang="en-US" dirty="0"/>
              <a:t>Convert time delays from milliseconds into the number of tick interrupts.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55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06532"/>
            <a:ext cx="8229600" cy="15180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kernel itself is running, the arrows in the above figure show the sequence of execution from task interrupt, then from interrupt back to a next task.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29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57200"/>
            <a:ext cx="6248400" cy="4150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038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FreeRTOS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FreeRTOS</a:t>
            </a:r>
            <a:r>
              <a:rPr lang="en-US" dirty="0"/>
              <a:t> is a real-time kernel/scheduler on top of which MCU applications can be built to meet their hard real-time requirements.</a:t>
            </a:r>
          </a:p>
          <a:p>
            <a:pPr lvl="1"/>
            <a:r>
              <a:rPr lang="en-US" dirty="0"/>
              <a:t>Allows MCU applications be organized as a collection of independent threads of execution.</a:t>
            </a:r>
          </a:p>
          <a:p>
            <a:pPr lvl="1"/>
            <a:r>
              <a:rPr lang="en-US" dirty="0"/>
              <a:t>Decides which thread should be executed by examining the priority assigned to each thread.</a:t>
            </a:r>
          </a:p>
          <a:p>
            <a:pPr lvl="2"/>
            <a:r>
              <a:rPr lang="en-US" dirty="0"/>
              <a:t>Assume a single core MCU, where only a single thread can be executing at one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85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3. Experimenting with 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Scheduler always ensures that the highest priority task is able to run is the task selected to enter the Running state.</a:t>
            </a:r>
          </a:p>
          <a:p>
            <a:pPr lvl="1"/>
            <a:r>
              <a:rPr lang="en-US" dirty="0"/>
              <a:t>In Example 1 and 2, two tasks have been created at the same priority, so both entered and exited the Running state in turn.</a:t>
            </a:r>
          </a:p>
          <a:p>
            <a:pPr lvl="1"/>
            <a:r>
              <a:rPr lang="en-US" dirty="0"/>
              <a:t>In this example, the second task is set at priority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37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 main() function, change</a:t>
            </a:r>
          </a:p>
          <a:p>
            <a:pPr marL="457200" lvl="1" indent="0">
              <a:buNone/>
            </a:pPr>
            <a:r>
              <a:rPr lang="en-US" sz="2800" dirty="0" err="1"/>
              <a:t>xTaskCreate</a:t>
            </a:r>
            <a:r>
              <a:rPr lang="en-US" sz="2800" dirty="0"/>
              <a:t>( </a:t>
            </a:r>
            <a:r>
              <a:rPr lang="en-US" sz="2800" dirty="0" err="1"/>
              <a:t>vTaskFunction</a:t>
            </a:r>
            <a:r>
              <a:rPr lang="en-US" sz="2800" dirty="0"/>
              <a:t>, "Task 2", 240, (void*)pcTextForTask2, 1, NULL );</a:t>
            </a:r>
          </a:p>
          <a:p>
            <a:pPr marL="457200" lvl="1" indent="0">
              <a:buNone/>
            </a:pPr>
            <a:r>
              <a:rPr lang="en-US" sz="2800" dirty="0"/>
              <a:t>To </a:t>
            </a:r>
          </a:p>
          <a:p>
            <a:pPr marL="457200" lvl="1" indent="0">
              <a:buNone/>
            </a:pPr>
            <a:r>
              <a:rPr lang="en-US" sz="2800" dirty="0" err="1"/>
              <a:t>xTaskCreate</a:t>
            </a:r>
            <a:r>
              <a:rPr lang="en-US" sz="2800" dirty="0"/>
              <a:t>( </a:t>
            </a:r>
            <a:r>
              <a:rPr lang="en-US" sz="2800" dirty="0" err="1"/>
              <a:t>vTaskFunction</a:t>
            </a:r>
            <a:r>
              <a:rPr lang="en-US" sz="2800" dirty="0"/>
              <a:t>, "Task 2", 240, (void*)pcTextForTask2, 2, NULL );</a:t>
            </a:r>
          </a:p>
          <a:p>
            <a:pPr marL="457200" lvl="1" indent="0">
              <a:buNone/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146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1935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scheduler always selects the highest priority task that is able to run.</a:t>
            </a:r>
          </a:p>
          <a:p>
            <a:pPr lvl="1"/>
            <a:r>
              <a:rPr lang="en-US" dirty="0"/>
              <a:t>Task 2 has a higher priority than Task 1; so Task 2 is the only task to ever enter the Running state.</a:t>
            </a:r>
          </a:p>
          <a:p>
            <a:pPr lvl="1"/>
            <a:r>
              <a:rPr lang="en-US" dirty="0"/>
              <a:t>Task 1 is to be ‘starved’ of processing time of Task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32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33400"/>
            <a:ext cx="6248401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902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‘Continuous processing’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 far, the created tasks always have work to perform and have never had to wait for anything</a:t>
            </a:r>
          </a:p>
          <a:p>
            <a:pPr lvl="1"/>
            <a:r>
              <a:rPr lang="en-US" dirty="0"/>
              <a:t>Always able to enter the Running state.</a:t>
            </a:r>
          </a:p>
          <a:p>
            <a:r>
              <a:rPr lang="en-US" dirty="0"/>
              <a:t>This type of task has limited usefulness as they can only be created at the very lowest priority.</a:t>
            </a:r>
          </a:p>
          <a:p>
            <a:pPr lvl="1"/>
            <a:r>
              <a:rPr lang="en-US" dirty="0"/>
              <a:t>If they run at any other priority, they will tasks of lower priority  ever running at all.</a:t>
            </a:r>
          </a:p>
          <a:p>
            <a:r>
              <a:rPr lang="en-US" dirty="0"/>
              <a:t>Solution: Event-driven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05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1.6 Expanding the ‘Not Running’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 event-driven task </a:t>
            </a:r>
          </a:p>
          <a:p>
            <a:pPr lvl="1"/>
            <a:r>
              <a:rPr lang="en-US" dirty="0"/>
              <a:t>has </a:t>
            </a:r>
            <a:r>
              <a:rPr lang="en-US"/>
              <a:t>work to </a:t>
            </a:r>
            <a:r>
              <a:rPr lang="en-US" dirty="0"/>
              <a:t>perform only after the occurrence of the event that triggers it</a:t>
            </a:r>
          </a:p>
          <a:p>
            <a:pPr lvl="1"/>
            <a:r>
              <a:rPr lang="en-US" dirty="0"/>
              <a:t>Is not able enter the Running state before that event has occurred.</a:t>
            </a:r>
          </a:p>
          <a:p>
            <a:r>
              <a:rPr lang="en-US" dirty="0"/>
              <a:t>The scheduler selects the highest priority task that </a:t>
            </a:r>
            <a:r>
              <a:rPr lang="en-US" i="1" dirty="0"/>
              <a:t>is able to </a:t>
            </a:r>
            <a:r>
              <a:rPr lang="en-US" dirty="0"/>
              <a:t>run.</a:t>
            </a:r>
          </a:p>
          <a:p>
            <a:pPr lvl="1"/>
            <a:r>
              <a:rPr lang="en-US" dirty="0"/>
              <a:t>High priority tasks not being able to run means that the scheduler cannot select them, and</a:t>
            </a:r>
          </a:p>
          <a:p>
            <a:pPr lvl="1"/>
            <a:r>
              <a:rPr lang="en-US" dirty="0"/>
              <a:t>Must select a lower priority task that is able to run.</a:t>
            </a:r>
          </a:p>
          <a:p>
            <a:r>
              <a:rPr lang="en-US" dirty="0"/>
              <a:t>Using event-driven tasks means that </a:t>
            </a:r>
          </a:p>
          <a:p>
            <a:pPr lvl="1"/>
            <a:r>
              <a:rPr lang="en-US" dirty="0"/>
              <a:t>tasks can be created at different priorities without the highest priority tasks starving all the lower priority tasks.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97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task state machine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35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1143000"/>
            <a:ext cx="5738091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9234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Blocked state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Tasks enter this state to wait for two types of events</a:t>
            </a:r>
          </a:p>
          <a:p>
            <a:pPr lvl="1"/>
            <a:r>
              <a:rPr lang="en-US" dirty="0"/>
              <a:t>Temporal (time-related) events: the event being either a delay expiring, or an absolute time being reached.</a:t>
            </a:r>
          </a:p>
          <a:p>
            <a:pPr lvl="2"/>
            <a:r>
              <a:rPr lang="en-US" dirty="0"/>
              <a:t>A task enter the Blocked state to wait for 10ms to pass</a:t>
            </a:r>
          </a:p>
          <a:p>
            <a:pPr lvl="1"/>
            <a:r>
              <a:rPr lang="en-US" dirty="0"/>
              <a:t>Synchronization events: where the events originate from another task or interrupt</a:t>
            </a:r>
          </a:p>
          <a:p>
            <a:pPr lvl="2"/>
            <a:r>
              <a:rPr lang="en-US" dirty="0"/>
              <a:t>A task enter the Blocked state to wait for data to arrive on a queue. </a:t>
            </a:r>
          </a:p>
          <a:p>
            <a:pPr lvl="1"/>
            <a:r>
              <a:rPr lang="en-US" dirty="0"/>
              <a:t>Can block on a synchronization event with a timeout, effectively block on both types of event simultaneously.</a:t>
            </a:r>
          </a:p>
          <a:p>
            <a:pPr lvl="2"/>
            <a:r>
              <a:rPr lang="en-US" dirty="0"/>
              <a:t>A task waits for a maximum of 10ms for data to arrive on a queue. It leaves the Blocked state if either data arrives within 10ms or 10ms pass with no data arriving.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785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Suspended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 in this state are not available to the scheduler.</a:t>
            </a:r>
          </a:p>
          <a:p>
            <a:pPr lvl="1"/>
            <a:r>
              <a:rPr lang="en-US" dirty="0"/>
              <a:t>The only way into this state is through a call to the </a:t>
            </a:r>
            <a:r>
              <a:rPr lang="en-US" i="1" dirty="0" err="1"/>
              <a:t>vTaskSuspend</a:t>
            </a:r>
            <a:r>
              <a:rPr lang="en-US" dirty="0"/>
              <a:t>() API function</a:t>
            </a:r>
          </a:p>
          <a:p>
            <a:pPr lvl="1"/>
            <a:r>
              <a:rPr lang="en-US" dirty="0"/>
              <a:t>The only way out this state is through a call to the </a:t>
            </a:r>
            <a:r>
              <a:rPr lang="en-US" i="1" dirty="0" err="1"/>
              <a:t>vTaskResume</a:t>
            </a:r>
            <a:r>
              <a:rPr lang="en-US" dirty="0"/>
              <a:t>() or </a:t>
            </a:r>
            <a:r>
              <a:rPr lang="en-US" i="1" dirty="0" err="1"/>
              <a:t>vTaskResumeFromISR</a:t>
            </a:r>
            <a:r>
              <a:rPr lang="en-US" dirty="0"/>
              <a:t>() API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38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 that are in the ‘Not Running’ state but are not Blocked or Suspended are said to be in the Ready state.</a:t>
            </a:r>
          </a:p>
          <a:p>
            <a:pPr lvl="1"/>
            <a:r>
              <a:rPr lang="en-US" dirty="0"/>
              <a:t>They are able to run, and therefore ‘ready’ to run, but are not currently in the Running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35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4 Using the Block state to create a delay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tasks in the previous examples have been periodic </a:t>
            </a:r>
          </a:p>
          <a:p>
            <a:pPr lvl="1"/>
            <a:r>
              <a:rPr lang="en-US" dirty="0"/>
              <a:t>They have delayed for a period and printed out their string before delay once more, and so on.</a:t>
            </a:r>
          </a:p>
          <a:p>
            <a:pPr lvl="1"/>
            <a:r>
              <a:rPr lang="en-US" dirty="0"/>
              <a:t>Delayed generated using a null loop </a:t>
            </a:r>
          </a:p>
          <a:p>
            <a:pPr lvl="2"/>
            <a:r>
              <a:rPr lang="en-US" dirty="0"/>
              <a:t>the task effectively polled an incrementing loop counter until it reached a fixed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3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simplest case of task priority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Assign higher priorities (lower priorities) to threads that implement hard real-time (soft real-time) requirements</a:t>
            </a:r>
          </a:p>
          <a:p>
            <a:pPr lvl="1"/>
            <a:r>
              <a:rPr lang="en-US" dirty="0"/>
              <a:t>As a result, hard real-time threads are always executed ahead of soft real-time threads.</a:t>
            </a:r>
          </a:p>
          <a:p>
            <a:r>
              <a:rPr lang="en-US" dirty="0"/>
              <a:t>But, priority assignment decision are not always that simple.</a:t>
            </a:r>
          </a:p>
          <a:p>
            <a:endParaRPr lang="en-US" dirty="0"/>
          </a:p>
          <a:p>
            <a:r>
              <a:rPr lang="en-US" dirty="0"/>
              <a:t>In general, </a:t>
            </a:r>
            <a:r>
              <a:rPr lang="en-US" b="1" dirty="0"/>
              <a:t>task prioritization </a:t>
            </a:r>
            <a:r>
              <a:rPr lang="en-US" dirty="0"/>
              <a:t>can help ensure an application meet its processing deadline.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166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dirty="0"/>
              <a:t>Disadvantages to any form of polling</a:t>
            </a:r>
          </a:p>
          <a:p>
            <a:pPr lvl="1"/>
            <a:r>
              <a:rPr lang="en-US" dirty="0"/>
              <a:t>While executing the null loop, the task remains in the Ready state, ‘starving’ the other task of any processing time.</a:t>
            </a:r>
          </a:p>
          <a:p>
            <a:pPr lvl="1"/>
            <a:r>
              <a:rPr lang="en-US" dirty="0"/>
              <a:t>During polling, the task does not really have any work to do, but it still uses maximum processing time and so wastes processor cycles.</a:t>
            </a:r>
          </a:p>
          <a:p>
            <a:r>
              <a:rPr lang="en-US" dirty="0"/>
              <a:t>This example corrects this behavior by </a:t>
            </a:r>
          </a:p>
          <a:p>
            <a:pPr lvl="1"/>
            <a:r>
              <a:rPr lang="en-US" dirty="0"/>
              <a:t>replacing the polling null loop with a call to </a:t>
            </a:r>
            <a:r>
              <a:rPr lang="en-US" dirty="0" err="1"/>
              <a:t>vTaskDelay</a:t>
            </a:r>
            <a:r>
              <a:rPr lang="en-US" dirty="0"/>
              <a:t>() API function.</a:t>
            </a:r>
          </a:p>
          <a:p>
            <a:pPr lvl="1"/>
            <a:r>
              <a:rPr lang="en-US" dirty="0"/>
              <a:t>setting </a:t>
            </a:r>
            <a:r>
              <a:rPr lang="en-US" dirty="0" err="1"/>
              <a:t>INCLUDE_vTaskDelay</a:t>
            </a:r>
            <a:r>
              <a:rPr lang="en-US" dirty="0"/>
              <a:t> to 1 in FreeRTOSConfig.h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018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vTaskDelay</a:t>
            </a:r>
            <a:r>
              <a:rPr lang="en-US" dirty="0"/>
              <a:t>() API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>
            <a:normAutofit/>
          </a:bodyPr>
          <a:lstStyle/>
          <a:p>
            <a:r>
              <a:rPr lang="en-US" dirty="0"/>
              <a:t>Place the calling task into the Blocked state for a fixed number of tick interrupts.</a:t>
            </a:r>
          </a:p>
          <a:p>
            <a:pPr lvl="1"/>
            <a:r>
              <a:rPr lang="en-US" dirty="0"/>
              <a:t>The Blocked state task does not use any processing time, so processing time is consumed only when there is work to be done.</a:t>
            </a:r>
          </a:p>
          <a:p>
            <a:pPr marL="457200" lvl="1" indent="0">
              <a:buNone/>
            </a:pPr>
            <a:r>
              <a:rPr lang="en-US" dirty="0"/>
              <a:t>void </a:t>
            </a:r>
            <a:r>
              <a:rPr lang="en-US" dirty="0" err="1"/>
              <a:t>vTaskDelay</a:t>
            </a:r>
            <a:r>
              <a:rPr lang="en-US" dirty="0"/>
              <a:t>(</a:t>
            </a:r>
            <a:r>
              <a:rPr lang="en-US" dirty="0" err="1"/>
              <a:t>portTickType</a:t>
            </a:r>
            <a:r>
              <a:rPr lang="en-US" dirty="0"/>
              <a:t> </a:t>
            </a:r>
            <a:r>
              <a:rPr lang="en-US" dirty="0" err="1"/>
              <a:t>xTicksToDelay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endParaRPr lang="en-US" sz="1600" dirty="0"/>
          </a:p>
          <a:p>
            <a:pPr marL="57150" indent="0">
              <a:buNone/>
            </a:pPr>
            <a:r>
              <a:rPr lang="en-US" sz="2000" dirty="0" err="1"/>
              <a:t>xTicksToDelay</a:t>
            </a:r>
            <a:r>
              <a:rPr lang="en-US" sz="2000" dirty="0"/>
              <a:t>: the number of ticks that the calling task should remain in the Blocked state before being transitioned back into the Ready state.</a:t>
            </a:r>
          </a:p>
          <a:p>
            <a:pPr marL="57150" indent="0">
              <a:buNone/>
            </a:pPr>
            <a:r>
              <a:rPr lang="en-US" sz="2000" dirty="0" err="1"/>
              <a:t>E.g</a:t>
            </a:r>
            <a:r>
              <a:rPr lang="en-US" sz="2000" dirty="0"/>
              <a:t>, if a task called </a:t>
            </a:r>
            <a:r>
              <a:rPr lang="en-US" sz="2000" dirty="0" err="1"/>
              <a:t>vTaskDelay</a:t>
            </a:r>
            <a:r>
              <a:rPr lang="en-US" sz="2000" dirty="0"/>
              <a:t>(100) while the tick count was 10,000, it enters the Blocked state immediately and remains there until the tick count is 10,100.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650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void </a:t>
            </a:r>
            <a:r>
              <a:rPr lang="en-US" dirty="0" err="1"/>
              <a:t>vTaskFunction</a:t>
            </a:r>
            <a:r>
              <a:rPr lang="en-US" dirty="0"/>
              <a:t>(void *</a:t>
            </a:r>
            <a:r>
              <a:rPr lang="en-US" dirty="0" err="1"/>
              <a:t>pvParameters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sz="2400" dirty="0"/>
              <a:t>Change a NULL loop </a:t>
            </a:r>
          </a:p>
          <a:p>
            <a:pPr marL="400050" lvl="1" indent="0">
              <a:buNone/>
            </a:pPr>
            <a:r>
              <a:rPr lang="en-US" sz="2400" dirty="0"/>
              <a:t>for( </a:t>
            </a:r>
            <a:r>
              <a:rPr lang="en-US" sz="2400" dirty="0" err="1"/>
              <a:t>ul</a:t>
            </a:r>
            <a:r>
              <a:rPr lang="en-US" sz="2400" dirty="0"/>
              <a:t> = 0; </a:t>
            </a:r>
            <a:r>
              <a:rPr lang="en-US" sz="2400" dirty="0" err="1"/>
              <a:t>ul</a:t>
            </a:r>
            <a:r>
              <a:rPr lang="en-US" sz="2400" dirty="0"/>
              <a:t> &lt; </a:t>
            </a:r>
            <a:r>
              <a:rPr lang="en-US" sz="2400" dirty="0" err="1"/>
              <a:t>mainDELAY_LOOP_COUNT</a:t>
            </a:r>
            <a:r>
              <a:rPr lang="en-US" sz="2400" dirty="0"/>
              <a:t>; </a:t>
            </a:r>
            <a:r>
              <a:rPr lang="en-US" sz="2400" dirty="0" err="1"/>
              <a:t>ul</a:t>
            </a:r>
            <a:r>
              <a:rPr lang="en-US" sz="2400" dirty="0"/>
              <a:t>++ ) { }</a:t>
            </a:r>
          </a:p>
          <a:p>
            <a:pPr marL="400050" lvl="1" indent="0">
              <a:buNone/>
            </a:pPr>
            <a:r>
              <a:rPr lang="en-US" sz="2400" dirty="0"/>
              <a:t>To </a:t>
            </a:r>
          </a:p>
          <a:p>
            <a:pPr marL="400050" lvl="1" indent="0">
              <a:buNone/>
            </a:pPr>
            <a:r>
              <a:rPr lang="en-US" sz="2400" dirty="0" err="1"/>
              <a:t>vTaskDelay</a:t>
            </a:r>
            <a:r>
              <a:rPr lang="en-US" sz="2400" dirty="0"/>
              <a:t>(250 / </a:t>
            </a:r>
            <a:r>
              <a:rPr lang="en-US" sz="2400" dirty="0" err="1"/>
              <a:t>portTICK_RATE_MS</a:t>
            </a:r>
            <a:r>
              <a:rPr lang="en-US" sz="2400" dirty="0"/>
              <a:t>);</a:t>
            </a:r>
          </a:p>
          <a:p>
            <a:pPr marL="400050" lvl="1" indent="0">
              <a:buNone/>
            </a:pPr>
            <a:r>
              <a:rPr lang="en-US" sz="2400" dirty="0"/>
              <a:t>// a period of 250ms is being specified.</a:t>
            </a:r>
          </a:p>
          <a:p>
            <a:pPr marL="400050" lvl="1" indent="0">
              <a:buNone/>
            </a:pPr>
            <a:endParaRPr lang="en-US" sz="2400" dirty="0"/>
          </a:p>
          <a:p>
            <a:pPr marL="400050" lvl="1" indent="0">
              <a:buNone/>
            </a:pPr>
            <a:r>
              <a:rPr lang="en-US" sz="2400" dirty="0"/>
              <a:t>Although two tasks are being created at different priorities, both will now run.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80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2362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Each time the tasks leave the Blocked state they execute for a fraction of a tick period before re-entering the Blocked state.</a:t>
            </a:r>
          </a:p>
          <a:p>
            <a:pPr lvl="1"/>
            <a:r>
              <a:rPr lang="en-US" dirty="0"/>
              <a:t>Most of the time no application tasks are able to run and, so, no tasks can be selected to enter the Running state. </a:t>
            </a:r>
          </a:p>
          <a:p>
            <a:pPr lvl="1"/>
            <a:r>
              <a:rPr lang="en-US" dirty="0"/>
              <a:t>The idle task will run to ensure there is always at least one task that is able to run.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43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04800"/>
            <a:ext cx="6453729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50377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Bold lines indicate the state transitions performed by the tasks in Example 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44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3886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727" y="1295400"/>
            <a:ext cx="4343401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0840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vTaskDelayUntil</a:t>
            </a:r>
            <a:r>
              <a:rPr lang="en-US" dirty="0"/>
              <a:t>() API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Parameters to </a:t>
            </a:r>
            <a:r>
              <a:rPr lang="en-US" dirty="0" err="1"/>
              <a:t>vTaskDelayUntil</a:t>
            </a:r>
            <a:r>
              <a:rPr lang="en-US" dirty="0"/>
              <a:t>() </a:t>
            </a:r>
          </a:p>
          <a:p>
            <a:pPr lvl="1"/>
            <a:r>
              <a:rPr lang="en-US" dirty="0"/>
              <a:t>specify the exact tick count value at which the calling task should be moved from the Blocked state into the Ready state.</a:t>
            </a:r>
          </a:p>
          <a:p>
            <a:pPr lvl="1"/>
            <a:r>
              <a:rPr lang="en-US" dirty="0"/>
              <a:t>Be used when a fixed execution period is required.</a:t>
            </a:r>
          </a:p>
          <a:p>
            <a:pPr lvl="2"/>
            <a:r>
              <a:rPr lang="en-US" dirty="0"/>
              <a:t>The time at which the calling task is unblocked is absolute, rather than relative to when the function was called (as </a:t>
            </a:r>
            <a:r>
              <a:rPr lang="en-US" dirty="0" err="1"/>
              <a:t>vTaskDelay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sz="2200" dirty="0"/>
              <a:t>	void </a:t>
            </a:r>
            <a:r>
              <a:rPr lang="en-US" sz="2200" dirty="0" err="1"/>
              <a:t>vTaskDelayUntil</a:t>
            </a:r>
            <a:r>
              <a:rPr lang="en-US" sz="2200" dirty="0"/>
              <a:t>( </a:t>
            </a:r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sz="2200" dirty="0" err="1"/>
              <a:t>portTickType</a:t>
            </a:r>
            <a:r>
              <a:rPr lang="en-US" sz="2200" dirty="0"/>
              <a:t> *</a:t>
            </a:r>
            <a:r>
              <a:rPr lang="en-US" sz="2200" dirty="0" err="1"/>
              <a:t>pxPreviousWakeTime</a:t>
            </a:r>
            <a:r>
              <a:rPr lang="en-US" sz="2200" dirty="0"/>
              <a:t>,</a:t>
            </a:r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sz="2200" dirty="0" err="1"/>
              <a:t>portTickType</a:t>
            </a:r>
            <a:r>
              <a:rPr lang="en-US" sz="2200" dirty="0"/>
              <a:t> </a:t>
            </a:r>
            <a:r>
              <a:rPr lang="en-US" sz="2200" dirty="0" err="1"/>
              <a:t>xTimeIncrement</a:t>
            </a:r>
            <a:r>
              <a:rPr lang="en-US" sz="2200" dirty="0"/>
              <a:t>);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701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vTaskDelayUntil</a:t>
            </a:r>
            <a:r>
              <a:rPr lang="en-US" dirty="0"/>
              <a:t>()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pxPreviousWakeTime</a:t>
            </a:r>
            <a:endParaRPr lang="en-US" dirty="0"/>
          </a:p>
          <a:p>
            <a:pPr lvl="1"/>
            <a:r>
              <a:rPr lang="en-US" dirty="0"/>
              <a:t>Assume that </a:t>
            </a:r>
            <a:r>
              <a:rPr lang="en-US" dirty="0" err="1"/>
              <a:t>vTaskDelayUtil</a:t>
            </a:r>
            <a:r>
              <a:rPr lang="en-US" dirty="0"/>
              <a:t>() is being used to implement a task that executes periodically and with a fixed frequency.</a:t>
            </a:r>
          </a:p>
          <a:p>
            <a:pPr lvl="1"/>
            <a:r>
              <a:rPr lang="en-US" dirty="0"/>
              <a:t>Holds the time at which the task left the Blocked state.</a:t>
            </a:r>
          </a:p>
          <a:p>
            <a:pPr lvl="1"/>
            <a:r>
              <a:rPr lang="en-US" dirty="0"/>
              <a:t>Be used as a reference point to compute the time at which the task next leaves the Blocked state.</a:t>
            </a:r>
          </a:p>
          <a:p>
            <a:pPr lvl="1"/>
            <a:r>
              <a:rPr lang="en-US" dirty="0"/>
              <a:t>The variable pointed by </a:t>
            </a:r>
            <a:r>
              <a:rPr lang="en-US" dirty="0" err="1"/>
              <a:t>pxPreviousWakeTime</a:t>
            </a:r>
            <a:r>
              <a:rPr lang="en-US" dirty="0"/>
              <a:t> is updated automatically, not be modified by application code, other than when the variable is first initialized.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039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xTimeIncrement</a:t>
            </a:r>
            <a:endParaRPr lang="en-US" dirty="0"/>
          </a:p>
          <a:p>
            <a:pPr lvl="1"/>
            <a:r>
              <a:rPr lang="en-US" dirty="0"/>
              <a:t>Assume that </a:t>
            </a:r>
            <a:r>
              <a:rPr lang="en-US" dirty="0" err="1"/>
              <a:t>vTaskDelayUtil</a:t>
            </a:r>
            <a:r>
              <a:rPr lang="en-US" dirty="0"/>
              <a:t>() is being used to implement a task that executes periodically and with a fixed frequency – set by </a:t>
            </a:r>
            <a:r>
              <a:rPr lang="en-US" dirty="0" err="1"/>
              <a:t>xTimeIncrement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Be specified in ‘ticks’. The constant </a:t>
            </a:r>
            <a:r>
              <a:rPr lang="en-US" dirty="0" err="1"/>
              <a:t>portTICK_RATE_MS</a:t>
            </a:r>
            <a:r>
              <a:rPr lang="en-US" dirty="0"/>
              <a:t> can be used to convert </a:t>
            </a:r>
            <a:r>
              <a:rPr lang="en-US" dirty="0" err="1"/>
              <a:t>ms</a:t>
            </a:r>
            <a:r>
              <a:rPr lang="en-US" dirty="0"/>
              <a:t> to ticks.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545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5 Converting the example tasks to use </a:t>
            </a:r>
            <a:r>
              <a:rPr lang="en-US" dirty="0" err="1"/>
              <a:t>vTaskDelayUntil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tasks created in Example 4 are periodic tasks.</a:t>
            </a:r>
          </a:p>
          <a:p>
            <a:r>
              <a:rPr lang="en-US" dirty="0" err="1"/>
              <a:t>vTaskDelay</a:t>
            </a:r>
            <a:r>
              <a:rPr lang="en-US" dirty="0"/>
              <a:t>() does not ensure that the frequency at which they run is fixed, </a:t>
            </a:r>
          </a:p>
          <a:p>
            <a:pPr lvl="1"/>
            <a:r>
              <a:rPr lang="en-US" dirty="0"/>
              <a:t>as the time at which the tasks leave the Blocked state is relative to when they call </a:t>
            </a:r>
            <a:r>
              <a:rPr lang="en-US" dirty="0" err="1"/>
              <a:t>vTaskDelay</a:t>
            </a:r>
            <a:r>
              <a:rPr lang="en-US" dirty="0"/>
              <a:t>().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703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>
            <a:normAutofit/>
          </a:bodyPr>
          <a:lstStyle/>
          <a:p>
            <a:r>
              <a:rPr lang="en-US" dirty="0"/>
              <a:t>In void </a:t>
            </a:r>
            <a:r>
              <a:rPr lang="en-US" dirty="0" err="1"/>
              <a:t>vTaskFunction</a:t>
            </a:r>
            <a:r>
              <a:rPr lang="en-US" dirty="0"/>
              <a:t>(void *</a:t>
            </a:r>
            <a:r>
              <a:rPr lang="en-US" dirty="0" err="1"/>
              <a:t>pvParameters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sz="2800" dirty="0"/>
              <a:t>Change</a:t>
            </a:r>
            <a:r>
              <a:rPr lang="en-US" sz="2400" dirty="0"/>
              <a:t> </a:t>
            </a:r>
          </a:p>
          <a:p>
            <a:pPr marL="400050" lvl="1" indent="0">
              <a:buNone/>
            </a:pPr>
            <a:r>
              <a:rPr lang="en-US" sz="2400" dirty="0" err="1"/>
              <a:t>vTaskDelay</a:t>
            </a:r>
            <a:r>
              <a:rPr lang="en-US" sz="2400" dirty="0"/>
              <a:t>(250 / </a:t>
            </a:r>
            <a:r>
              <a:rPr lang="en-US" sz="2400" dirty="0" err="1"/>
              <a:t>portTICK_RATE_MS</a:t>
            </a:r>
            <a:r>
              <a:rPr lang="en-US" sz="2400" dirty="0"/>
              <a:t>);</a:t>
            </a:r>
          </a:p>
          <a:p>
            <a:pPr marL="400050" lvl="1" indent="0">
              <a:buNone/>
            </a:pPr>
            <a:r>
              <a:rPr lang="en-US" sz="2400" dirty="0"/>
              <a:t>// a period of 250ms is being specified.</a:t>
            </a:r>
          </a:p>
          <a:p>
            <a:pPr marL="400050" lvl="1" indent="0">
              <a:buNone/>
            </a:pPr>
            <a:r>
              <a:rPr lang="en-US" sz="2800" dirty="0"/>
              <a:t>To </a:t>
            </a:r>
          </a:p>
          <a:p>
            <a:pPr marL="400050" lvl="1" indent="0">
              <a:buNone/>
            </a:pPr>
            <a:r>
              <a:rPr lang="en-US" sz="2400" dirty="0" err="1"/>
              <a:t>vTaskDelayUntil</a:t>
            </a:r>
            <a:r>
              <a:rPr lang="en-US" sz="2400" dirty="0"/>
              <a:t>( &amp;</a:t>
            </a:r>
            <a:r>
              <a:rPr lang="en-US" sz="2400" dirty="0" err="1"/>
              <a:t>xLastWakeTime</a:t>
            </a:r>
            <a:r>
              <a:rPr lang="en-US" sz="2400" dirty="0"/>
              <a:t>, (</a:t>
            </a:r>
            <a:r>
              <a:rPr lang="en-US" sz="2400" dirty="0" err="1"/>
              <a:t>vTaskDelay</a:t>
            </a:r>
            <a:r>
              <a:rPr lang="en-US" sz="2400" dirty="0"/>
              <a:t>(250 / </a:t>
            </a:r>
            <a:r>
              <a:rPr lang="en-US" sz="2400" dirty="0" err="1"/>
              <a:t>portTICK_RATE_MS</a:t>
            </a:r>
            <a:r>
              <a:rPr lang="en-US" sz="2400" dirty="0"/>
              <a:t>));</a:t>
            </a:r>
          </a:p>
          <a:p>
            <a:pPr marL="400050" lvl="1" indent="0">
              <a:buNone/>
            </a:pPr>
            <a:r>
              <a:rPr lang="en-US" sz="2400" dirty="0"/>
              <a:t>/*</a:t>
            </a:r>
            <a:r>
              <a:rPr lang="en-US" sz="2400" dirty="0" err="1"/>
              <a:t>xLastWakeTime</a:t>
            </a:r>
            <a:r>
              <a:rPr lang="en-US" sz="2400" dirty="0"/>
              <a:t> is initialized with the current tick count before entering the infinite loop. This is the only time it is written to explicitly. */</a:t>
            </a:r>
          </a:p>
          <a:p>
            <a:pPr marL="400050" lvl="1" indent="0">
              <a:buNone/>
            </a:pPr>
            <a:r>
              <a:rPr lang="en-US" sz="2400" dirty="0" err="1"/>
              <a:t>xLastWakeTime</a:t>
            </a:r>
            <a:r>
              <a:rPr lang="en-US" sz="2400" dirty="0"/>
              <a:t> = </a:t>
            </a:r>
            <a:r>
              <a:rPr lang="en-US" sz="2400" dirty="0" err="1"/>
              <a:t>xTaskGetTickCount</a:t>
            </a:r>
            <a:r>
              <a:rPr lang="en-US" sz="2400" dirty="0"/>
              <a:t>();</a:t>
            </a:r>
          </a:p>
          <a:p>
            <a:pPr marL="400050" lvl="1" indent="0">
              <a:buNone/>
            </a:pPr>
            <a:r>
              <a:rPr lang="en-US" sz="2400" dirty="0"/>
              <a:t>/*It is then updated within </a:t>
            </a:r>
            <a:r>
              <a:rPr lang="en-US" sz="2400" dirty="0" err="1"/>
              <a:t>vTaskDelayUntil</a:t>
            </a:r>
            <a:r>
              <a:rPr lang="en-US" sz="2400" dirty="0"/>
              <a:t>(); automatically */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0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about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FreeRTOS, each thread of execution is called a ‘task’.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847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6 Combining blocking and non-blocking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tasks are created at priority 1. </a:t>
            </a:r>
          </a:p>
          <a:p>
            <a:pPr lvl="1"/>
            <a:r>
              <a:rPr lang="en-US" dirty="0"/>
              <a:t>Always be either the Ready or the Running state as never making any API function calls.</a:t>
            </a:r>
          </a:p>
          <a:p>
            <a:pPr lvl="1"/>
            <a:r>
              <a:rPr lang="en-US" dirty="0"/>
              <a:t>Tasks of this nature are called continuous processing tasks they always have work to do.</a:t>
            </a:r>
          </a:p>
          <a:p>
            <a:r>
              <a:rPr lang="en-US" dirty="0"/>
              <a:t>A Third task is created at priority 2.</a:t>
            </a:r>
          </a:p>
          <a:p>
            <a:pPr lvl="1"/>
            <a:r>
              <a:rPr lang="en-US" dirty="0"/>
              <a:t>Periodically prints out a string by using </a:t>
            </a:r>
            <a:r>
              <a:rPr lang="en-US" dirty="0" err="1"/>
              <a:t>vTaskDelayUntil</a:t>
            </a:r>
            <a:r>
              <a:rPr lang="en-US" dirty="0"/>
              <a:t>() to place itself into the Blocked state between each print iteration.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444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void </a:t>
            </a:r>
            <a:r>
              <a:rPr lang="en-US" sz="2400" dirty="0" err="1"/>
              <a:t>vContinuousProcessingTask</a:t>
            </a:r>
            <a:r>
              <a:rPr lang="en-US" sz="2400" dirty="0"/>
              <a:t>(void * </a:t>
            </a:r>
            <a:r>
              <a:rPr lang="en-US" sz="2400" dirty="0" err="1"/>
              <a:t>pvParameters</a:t>
            </a:r>
            <a:r>
              <a:rPr lang="en-US" sz="2400" dirty="0"/>
              <a:t>) {</a:t>
            </a:r>
          </a:p>
          <a:p>
            <a:pPr marL="0" indent="0">
              <a:buNone/>
            </a:pPr>
            <a:r>
              <a:rPr lang="en-US" sz="2400" dirty="0"/>
              <a:t>  char *</a:t>
            </a:r>
            <a:r>
              <a:rPr lang="en-US" sz="2400" dirty="0" err="1"/>
              <a:t>pcTaskName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pcTaskName</a:t>
            </a:r>
            <a:r>
              <a:rPr lang="en-US" sz="2400" dirty="0"/>
              <a:t> = (char *) </a:t>
            </a:r>
            <a:r>
              <a:rPr lang="en-US" sz="2400" dirty="0" err="1"/>
              <a:t>pvParameters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for (;;){ </a:t>
            </a:r>
            <a:r>
              <a:rPr lang="en-US" sz="2400" dirty="0" err="1"/>
              <a:t>vPrintString</a:t>
            </a:r>
            <a:r>
              <a:rPr lang="en-US" sz="2400" dirty="0"/>
              <a:t>(</a:t>
            </a:r>
            <a:r>
              <a:rPr lang="en-US" sz="2400" dirty="0" err="1"/>
              <a:t>pcTaskName</a:t>
            </a:r>
            <a:r>
              <a:rPr lang="en-US" sz="2400" dirty="0"/>
              <a:t>); 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pl-PL" sz="2400" dirty="0"/>
              <a:t>for( ul = 0; ul &lt; 0xfff; ul++ )</a:t>
            </a:r>
            <a:r>
              <a:rPr lang="en-US" sz="2400" dirty="0"/>
              <a:t> { }</a:t>
            </a:r>
          </a:p>
          <a:p>
            <a:pPr marL="0" indent="0">
              <a:buNone/>
            </a:pPr>
            <a:r>
              <a:rPr lang="en-US" sz="2400" dirty="0"/>
              <a:t>  }}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void </a:t>
            </a:r>
            <a:r>
              <a:rPr lang="en-US" sz="2400" dirty="0" err="1"/>
              <a:t>vPeriodicTask</a:t>
            </a:r>
            <a:r>
              <a:rPr lang="en-US" sz="2400" dirty="0"/>
              <a:t>(void * </a:t>
            </a:r>
            <a:r>
              <a:rPr lang="en-US" sz="2400" dirty="0" err="1"/>
              <a:t>pvParameters</a:t>
            </a:r>
            <a:r>
              <a:rPr lang="en-US" sz="2400" dirty="0"/>
              <a:t>) {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portTickType</a:t>
            </a:r>
            <a:r>
              <a:rPr lang="en-US" sz="2400" dirty="0"/>
              <a:t> </a:t>
            </a:r>
            <a:r>
              <a:rPr lang="en-US" sz="2400" dirty="0" err="1"/>
              <a:t>xLastWakeTime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xLastWakeTime</a:t>
            </a:r>
            <a:r>
              <a:rPr lang="en-US" sz="2400" dirty="0"/>
              <a:t> = </a:t>
            </a:r>
            <a:r>
              <a:rPr lang="en-US" sz="2400" dirty="0" err="1"/>
              <a:t>xTaskGetTickCount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  for (;;){ </a:t>
            </a:r>
            <a:r>
              <a:rPr lang="en-US" sz="2400" dirty="0" err="1"/>
              <a:t>vPrintString</a:t>
            </a:r>
            <a:r>
              <a:rPr lang="en-US" sz="2400" dirty="0"/>
              <a:t>(“Periodic task is running\n”);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dirty="0" err="1"/>
              <a:t>vTaskDelayUntil</a:t>
            </a:r>
            <a:r>
              <a:rPr lang="en-US" sz="2400" dirty="0"/>
              <a:t>(&amp;</a:t>
            </a:r>
            <a:r>
              <a:rPr lang="en-US" sz="2400" dirty="0" err="1"/>
              <a:t>xLastWakeTime</a:t>
            </a:r>
            <a:r>
              <a:rPr lang="en-US" sz="2400" dirty="0"/>
              <a:t>,     </a:t>
            </a:r>
          </a:p>
          <a:p>
            <a:pPr marL="0" indent="0">
              <a:buNone/>
            </a:pPr>
            <a:r>
              <a:rPr lang="en-US" sz="2400" dirty="0"/>
              <a:t>                              (10/</a:t>
            </a:r>
            <a:r>
              <a:rPr lang="en-US" sz="2400" dirty="0" err="1"/>
              <a:t>portTICK_RATE_MS</a:t>
            </a:r>
            <a:r>
              <a:rPr lang="en-US" sz="2400" dirty="0"/>
              <a:t>));</a:t>
            </a:r>
          </a:p>
          <a:p>
            <a:pPr marL="0" indent="0">
              <a:buNone/>
            </a:pPr>
            <a:r>
              <a:rPr lang="en-US" sz="2400" dirty="0"/>
              <a:t>  }}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808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52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75855"/>
            <a:ext cx="7772400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16202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1.7 Idle Task and the Idle task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idle task is automatically created by the scheduler when </a:t>
            </a:r>
            <a:r>
              <a:rPr lang="en-US" i="1" dirty="0" err="1"/>
              <a:t>vTaskStartScheduler</a:t>
            </a:r>
            <a:r>
              <a:rPr lang="en-US" dirty="0"/>
              <a:t>() is called. </a:t>
            </a:r>
          </a:p>
          <a:p>
            <a:pPr lvl="1"/>
            <a:r>
              <a:rPr lang="en-US" dirty="0"/>
              <a:t>Does very little more than site in a loop</a:t>
            </a:r>
          </a:p>
          <a:p>
            <a:pPr lvl="1"/>
            <a:r>
              <a:rPr lang="en-US" dirty="0"/>
              <a:t>Has the lowest possible priority (zero), to ensure it never prevents a higher priority application task from entering the Running state</a:t>
            </a:r>
          </a:p>
          <a:p>
            <a:pPr lvl="1"/>
            <a:r>
              <a:rPr lang="en-US" dirty="0"/>
              <a:t>Be transitioned out of the Running state as soon as a higher priority task enters the Ready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186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19351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Idle task is immediately swapped out to allow Task 2 to execute at the instant Task 2 leaves the Blocked state.</a:t>
            </a:r>
          </a:p>
          <a:p>
            <a:pPr lvl="1"/>
            <a:r>
              <a:rPr lang="en-US" dirty="0"/>
              <a:t>Task 2 pre-empts the idle task automatically.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54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228600"/>
            <a:ext cx="6453729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6342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 Task Hook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/>
          </a:bodyPr>
          <a:lstStyle/>
          <a:p>
            <a:r>
              <a:rPr lang="en-US" dirty="0"/>
              <a:t>Add application specific functionality directly into the idle task by the use of an idle hook</a:t>
            </a:r>
          </a:p>
          <a:p>
            <a:pPr lvl="1"/>
            <a:r>
              <a:rPr lang="en-US" dirty="0"/>
              <a:t>A function called automatically by the idle task once per iteration of the idle task loop</a:t>
            </a:r>
          </a:p>
          <a:p>
            <a:r>
              <a:rPr lang="en-US" dirty="0"/>
              <a:t>Common uses for the Idle task hook</a:t>
            </a:r>
          </a:p>
          <a:p>
            <a:pPr lvl="1"/>
            <a:r>
              <a:rPr lang="en-US" dirty="0"/>
              <a:t>Executing low priority, background, or continuous processing</a:t>
            </a:r>
          </a:p>
          <a:p>
            <a:pPr lvl="1"/>
            <a:r>
              <a:rPr lang="en-US" dirty="0"/>
              <a:t>Measuring the amount of spare processing capacity</a:t>
            </a:r>
          </a:p>
          <a:p>
            <a:pPr lvl="1"/>
            <a:r>
              <a:rPr lang="en-US" dirty="0"/>
              <a:t>Placing the processor into a low power mode, providing an automatic method of saving power whenever no application processing to be performed.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253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Limitations on the implementation of Idle Task Hook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Rules idle task hook functions must adhere to</a:t>
            </a:r>
          </a:p>
          <a:p>
            <a:pPr lvl="1"/>
            <a:r>
              <a:rPr lang="en-US" dirty="0"/>
              <a:t>Must never attempt to block or suspend. </a:t>
            </a:r>
          </a:p>
          <a:p>
            <a:pPr lvl="1"/>
            <a:r>
              <a:rPr lang="en-US" dirty="0"/>
              <a:t>If the application uses </a:t>
            </a:r>
            <a:r>
              <a:rPr lang="en-US" dirty="0" err="1"/>
              <a:t>vTaskDelete</a:t>
            </a:r>
            <a:r>
              <a:rPr lang="en-US" dirty="0"/>
              <a:t>(), the Idle task hook must always return to its caller within a reasonable time period.</a:t>
            </a:r>
          </a:p>
          <a:p>
            <a:pPr lvl="2"/>
            <a:r>
              <a:rPr lang="en-US" dirty="0"/>
              <a:t>Idle task is responsible for cleaning up kernel resources after a task has been deleted. </a:t>
            </a:r>
          </a:p>
          <a:p>
            <a:pPr lvl="2"/>
            <a:r>
              <a:rPr lang="en-US" dirty="0"/>
              <a:t>If the idle task remains permanently in the Idle hook function, this clean-up cannot occur.</a:t>
            </a:r>
          </a:p>
          <a:p>
            <a:r>
              <a:rPr lang="en-US" dirty="0"/>
              <a:t>Idle task hook functions have the name and prototype as</a:t>
            </a:r>
          </a:p>
          <a:p>
            <a:pPr marL="914400" lvl="2" indent="0">
              <a:buNone/>
            </a:pPr>
            <a:r>
              <a:rPr lang="en-US" sz="2800" dirty="0"/>
              <a:t>void </a:t>
            </a:r>
            <a:r>
              <a:rPr lang="en-US" sz="2800" dirty="0" err="1"/>
              <a:t>vApplicationIdleHook</a:t>
            </a:r>
            <a:r>
              <a:rPr lang="en-US" sz="2800" dirty="0"/>
              <a:t>(void);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391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7 Defining an idle task hook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>
            <a:normAutofit fontScale="92500"/>
          </a:bodyPr>
          <a:lstStyle/>
          <a:p>
            <a:r>
              <a:rPr lang="en-US" dirty="0"/>
              <a:t>Set </a:t>
            </a:r>
            <a:r>
              <a:rPr lang="en-US" dirty="0" err="1"/>
              <a:t>configUSE_IDLE_HOOK</a:t>
            </a:r>
            <a:r>
              <a:rPr lang="en-US" dirty="0"/>
              <a:t> to 1</a:t>
            </a:r>
          </a:p>
          <a:p>
            <a:r>
              <a:rPr lang="en-US" dirty="0"/>
              <a:t>Add following function</a:t>
            </a:r>
          </a:p>
          <a:p>
            <a:pPr marL="0" indent="0">
              <a:buNone/>
            </a:pPr>
            <a:r>
              <a:rPr lang="en-US" sz="2400" dirty="0"/>
              <a:t>unsigned long </a:t>
            </a:r>
            <a:r>
              <a:rPr lang="en-US" sz="2400" dirty="0" err="1"/>
              <a:t>ulIdleCycleCount</a:t>
            </a:r>
            <a:r>
              <a:rPr lang="en-US" sz="2400" dirty="0"/>
              <a:t> = 0UL;</a:t>
            </a:r>
          </a:p>
          <a:p>
            <a:pPr marL="0" indent="0">
              <a:buNone/>
            </a:pPr>
            <a:r>
              <a:rPr lang="en-US" sz="2400" dirty="0"/>
              <a:t>/* must be called this name, take no parameters and return void. */</a:t>
            </a:r>
          </a:p>
          <a:p>
            <a:pPr marL="0" indent="0">
              <a:buNone/>
            </a:pPr>
            <a:r>
              <a:rPr lang="en-US" sz="2400" dirty="0"/>
              <a:t>void </a:t>
            </a:r>
            <a:r>
              <a:rPr lang="en-US" sz="2400" dirty="0" err="1"/>
              <a:t>vApplicationIdleHook</a:t>
            </a:r>
            <a:r>
              <a:rPr lang="en-US" sz="2400" dirty="0"/>
              <a:t> (void) {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ulIdleCycleCount</a:t>
            </a:r>
            <a:r>
              <a:rPr lang="en-US" sz="2400" dirty="0"/>
              <a:t>++;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r>
              <a:rPr lang="en-US" dirty="0"/>
              <a:t>In </a:t>
            </a:r>
            <a:r>
              <a:rPr lang="en-US" dirty="0" err="1"/>
              <a:t>vTaskFunction</a:t>
            </a:r>
            <a:r>
              <a:rPr lang="en-US" dirty="0"/>
              <a:t>(), change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600" dirty="0" err="1"/>
              <a:t>vPrintString</a:t>
            </a:r>
            <a:r>
              <a:rPr lang="en-US" sz="2600" dirty="0"/>
              <a:t>(</a:t>
            </a:r>
            <a:r>
              <a:rPr lang="en-US" sz="2600" dirty="0" err="1"/>
              <a:t>pcTaskName</a:t>
            </a:r>
            <a:r>
              <a:rPr lang="en-US" sz="2600" dirty="0"/>
              <a:t>)</a:t>
            </a:r>
            <a:r>
              <a:rPr lang="en-US" dirty="0"/>
              <a:t> To </a:t>
            </a:r>
          </a:p>
          <a:p>
            <a:pPr marL="0" indent="0">
              <a:buNone/>
            </a:pPr>
            <a:r>
              <a:rPr lang="en-US" sz="2600" dirty="0"/>
              <a:t>     </a:t>
            </a:r>
            <a:r>
              <a:rPr lang="en-US" sz="2600" dirty="0" err="1"/>
              <a:t>vPrintStringAndNumber</a:t>
            </a:r>
            <a:r>
              <a:rPr lang="en-US" sz="2600" dirty="0"/>
              <a:t>(</a:t>
            </a:r>
            <a:r>
              <a:rPr lang="en-US" sz="2600" dirty="0" err="1"/>
              <a:t>pcTaskName</a:t>
            </a:r>
            <a:r>
              <a:rPr lang="en-US" sz="2600" dirty="0"/>
              <a:t>, </a:t>
            </a:r>
            <a:r>
              <a:rPr lang="en-US" sz="2600" dirty="0" err="1"/>
              <a:t>ulIdleCycleCount</a:t>
            </a:r>
            <a:r>
              <a:rPr lang="en-US" sz="2600" dirty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066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1.7 Idle task and Idle Task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Has the lowest priority, possible to add functionality into the idle task vi idle hook</a:t>
            </a:r>
          </a:p>
          <a:p>
            <a:pPr lvl="1"/>
            <a:r>
              <a:rPr lang="en-US" dirty="0"/>
              <a:t>Execute continuous processing</a:t>
            </a:r>
          </a:p>
          <a:p>
            <a:pPr lvl="1"/>
            <a:r>
              <a:rPr lang="en-US" dirty="0"/>
              <a:t>Measuring spare processing capacity</a:t>
            </a:r>
          </a:p>
          <a:p>
            <a:pPr lvl="1"/>
            <a:r>
              <a:rPr lang="en-US" dirty="0"/>
              <a:t>Placing the processor into a low power mode</a:t>
            </a:r>
          </a:p>
          <a:p>
            <a:r>
              <a:rPr lang="en-US" dirty="0"/>
              <a:t>Two rules</a:t>
            </a:r>
          </a:p>
          <a:p>
            <a:pPr lvl="1"/>
            <a:r>
              <a:rPr lang="en-US" dirty="0"/>
              <a:t>Never block or suspend; must return to its caller within a reasonable time period, as it needs to clean up kernel resources after a deleted task.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922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1.8 Change the priority of a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vTaskPrioritySet(</a:t>
            </a:r>
            <a:r>
              <a:rPr lang="en-US" dirty="0" err="1"/>
              <a:t>xTaskHandle</a:t>
            </a:r>
            <a:r>
              <a:rPr lang="en-US" dirty="0"/>
              <a:t> </a:t>
            </a:r>
            <a:r>
              <a:rPr lang="en-US" dirty="0" err="1"/>
              <a:t>pxTask</a:t>
            </a:r>
            <a:r>
              <a:rPr lang="en-US" dirty="0"/>
              <a:t>, unsigned </a:t>
            </a:r>
            <a:r>
              <a:rPr lang="en-US" dirty="0" err="1"/>
              <a:t>portBASE_TYPE</a:t>
            </a:r>
            <a:r>
              <a:rPr lang="en-US" dirty="0"/>
              <a:t> </a:t>
            </a:r>
            <a:r>
              <a:rPr lang="en-US" dirty="0" err="1"/>
              <a:t>uxNewPriority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Be used to change the priority of any task after the scheduler has been started.</a:t>
            </a:r>
          </a:p>
          <a:p>
            <a:pPr lvl="1"/>
            <a:r>
              <a:rPr lang="en-US" dirty="0"/>
              <a:t>Available if INCLUDE_vTaskPrioritySet  is set 1.</a:t>
            </a:r>
          </a:p>
          <a:p>
            <a:r>
              <a:rPr lang="en-US" dirty="0"/>
              <a:t>Two parameters</a:t>
            </a:r>
          </a:p>
          <a:p>
            <a:pPr lvl="1"/>
            <a:r>
              <a:rPr lang="en-US" dirty="0" err="1"/>
              <a:t>pxTask</a:t>
            </a:r>
            <a:r>
              <a:rPr lang="en-US" dirty="0"/>
              <a:t>: Handle of the task whose priority is being modified. A task can change its own priority by passing NULL in place of a valid task handle.</a:t>
            </a:r>
          </a:p>
          <a:p>
            <a:pPr lvl="1"/>
            <a:r>
              <a:rPr lang="en-US" dirty="0" err="1"/>
              <a:t>uxNewPriority</a:t>
            </a:r>
            <a:r>
              <a:rPr lang="en-US" dirty="0"/>
              <a:t>:  the priority to be set.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9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real-time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a simple system, many well-established techniques can provide an  appropriate solution without the use of a kernel.</a:t>
            </a:r>
          </a:p>
          <a:p>
            <a:r>
              <a:rPr lang="en-US" dirty="0"/>
              <a:t>For a more complex embedded application, a kernel would be preferable.</a:t>
            </a:r>
          </a:p>
          <a:p>
            <a:r>
              <a:rPr lang="en-US" dirty="0"/>
              <a:t>But where the crossover point occurs will always be subjective.</a:t>
            </a:r>
          </a:p>
          <a:p>
            <a:endParaRPr lang="en-US" dirty="0"/>
          </a:p>
          <a:p>
            <a:r>
              <a:rPr lang="en-US" dirty="0"/>
              <a:t>Besides ensuring an application meets its processing deadline, a kernel can bring other less obvious benefits.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2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unsigned </a:t>
            </a:r>
            <a:r>
              <a:rPr lang="en-US" sz="2800" dirty="0" err="1"/>
              <a:t>portBASE_TYPE</a:t>
            </a:r>
            <a:r>
              <a:rPr lang="en-US" sz="2800" dirty="0"/>
              <a:t> </a:t>
            </a:r>
            <a:r>
              <a:rPr lang="en-US" sz="2800" dirty="0" err="1"/>
              <a:t>uxTaskPriorityGet</a:t>
            </a:r>
            <a:r>
              <a:rPr lang="en-US" sz="2800" dirty="0"/>
              <a:t>(</a:t>
            </a:r>
            <a:r>
              <a:rPr lang="en-US" sz="2800" dirty="0" err="1"/>
              <a:t>xTaskHandle</a:t>
            </a:r>
            <a:r>
              <a:rPr lang="en-US" sz="2800" dirty="0"/>
              <a:t> </a:t>
            </a:r>
            <a:r>
              <a:rPr lang="en-US" sz="2800" dirty="0" err="1"/>
              <a:t>pxTask</a:t>
            </a:r>
            <a:r>
              <a:rPr lang="en-US" sz="2800" dirty="0"/>
              <a:t>); </a:t>
            </a:r>
          </a:p>
          <a:p>
            <a:pPr lvl="1"/>
            <a:r>
              <a:rPr lang="en-US" dirty="0"/>
              <a:t>Be used to query the priority of a task</a:t>
            </a:r>
          </a:p>
          <a:p>
            <a:pPr lvl="1"/>
            <a:r>
              <a:rPr lang="en-US" dirty="0"/>
              <a:t>Available if INCLUDE_vTaskPriorityGet is set 1</a:t>
            </a:r>
          </a:p>
          <a:p>
            <a:pPr lvl="1"/>
            <a:r>
              <a:rPr lang="en-US" dirty="0" err="1"/>
              <a:t>pxTask</a:t>
            </a:r>
            <a:r>
              <a:rPr lang="en-US" dirty="0"/>
              <a:t>: Handle of the task whose priority is being modified. A task can query its own priority by passing NULL in place of a valid task handle.</a:t>
            </a:r>
          </a:p>
          <a:p>
            <a:pPr lvl="1"/>
            <a:r>
              <a:rPr lang="en-US" dirty="0"/>
              <a:t>Returned value: the priority currently assigned to the task being queried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179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8 Changing task 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Demonstrate the scheduler always selects the highest Ready state task to run </a:t>
            </a:r>
          </a:p>
          <a:p>
            <a:pPr lvl="1"/>
            <a:r>
              <a:rPr lang="en-US" sz="2400" dirty="0"/>
              <a:t>by using the vTaskPrioritySet() API function to change the priority of two tasks relative to each other.</a:t>
            </a:r>
          </a:p>
          <a:p>
            <a:r>
              <a:rPr lang="en-US" dirty="0"/>
              <a:t>Two tasks are created at two different priorities.</a:t>
            </a:r>
          </a:p>
          <a:p>
            <a:pPr lvl="1"/>
            <a:r>
              <a:rPr lang="en-US" dirty="0"/>
              <a:t>Neither task makes any API function calls that cause it to enter the Blocked state,</a:t>
            </a:r>
          </a:p>
          <a:p>
            <a:pPr lvl="2"/>
            <a:r>
              <a:rPr lang="en-US" dirty="0"/>
              <a:t>So both are in either Ready or Running state.</a:t>
            </a:r>
          </a:p>
          <a:p>
            <a:pPr lvl="2"/>
            <a:r>
              <a:rPr lang="en-US" dirty="0"/>
              <a:t>So the task with highest priority will always be the task selected by the scheduler to be in Running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073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Behavior of Example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Task 1 is created with the highest priority to be guaranteed to run first. Task 1 prints out a couple of strings before raising the priority of Task 2 to above its own priority.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Task2 starts to run as it has the highest relative priority.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Task 2 prints out a message before setting its own priority back to below that of Task 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Task 1 is once again the highest priority task, so it starts to run and forcing Task 2 back into the Ready state.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078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a global variable to hold the handle of Task 2.</a:t>
            </a:r>
          </a:p>
          <a:p>
            <a:pPr marL="457200" lvl="1" indent="0">
              <a:buNone/>
            </a:pPr>
            <a:r>
              <a:rPr lang="en-US" dirty="0" err="1"/>
              <a:t>xTaskHandle</a:t>
            </a:r>
            <a:r>
              <a:rPr lang="en-US" dirty="0"/>
              <a:t> xTask2Handle;</a:t>
            </a:r>
          </a:p>
          <a:p>
            <a:r>
              <a:rPr lang="en-US" dirty="0"/>
              <a:t>In main() function, create two tasks</a:t>
            </a:r>
          </a:p>
          <a:p>
            <a:pPr marL="400050" lvl="1" indent="0">
              <a:buNone/>
            </a:pPr>
            <a:r>
              <a:rPr lang="en-US" dirty="0" err="1"/>
              <a:t>xTaskCreate</a:t>
            </a:r>
            <a:r>
              <a:rPr lang="en-US" dirty="0"/>
              <a:t>(vTask1, “Task 1”, 240, </a:t>
            </a:r>
          </a:p>
          <a:p>
            <a:pPr marL="400050" lvl="1" indent="0">
              <a:buNone/>
            </a:pPr>
            <a:r>
              <a:rPr lang="en-US" dirty="0"/>
              <a:t>			NULL, 2, NULL);</a:t>
            </a:r>
          </a:p>
          <a:p>
            <a:pPr marL="400050" lvl="1" indent="0">
              <a:buNone/>
            </a:pPr>
            <a:r>
              <a:rPr lang="en-US" dirty="0" err="1"/>
              <a:t>xTaskCreate</a:t>
            </a:r>
            <a:r>
              <a:rPr lang="en-US" dirty="0"/>
              <a:t>(vTask2, “Task 2”, 240, </a:t>
            </a:r>
          </a:p>
          <a:p>
            <a:pPr marL="400050" lvl="1" indent="0">
              <a:buNone/>
            </a:pPr>
            <a:r>
              <a:rPr lang="en-US" dirty="0"/>
              <a:t>			NULL, 1, &amp;xTask2Handle);</a:t>
            </a:r>
          </a:p>
          <a:p>
            <a:pPr marL="0" indent="0">
              <a:buNone/>
            </a:pPr>
            <a:endParaRPr lang="en-US" sz="2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542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</p:spPr>
        <p:txBody>
          <a:bodyPr>
            <a:normAutofit/>
          </a:bodyPr>
          <a:lstStyle/>
          <a:p>
            <a:r>
              <a:rPr lang="en-US" dirty="0"/>
              <a:t>Change vTask1 by initialization</a:t>
            </a:r>
          </a:p>
          <a:p>
            <a:pPr marL="457200" lvl="1" indent="0">
              <a:buNone/>
            </a:pPr>
            <a:r>
              <a:rPr lang="en-US" dirty="0"/>
              <a:t>unsigned </a:t>
            </a:r>
            <a:r>
              <a:rPr lang="en-US" dirty="0" err="1"/>
              <a:t>portBASE_TYPE</a:t>
            </a:r>
            <a:r>
              <a:rPr lang="en-US" dirty="0"/>
              <a:t> </a:t>
            </a:r>
            <a:r>
              <a:rPr lang="en-US" dirty="0" err="1"/>
              <a:t>uxPriority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 err="1"/>
              <a:t>uxPriority</a:t>
            </a:r>
            <a:r>
              <a:rPr lang="en-US" dirty="0"/>
              <a:t> = </a:t>
            </a:r>
            <a:r>
              <a:rPr lang="en-US" dirty="0" err="1"/>
              <a:t>uxTaskPriorityGet</a:t>
            </a:r>
            <a:r>
              <a:rPr lang="en-US" dirty="0"/>
              <a:t>(NULL);</a:t>
            </a:r>
          </a:p>
          <a:p>
            <a:r>
              <a:rPr lang="en-US" dirty="0"/>
              <a:t>And adding to the infinite loop</a:t>
            </a:r>
          </a:p>
          <a:p>
            <a:pPr marL="457200" lvl="1" indent="0">
              <a:buNone/>
            </a:pPr>
            <a:r>
              <a:rPr lang="en-US" dirty="0"/>
              <a:t>vTaskPrioritySet(xTaskHandl1, (uxPriority+1));</a:t>
            </a:r>
          </a:p>
          <a:p>
            <a:endParaRPr lang="en-US" dirty="0"/>
          </a:p>
          <a:p>
            <a:r>
              <a:rPr lang="en-US" dirty="0"/>
              <a:t>Change vTask2 by initialization</a:t>
            </a:r>
          </a:p>
          <a:p>
            <a:pPr marL="457200" lvl="1" indent="0">
              <a:buNone/>
            </a:pPr>
            <a:r>
              <a:rPr lang="en-US" dirty="0"/>
              <a:t>unsigned </a:t>
            </a:r>
            <a:r>
              <a:rPr lang="en-US" dirty="0" err="1"/>
              <a:t>portBASE_TYPE</a:t>
            </a:r>
            <a:r>
              <a:rPr lang="en-US" dirty="0"/>
              <a:t> </a:t>
            </a:r>
            <a:r>
              <a:rPr lang="en-US" dirty="0" err="1"/>
              <a:t>uxPriority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 err="1"/>
              <a:t>uxPriority</a:t>
            </a:r>
            <a:r>
              <a:rPr lang="en-US" dirty="0"/>
              <a:t> = </a:t>
            </a:r>
            <a:r>
              <a:rPr lang="en-US" dirty="0" err="1"/>
              <a:t>uxTaskPriorityGet</a:t>
            </a:r>
            <a:r>
              <a:rPr lang="en-US" dirty="0"/>
              <a:t>(NULL);</a:t>
            </a:r>
          </a:p>
          <a:p>
            <a:r>
              <a:rPr lang="en-US" dirty="0"/>
              <a:t>And adding to the infinite loop</a:t>
            </a:r>
          </a:p>
          <a:p>
            <a:pPr marL="457200" lvl="1" indent="0">
              <a:buNone/>
            </a:pPr>
            <a:r>
              <a:rPr lang="en-US" dirty="0"/>
              <a:t>vTaskPrioritySet(NULL, (uxPriority-2));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438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execution sequence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65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26024"/>
            <a:ext cx="5486400" cy="56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5995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1.9 Deleting a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Deleted tasks no longer exist and cannot enter the Running state again.</a:t>
            </a:r>
          </a:p>
          <a:p>
            <a:r>
              <a:rPr lang="en-US" dirty="0"/>
              <a:t>Idle task is responsible to automatically free memory allocated by kernel to tasks that have been deleted.</a:t>
            </a:r>
          </a:p>
          <a:p>
            <a:pPr lvl="1"/>
            <a:r>
              <a:rPr lang="en-US" dirty="0"/>
              <a:t>Remember if applications use </a:t>
            </a:r>
            <a:r>
              <a:rPr lang="en-US" dirty="0" err="1"/>
              <a:t>vTaskDelete</a:t>
            </a:r>
            <a:r>
              <a:rPr lang="en-US" dirty="0"/>
              <a:t>(), </a:t>
            </a:r>
            <a:r>
              <a:rPr lang="en-US" b="1" dirty="0"/>
              <a:t>do not </a:t>
            </a:r>
            <a:r>
              <a:rPr lang="en-US" dirty="0"/>
              <a:t>completely starve the idle task of all processing time.</a:t>
            </a:r>
          </a:p>
          <a:p>
            <a:r>
              <a:rPr lang="en-US" dirty="0"/>
              <a:t>Note: any memory or other resource that the application task allocates itself must by be freed explicitly by the application code.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146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vTaskDelete</a:t>
            </a:r>
            <a:r>
              <a:rPr lang="en-US" dirty="0"/>
              <a:t>() API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prototype</a:t>
            </a:r>
          </a:p>
          <a:p>
            <a:pPr marL="400050" lvl="1" indent="0">
              <a:buNone/>
            </a:pPr>
            <a:r>
              <a:rPr lang="en-US" dirty="0"/>
              <a:t>void </a:t>
            </a:r>
            <a:r>
              <a:rPr lang="en-US" dirty="0" err="1"/>
              <a:t>vTaskDelete</a:t>
            </a:r>
            <a:r>
              <a:rPr lang="en-US" dirty="0"/>
              <a:t>(</a:t>
            </a:r>
            <a:r>
              <a:rPr lang="en-US" dirty="0" err="1"/>
              <a:t>xTaskHandle</a:t>
            </a:r>
            <a:r>
              <a:rPr lang="en-US" dirty="0"/>
              <a:t>  </a:t>
            </a:r>
            <a:r>
              <a:rPr lang="en-US" dirty="0" err="1"/>
              <a:t>pxTaskToDelete</a:t>
            </a:r>
            <a:r>
              <a:rPr lang="en-US" dirty="0"/>
              <a:t>);</a:t>
            </a:r>
          </a:p>
          <a:p>
            <a:pPr marL="400050" lvl="1" indent="0">
              <a:buNone/>
            </a:pPr>
            <a:endParaRPr lang="en-US" sz="1600" dirty="0"/>
          </a:p>
          <a:p>
            <a:pPr lvl="1"/>
            <a:r>
              <a:rPr lang="en-US" dirty="0" err="1"/>
              <a:t>pxTaskToDelete</a:t>
            </a:r>
            <a:r>
              <a:rPr lang="en-US" dirty="0"/>
              <a:t>: Handle of the task that is to be deleted. A task can delete itself by passing NULL in place of valid task handle.</a:t>
            </a:r>
          </a:p>
          <a:p>
            <a:r>
              <a:rPr lang="en-US" dirty="0"/>
              <a:t>Available only when </a:t>
            </a:r>
            <a:r>
              <a:rPr lang="en-US" dirty="0" err="1"/>
              <a:t>INCLUDE_vTaskDelete</a:t>
            </a:r>
            <a:r>
              <a:rPr lang="en-US" dirty="0"/>
              <a:t> set 1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621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9 Deleting tasks (Behavior)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/>
              <a:t>Task 1 is created by main() with priority 1. When it runs, it creates Task 2 at priority 2. Task 2 as the highest priority task starts to execute immediately.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Task 2 does nothing but delete itself by passing NULL or its own task handle.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When Task 2 has been deleted, Task 1 is again the highest priority task, so continues executing – at which point it calls </a:t>
            </a:r>
            <a:r>
              <a:rPr lang="en-US" sz="2200" dirty="0" err="1"/>
              <a:t>vTaskDelay</a:t>
            </a:r>
            <a:r>
              <a:rPr lang="en-US" sz="2200" dirty="0"/>
              <a:t>() to block for a short period.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The idle task executes while Task 1 is in the blocked state and frees the memory that was allocated to the now deleted Task 2.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When Task 1 leaves the blocked state it again becomes the highest priority Ready state task and preempts the Idle task. Then, start from Step1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506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69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99" y="1678782"/>
            <a:ext cx="7386701" cy="467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86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using real-time kernel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Abstracting away timing information</a:t>
            </a:r>
          </a:p>
          <a:p>
            <a:pPr lvl="1"/>
            <a:r>
              <a:rPr lang="en-US" sz="1800" dirty="0"/>
              <a:t>Kernel is responsible for execution timing and provides a time-related API to the application. This allows the application code to be simpler and the overall code size be smaller.</a:t>
            </a:r>
          </a:p>
          <a:p>
            <a:r>
              <a:rPr lang="en-US" sz="2000" dirty="0"/>
              <a:t>Maintainability/Extensibility</a:t>
            </a:r>
          </a:p>
          <a:p>
            <a:pPr lvl="1"/>
            <a:r>
              <a:rPr lang="en-US" sz="1800" dirty="0"/>
              <a:t>Abstracting away timing details results in fewer interdependencies between modules and allows </a:t>
            </a:r>
            <a:r>
              <a:rPr lang="en-US" sz="1800" dirty="0" err="1"/>
              <a:t>sw</a:t>
            </a:r>
            <a:r>
              <a:rPr lang="en-US" sz="1800" dirty="0"/>
              <a:t> to evolve in a predictable way. </a:t>
            </a:r>
          </a:p>
          <a:p>
            <a:pPr lvl="1"/>
            <a:r>
              <a:rPr lang="en-US" sz="1800" dirty="0"/>
              <a:t>Application performance is less susceptible to changes in the underlying hardware.</a:t>
            </a:r>
          </a:p>
          <a:p>
            <a:r>
              <a:rPr lang="en-US" sz="2000" dirty="0"/>
              <a:t>Modularity</a:t>
            </a:r>
          </a:p>
          <a:p>
            <a:pPr lvl="1"/>
            <a:r>
              <a:rPr lang="en-US" sz="1800" dirty="0"/>
              <a:t>Tasks are independent modules, each of which has a well-defined purpose.</a:t>
            </a:r>
          </a:p>
          <a:p>
            <a:r>
              <a:rPr lang="en-US" sz="2000" dirty="0"/>
              <a:t>Team development</a:t>
            </a:r>
          </a:p>
          <a:p>
            <a:pPr lvl="1"/>
            <a:r>
              <a:rPr lang="en-US" sz="1800" dirty="0"/>
              <a:t>Tasks have well-defined interfaces, allowing easier development by teams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595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permit memory to be freed once it has been allocated.</a:t>
            </a:r>
          </a:p>
          <a:p>
            <a:r>
              <a:rPr lang="en-US" dirty="0"/>
              <a:t>Subdivide a single array into smaller blocks. Total size of the array (heap) is set by </a:t>
            </a:r>
            <a:r>
              <a:rPr lang="en-US" dirty="0" err="1"/>
              <a:t>configTOTAL_HEAP_SIZE</a:t>
            </a:r>
            <a:endParaRPr lang="en-US" dirty="0"/>
          </a:p>
          <a:p>
            <a:r>
              <a:rPr lang="en-US" dirty="0" err="1"/>
              <a:t>xPortGetFreeHeapSize</a:t>
            </a:r>
            <a:r>
              <a:rPr lang="en-US" dirty="0"/>
              <a:t>() returns the total amount of heap space that remains unallocated.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106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Heap_2.c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previously allocated blocks to be freed.</a:t>
            </a:r>
          </a:p>
          <a:p>
            <a:r>
              <a:rPr lang="en-US" dirty="0"/>
              <a:t>Does not combine adjacent free blocks into a single large block.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828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2293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– </a:t>
            </a:r>
            <a:br>
              <a:rPr lang="en-US" dirty="0"/>
            </a:br>
            <a:r>
              <a:rPr lang="en-US" dirty="0"/>
              <a:t>1. Prioritized pre-emptive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/>
              <a:t>Examples illustrate how and when </a:t>
            </a:r>
            <a:r>
              <a:rPr lang="en-US" dirty="0" err="1"/>
              <a:t>FreeRTOS</a:t>
            </a:r>
            <a:r>
              <a:rPr lang="en-US" dirty="0"/>
              <a:t> selects which task should be in the Running state.</a:t>
            </a:r>
          </a:p>
          <a:p>
            <a:pPr lvl="1"/>
            <a:r>
              <a:rPr lang="en-US" dirty="0"/>
              <a:t>Each task is assigned a priority.</a:t>
            </a:r>
          </a:p>
          <a:p>
            <a:pPr lvl="1"/>
            <a:r>
              <a:rPr lang="en-US" dirty="0"/>
              <a:t>Each task can exist in one of several states.</a:t>
            </a:r>
          </a:p>
          <a:p>
            <a:pPr lvl="1"/>
            <a:r>
              <a:rPr lang="en-US" dirty="0"/>
              <a:t>Only one task can exist in the Running state at any one time.</a:t>
            </a:r>
          </a:p>
          <a:p>
            <a:pPr lvl="1"/>
            <a:r>
              <a:rPr lang="en-US" dirty="0"/>
              <a:t>The scheduler always selects the highest priority Ready state task to enter the Running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59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Fixed priority Pre-emptive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 priority</a:t>
            </a:r>
          </a:p>
          <a:p>
            <a:pPr lvl="1"/>
            <a:r>
              <a:rPr lang="en-US" dirty="0"/>
              <a:t>Each task is assigned a priority that is not altered by the kernel itself (only tasks can change priorities)</a:t>
            </a:r>
          </a:p>
          <a:p>
            <a:r>
              <a:rPr lang="en-US" dirty="0"/>
              <a:t>Pre-emptive</a:t>
            </a:r>
          </a:p>
          <a:p>
            <a:pPr lvl="1"/>
            <a:r>
              <a:rPr lang="en-US" dirty="0"/>
              <a:t>A task entering the Ready state or having its priority altered will always pre-empt the Running state task, if the Running state task has a lower priority.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123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in the Blocked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Tasks can wait in the Blocked state for an </a:t>
            </a:r>
            <a:r>
              <a:rPr lang="en-US" b="1" dirty="0"/>
              <a:t>event</a:t>
            </a:r>
            <a:r>
              <a:rPr lang="en-US" dirty="0"/>
              <a:t> and are automatically moved back to the Ready state when the </a:t>
            </a:r>
            <a:r>
              <a:rPr lang="en-US" b="1" dirty="0"/>
              <a:t>event</a:t>
            </a:r>
            <a:r>
              <a:rPr lang="en-US" dirty="0"/>
              <a:t> occurs.</a:t>
            </a:r>
          </a:p>
          <a:p>
            <a:r>
              <a:rPr lang="en-US" dirty="0"/>
              <a:t>Temporal events</a:t>
            </a:r>
          </a:p>
          <a:p>
            <a:pPr lvl="1"/>
            <a:r>
              <a:rPr lang="en-US" dirty="0"/>
              <a:t>Occur at a particular time, e.g. a block time expires.</a:t>
            </a:r>
          </a:p>
          <a:p>
            <a:pPr lvl="1"/>
            <a:r>
              <a:rPr lang="en-US" dirty="0"/>
              <a:t>Generally be used to implement periodic or timeout behavior.</a:t>
            </a:r>
          </a:p>
          <a:p>
            <a:r>
              <a:rPr lang="en-US" dirty="0"/>
              <a:t>Synchronization events</a:t>
            </a:r>
          </a:p>
          <a:p>
            <a:pPr lvl="1"/>
            <a:r>
              <a:rPr lang="en-US" dirty="0"/>
              <a:t>Occur when a task or ISR sends info to a queue or to one of the many types of semaphore.</a:t>
            </a:r>
          </a:p>
          <a:p>
            <a:pPr lvl="1"/>
            <a:r>
              <a:rPr lang="en-US" dirty="0"/>
              <a:t>Generally be used to signal asynchronous activity, such as data arriving at a peripheral.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6709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Execution pattern with pre-emption points highlighted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76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86344" y="5638800"/>
            <a:ext cx="4738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for Task 1 occur at : t11</a:t>
            </a:r>
          </a:p>
          <a:p>
            <a:r>
              <a:rPr lang="en-US" dirty="0"/>
              <a:t>Task2 is released at : t1, t6, t9</a:t>
            </a:r>
          </a:p>
          <a:p>
            <a:r>
              <a:rPr lang="en-US" dirty="0"/>
              <a:t>Event for Task 3 occur at: t3, t5, t9, t12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1609725"/>
            <a:ext cx="722947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320759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733800"/>
          </a:xfrm>
        </p:spPr>
        <p:txBody>
          <a:bodyPr>
            <a:normAutofit/>
          </a:bodyPr>
          <a:lstStyle/>
          <a:p>
            <a:r>
              <a:rPr lang="en-US" dirty="0"/>
              <a:t>Idle task</a:t>
            </a:r>
          </a:p>
          <a:p>
            <a:pPr lvl="1"/>
            <a:r>
              <a:rPr lang="en-US" dirty="0"/>
              <a:t>The idle task is running at the lowest priority, so get pre-empted every time a higher priority task enters the Ready state </a:t>
            </a:r>
          </a:p>
          <a:p>
            <a:pPr lvl="2"/>
            <a:r>
              <a:rPr lang="en-US" dirty="0"/>
              <a:t>E.g., at times t3,t5,t9.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684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229600" cy="5867400"/>
          </a:xfrm>
        </p:spPr>
        <p:txBody>
          <a:bodyPr>
            <a:normAutofit fontScale="92500"/>
          </a:bodyPr>
          <a:lstStyle/>
          <a:p>
            <a:r>
              <a:rPr lang="en-US" dirty="0"/>
              <a:t>Task 3</a:t>
            </a:r>
          </a:p>
          <a:p>
            <a:pPr lvl="1"/>
            <a:r>
              <a:rPr lang="en-US" dirty="0"/>
              <a:t>An event-driven task </a:t>
            </a:r>
          </a:p>
          <a:p>
            <a:pPr lvl="2"/>
            <a:r>
              <a:rPr lang="en-US" dirty="0"/>
              <a:t>Execute with a low priority, but above the Idle task priority. </a:t>
            </a:r>
          </a:p>
          <a:p>
            <a:pPr lvl="1"/>
            <a:r>
              <a:rPr lang="en-US" dirty="0"/>
              <a:t>It spends most of its time in the Blocked state waiting for the event of interest, transitioning from Blocked to Ready state each time the event occurs.</a:t>
            </a:r>
          </a:p>
          <a:p>
            <a:pPr lvl="2"/>
            <a:r>
              <a:rPr lang="en-US" dirty="0"/>
              <a:t>All </a:t>
            </a:r>
            <a:r>
              <a:rPr lang="en-US" dirty="0" err="1"/>
              <a:t>FreeRTOS</a:t>
            </a:r>
            <a:r>
              <a:rPr lang="en-US" dirty="0"/>
              <a:t> inter-task communication mechanisms (queues, semaphores, etc.) can be used to signal events and unblock tasks in this way.</a:t>
            </a:r>
          </a:p>
          <a:p>
            <a:pPr lvl="1"/>
            <a:r>
              <a:rPr lang="en-US" dirty="0"/>
              <a:t>Event occur at t3, t5, and also between t9 and t12. </a:t>
            </a:r>
          </a:p>
          <a:p>
            <a:pPr lvl="2"/>
            <a:r>
              <a:rPr lang="en-US" dirty="0"/>
              <a:t>The events occurring at t3 and t5 are processed immediately as it is the highest priority task that is able to run.</a:t>
            </a:r>
          </a:p>
          <a:p>
            <a:pPr lvl="2"/>
            <a:r>
              <a:rPr lang="en-US" dirty="0"/>
              <a:t>The event occurring somewhere between t9 and t12 is not processed as until t12 as until then Task 1 and 2 are still running. They enter Blocked state at t12, making Task 3 the highest priority Ready state task.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132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2</a:t>
            </a:r>
          </a:p>
          <a:p>
            <a:pPr lvl="1"/>
            <a:r>
              <a:rPr lang="en-US" dirty="0"/>
              <a:t>A periodic task that executes at a priority above Task 3, but below Task1. The period interval means Task 2 wants to execute at t1, t6 and t9.</a:t>
            </a:r>
          </a:p>
          <a:p>
            <a:pPr lvl="2"/>
            <a:r>
              <a:rPr lang="en-US" dirty="0"/>
              <a:t>At t6, Task 3 is in Running state, but task 2 has the higher relative priority  so preempts Task 3 and start to run immediately.</a:t>
            </a:r>
          </a:p>
          <a:p>
            <a:pPr lvl="2"/>
            <a:r>
              <a:rPr lang="en-US" dirty="0"/>
              <a:t>At t7, Task 2 completes its processing and reenters the Blocked state, at which point Task 3 can re-enter the Running state to complete its processing. </a:t>
            </a:r>
          </a:p>
          <a:p>
            <a:pPr lvl="2"/>
            <a:r>
              <a:rPr lang="en-US" dirty="0"/>
              <a:t>At t8, Task </a:t>
            </a:r>
            <a:r>
              <a:rPr lang="en-US"/>
              <a:t>3 blocks </a:t>
            </a:r>
            <a:r>
              <a:rPr lang="en-US" dirty="0"/>
              <a:t>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4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using real-time kernel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Easier testing</a:t>
            </a:r>
          </a:p>
          <a:p>
            <a:pPr lvl="1"/>
            <a:r>
              <a:rPr lang="en-US" sz="2200" dirty="0"/>
              <a:t>Tasks are independent modules with clean interfaces, they can be tested in isolation.</a:t>
            </a:r>
          </a:p>
          <a:p>
            <a:r>
              <a:rPr lang="en-US" sz="2200" dirty="0"/>
              <a:t>Idle time utilization</a:t>
            </a:r>
          </a:p>
          <a:p>
            <a:pPr lvl="1"/>
            <a:r>
              <a:rPr lang="en-US" sz="2200" dirty="0"/>
              <a:t>The idle task is created automatically when the kernel is started. It executes whenever there are no application tasks to run.</a:t>
            </a:r>
          </a:p>
          <a:p>
            <a:pPr lvl="1"/>
            <a:r>
              <a:rPr lang="en-US" sz="2200" dirty="0"/>
              <a:t>Be used to measure spare processing capacity, perform background checks, or simply place the process into a low-power mode.</a:t>
            </a:r>
          </a:p>
          <a:p>
            <a:r>
              <a:rPr lang="en-US" sz="2200" dirty="0"/>
              <a:t>Flexible interrupt handling</a:t>
            </a:r>
          </a:p>
          <a:p>
            <a:pPr lvl="1"/>
            <a:r>
              <a:rPr lang="en-US" sz="2200" dirty="0"/>
              <a:t>Interrupt handlers can be kept very short by deferring most of the required processing to handler tasks.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901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1</a:t>
            </a:r>
          </a:p>
          <a:p>
            <a:pPr lvl="1"/>
            <a:r>
              <a:rPr lang="en-US" dirty="0"/>
              <a:t>Also an event-driven task.</a:t>
            </a:r>
          </a:p>
          <a:p>
            <a:pPr lvl="1"/>
            <a:r>
              <a:rPr lang="en-US" dirty="0"/>
              <a:t>Execute with the highest priority of all, so can preempt any other task in the system.</a:t>
            </a:r>
          </a:p>
          <a:p>
            <a:pPr lvl="1"/>
            <a:r>
              <a:rPr lang="en-US" dirty="0"/>
              <a:t>The only Task 1 event shown occurs at t10, at which time Task 1 pre-empts Task 2.</a:t>
            </a:r>
          </a:p>
          <a:p>
            <a:pPr lvl="1"/>
            <a:r>
              <a:rPr lang="en-US" dirty="0"/>
              <a:t>Only after Task 1 has re-entered the Blocked at t11, Task 2 can complete its processing.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3266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Selecting Task 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that implement hard real-time functions are assigned priorities above those that implement soft real-time functions.</a:t>
            </a:r>
          </a:p>
          <a:p>
            <a:r>
              <a:rPr lang="en-US" dirty="0"/>
              <a:t>Must also take </a:t>
            </a:r>
            <a:r>
              <a:rPr lang="en-US" b="1" dirty="0"/>
              <a:t>execution times</a:t>
            </a:r>
            <a:r>
              <a:rPr lang="en-US" dirty="0"/>
              <a:t> and </a:t>
            </a:r>
            <a:r>
              <a:rPr lang="en-US" b="1" dirty="0"/>
              <a:t>processor utilization</a:t>
            </a:r>
            <a:r>
              <a:rPr lang="en-US" dirty="0"/>
              <a:t> into account to ensure the entire application will never miss a hard real-time deadline.</a:t>
            </a:r>
          </a:p>
          <a:p>
            <a:pPr lvl="1"/>
            <a:r>
              <a:rPr lang="en-US" dirty="0"/>
              <a:t>Rate monotonic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290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monotonic scheduling (RMS)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common priority assignment technique which assigns each task a </a:t>
            </a:r>
            <a:r>
              <a:rPr lang="en-US" b="1" dirty="0"/>
              <a:t>unique</a:t>
            </a:r>
            <a:r>
              <a:rPr lang="en-US" dirty="0"/>
              <a:t> priority according to tasks periodic execution rate.</a:t>
            </a:r>
          </a:p>
          <a:p>
            <a:pPr lvl="1"/>
            <a:r>
              <a:rPr lang="en-US" dirty="0"/>
              <a:t>Highest priority is assigned to the task that has the highest frequency of periodic execution.</a:t>
            </a:r>
          </a:p>
          <a:p>
            <a:pPr lvl="1"/>
            <a:r>
              <a:rPr lang="en-US" dirty="0"/>
              <a:t>Lowest priority is assigned to the task that has the lowest frequency of periodic execution.</a:t>
            </a:r>
          </a:p>
          <a:p>
            <a:pPr lvl="1"/>
            <a:r>
              <a:rPr lang="en-US" dirty="0"/>
              <a:t>Can maximize the </a:t>
            </a:r>
            <a:r>
              <a:rPr lang="en-US" dirty="0" err="1"/>
              <a:t>schedulability</a:t>
            </a:r>
            <a:r>
              <a:rPr lang="en-US" dirty="0"/>
              <a:t> of the entire application.</a:t>
            </a:r>
          </a:p>
          <a:p>
            <a:pPr lvl="1"/>
            <a:r>
              <a:rPr lang="en-US" dirty="0"/>
              <a:t>But runtime variations, and the fact that not all tasks are in any way periodic, make absolute calculations a complex process.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908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Co-operative scheduling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pure co-operative scheduler, a context switch occur only when</a:t>
            </a:r>
          </a:p>
          <a:p>
            <a:pPr lvl="1"/>
            <a:r>
              <a:rPr lang="en-US" dirty="0"/>
              <a:t>the Running state task enters the Blocked state  </a:t>
            </a:r>
          </a:p>
          <a:p>
            <a:pPr lvl="1"/>
            <a:r>
              <a:rPr lang="en-US" dirty="0"/>
              <a:t>Or,  the Running state task explicitly calls </a:t>
            </a:r>
            <a:r>
              <a:rPr lang="en-US" dirty="0" err="1"/>
              <a:t>taskYIELD</a:t>
            </a:r>
            <a:r>
              <a:rPr lang="en-US" dirty="0"/>
              <a:t>().</a:t>
            </a:r>
          </a:p>
          <a:p>
            <a:r>
              <a:rPr lang="en-US" dirty="0"/>
              <a:t>Tasks will never be pre-empted and tasks of equal priority will not automatically share processing time.</a:t>
            </a:r>
          </a:p>
          <a:p>
            <a:pPr lvl="1"/>
            <a:r>
              <a:rPr lang="en-US" dirty="0"/>
              <a:t>Results in a less responsive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3477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Co-operative scheduling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hybrid scheme, it is possible that ISRs are used to explicitly cause a context switch. It</a:t>
            </a:r>
          </a:p>
          <a:p>
            <a:pPr lvl="1"/>
            <a:r>
              <a:rPr lang="en-US" dirty="0"/>
              <a:t>allows synchronization events to cause pre-emption, but not temporal events.</a:t>
            </a:r>
          </a:p>
          <a:p>
            <a:pPr lvl="1"/>
            <a:r>
              <a:rPr lang="en-US" dirty="0"/>
              <a:t>results in a pre-emptive system without time slicing.</a:t>
            </a:r>
          </a:p>
          <a:p>
            <a:pPr lvl="1"/>
            <a:r>
              <a:rPr lang="en-US" dirty="0"/>
              <a:t>is desirable due to its efficiency gains and is a common scheduler configuration.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16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FreeRTOS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Pre-emptive or co-operative operation</a:t>
            </a:r>
          </a:p>
          <a:p>
            <a:r>
              <a:rPr lang="en-US" dirty="0"/>
              <a:t>Very flexible task priority assignment</a:t>
            </a:r>
          </a:p>
          <a:p>
            <a:r>
              <a:rPr lang="en-US" dirty="0"/>
              <a:t>Queues</a:t>
            </a:r>
          </a:p>
          <a:p>
            <a:r>
              <a:rPr lang="en-US" dirty="0"/>
              <a:t>Binary/Counting / Recursive semaphores</a:t>
            </a:r>
          </a:p>
          <a:p>
            <a:r>
              <a:rPr lang="en-US" dirty="0" err="1"/>
              <a:t>Mutexes</a:t>
            </a:r>
            <a:endParaRPr lang="en-US" dirty="0"/>
          </a:p>
          <a:p>
            <a:r>
              <a:rPr lang="en-US" dirty="0"/>
              <a:t>Tick/Idle hook functions</a:t>
            </a:r>
          </a:p>
          <a:p>
            <a:r>
              <a:rPr lang="en-US" dirty="0"/>
              <a:t>Stack overflow checking</a:t>
            </a:r>
          </a:p>
          <a:p>
            <a:r>
              <a:rPr lang="en-US" dirty="0"/>
              <a:t>Trace hook macros</a:t>
            </a:r>
          </a:p>
          <a:p>
            <a:r>
              <a:rPr lang="en-US" dirty="0"/>
              <a:t>Interrupt nesting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89443"/>
      </p:ext>
    </p:extLst>
  </p:cSld>
  <p:clrMapOvr>
    <a:masterClrMapping/>
  </p:clrMapOvr>
</p:sld>
</file>

<file path=ppt/theme/theme1.xml><?xml version="1.0" encoding="utf-8"?>
<a:theme xmlns:a="http://schemas.openxmlformats.org/drawingml/2006/main" name="lecNot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lecNotes</Template>
  <TotalTime>12993</TotalTime>
  <Words>5406</Words>
  <Application>Microsoft Office PowerPoint</Application>
  <PresentationFormat>On-screen Show (4:3)</PresentationFormat>
  <Paragraphs>581</Paragraphs>
  <Slides>84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7" baseType="lpstr">
      <vt:lpstr>Arial</vt:lpstr>
      <vt:lpstr>Calibri</vt:lpstr>
      <vt:lpstr>lecNotes</vt:lpstr>
      <vt:lpstr>FreeRTOS</vt:lpstr>
      <vt:lpstr>Introduction to multitasking in Small Embedded Systems</vt:lpstr>
      <vt:lpstr>FreeRTOS</vt:lpstr>
      <vt:lpstr>The simplest case of task priority assignments</vt:lpstr>
      <vt:lpstr>A note about terminology</vt:lpstr>
      <vt:lpstr>Why use a real-time kernel</vt:lpstr>
      <vt:lpstr>Benefits of using real-time kernel 1</vt:lpstr>
      <vt:lpstr>Benefits of using real-time kernel 2</vt:lpstr>
      <vt:lpstr>Standard FreeRTOS features</vt:lpstr>
      <vt:lpstr>Outline</vt:lpstr>
      <vt:lpstr>Task management</vt:lpstr>
      <vt:lpstr>1. Introduction and scope</vt:lpstr>
      <vt:lpstr>More specific topics </vt:lpstr>
      <vt:lpstr>1.2 Task functions</vt:lpstr>
      <vt:lpstr>Special features of task function</vt:lpstr>
      <vt:lpstr>PowerPoint Presentation</vt:lpstr>
      <vt:lpstr>1.3 Top level task states</vt:lpstr>
      <vt:lpstr>1.4 Creating Tasks</vt:lpstr>
      <vt:lpstr>All parameters</vt:lpstr>
      <vt:lpstr>PowerPoint Presentation</vt:lpstr>
      <vt:lpstr>PowerPoint Presentation</vt:lpstr>
      <vt:lpstr>PowerPoint Presentation</vt:lpstr>
      <vt:lpstr>Example 1 Creating tasks</vt:lpstr>
      <vt:lpstr>Execution pattern of two Example 1 tasks</vt:lpstr>
      <vt:lpstr>Example 2 Using the task parameter</vt:lpstr>
      <vt:lpstr>PowerPoint Presentation</vt:lpstr>
      <vt:lpstr>1.5 Task priorities</vt:lpstr>
      <vt:lpstr>PowerPoint Presentation</vt:lpstr>
      <vt:lpstr>PowerPoint Presentation</vt:lpstr>
      <vt:lpstr>Example 3. Experimenting with priorities</vt:lpstr>
      <vt:lpstr>PowerPoint Presentation</vt:lpstr>
      <vt:lpstr>PowerPoint Presentation</vt:lpstr>
      <vt:lpstr>‘Continuous processing’ task</vt:lpstr>
      <vt:lpstr>1.6 Expanding the ‘Not Running’ state</vt:lpstr>
      <vt:lpstr>Full task state machine</vt:lpstr>
      <vt:lpstr>Blocked state </vt:lpstr>
      <vt:lpstr>Suspended state</vt:lpstr>
      <vt:lpstr>Ready state</vt:lpstr>
      <vt:lpstr>Example 4 Using the Block state to create a delay</vt:lpstr>
      <vt:lpstr>PowerPoint Presentation</vt:lpstr>
      <vt:lpstr>vTaskDelay() API function</vt:lpstr>
      <vt:lpstr>PowerPoint Presentation</vt:lpstr>
      <vt:lpstr>PowerPoint Presentation</vt:lpstr>
      <vt:lpstr>Bold lines indicate the state transitions performed by the tasks in Example 4</vt:lpstr>
      <vt:lpstr>vTaskDelayUntil() API Function</vt:lpstr>
      <vt:lpstr>vTaskDelayUntil() prototype</vt:lpstr>
      <vt:lpstr>PowerPoint Presentation</vt:lpstr>
      <vt:lpstr>Example 5 Converting the example tasks to use vTaskDelayUntil()</vt:lpstr>
      <vt:lpstr>PowerPoint Presentation</vt:lpstr>
      <vt:lpstr>Example 6 Combining blocking and non-blocking tasks</vt:lpstr>
      <vt:lpstr>PowerPoint Presentation</vt:lpstr>
      <vt:lpstr>PowerPoint Presentation</vt:lpstr>
      <vt:lpstr>1.7 Idle Task and the Idle task hook</vt:lpstr>
      <vt:lpstr>PowerPoint Presentation</vt:lpstr>
      <vt:lpstr>Idle Task Hook Functions</vt:lpstr>
      <vt:lpstr>Limitations on the implementation of Idle Task Hook Functions</vt:lpstr>
      <vt:lpstr>Example 7 Defining an idle task hook function</vt:lpstr>
      <vt:lpstr>1.7 Idle task and Idle Task Hook</vt:lpstr>
      <vt:lpstr>1.8 Change the priority of a task</vt:lpstr>
      <vt:lpstr>PowerPoint Presentation</vt:lpstr>
      <vt:lpstr>Example 8 Changing task priorities</vt:lpstr>
      <vt:lpstr>Expected Behavior of Example 8</vt:lpstr>
      <vt:lpstr>PowerPoint Presentation</vt:lpstr>
      <vt:lpstr>PowerPoint Presentation</vt:lpstr>
      <vt:lpstr>Task execution sequence</vt:lpstr>
      <vt:lpstr>1.9 Deleting a task</vt:lpstr>
      <vt:lpstr>vTaskDelete() API function</vt:lpstr>
      <vt:lpstr>Example 9 Deleting tasks (Behavior)</vt:lpstr>
      <vt:lpstr>Execution sequence</vt:lpstr>
      <vt:lpstr>Memory Management</vt:lpstr>
      <vt:lpstr>Heap_2.c</vt:lpstr>
      <vt:lpstr>PowerPoint Presentation</vt:lpstr>
      <vt:lpstr>Summary –  1. Prioritized pre-emptive scheduling</vt:lpstr>
      <vt:lpstr>Fixed priority Pre-emptive scheduling</vt:lpstr>
      <vt:lpstr>Tasks in the Blocked state</vt:lpstr>
      <vt:lpstr>Execution pattern with pre-emption points highlighted</vt:lpstr>
      <vt:lpstr>PowerPoint Presentation</vt:lpstr>
      <vt:lpstr>PowerPoint Presentation</vt:lpstr>
      <vt:lpstr>PowerPoint Presentation</vt:lpstr>
      <vt:lpstr>PowerPoint Presentation</vt:lpstr>
      <vt:lpstr>2. Selecting Task Priorities</vt:lpstr>
      <vt:lpstr>Rate monotonic scheduling (RMS) </vt:lpstr>
      <vt:lpstr>3. Co-operative scheduling (1)</vt:lpstr>
      <vt:lpstr>Co-operative scheduling (2)</vt:lpstr>
    </vt:vector>
  </TitlesOfParts>
  <Company>MSU, Mankato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FreeRTOS</dc:title>
  <dc:creator>admin</dc:creator>
  <cp:lastModifiedBy>Da Silva Andrade David</cp:lastModifiedBy>
  <cp:revision>608</cp:revision>
  <cp:lastPrinted>2013-04-05T16:54:25Z</cp:lastPrinted>
  <dcterms:created xsi:type="dcterms:W3CDTF">2012-11-03T23:43:25Z</dcterms:created>
  <dcterms:modified xsi:type="dcterms:W3CDTF">2017-10-31T17:17:17Z</dcterms:modified>
</cp:coreProperties>
</file>