
<file path=[Content_Types].xml><?xml version="1.0" encoding="utf-8"?>
<Types xmlns="http://schemas.openxmlformats.org/package/2006/content-types">
  <Default Extension="png" ContentType="image/png"/>
  <Default Extension="bin" ContentType="image/unknown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4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9" r:id="rId15"/>
    <p:sldId id="269" r:id="rId16"/>
    <p:sldId id="277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0B1C-6121-4E12-B0A3-6897FC63767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6A0CE-01F1-4403-B5CD-AFD94F53B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5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6A0CE-01F1-4403-B5CD-AFD94F53B2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6A0CE-01F1-4403-B5CD-AFD94F53B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6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6A0CE-01F1-4403-B5CD-AFD94F53B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4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93ED-D22A-43D8-8E97-DBC32C64023B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25C70E0-C15F-4ED1-8882-54048B2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5A39-9A4C-4C5B-855E-D0F6D696688A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5C70E0-C15F-4ED1-8882-54048B2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3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D18C-FBA8-471A-93FD-5D4E34F43689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5C70E0-C15F-4ED1-8882-54048B2CF1D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862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387E-1988-4644-8241-85F97ECD727C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5C70E0-C15F-4ED1-8882-54048B2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44C2-12F0-44D6-ABF4-0838D1F87E90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5C70E0-C15F-4ED1-8882-54048B2CF1D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99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E027-AC99-412F-B53D-14CB4541D049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5C70E0-C15F-4ED1-8882-54048B2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81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4785-9890-4DB4-ADED-53EDB93BF252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1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CCD6-9BBF-432C-B88D-28017781E39D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4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DC3D-A723-40FC-96E1-F948ED0AD026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D027-6E92-4DB9-8644-E042E749A8A2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5C70E0-C15F-4ED1-8882-54048B2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097-2CBF-4326-AB6B-7F178DAC021C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5C70E0-C15F-4ED1-8882-54048B2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E8A9-AE9E-4DFA-B30E-C62154126F85}" type="datetime1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5C70E0-C15F-4ED1-8882-54048B2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2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3B59-6508-49F6-858E-D688D7B06676}" type="datetime1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5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0B32-05E2-4A43-8709-870B8E85EC8A}" type="datetime1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1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71CF-F98A-4DB9-BB55-7292FA9C918E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7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9B6-6331-468F-8930-D7EE06EB093E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5C70E0-C15F-4ED1-8882-54048B2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0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B4E15-2244-4D70-8F00-B63A4CA1DAA4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5C70E0-C15F-4ED1-8882-54048B2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0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 descr="HIAs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sp>
        <p:nvSpPr>
          <p:cNvPr id="5" name="مربع نص 33"/>
          <p:cNvSpPr txBox="1"/>
          <p:nvPr/>
        </p:nvSpPr>
        <p:spPr>
          <a:xfrm flipH="1">
            <a:off x="6436810" y="270947"/>
            <a:ext cx="5205730" cy="168719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spcBef>
                <a:spcPts val="600"/>
              </a:spcBef>
              <a:spcAft>
                <a:spcPts val="0"/>
              </a:spcAft>
            </a:pPr>
            <a:r>
              <a:rPr lang="ar-AE" sz="2400" b="1" dirty="0">
                <a:solidFill>
                  <a:srgbClr val="404040"/>
                </a:solidFill>
                <a:effectLst/>
                <a:latin typeface="Traditional Arabic" panose="02020603050405020304" pitchFamily="18" charset="-78"/>
                <a:ea typeface="Times New Roman" panose="02020603050405020304" pitchFamily="18" charset="0"/>
                <a:cs typeface="Traditional Arabic" panose="02020603050405020304" pitchFamily="18" charset="-78"/>
              </a:rPr>
              <a:t>الجمهورية العربية السورية</a:t>
            </a:r>
          </a:p>
          <a:p>
            <a:pPr marL="0" marR="0" algn="r" rtl="1">
              <a:spcBef>
                <a:spcPts val="600"/>
              </a:spcBef>
              <a:spcAft>
                <a:spcPts val="0"/>
              </a:spcAft>
            </a:pPr>
            <a:r>
              <a:rPr lang="ar-AE" sz="2400" b="1" dirty="0">
                <a:solidFill>
                  <a:srgbClr val="404040"/>
                </a:solidFill>
                <a:latin typeface="Traditional Arabic" panose="02020603050405020304" pitchFamily="18" charset="-78"/>
                <a:ea typeface="Times New Roman" panose="02020603050405020304" pitchFamily="18" charset="0"/>
                <a:cs typeface="Traditional Arabic" panose="02020603050405020304" pitchFamily="18" charset="-78"/>
              </a:rPr>
              <a:t>المعهد العالي للعلوم التطبيقية والتكنولوجيا</a:t>
            </a:r>
          </a:p>
          <a:p>
            <a:pPr marL="0" marR="0" algn="r" rtl="1">
              <a:spcBef>
                <a:spcPts val="600"/>
              </a:spcBef>
              <a:spcAft>
                <a:spcPts val="0"/>
              </a:spcAft>
            </a:pPr>
            <a:r>
              <a:rPr lang="ar-AE" sz="2400" b="1" dirty="0">
                <a:solidFill>
                  <a:srgbClr val="404040"/>
                </a:solidFill>
                <a:effectLst/>
                <a:latin typeface="Traditional Arabic" panose="02020603050405020304" pitchFamily="18" charset="-78"/>
                <a:ea typeface="Times New Roman" panose="02020603050405020304" pitchFamily="18" charset="0"/>
                <a:cs typeface="Traditional Arabic" panose="02020603050405020304" pitchFamily="18" charset="-78"/>
              </a:rPr>
              <a:t>قسم الاتصالات</a:t>
            </a:r>
            <a:r>
              <a:rPr lang="en-US" sz="2400" b="1" dirty="0">
                <a:solidFill>
                  <a:srgbClr val="404040"/>
                </a:solidFill>
                <a:effectLst/>
                <a:latin typeface="Traditional Arabic" panose="02020603050405020304" pitchFamily="18" charset="-78"/>
                <a:ea typeface="Times New Roman" panose="02020603050405020304" pitchFamily="18" charset="0"/>
                <a:cs typeface="Traditional Arabic" panose="02020603050405020304" pitchFamily="18" charset="-78"/>
              </a:rPr>
              <a:t> </a:t>
            </a:r>
            <a:endParaRPr lang="en-US" sz="1600" b="1" dirty="0">
              <a:effectLst/>
              <a:latin typeface="Traditional Arabic" panose="02020603050405020304" pitchFamily="18" charset="-78"/>
              <a:ea typeface="Times New Roman" panose="02020603050405020304" pitchFamily="18" charset="0"/>
              <a:cs typeface="Traditional Arabic" panose="02020603050405020304" pitchFamily="18" charset="-78"/>
            </a:endParaRPr>
          </a:p>
        </p:txBody>
      </p:sp>
      <p:sp>
        <p:nvSpPr>
          <p:cNvPr id="6" name="مربع نص 1"/>
          <p:cNvSpPr txBox="1"/>
          <p:nvPr/>
        </p:nvSpPr>
        <p:spPr>
          <a:xfrm flipH="1">
            <a:off x="1913506" y="2247914"/>
            <a:ext cx="8132618" cy="188096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A" sz="36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raditional Arabic" panose="02020603050405020304" pitchFamily="18" charset="-78"/>
              </a:rPr>
              <a:t>موازنة الحمل في الشبكات المعرفة برمجيا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raditional Arabic" panose="02020603050405020304" pitchFamily="18" charset="-78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raditional Arabic" panose="02020603050405020304" pitchFamily="18" charset="-78"/>
                <a:ea typeface="Calibri" panose="020F0502020204030204" pitchFamily="34" charset="0"/>
                <a:cs typeface="Traditional Arabic" panose="02020603050405020304" pitchFamily="18" charset="-78"/>
              </a:rPr>
              <a:t>Load Balancing in Software-Defined Networks (SDN)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raditional Arabic" panose="02020603050405020304" pitchFamily="18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5300302" y="6401147"/>
            <a:ext cx="176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2023-2024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2704245" y="4223317"/>
            <a:ext cx="6551140" cy="2083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ndalus" panose="02020603050405020304" pitchFamily="18" charset="-78"/>
              </a:rPr>
              <a:t>إعداد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raditional Arabic" panose="02020603050405020304" pitchFamily="18" charset="-78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Y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raditional Arabic" panose="02020603050405020304" pitchFamily="18" charset="-78"/>
              </a:rPr>
              <a:t>رسول رفعت بشر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raditional Arabic" panose="02020603050405020304" pitchFamily="18" charset="-78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Y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raditional Arabic" panose="02020603050405020304" pitchFamily="18" charset="-78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raditional Arabic" panose="02020603050405020304" pitchFamily="18" charset="-78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ndalus" panose="02020603050405020304" pitchFamily="18" charset="-78"/>
              </a:rPr>
              <a:t>إشراف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raditional Arabic" panose="02020603050405020304" pitchFamily="18" charset="-78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Y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raditional Arabic" panose="02020603050405020304" pitchFamily="18" charset="-78"/>
              </a:rPr>
              <a:t>م</a:t>
            </a:r>
            <a:r>
              <a:rPr lang="ar-AE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raditional Arabic" panose="02020603050405020304" pitchFamily="18" charset="-78"/>
              </a:rPr>
              <a:t>ا</a:t>
            </a:r>
            <a:r>
              <a:rPr lang="ar-SY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raditional Arabic" panose="02020603050405020304" pitchFamily="18" charset="-78"/>
              </a:rPr>
              <a:t>. محمد بشار دسوقي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raditional Arabic" panose="02020603050405020304" pitchFamily="18" charset="-78"/>
            </a:endParaRPr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10</a:t>
            </a:fld>
            <a:endParaRPr lang="en-US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32" y="0"/>
            <a:ext cx="1247775" cy="1285875"/>
          </a:xfrm>
          <a:prstGeom prst="rect">
            <a:avLst/>
          </a:prstGeom>
        </p:spPr>
      </p:pic>
      <p:sp>
        <p:nvSpPr>
          <p:cNvPr id="7" name="مربع نص 6"/>
          <p:cNvSpPr txBox="1"/>
          <p:nvPr/>
        </p:nvSpPr>
        <p:spPr>
          <a:xfrm>
            <a:off x="4653280" y="481509"/>
            <a:ext cx="3552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4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الشبكات المعرفة برمجيا</a:t>
            </a:r>
            <a:endParaRPr lang="en-US" sz="44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pic>
        <p:nvPicPr>
          <p:cNvPr id="8" name="عنصر نائب للمحتوى 5"/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27"/>
                    </a14:imgEffect>
                    <a14:imgEffect>
                      <a14:saturation sat="1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16" y="1844859"/>
            <a:ext cx="5071291" cy="3986981"/>
          </a:xfrm>
          <a:prstGeom prst="rect">
            <a:avLst/>
          </a:prstGeom>
          <a:gradFill>
            <a:gsLst>
              <a:gs pos="47000">
                <a:schemeClr val="bg2">
                  <a:tint val="90000"/>
                  <a:lumMod val="68000"/>
                  <a:lumOff val="32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  <a:effectLst>
            <a:glow>
              <a:schemeClr val="accent1">
                <a:alpha val="0"/>
              </a:schemeClr>
            </a:glow>
            <a:softEdge rad="254000"/>
          </a:effectLst>
        </p:spPr>
      </p:pic>
      <p:sp>
        <p:nvSpPr>
          <p:cNvPr id="10" name="مربع نص 9"/>
          <p:cNvSpPr txBox="1"/>
          <p:nvPr/>
        </p:nvSpPr>
        <p:spPr>
          <a:xfrm>
            <a:off x="6795907" y="1844859"/>
            <a:ext cx="53960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Y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فصل طبقتي التحكم وتمرير المعطيات</a:t>
            </a:r>
            <a:endParaRPr lang="ar-AE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ar-AE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Y" sz="2800" dirty="0">
                <a:effectLst/>
                <a:latin typeface="Traditional Arabic" panose="02020603050405020304" pitchFamily="18" charset="-78"/>
                <a:ea typeface="Times New Roman" panose="02020603050405020304" pitchFamily="18" charset="0"/>
                <a:cs typeface="Traditional Arabic" panose="02020603050405020304" pitchFamily="18" charset="-78"/>
              </a:rPr>
              <a:t>قرارات التوجيه تعتمد على التدفقات بدلاً من الوجهة</a:t>
            </a:r>
            <a:endParaRPr lang="ar-AE" sz="2800" dirty="0">
              <a:effectLst/>
              <a:latin typeface="Traditional Arabic" panose="02020603050405020304" pitchFamily="18" charset="-78"/>
              <a:ea typeface="Times New Roman" panose="02020603050405020304" pitchFamily="18" charset="0"/>
              <a:cs typeface="Traditional Arabic" panose="02020603050405020304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ar-AE" sz="2800" dirty="0">
              <a:effectLst/>
              <a:latin typeface="Traditional Arabic" panose="02020603050405020304" pitchFamily="18" charset="-78"/>
              <a:ea typeface="Times New Roman" panose="02020603050405020304" pitchFamily="18" charset="0"/>
              <a:cs typeface="Traditional Arabic" panose="02020603050405020304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Y" sz="2800" dirty="0">
                <a:effectLst/>
                <a:latin typeface="Traditional Arabic" panose="02020603050405020304" pitchFamily="18" charset="-78"/>
                <a:ea typeface="Times New Roman" panose="02020603050405020304" pitchFamily="18" charset="0"/>
                <a:cs typeface="Traditional Arabic" panose="02020603050405020304" pitchFamily="18" charset="-78"/>
              </a:rPr>
              <a:t>نقل منطق التحكم إلى كيان خارجي</a:t>
            </a:r>
            <a:endParaRPr lang="ar-AE" sz="2800" dirty="0">
              <a:effectLst/>
              <a:latin typeface="Traditional Arabic" panose="02020603050405020304" pitchFamily="18" charset="-78"/>
              <a:ea typeface="Times New Roman" panose="02020603050405020304" pitchFamily="18" charset="0"/>
              <a:cs typeface="Traditional Arabic" panose="02020603050405020304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ar-AE" sz="2800" dirty="0">
              <a:effectLst/>
              <a:latin typeface="Traditional Arabic" panose="02020603050405020304" pitchFamily="18" charset="-78"/>
              <a:ea typeface="Times New Roman" panose="02020603050405020304" pitchFamily="18" charset="0"/>
              <a:cs typeface="Traditional Arabic" panose="02020603050405020304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Y" sz="2800" dirty="0">
                <a:effectLst/>
                <a:latin typeface="Traditional Arabic" panose="02020603050405020304" pitchFamily="18" charset="-78"/>
                <a:ea typeface="Times New Roman" panose="02020603050405020304" pitchFamily="18" charset="0"/>
                <a:cs typeface="Traditional Arabic" panose="02020603050405020304" pitchFamily="18" charset="-78"/>
              </a:rPr>
              <a:t>إمكانية برمجة الشبكة من خلال التطبيقات البرمجية</a:t>
            </a:r>
            <a:endParaRPr lang="en-US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r" rtl="1"/>
            <a:endParaRPr lang="en-US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r" rtl="1"/>
            <a:endParaRPr lang="en-US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305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11</a:t>
            </a:fld>
            <a:endParaRPr lang="en-US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32" y="0"/>
            <a:ext cx="1247775" cy="1285875"/>
          </a:xfrm>
          <a:prstGeom prst="rect">
            <a:avLst/>
          </a:prstGeom>
        </p:spPr>
      </p:pic>
      <p:sp>
        <p:nvSpPr>
          <p:cNvPr id="6" name="مربع نص 5"/>
          <p:cNvSpPr txBox="1"/>
          <p:nvPr/>
        </p:nvSpPr>
        <p:spPr>
          <a:xfrm>
            <a:off x="4653280" y="481509"/>
            <a:ext cx="3552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4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الشبكات المعرفة برمجيا</a:t>
            </a:r>
            <a:endParaRPr lang="en-US" sz="44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pic>
        <p:nvPicPr>
          <p:cNvPr id="9" name="صورة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1" y="1856740"/>
            <a:ext cx="5139372" cy="4462780"/>
          </a:xfrm>
          <a:prstGeom prst="rect">
            <a:avLst/>
          </a:prstGeom>
          <a:effectLst>
            <a:glow rad="571500">
              <a:schemeClr val="accent1">
                <a:alpha val="0"/>
              </a:schemeClr>
            </a:glow>
            <a:softEdge rad="177800"/>
          </a:effectLst>
        </p:spPr>
      </p:pic>
      <p:sp>
        <p:nvSpPr>
          <p:cNvPr id="10" name="مربع نص 9"/>
          <p:cNvSpPr txBox="1"/>
          <p:nvPr/>
        </p:nvSpPr>
        <p:spPr>
          <a:xfrm>
            <a:off x="7985760" y="1285875"/>
            <a:ext cx="300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A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معمارية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SDN</a:t>
            </a:r>
          </a:p>
        </p:txBody>
      </p:sp>
      <p:sp>
        <p:nvSpPr>
          <p:cNvPr id="11" name="مربع نص 10"/>
          <p:cNvSpPr txBox="1"/>
          <p:nvPr/>
        </p:nvSpPr>
        <p:spPr>
          <a:xfrm>
            <a:off x="8196170" y="2438400"/>
            <a:ext cx="26565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AE" sz="3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طبقة تمرير المعطيات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ar-AE" sz="3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AE" sz="3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طبقة التحكم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ar-AE" sz="3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AE" sz="3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طبقة التطبيقات</a:t>
            </a:r>
          </a:p>
          <a:p>
            <a:pPr algn="r" rtl="1"/>
            <a:endParaRPr lang="en-US" sz="3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611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12</a:t>
            </a:fld>
            <a:endParaRPr lang="en-US"/>
          </a:p>
        </p:txBody>
      </p:sp>
      <p:pic>
        <p:nvPicPr>
          <p:cNvPr id="6" name="صورة 5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sp>
        <p:nvSpPr>
          <p:cNvPr id="7" name="مربع نص 6"/>
          <p:cNvSpPr txBox="1"/>
          <p:nvPr/>
        </p:nvSpPr>
        <p:spPr>
          <a:xfrm>
            <a:off x="4033520" y="579358"/>
            <a:ext cx="475488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مقدمة عن المشروع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أهداف المشروع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المتطلبات الوظيفية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الشبكات المعرفة برمجيا 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(SDN)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موازن الحمل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(Load-Balancer) </a:t>
            </a:r>
            <a:endParaRPr lang="ar-AE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تصميم الحلول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بيئة العمل وأدوات التنفيذ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الاختبارات والنتائج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الخاتمة والآفاق المستقبلية</a:t>
            </a:r>
          </a:p>
          <a:p>
            <a:pPr algn="r" rtl="1"/>
            <a:endParaRPr lang="ar-AE" sz="2400" dirty="0"/>
          </a:p>
        </p:txBody>
      </p:sp>
    </p:spTree>
    <p:extLst>
      <p:ext uri="{BB962C8B-B14F-4D97-AF65-F5344CB8AC3E}">
        <p14:creationId xmlns:p14="http://schemas.microsoft.com/office/powerpoint/2010/main" val="12517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13</a:t>
            </a:fld>
            <a:endParaRPr lang="en-US"/>
          </a:p>
        </p:txBody>
      </p:sp>
      <p:pic>
        <p:nvPicPr>
          <p:cNvPr id="5" name="صورة 4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sp>
        <p:nvSpPr>
          <p:cNvPr id="6" name="مربع نص 5"/>
          <p:cNvSpPr txBox="1"/>
          <p:nvPr/>
        </p:nvSpPr>
        <p:spPr>
          <a:xfrm>
            <a:off x="2448560" y="782320"/>
            <a:ext cx="6817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AE" sz="4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موازن </a:t>
            </a:r>
            <a:r>
              <a:rPr lang="ar-AE" sz="40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الحمل</a:t>
            </a:r>
            <a:r>
              <a:rPr lang="ar-AE" sz="4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en-US" sz="40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Load-Balancing</a:t>
            </a:r>
            <a:endParaRPr lang="en-US" sz="44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4826000" y="2042160"/>
            <a:ext cx="61080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تعريف موازنة الحمل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800" dirty="0" smtClean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ar-AE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ar-AE" sz="28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أماكن موازنة الحمل في </a:t>
            </a:r>
            <a:r>
              <a:rPr lang="en-US" sz="28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SDN</a:t>
            </a:r>
            <a:endParaRPr lang="ar-AE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r" rtl="1"/>
            <a:endParaRPr lang="en-US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002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14</a:t>
            </a:fld>
            <a:endParaRPr lang="en-US"/>
          </a:p>
        </p:txBody>
      </p:sp>
      <p:pic>
        <p:nvPicPr>
          <p:cNvPr id="5" name="صورة 4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pic>
        <p:nvPicPr>
          <p:cNvPr id="38" name="صورة 3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75"/>
                    </a14:imgEffect>
                    <a14:imgEffect>
                      <a14:saturation sat="3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8" y="221950"/>
            <a:ext cx="9148464" cy="641409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2318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>
            <a:off x="552131" y="4539700"/>
            <a:ext cx="779767" cy="365125"/>
          </a:xfrm>
        </p:spPr>
        <p:txBody>
          <a:bodyPr/>
          <a:lstStyle/>
          <a:p>
            <a:fld id="{525C70E0-C15F-4ED1-8882-54048B2CF1D5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صورة 9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-9144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sp>
        <p:nvSpPr>
          <p:cNvPr id="12" name="مربع نص 11"/>
          <p:cNvSpPr txBox="1"/>
          <p:nvPr/>
        </p:nvSpPr>
        <p:spPr>
          <a:xfrm>
            <a:off x="5242560" y="632484"/>
            <a:ext cx="6108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ar-AE" sz="32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خوارزميات موازنة الحمل المستخدمة حاليا في الشبكات على مستوى </a:t>
            </a:r>
            <a:r>
              <a:rPr lang="ar-AE" sz="3200" b="1" dirty="0" err="1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المخدمات</a:t>
            </a:r>
            <a:endParaRPr lang="en-US" sz="32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3" name="مربع نص 12"/>
          <p:cNvSpPr txBox="1"/>
          <p:nvPr/>
        </p:nvSpPr>
        <p:spPr>
          <a:xfrm>
            <a:off x="2503424" y="2236868"/>
            <a:ext cx="6421120" cy="181588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Random Selection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 smtClean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Round Robin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 smtClean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2" name="مستطيل 1"/>
          <p:cNvSpPr/>
          <p:nvPr/>
        </p:nvSpPr>
        <p:spPr>
          <a:xfrm>
            <a:off x="6096000" y="223686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Weighted Round Robin</a:t>
            </a:r>
          </a:p>
          <a:p>
            <a:pPr marL="342900" indent="-342900">
              <a:buSzPts val="2800"/>
              <a:buFont typeface="Arial" panose="020B0604020202020204" pitchFamily="34" charset="0"/>
              <a:buChar char="•"/>
            </a:pPr>
            <a:endParaRPr lang="en-US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Least Connection</a:t>
            </a:r>
            <a:endParaRPr lang="en-US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5242559" y="4052750"/>
            <a:ext cx="6108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ar-AE" sz="32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خوارزميات موازنة الحمل المستخدمة حاليا في الشبكات على مستوى </a:t>
            </a:r>
            <a:r>
              <a:rPr lang="ar-AE" sz="32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المسارات</a:t>
            </a:r>
            <a:endParaRPr lang="en-US" sz="32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4" name="مستطيل 13"/>
          <p:cNvSpPr/>
          <p:nvPr/>
        </p:nvSpPr>
        <p:spPr>
          <a:xfrm>
            <a:off x="2503424" y="5301734"/>
            <a:ext cx="1757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Dijkstra</a:t>
            </a:r>
            <a:endParaRPr lang="en-US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213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>
            <a:off x="617414" y="4550709"/>
            <a:ext cx="779767" cy="365125"/>
          </a:xfrm>
        </p:spPr>
        <p:txBody>
          <a:bodyPr/>
          <a:lstStyle/>
          <a:p>
            <a:fld id="{525C70E0-C15F-4ED1-8882-54048B2CF1D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صورة 4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sp>
        <p:nvSpPr>
          <p:cNvPr id="6" name="مستطيل 5"/>
          <p:cNvSpPr/>
          <p:nvPr/>
        </p:nvSpPr>
        <p:spPr>
          <a:xfrm>
            <a:off x="8953641" y="2383549"/>
            <a:ext cx="3486852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0" marR="0" lvl="2" indent="-457200" algn="r" rtl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AE" sz="2800" dirty="0">
                <a:solidFill>
                  <a:srgbClr val="000000"/>
                </a:solidFill>
                <a:effectLst/>
                <a:latin typeface="Traditional Arabic" panose="02020603050405020304" pitchFamily="18" charset="-78"/>
                <a:ea typeface="Traditional Arabic" panose="02020603050405020304" pitchFamily="18" charset="-78"/>
                <a:cs typeface="Traditional Arabic" panose="02020603050405020304" pitchFamily="18" charset="-78"/>
              </a:rPr>
              <a:t>أهداف موازن الحمل </a:t>
            </a:r>
            <a:endParaRPr lang="en-US" sz="2400" dirty="0">
              <a:solidFill>
                <a:srgbClr val="000000"/>
              </a:solidFill>
              <a:effectLst/>
              <a:latin typeface="Traditional Arabic" panose="02020603050405020304" pitchFamily="18" charset="-78"/>
              <a:ea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2709275" y="513816"/>
            <a:ext cx="6817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AE" sz="4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موازن </a:t>
            </a:r>
            <a:r>
              <a:rPr lang="ar-AE" sz="40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الحمل</a:t>
            </a:r>
            <a:r>
              <a:rPr lang="ar-AE" sz="4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en-US" sz="40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Load-Balancing</a:t>
            </a:r>
            <a:endParaRPr lang="en-US" sz="44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8286366" y="2936906"/>
            <a:ext cx="273825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AE" sz="2800" dirty="0">
                <a:effectLst/>
                <a:latin typeface="Traditional Arabic" panose="02020603050405020304" pitchFamily="18" charset="-78"/>
                <a:ea typeface="Calibri" panose="020F0502020204030204" pitchFamily="34" charset="0"/>
                <a:cs typeface="Traditional Arabic" panose="02020603050405020304" pitchFamily="18" charset="-78"/>
              </a:rPr>
              <a:t>القابلية للتوسع</a:t>
            </a:r>
            <a:endParaRPr lang="en-US" sz="2800" dirty="0">
              <a:effectLst/>
              <a:latin typeface="Traditional Arabic" panose="02020603050405020304" pitchFamily="18" charset="-78"/>
              <a:ea typeface="Calibri" panose="020F0502020204030204" pitchFamily="34" charset="0"/>
              <a:cs typeface="Traditional Arabic" panose="02020603050405020304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المرونة</a:t>
            </a:r>
            <a:endParaRPr lang="en-US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استخدام الموارد</a:t>
            </a:r>
            <a:endParaRPr lang="en-US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جودة الخدمة 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(</a:t>
            </a:r>
            <a:r>
              <a:rPr lang="en-US" sz="2800" dirty="0" err="1">
                <a:latin typeface="Traditional Arabic" panose="02020603050405020304" pitchFamily="18" charset="-78"/>
                <a:cs typeface="Traditional Arabic" panose="02020603050405020304" pitchFamily="18" charset="-78"/>
              </a:rPr>
              <a:t>QoS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)</a:t>
            </a:r>
          </a:p>
        </p:txBody>
      </p:sp>
      <p:sp>
        <p:nvSpPr>
          <p:cNvPr id="9" name="مستطيل 8"/>
          <p:cNvSpPr/>
          <p:nvPr/>
        </p:nvSpPr>
        <p:spPr>
          <a:xfrm>
            <a:off x="3903283" y="2383549"/>
            <a:ext cx="3297698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marR="0" lvl="2" indent="-285750" algn="just" rtl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AE" sz="2800" dirty="0">
                <a:solidFill>
                  <a:srgbClr val="000000"/>
                </a:solidFill>
                <a:effectLst/>
                <a:latin typeface="Traditional Arabic" panose="02020603050405020304" pitchFamily="18" charset="-78"/>
                <a:ea typeface="Traditional Arabic" panose="02020603050405020304" pitchFamily="18" charset="-78"/>
                <a:cs typeface="Traditional Arabic" panose="02020603050405020304" pitchFamily="18" charset="-78"/>
              </a:rPr>
              <a:t>مقاييس موازنة الحمل</a:t>
            </a:r>
            <a:endParaRPr lang="en-US" sz="2400" dirty="0">
              <a:solidFill>
                <a:srgbClr val="000000"/>
              </a:solidFill>
              <a:effectLst/>
              <a:latin typeface="Traditional Arabic" panose="02020603050405020304" pitchFamily="18" charset="-78"/>
              <a:ea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0" name="مستطيل 9"/>
          <p:cNvSpPr/>
          <p:nvPr/>
        </p:nvSpPr>
        <p:spPr>
          <a:xfrm>
            <a:off x="1007298" y="2917390"/>
            <a:ext cx="479330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AE" sz="2800" dirty="0">
                <a:effectLst/>
                <a:latin typeface="Traditional Arabic" panose="02020603050405020304" pitchFamily="18" charset="-78"/>
                <a:ea typeface="Calibri" panose="020F0502020204030204" pitchFamily="34" charset="0"/>
                <a:cs typeface="Traditional Arabic" panose="02020603050405020304" pitchFamily="18" charset="-78"/>
              </a:rPr>
              <a:t>التأخير (</a:t>
            </a:r>
            <a:r>
              <a:rPr lang="en-US" sz="2800" dirty="0">
                <a:effectLst/>
                <a:latin typeface="Traditional Arabic" panose="02020603050405020304" pitchFamily="18" charset="-78"/>
                <a:ea typeface="Calibri" panose="020F0502020204030204" pitchFamily="34" charset="0"/>
                <a:cs typeface="Traditional Arabic" panose="02020603050405020304" pitchFamily="18" charset="-78"/>
              </a:rPr>
              <a:t>Latency</a:t>
            </a:r>
            <a:r>
              <a:rPr lang="ar-AE" sz="2800" dirty="0">
                <a:effectLst/>
                <a:latin typeface="Traditional Arabic" panose="02020603050405020304" pitchFamily="18" charset="-78"/>
                <a:ea typeface="Calibri" panose="020F0502020204030204" pitchFamily="34" charset="0"/>
                <a:cs typeface="Traditional Arabic" panose="02020603050405020304" pitchFamily="18" charset="-78"/>
              </a:rPr>
              <a:t>)</a:t>
            </a:r>
            <a:endParaRPr lang="en-US" sz="2800" dirty="0">
              <a:effectLst/>
              <a:latin typeface="Traditional Arabic" panose="02020603050405020304" pitchFamily="18" charset="-78"/>
              <a:ea typeface="Calibri" panose="020F0502020204030204" pitchFamily="34" charset="0"/>
              <a:cs typeface="Traditional Arabic" panose="02020603050405020304" pitchFamily="18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زمن الاستجابة (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Response Time</a:t>
            </a: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)</a:t>
            </a:r>
            <a:endParaRPr lang="en-US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معدل فقدان الحزم (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Packet Loss Rate</a:t>
            </a: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)</a:t>
            </a:r>
            <a:endParaRPr lang="en-US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معدل النقل (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Throughput</a:t>
            </a: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)</a:t>
            </a:r>
            <a:endParaRPr lang="en-US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049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17</a:t>
            </a:fld>
            <a:endParaRPr lang="en-US"/>
          </a:p>
        </p:txBody>
      </p:sp>
      <p:pic>
        <p:nvPicPr>
          <p:cNvPr id="5" name="صورة 4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sp>
        <p:nvSpPr>
          <p:cNvPr id="6" name="مربع نص 5"/>
          <p:cNvSpPr txBox="1"/>
          <p:nvPr/>
        </p:nvSpPr>
        <p:spPr>
          <a:xfrm>
            <a:off x="4023360" y="579358"/>
            <a:ext cx="475488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مقدمة عن المشروع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أهداف المشروع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المتطلبات الوظيفية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الشبكات المعرفة برمجيا 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(SDN)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موازن الحمل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(Load-Balancer) </a:t>
            </a:r>
            <a:endParaRPr lang="ar-AE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تصميم الحلول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بيئة العمل وأدوات التنفيذ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الاختبارات والنتائج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الخاتمة والآفاق المستقبلية</a:t>
            </a:r>
          </a:p>
          <a:p>
            <a:pPr algn="r" rtl="1"/>
            <a:endParaRPr lang="ar-AE" sz="2400" dirty="0"/>
          </a:p>
        </p:txBody>
      </p:sp>
    </p:spTree>
    <p:extLst>
      <p:ext uri="{BB962C8B-B14F-4D97-AF65-F5344CB8AC3E}">
        <p14:creationId xmlns:p14="http://schemas.microsoft.com/office/powerpoint/2010/main" val="34952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18</a:t>
            </a:fld>
            <a:endParaRPr lang="en-US"/>
          </a:p>
        </p:txBody>
      </p:sp>
      <p:pic>
        <p:nvPicPr>
          <p:cNvPr id="5" name="صورة 4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sp>
        <p:nvSpPr>
          <p:cNvPr id="6" name="مربع نص 5"/>
          <p:cNvSpPr txBox="1"/>
          <p:nvPr/>
        </p:nvSpPr>
        <p:spPr>
          <a:xfrm>
            <a:off x="2883011" y="256907"/>
            <a:ext cx="6817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AE" sz="4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تصميم </a:t>
            </a:r>
            <a:r>
              <a:rPr lang="ar-AE" sz="40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الحلول</a:t>
            </a:r>
            <a:endParaRPr lang="en-US" sz="44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7254535" y="1499616"/>
            <a:ext cx="345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Random Selection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2703576" y="1499616"/>
            <a:ext cx="264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Round Robin</a:t>
            </a:r>
          </a:p>
        </p:txBody>
      </p:sp>
      <p:sp>
        <p:nvSpPr>
          <p:cNvPr id="10" name="مربع نص 9"/>
          <p:cNvSpPr txBox="1"/>
          <p:nvPr/>
        </p:nvSpPr>
        <p:spPr>
          <a:xfrm>
            <a:off x="7254535" y="2330037"/>
            <a:ext cx="3831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Weighted Round Robin </a:t>
            </a:r>
          </a:p>
        </p:txBody>
      </p:sp>
      <p:sp>
        <p:nvSpPr>
          <p:cNvPr id="11" name="مربع نص 10"/>
          <p:cNvSpPr txBox="1"/>
          <p:nvPr/>
        </p:nvSpPr>
        <p:spPr>
          <a:xfrm>
            <a:off x="2703576" y="2322767"/>
            <a:ext cx="296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Least Connection</a:t>
            </a:r>
          </a:p>
        </p:txBody>
      </p:sp>
      <p:sp>
        <p:nvSpPr>
          <p:cNvPr id="2" name="مربع نص 1"/>
          <p:cNvSpPr txBox="1"/>
          <p:nvPr/>
        </p:nvSpPr>
        <p:spPr>
          <a:xfrm>
            <a:off x="3479911" y="913925"/>
            <a:ext cx="562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dirty="0" smtClean="0"/>
              <a:t>الخوارزميات المطبقة على مستوى اختيار </a:t>
            </a:r>
            <a:r>
              <a:rPr lang="ar-AE" dirty="0" err="1" smtClean="0"/>
              <a:t>المخدمات</a:t>
            </a:r>
            <a:r>
              <a:rPr lang="ar-AE" dirty="0" smtClean="0"/>
              <a:t> </a:t>
            </a:r>
            <a:endParaRPr lang="en-US" dirty="0"/>
          </a:p>
        </p:txBody>
      </p:sp>
      <p:pic>
        <p:nvPicPr>
          <p:cNvPr id="12" name="صورة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477" y="2784432"/>
            <a:ext cx="5763993" cy="402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19</a:t>
            </a:fld>
            <a:endParaRPr lang="en-US"/>
          </a:p>
        </p:txBody>
      </p:sp>
      <p:pic>
        <p:nvPicPr>
          <p:cNvPr id="5" name="صورة 4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pic>
        <p:nvPicPr>
          <p:cNvPr id="6" name="صورة 5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4"/>
          <a:stretch/>
        </p:blipFill>
        <p:spPr bwMode="auto">
          <a:xfrm>
            <a:off x="2775364" y="2237374"/>
            <a:ext cx="6817360" cy="4269809"/>
          </a:xfrm>
          <a:prstGeom prst="rect">
            <a:avLst/>
          </a:prstGeom>
          <a:ln>
            <a:noFill/>
          </a:ln>
          <a:effectLst>
            <a:softEdge rad="508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مربع نص 6"/>
          <p:cNvSpPr txBox="1"/>
          <p:nvPr/>
        </p:nvSpPr>
        <p:spPr>
          <a:xfrm>
            <a:off x="2974451" y="206051"/>
            <a:ext cx="6817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AE" sz="4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تصميم الحلول</a:t>
            </a:r>
            <a:endParaRPr lang="en-US" sz="44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3401071" y="1467928"/>
            <a:ext cx="5565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effectLst/>
                <a:latin typeface="Traditional Arabic" panose="02020603050405020304" pitchFamily="18" charset="-78"/>
                <a:ea typeface="Calibri" panose="020F0502020204030204" pitchFamily="34" charset="0"/>
                <a:cs typeface="Traditional Arabic" panose="02020603050405020304" pitchFamily="18" charset="-78"/>
              </a:rPr>
              <a:t>Dijkstra</a:t>
            </a:r>
            <a:r>
              <a:rPr lang="ar-AE" sz="3200" b="1" dirty="0">
                <a:latin typeface="Traditional Arabic" panose="02020603050405020304" pitchFamily="18" charset="-78"/>
                <a:ea typeface="Calibri" panose="020F0502020204030204" pitchFamily="34" charset="0"/>
                <a:cs typeface="Traditional Arabic" panose="02020603050405020304" pitchFamily="18" charset="-78"/>
              </a:rPr>
              <a:t> </a:t>
            </a:r>
            <a:r>
              <a:rPr lang="en-US" sz="3200" b="1" dirty="0" smtClean="0">
                <a:latin typeface="Traditional Arabic" panose="02020603050405020304" pitchFamily="18" charset="-78"/>
                <a:ea typeface="Calibri" panose="020F0502020204030204" pitchFamily="34" charset="0"/>
                <a:cs typeface="Traditional Arabic" panose="02020603050405020304" pitchFamily="18" charset="-78"/>
              </a:rPr>
              <a:t>(bandwidth, Latency)</a:t>
            </a:r>
            <a:endParaRPr lang="en-US" sz="32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3479911" y="913925"/>
            <a:ext cx="562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dirty="0" smtClean="0"/>
              <a:t>الخوارزميات المطبقة على مستوى اختيار المسارات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sp>
        <p:nvSpPr>
          <p:cNvPr id="10" name="مربع نص 9"/>
          <p:cNvSpPr txBox="1"/>
          <p:nvPr/>
        </p:nvSpPr>
        <p:spPr>
          <a:xfrm>
            <a:off x="4023360" y="95835"/>
            <a:ext cx="475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AE" sz="4800" dirty="0">
                <a:latin typeface="Aldhabi" panose="01000000000000000000" pitchFamily="2" charset="-78"/>
                <a:cs typeface="Aldhabi" panose="01000000000000000000" pitchFamily="2" charset="-78"/>
              </a:rPr>
              <a:t>محتويات العرض</a:t>
            </a:r>
            <a:endParaRPr lang="en-US" sz="4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4023360" y="1057126"/>
            <a:ext cx="475488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مقدمة عن المشروع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أهداف المشروع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المتطلبات الوظيفية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الشبكات المعرفة برمجيا 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(SDN)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موازن الحمل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(Load-Balancer) </a:t>
            </a:r>
            <a:endParaRPr lang="ar-AE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تصميم الحلول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بيئة العمل وأدوات التنفيذ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الاختبارات والنتائج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الخاتمة والآفاق المستقبلية</a:t>
            </a:r>
          </a:p>
          <a:p>
            <a:pPr algn="r" rtl="1"/>
            <a:endParaRPr lang="ar-AE" sz="2400" dirty="0"/>
          </a:p>
        </p:txBody>
      </p:sp>
      <p:sp>
        <p:nvSpPr>
          <p:cNvPr id="14" name="عنصر نائب لرقم الشريحة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20</a:t>
            </a:fld>
            <a:endParaRPr lang="en-US"/>
          </a:p>
        </p:txBody>
      </p:sp>
      <p:pic>
        <p:nvPicPr>
          <p:cNvPr id="5" name="صورة 4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sp>
        <p:nvSpPr>
          <p:cNvPr id="6" name="مربع نص 5"/>
          <p:cNvSpPr txBox="1"/>
          <p:nvPr/>
        </p:nvSpPr>
        <p:spPr>
          <a:xfrm>
            <a:off x="4215384" y="502920"/>
            <a:ext cx="475488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مقدمة عن المشروع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أهداف المشروع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المتطلبات الوظيفية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الشبكات المعرفة برمجيا 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(SDN)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موازن الحمل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(Load-Balancer) </a:t>
            </a:r>
            <a:endParaRPr lang="ar-AE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تصميم الحلول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بيئة العمل وأدوات التنفيذ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الاختبارات والنتائج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الخاتمة والآفاق المستقبلية</a:t>
            </a:r>
          </a:p>
          <a:p>
            <a:pPr algn="r" rtl="1"/>
            <a:endParaRPr lang="ar-AE" sz="2400" dirty="0"/>
          </a:p>
        </p:txBody>
      </p:sp>
    </p:spTree>
    <p:extLst>
      <p:ext uri="{BB962C8B-B14F-4D97-AF65-F5344CB8AC3E}">
        <p14:creationId xmlns:p14="http://schemas.microsoft.com/office/powerpoint/2010/main" val="29032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21</a:t>
            </a:fld>
            <a:endParaRPr lang="en-US"/>
          </a:p>
        </p:txBody>
      </p:sp>
      <p:sp>
        <p:nvSpPr>
          <p:cNvPr id="5" name="مربع نص 4"/>
          <p:cNvSpPr txBox="1"/>
          <p:nvPr/>
        </p:nvSpPr>
        <p:spPr>
          <a:xfrm>
            <a:off x="2974451" y="641628"/>
            <a:ext cx="6817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AE" sz="4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بيئة العمل وأدوات التنفيذ</a:t>
            </a:r>
            <a:endParaRPr lang="en-US" sz="44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8858332" y="4529540"/>
            <a:ext cx="1172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raditional Arabic" panose="02020603050405020304" pitchFamily="18" charset="-78"/>
                <a:cs typeface="Traditional Arabic" panose="02020603050405020304" pitchFamily="18" charset="-78"/>
              </a:rPr>
              <a:t>Mininet</a:t>
            </a:r>
            <a:endParaRPr 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2267366" y="4517225"/>
            <a:ext cx="2544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ffectLst/>
                <a:latin typeface="Traditional Arabic" panose="02020603050405020304" pitchFamily="18" charset="-78"/>
                <a:ea typeface="Calibri" panose="020F0502020204030204" pitchFamily="34" charset="0"/>
                <a:cs typeface="Traditional Arabic" panose="02020603050405020304" pitchFamily="18" charset="-78"/>
              </a:rPr>
              <a:t>Visual Studio Code</a:t>
            </a:r>
            <a:endParaRPr 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5668366" y="4529540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effectLst/>
                <a:latin typeface="Traditional Arabic" panose="02020603050405020304" pitchFamily="18" charset="-78"/>
                <a:ea typeface="Calibri" panose="020F0502020204030204" pitchFamily="34" charset="0"/>
                <a:cs typeface="Traditional Arabic" panose="02020603050405020304" pitchFamily="18" charset="-78"/>
              </a:rPr>
              <a:t>VirtualBox</a:t>
            </a:r>
            <a:endParaRPr lang="en-US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676" t="-23959" r="-18676" b="-23959"/>
          <a:stretch/>
        </p:blipFill>
        <p:spPr>
          <a:xfrm>
            <a:off x="2561468" y="2470076"/>
            <a:ext cx="1857203" cy="18572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صورة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99" t="-7473" r="401" b="-7473"/>
          <a:stretch/>
        </p:blipFill>
        <p:spPr>
          <a:xfrm>
            <a:off x="5505359" y="2470076"/>
            <a:ext cx="1857203" cy="18572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صورة 10"/>
          <p:cNvPicPr>
            <a:picLocks noChangeAspect="1"/>
          </p:cNvPicPr>
          <p:nvPr/>
        </p:nvPicPr>
        <p:blipFill rotWithShape="1">
          <a:blip r:embed="rId5"/>
          <a:srcRect t="-2203" b="2203"/>
          <a:stretch/>
        </p:blipFill>
        <p:spPr>
          <a:xfrm>
            <a:off x="8449250" y="2435757"/>
            <a:ext cx="1990281" cy="19258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صورة 11" descr="HIAst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9255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22</a:t>
            </a:fld>
            <a:endParaRPr lang="en-US"/>
          </a:p>
        </p:txBody>
      </p:sp>
      <p:sp>
        <p:nvSpPr>
          <p:cNvPr id="6" name="مربع نص 5"/>
          <p:cNvSpPr txBox="1"/>
          <p:nvPr/>
        </p:nvSpPr>
        <p:spPr>
          <a:xfrm>
            <a:off x="4032504" y="453622"/>
            <a:ext cx="475488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مقدمة عن المشروع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أهداف المشروع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المتطلبات الوظيفية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الشبكات المعرفة برمجيا 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(SDN)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موازن الحمل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(Load-Balancer) </a:t>
            </a:r>
            <a:endParaRPr lang="ar-AE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تصميم الحلول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بيئة العمل وأدوات التنفيذ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الاختبارات والنتائج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الخاتمة والآفاق المستقبلية</a:t>
            </a:r>
          </a:p>
          <a:p>
            <a:pPr algn="r" rtl="1"/>
            <a:endParaRPr lang="ar-AE" sz="2400" dirty="0"/>
          </a:p>
        </p:txBody>
      </p:sp>
      <p:pic>
        <p:nvPicPr>
          <p:cNvPr id="7" name="صورة 6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129599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23</a:t>
            </a:fld>
            <a:endParaRPr lang="en-US"/>
          </a:p>
        </p:txBody>
      </p:sp>
      <p:pic>
        <p:nvPicPr>
          <p:cNvPr id="5" name="صورة 4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sp>
        <p:nvSpPr>
          <p:cNvPr id="6" name="مربع نص 5"/>
          <p:cNvSpPr txBox="1"/>
          <p:nvPr/>
        </p:nvSpPr>
        <p:spPr>
          <a:xfrm>
            <a:off x="2974451" y="641628"/>
            <a:ext cx="6817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AE" sz="44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الاختبارات</a:t>
            </a:r>
            <a:endParaRPr lang="en-US" sz="44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2731330" y="1627632"/>
            <a:ext cx="730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AE" dirty="0"/>
              <a:t>تم تنفيذ </a:t>
            </a:r>
            <a:r>
              <a:rPr lang="ar-AE" dirty="0" err="1"/>
              <a:t>رمازين</a:t>
            </a:r>
            <a:r>
              <a:rPr lang="ar-AE" dirty="0"/>
              <a:t> بلغة </a:t>
            </a:r>
            <a:r>
              <a:rPr lang="en-US" dirty="0"/>
              <a:t>Python</a:t>
            </a:r>
            <a:r>
              <a:rPr lang="ar-AE" dirty="0"/>
              <a:t> لحساب زمن الاستجابة الوسطي ومعدل النقل</a:t>
            </a:r>
            <a:endParaRPr lang="en-US" dirty="0"/>
          </a:p>
        </p:txBody>
      </p:sp>
      <p:sp>
        <p:nvSpPr>
          <p:cNvPr id="9" name="مربع نص 8"/>
          <p:cNvSpPr txBox="1"/>
          <p:nvPr/>
        </p:nvSpPr>
        <p:spPr>
          <a:xfrm>
            <a:off x="5483033" y="2492805"/>
            <a:ext cx="345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Random Selection</a:t>
            </a:r>
          </a:p>
        </p:txBody>
      </p:sp>
      <p:pic>
        <p:nvPicPr>
          <p:cNvPr id="10" name="صورة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30" y="3340310"/>
            <a:ext cx="4026086" cy="2743583"/>
          </a:xfrm>
          <a:prstGeom prst="rect">
            <a:avLst/>
          </a:prstGeom>
        </p:spPr>
      </p:pic>
      <p:pic>
        <p:nvPicPr>
          <p:cNvPr id="11" name="صورة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249" y="3340310"/>
            <a:ext cx="4572638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>
            <a:off x="595820" y="4539065"/>
            <a:ext cx="779767" cy="365125"/>
          </a:xfrm>
        </p:spPr>
        <p:txBody>
          <a:bodyPr/>
          <a:lstStyle/>
          <a:p>
            <a:fld id="{525C70E0-C15F-4ED1-8882-54048B2CF1D5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صورة 5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sp>
        <p:nvSpPr>
          <p:cNvPr id="7" name="مربع نص 6"/>
          <p:cNvSpPr txBox="1"/>
          <p:nvPr/>
        </p:nvSpPr>
        <p:spPr>
          <a:xfrm>
            <a:off x="2974451" y="641628"/>
            <a:ext cx="6817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AE" sz="44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الاختبارات</a:t>
            </a:r>
            <a:endParaRPr lang="en-US" sz="44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2731330" y="1627632"/>
            <a:ext cx="730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AE" dirty="0"/>
              <a:t>تم تنفيذ </a:t>
            </a:r>
            <a:r>
              <a:rPr lang="ar-AE" dirty="0" err="1"/>
              <a:t>رمازين</a:t>
            </a:r>
            <a:r>
              <a:rPr lang="ar-AE" dirty="0"/>
              <a:t> بلغة </a:t>
            </a:r>
            <a:r>
              <a:rPr lang="en-US" dirty="0"/>
              <a:t>Python</a:t>
            </a:r>
            <a:r>
              <a:rPr lang="ar-AE" dirty="0"/>
              <a:t> لحساب زمن الاستجابة الوسطي ومعدل النقل</a:t>
            </a:r>
            <a:endParaRPr lang="en-US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5958840" y="2492805"/>
            <a:ext cx="2642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Round Robin</a:t>
            </a:r>
          </a:p>
        </p:txBody>
      </p:sp>
      <p:pic>
        <p:nvPicPr>
          <p:cNvPr id="13" name="صورة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775" y="3302204"/>
            <a:ext cx="4190762" cy="2838846"/>
          </a:xfrm>
          <a:prstGeom prst="rect">
            <a:avLst/>
          </a:prstGeom>
        </p:spPr>
      </p:pic>
      <p:pic>
        <p:nvPicPr>
          <p:cNvPr id="9" name="صورة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08" y="3302204"/>
            <a:ext cx="4279392" cy="28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>
            <a:off x="550099" y="4539064"/>
            <a:ext cx="779767" cy="365125"/>
          </a:xfrm>
        </p:spPr>
        <p:txBody>
          <a:bodyPr/>
          <a:lstStyle/>
          <a:p>
            <a:fld id="{525C70E0-C15F-4ED1-8882-54048B2CF1D5}" type="slidenum">
              <a:rPr lang="en-US" smtClean="0"/>
              <a:t>25</a:t>
            </a:fld>
            <a:endParaRPr lang="en-US"/>
          </a:p>
        </p:txBody>
      </p:sp>
      <p:pic>
        <p:nvPicPr>
          <p:cNvPr id="8" name="صورة 7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sp>
        <p:nvSpPr>
          <p:cNvPr id="9" name="مربع نص 8"/>
          <p:cNvSpPr txBox="1"/>
          <p:nvPr/>
        </p:nvSpPr>
        <p:spPr>
          <a:xfrm>
            <a:off x="2974451" y="641628"/>
            <a:ext cx="6817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AE" sz="44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الاختبارات</a:t>
            </a:r>
            <a:endParaRPr lang="en-US" sz="44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2731330" y="1627632"/>
            <a:ext cx="730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AE" dirty="0"/>
              <a:t>تم تنفيذ </a:t>
            </a:r>
            <a:r>
              <a:rPr lang="ar-AE" dirty="0" err="1"/>
              <a:t>رمازين</a:t>
            </a:r>
            <a:r>
              <a:rPr lang="ar-AE" dirty="0"/>
              <a:t> بلغة </a:t>
            </a:r>
            <a:r>
              <a:rPr lang="en-US" dirty="0"/>
              <a:t>Python</a:t>
            </a:r>
            <a:r>
              <a:rPr lang="ar-AE" dirty="0"/>
              <a:t> لحساب زمن الاستجابة الوسطي ومعدل النقل</a:t>
            </a:r>
            <a:endParaRPr lang="en-US" dirty="0"/>
          </a:p>
        </p:txBody>
      </p:sp>
      <p:sp>
        <p:nvSpPr>
          <p:cNvPr id="11" name="مربع نص 10"/>
          <p:cNvSpPr txBox="1"/>
          <p:nvPr/>
        </p:nvSpPr>
        <p:spPr>
          <a:xfrm>
            <a:off x="4672583" y="2454699"/>
            <a:ext cx="4395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Weighted Round Robin</a:t>
            </a:r>
          </a:p>
        </p:txBody>
      </p:sp>
      <p:pic>
        <p:nvPicPr>
          <p:cNvPr id="14" name="صورة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903" y="3373781"/>
            <a:ext cx="4239217" cy="2762636"/>
          </a:xfrm>
          <a:prstGeom prst="rect">
            <a:avLst/>
          </a:prstGeom>
        </p:spPr>
      </p:pic>
      <p:pic>
        <p:nvPicPr>
          <p:cNvPr id="15" name="صورة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834" y="3302334"/>
            <a:ext cx="4401164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>
            <a:off x="586675" y="4572536"/>
            <a:ext cx="779767" cy="365125"/>
          </a:xfrm>
        </p:spPr>
        <p:txBody>
          <a:bodyPr/>
          <a:lstStyle/>
          <a:p>
            <a:fld id="{525C70E0-C15F-4ED1-8882-54048B2CF1D5}" type="slidenum">
              <a:rPr lang="en-US" smtClean="0"/>
              <a:t>26</a:t>
            </a:fld>
            <a:endParaRPr lang="en-US"/>
          </a:p>
        </p:txBody>
      </p:sp>
      <p:pic>
        <p:nvPicPr>
          <p:cNvPr id="7" name="صورة 6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sp>
        <p:nvSpPr>
          <p:cNvPr id="8" name="مربع نص 7"/>
          <p:cNvSpPr txBox="1"/>
          <p:nvPr/>
        </p:nvSpPr>
        <p:spPr>
          <a:xfrm>
            <a:off x="2974451" y="641628"/>
            <a:ext cx="6817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AE" sz="44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الاختبارات</a:t>
            </a:r>
            <a:endParaRPr lang="en-US" sz="44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2731330" y="1627632"/>
            <a:ext cx="730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AE" dirty="0"/>
              <a:t>تم تنفيذ </a:t>
            </a:r>
            <a:r>
              <a:rPr lang="ar-AE" dirty="0" err="1"/>
              <a:t>رمازين</a:t>
            </a:r>
            <a:r>
              <a:rPr lang="ar-AE" dirty="0"/>
              <a:t> بلغة </a:t>
            </a:r>
            <a:r>
              <a:rPr lang="en-US" dirty="0"/>
              <a:t>Python</a:t>
            </a:r>
            <a:r>
              <a:rPr lang="ar-AE" dirty="0"/>
              <a:t> لحساب زمن الاستجابة الوسطي ومعدل النقل</a:t>
            </a:r>
            <a:endParaRPr lang="en-US" dirty="0"/>
          </a:p>
        </p:txBody>
      </p:sp>
      <p:sp>
        <p:nvSpPr>
          <p:cNvPr id="10" name="مربع نص 9"/>
          <p:cNvSpPr txBox="1"/>
          <p:nvPr/>
        </p:nvSpPr>
        <p:spPr>
          <a:xfrm>
            <a:off x="4672583" y="2454699"/>
            <a:ext cx="4395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Least Connection</a:t>
            </a:r>
          </a:p>
        </p:txBody>
      </p:sp>
      <p:pic>
        <p:nvPicPr>
          <p:cNvPr id="13" name="صورة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161" y="3235649"/>
            <a:ext cx="3781953" cy="2972215"/>
          </a:xfrm>
          <a:prstGeom prst="rect">
            <a:avLst/>
          </a:prstGeom>
        </p:spPr>
      </p:pic>
      <p:pic>
        <p:nvPicPr>
          <p:cNvPr id="14" name="صورة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665" y="3235649"/>
            <a:ext cx="4143087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3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27</a:t>
            </a:fld>
            <a:endParaRPr lang="en-US"/>
          </a:p>
        </p:txBody>
      </p:sp>
      <p:pic>
        <p:nvPicPr>
          <p:cNvPr id="7" name="صورة 6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sp>
        <p:nvSpPr>
          <p:cNvPr id="8" name="مربع نص 7"/>
          <p:cNvSpPr txBox="1"/>
          <p:nvPr/>
        </p:nvSpPr>
        <p:spPr>
          <a:xfrm>
            <a:off x="2974451" y="641628"/>
            <a:ext cx="6817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AE" sz="44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الاختبارات</a:t>
            </a:r>
            <a:endParaRPr lang="en-US" sz="44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3184330" y="1672004"/>
            <a:ext cx="600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AE" dirty="0"/>
              <a:t>تم تنفيذ </a:t>
            </a:r>
            <a:r>
              <a:rPr lang="ar-AE" dirty="0" err="1"/>
              <a:t>رماز</a:t>
            </a:r>
            <a:r>
              <a:rPr lang="ar-AE" dirty="0"/>
              <a:t> بلغة </a:t>
            </a:r>
            <a:r>
              <a:rPr lang="en-US" dirty="0"/>
              <a:t>Python</a:t>
            </a:r>
            <a:r>
              <a:rPr lang="ar-AE" dirty="0"/>
              <a:t> لحساب زمن الاستجابة الوسطي</a:t>
            </a:r>
            <a:endParaRPr lang="en-US" dirty="0"/>
          </a:p>
        </p:txBody>
      </p:sp>
      <p:sp>
        <p:nvSpPr>
          <p:cNvPr id="10" name="مربع نص 9"/>
          <p:cNvSpPr txBox="1"/>
          <p:nvPr/>
        </p:nvSpPr>
        <p:spPr>
          <a:xfrm>
            <a:off x="3614023" y="2388144"/>
            <a:ext cx="5538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raditional Arabic" panose="02020603050405020304" pitchFamily="18" charset="-78"/>
                <a:cs typeface="Traditional Arabic" panose="02020603050405020304" pitchFamily="18" charset="-78"/>
              </a:rPr>
              <a:t>Dijkstra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(based on </a:t>
            </a:r>
            <a:r>
              <a:rPr lang="en-US" sz="28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Bandwidth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)</a:t>
            </a:r>
          </a:p>
        </p:txBody>
      </p:sp>
      <p:pic>
        <p:nvPicPr>
          <p:cNvPr id="13" name="صورة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023" y="3223453"/>
            <a:ext cx="5374529" cy="334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>
            <a:off x="572191" y="4529540"/>
            <a:ext cx="779767" cy="365125"/>
          </a:xfrm>
        </p:spPr>
        <p:txBody>
          <a:bodyPr/>
          <a:lstStyle/>
          <a:p>
            <a:fld id="{525C70E0-C15F-4ED1-8882-54048B2CF1D5}" type="slidenum">
              <a:rPr lang="en-US" smtClean="0"/>
              <a:t>28</a:t>
            </a:fld>
            <a:endParaRPr lang="en-US"/>
          </a:p>
        </p:txBody>
      </p:sp>
      <p:pic>
        <p:nvPicPr>
          <p:cNvPr id="6" name="صورة 5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sp>
        <p:nvSpPr>
          <p:cNvPr id="7" name="مربع نص 6"/>
          <p:cNvSpPr txBox="1"/>
          <p:nvPr/>
        </p:nvSpPr>
        <p:spPr>
          <a:xfrm>
            <a:off x="2974451" y="641628"/>
            <a:ext cx="6817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AE" sz="44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الاختبارات</a:t>
            </a:r>
            <a:endParaRPr lang="en-US" sz="44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184330" y="1672004"/>
            <a:ext cx="600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AE" dirty="0"/>
              <a:t>تم تنفيذ </a:t>
            </a:r>
            <a:r>
              <a:rPr lang="ar-AE" dirty="0" err="1"/>
              <a:t>رماز</a:t>
            </a:r>
            <a:r>
              <a:rPr lang="ar-AE" dirty="0"/>
              <a:t> بلغة </a:t>
            </a:r>
            <a:r>
              <a:rPr lang="en-US" dirty="0"/>
              <a:t>Python</a:t>
            </a:r>
            <a:r>
              <a:rPr lang="ar-AE" dirty="0"/>
              <a:t> لحساب زمن الاستجابة الوسطي</a:t>
            </a:r>
            <a:endParaRPr lang="en-US" dirty="0"/>
          </a:p>
        </p:txBody>
      </p:sp>
      <p:sp>
        <p:nvSpPr>
          <p:cNvPr id="9" name="مربع نص 8"/>
          <p:cNvSpPr txBox="1"/>
          <p:nvPr/>
        </p:nvSpPr>
        <p:spPr>
          <a:xfrm>
            <a:off x="3614023" y="2388144"/>
            <a:ext cx="5538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raditional Arabic" panose="02020603050405020304" pitchFamily="18" charset="-78"/>
                <a:cs typeface="Traditional Arabic" panose="02020603050405020304" pitchFamily="18" charset="-78"/>
              </a:rPr>
              <a:t>Dijkstra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(based on Latency)</a:t>
            </a:r>
          </a:p>
        </p:txBody>
      </p:sp>
      <p:pic>
        <p:nvPicPr>
          <p:cNvPr id="11" name="صورة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023" y="3270638"/>
            <a:ext cx="5164217" cy="324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3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29</a:t>
            </a:fld>
            <a:endParaRPr lang="en-US"/>
          </a:p>
        </p:txBody>
      </p:sp>
      <p:sp>
        <p:nvSpPr>
          <p:cNvPr id="5" name="مربع نص 4"/>
          <p:cNvSpPr txBox="1"/>
          <p:nvPr/>
        </p:nvSpPr>
        <p:spPr>
          <a:xfrm>
            <a:off x="2974451" y="641628"/>
            <a:ext cx="6817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AE" sz="44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النتائج</a:t>
            </a:r>
            <a:endParaRPr lang="en-US" sz="44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pic>
        <p:nvPicPr>
          <p:cNvPr id="6" name="صورة 5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sp>
        <p:nvSpPr>
          <p:cNvPr id="7" name="مربع نص 6"/>
          <p:cNvSpPr txBox="1"/>
          <p:nvPr/>
        </p:nvSpPr>
        <p:spPr>
          <a:xfrm>
            <a:off x="3703320" y="2487168"/>
            <a:ext cx="645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AE" sz="3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الخوارزميات المطبقة على مستوى </a:t>
            </a:r>
            <a:r>
              <a:rPr lang="ar-AE" sz="3200" dirty="0" err="1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المخدمات</a:t>
            </a:r>
            <a:endParaRPr lang="en-US" sz="3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5666236" y="4309890"/>
            <a:ext cx="4576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AE" sz="3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الخوارزميات المطبقة على مستوى الوصلات</a:t>
            </a:r>
            <a:endParaRPr lang="en-US" sz="3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330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/>
          <p:cNvSpPr txBox="1"/>
          <p:nvPr/>
        </p:nvSpPr>
        <p:spPr>
          <a:xfrm>
            <a:off x="4104640" y="467846"/>
            <a:ext cx="475488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مقدمة عن المشروع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أهداف المشروع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المتطلبات الوظيفية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الشبكات المعرفة برمجيا 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(SDN)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موازن الحمل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(Load-Balancer) </a:t>
            </a:r>
            <a:endParaRPr lang="ar-AE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تصميم الحلول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بيئة العمل وأدوات التنفيذ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الاختبارات والنتائج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الخاتمة والآفاق المستقبلية</a:t>
            </a:r>
          </a:p>
          <a:p>
            <a:pPr algn="r" rtl="1"/>
            <a:endParaRPr lang="ar-AE" sz="2400" dirty="0"/>
          </a:p>
        </p:txBody>
      </p:sp>
      <p:sp>
        <p:nvSpPr>
          <p:cNvPr id="8" name="عنصر نائب لرقم الشريحة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3</a:t>
            </a:fld>
            <a:endParaRPr lang="en-US"/>
          </a:p>
        </p:txBody>
      </p:sp>
      <p:pic>
        <p:nvPicPr>
          <p:cNvPr id="9" name="صورة 8" descr="HIAs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36534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30</a:t>
            </a:fld>
            <a:endParaRPr lang="en-US"/>
          </a:p>
        </p:txBody>
      </p:sp>
      <p:sp>
        <p:nvSpPr>
          <p:cNvPr id="5" name="مربع نص 4"/>
          <p:cNvSpPr txBox="1"/>
          <p:nvPr/>
        </p:nvSpPr>
        <p:spPr>
          <a:xfrm>
            <a:off x="4123944" y="579358"/>
            <a:ext cx="475488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مقدمة عن المشروع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أهداف المشروع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المتطلبات الوظيفية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الشبكات المعرفة برمجيا 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(SDN)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موازن الحمل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(Load-Balancer) </a:t>
            </a:r>
            <a:endParaRPr lang="ar-AE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تصميم الحلول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بيئة العمل وأدوات التنفيذ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الاختبارات والنتائج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الخاتمة والآفاق المستقبلية</a:t>
            </a:r>
          </a:p>
          <a:p>
            <a:pPr algn="r" rtl="1"/>
            <a:endParaRPr lang="ar-AE" sz="2400" dirty="0"/>
          </a:p>
        </p:txBody>
      </p:sp>
      <p:pic>
        <p:nvPicPr>
          <p:cNvPr id="6" name="صورة 5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16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6891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31</a:t>
            </a:fld>
            <a:endParaRPr lang="en-US"/>
          </a:p>
        </p:txBody>
      </p:sp>
      <p:pic>
        <p:nvPicPr>
          <p:cNvPr id="5" name="صورة 4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sp>
        <p:nvSpPr>
          <p:cNvPr id="6" name="مستطيل 5"/>
          <p:cNvSpPr/>
          <p:nvPr/>
        </p:nvSpPr>
        <p:spPr>
          <a:xfrm>
            <a:off x="4420556" y="641628"/>
            <a:ext cx="38443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Y" sz="4400" b="1" dirty="0">
                <a:latin typeface="Calibri" panose="020F0502020204030204" pitchFamily="34" charset="0"/>
                <a:ea typeface="Calibri" panose="020F0502020204030204" pitchFamily="34" charset="0"/>
                <a:cs typeface="Traditional Arabic" panose="02020603050405020304" pitchFamily="18" charset="-78"/>
              </a:rPr>
              <a:t>الخاتمة وال</a:t>
            </a:r>
            <a:r>
              <a:rPr lang="ar-AE" sz="4400" b="1" dirty="0">
                <a:latin typeface="Calibri" panose="020F0502020204030204" pitchFamily="34" charset="0"/>
                <a:ea typeface="Calibri" panose="020F0502020204030204" pitchFamily="34" charset="0"/>
                <a:cs typeface="Traditional Arabic" panose="02020603050405020304" pitchFamily="18" charset="-78"/>
              </a:rPr>
              <a:t>آ</a:t>
            </a:r>
            <a:r>
              <a:rPr lang="ar-SY" sz="4400" b="1" dirty="0">
                <a:latin typeface="Calibri" panose="020F0502020204030204" pitchFamily="34" charset="0"/>
                <a:ea typeface="Calibri" panose="020F0502020204030204" pitchFamily="34" charset="0"/>
                <a:cs typeface="Traditional Arabic" panose="02020603050405020304" pitchFamily="18" charset="-78"/>
              </a:rPr>
              <a:t>فاق المستقبلية</a:t>
            </a:r>
            <a:endParaRPr lang="en-US" sz="4400" dirty="0"/>
          </a:p>
        </p:txBody>
      </p:sp>
      <p:sp>
        <p:nvSpPr>
          <p:cNvPr id="9" name="مستطيل 8"/>
          <p:cNvSpPr/>
          <p:nvPr/>
        </p:nvSpPr>
        <p:spPr>
          <a:xfrm>
            <a:off x="7369374" y="4595978"/>
            <a:ext cx="2783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3200" dirty="0">
                <a:latin typeface="Calibri" panose="020F0502020204030204" pitchFamily="34" charset="0"/>
                <a:ea typeface="Calibri" panose="020F0502020204030204" pitchFamily="34" charset="0"/>
                <a:cs typeface="Traditional Arabic" panose="02020603050405020304" pitchFamily="18" charset="-78"/>
              </a:rPr>
              <a:t>توسيع نطاق الاختبارات </a:t>
            </a:r>
            <a:endParaRPr lang="en-US" sz="4000" dirty="0"/>
          </a:p>
        </p:txBody>
      </p:sp>
      <p:sp>
        <p:nvSpPr>
          <p:cNvPr id="10" name="مستطيل 9"/>
          <p:cNvSpPr/>
          <p:nvPr/>
        </p:nvSpPr>
        <p:spPr>
          <a:xfrm>
            <a:off x="2613196" y="4602277"/>
            <a:ext cx="3201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3200" dirty="0">
                <a:latin typeface="Traditional Arabic" panose="02020603050405020304" pitchFamily="18" charset="-78"/>
                <a:ea typeface="Calibri" panose="020F0502020204030204" pitchFamily="34" charset="0"/>
                <a:cs typeface="Traditional Arabic" panose="02020603050405020304" pitchFamily="18" charset="-78"/>
              </a:rPr>
              <a:t>توسيع نطاق تطبيق </a:t>
            </a:r>
            <a:r>
              <a:rPr lang="en-US" sz="3200" dirty="0">
                <a:latin typeface="Traditional Arabic" panose="02020603050405020304" pitchFamily="18" charset="-78"/>
                <a:ea typeface="Calibri" panose="020F0502020204030204" pitchFamily="34" charset="0"/>
                <a:cs typeface="Traditional Arabic" panose="02020603050405020304" pitchFamily="18" charset="-78"/>
              </a:rPr>
              <a:t>SDN </a:t>
            </a:r>
            <a:endParaRPr lang="en-US" sz="3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pic>
        <p:nvPicPr>
          <p:cNvPr id="11" name="صورة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0" t="-2534" r="8930" b="-2534"/>
          <a:stretch/>
        </p:blipFill>
        <p:spPr>
          <a:xfrm>
            <a:off x="7546312" y="2052927"/>
            <a:ext cx="2429259" cy="23057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صورة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5" t="-1025" r="-1775" b="-1025"/>
          <a:stretch/>
        </p:blipFill>
        <p:spPr>
          <a:xfrm>
            <a:off x="2914022" y="2052927"/>
            <a:ext cx="2599866" cy="23057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12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32</a:t>
            </a:fld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صورة 12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sp>
        <p:nvSpPr>
          <p:cNvPr id="14" name="مربع نص 13"/>
          <p:cNvSpPr txBox="1"/>
          <p:nvPr/>
        </p:nvSpPr>
        <p:spPr>
          <a:xfrm>
            <a:off x="5616656" y="513816"/>
            <a:ext cx="11929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AE" sz="4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المقدمة</a:t>
            </a:r>
            <a:endParaRPr lang="en-US" sz="28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5" name="مستطيل 14"/>
          <p:cNvSpPr/>
          <p:nvPr/>
        </p:nvSpPr>
        <p:spPr>
          <a:xfrm>
            <a:off x="2113278" y="1460321"/>
            <a:ext cx="82702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Y" sz="3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تحتاج المواقع الإلكترونية ذات الحركة المرورية العالية في الوقت الحالي إلى التعامل مع مئات الآلاف، أو حتى الملايين، من الطلبات المتزامنة من المستخدمين أو </a:t>
            </a:r>
            <a:r>
              <a:rPr lang="ar-SY" sz="32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العملاء</a:t>
            </a:r>
            <a:endParaRPr lang="ar-AE" sz="3200" dirty="0" smtClean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ar-AE" sz="3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r" rtl="1"/>
            <a:endParaRPr lang="ar-AE" sz="3200" dirty="0" smtClean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Y" sz="32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AE" sz="32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جاء مفهوم موازنة الحمل بهدف تحسين أداء الخدمات ولتحقيق الاستفادة العظمى من موارد الشبكة </a:t>
            </a:r>
            <a:endParaRPr lang="ar-AE" sz="3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6" name="عنصر نائب لرقم الشريحة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sp>
        <p:nvSpPr>
          <p:cNvPr id="8" name="مربع نص 7"/>
          <p:cNvSpPr txBox="1"/>
          <p:nvPr/>
        </p:nvSpPr>
        <p:spPr>
          <a:xfrm>
            <a:off x="4074160" y="579358"/>
            <a:ext cx="475488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مقدمة عن المشروع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أهداف المشروع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المتطلبات الوظيفية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الشبكات المعرفة برمجيا 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(SDN)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موازن الحمل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(Load-Balancer) </a:t>
            </a:r>
            <a:endParaRPr lang="ar-AE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تصميم الحلول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بيئة العمل وأدوات التنفيذ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الاختبارات والنتائج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الخاتمة والآفاق المستقبلية</a:t>
            </a:r>
          </a:p>
          <a:p>
            <a:pPr algn="r" rtl="1"/>
            <a:endParaRPr lang="ar-AE" sz="2400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/>
          <p:cNvSpPr txBox="1"/>
          <p:nvPr/>
        </p:nvSpPr>
        <p:spPr>
          <a:xfrm>
            <a:off x="4876800" y="294640"/>
            <a:ext cx="2528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4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أهداف المشروع</a:t>
            </a:r>
            <a:endParaRPr lang="en-US" sz="44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7444112" y="4379575"/>
            <a:ext cx="4012637" cy="1112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dirty="0"/>
              <a:t>دراسة مفهوم موازنة الحمل في</a:t>
            </a:r>
            <a:endParaRPr lang="en-US" dirty="0"/>
          </a:p>
          <a:p>
            <a:pPr algn="l" rtl="1">
              <a:lnSpc>
                <a:spcPct val="200000"/>
              </a:lnSpc>
            </a:pPr>
            <a:r>
              <a:rPr lang="ar-SA" dirty="0"/>
              <a:t> الشبكات التقليدية والمعرفة برمجيا </a:t>
            </a:r>
            <a:r>
              <a:rPr lang="en-US" dirty="0"/>
              <a:t>SDN</a:t>
            </a:r>
          </a:p>
        </p:txBody>
      </p:sp>
      <p:sp>
        <p:nvSpPr>
          <p:cNvPr id="7" name="مربع نص 6"/>
          <p:cNvSpPr txBox="1"/>
          <p:nvPr/>
        </p:nvSpPr>
        <p:spPr>
          <a:xfrm>
            <a:off x="1772807" y="4379575"/>
            <a:ext cx="5210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ar-SA" dirty="0"/>
              <a:t>تنفيذ </a:t>
            </a:r>
            <a:r>
              <a:rPr lang="ar-SA" dirty="0" smtClean="0"/>
              <a:t>خوارزمي</a:t>
            </a:r>
            <a:r>
              <a:rPr lang="ar-AE" dirty="0"/>
              <a:t>ات</a:t>
            </a:r>
            <a:r>
              <a:rPr lang="ar-SA" dirty="0"/>
              <a:t> </a:t>
            </a:r>
            <a:r>
              <a:rPr lang="ar-AE" smtClean="0"/>
              <a:t>موازنة الحمل </a:t>
            </a:r>
            <a:r>
              <a:rPr lang="ar-SA" smtClean="0"/>
              <a:t>باستخدام </a:t>
            </a:r>
            <a:r>
              <a:rPr lang="ar-SA" dirty="0"/>
              <a:t>أدوات محاكاة</a:t>
            </a:r>
            <a:endParaRPr lang="ar-AE" dirty="0"/>
          </a:p>
          <a:p>
            <a:pPr algn="ctr" rtl="1">
              <a:lnSpc>
                <a:spcPct val="200000"/>
              </a:lnSpc>
            </a:pPr>
            <a:r>
              <a:rPr lang="ar-SA" dirty="0"/>
              <a:t> الشبكات مثل </a:t>
            </a:r>
            <a:r>
              <a:rPr lang="en-US" dirty="0" err="1"/>
              <a:t>Mininet</a:t>
            </a:r>
            <a:r>
              <a:rPr lang="ar-SA" dirty="0"/>
              <a:t> لمحاكاة بيئة </a:t>
            </a:r>
            <a:r>
              <a:rPr lang="en-US" dirty="0"/>
              <a:t>SDN</a:t>
            </a:r>
          </a:p>
        </p:txBody>
      </p:sp>
      <p:sp>
        <p:nvSpPr>
          <p:cNvPr id="8" name="عنصر نائب لرقم الشريحة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6</a:t>
            </a:fld>
            <a:endParaRPr lang="en-US"/>
          </a:p>
        </p:txBody>
      </p:sp>
      <p:pic>
        <p:nvPicPr>
          <p:cNvPr id="9" name="صورة 8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pic>
        <p:nvPicPr>
          <p:cNvPr id="2" name="صورة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7" t="-8456" r="-4037" b="-8456"/>
          <a:stretch/>
        </p:blipFill>
        <p:spPr>
          <a:xfrm>
            <a:off x="8174737" y="1856232"/>
            <a:ext cx="2461556" cy="25233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صورة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69" t="-9990" r="-11568" b="-9990"/>
          <a:stretch/>
        </p:blipFill>
        <p:spPr>
          <a:xfrm>
            <a:off x="3084320" y="1856232"/>
            <a:ext cx="2587049" cy="25233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2598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7</a:t>
            </a:fld>
            <a:endParaRPr lang="en-US"/>
          </a:p>
        </p:txBody>
      </p:sp>
      <p:sp>
        <p:nvSpPr>
          <p:cNvPr id="9" name="مربع نص 8"/>
          <p:cNvSpPr txBox="1"/>
          <p:nvPr/>
        </p:nvSpPr>
        <p:spPr>
          <a:xfrm>
            <a:off x="4033520" y="579358"/>
            <a:ext cx="475488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مقدمة عن المشروع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أهداف المشروع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المتطلبات الوظيفية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الشبكات المعرفة برمجيا 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(SDN)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موازن الحمل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(Load-Balancer) </a:t>
            </a:r>
            <a:endParaRPr lang="ar-AE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تصميم الحلول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بيئة العمل وأدوات التنفيذ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الاختبارات والنتائج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الخاتمة والآفاق المستقبلية</a:t>
            </a:r>
          </a:p>
          <a:p>
            <a:pPr algn="r" rtl="1"/>
            <a:endParaRPr lang="ar-AE" sz="2400" dirty="0"/>
          </a:p>
        </p:txBody>
      </p:sp>
      <p:pic>
        <p:nvPicPr>
          <p:cNvPr id="10" name="صورة 9" descr="HIAs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9830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8</a:t>
            </a:fld>
            <a:endParaRPr lang="en-US"/>
          </a:p>
        </p:txBody>
      </p:sp>
      <p:sp>
        <p:nvSpPr>
          <p:cNvPr id="6" name="مربع نص 5"/>
          <p:cNvSpPr txBox="1"/>
          <p:nvPr/>
        </p:nvSpPr>
        <p:spPr>
          <a:xfrm>
            <a:off x="6146800" y="1381760"/>
            <a:ext cx="3200400" cy="184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صورة 6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sp>
        <p:nvSpPr>
          <p:cNvPr id="8" name="مربع نص 7"/>
          <p:cNvSpPr txBox="1"/>
          <p:nvPr/>
        </p:nvSpPr>
        <p:spPr>
          <a:xfrm>
            <a:off x="4185920" y="612319"/>
            <a:ext cx="3464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AE" sz="40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المتطلبات </a:t>
            </a:r>
            <a:r>
              <a:rPr lang="ar-AE" sz="4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الوظيفية</a:t>
            </a:r>
            <a:r>
              <a:rPr lang="ar-AE" sz="40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endParaRPr lang="en-US" sz="40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1767293" y="1720840"/>
            <a:ext cx="100740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SY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يجب أن يوفر النظام آلية </a:t>
            </a:r>
            <a:r>
              <a:rPr lang="ar-SY" sz="28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لاختيار المخدم </a:t>
            </a:r>
            <a:r>
              <a:rPr lang="ar-SY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باستخدام خوارزميات موازنة الحمل في طبقة تمرير المعطيات.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SY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يجب أن يوفر النظام آلية </a:t>
            </a:r>
            <a:r>
              <a:rPr lang="ar-SY" sz="28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لاختيار المسارات </a:t>
            </a:r>
            <a:r>
              <a:rPr lang="ar-SY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باستخدام خوارزميات موازنة الحمل في طبقة تمرير المعطيات.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SY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يجب أن يوفر النظام القدرة على مقارنة أداء الخوارزميات المختلفة من خلال قياس وتحليل الأداء.</a:t>
            </a:r>
          </a:p>
          <a:p>
            <a:pPr algn="r" rtl="1"/>
            <a:endParaRPr 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r" rtl="1"/>
            <a:endParaRPr lang="ar-AE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4379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70E0-C15F-4ED1-8882-54048B2CF1D5}" type="slidenum">
              <a:rPr lang="en-US" smtClean="0"/>
              <a:t>9</a:t>
            </a:fld>
            <a:endParaRPr lang="en-US"/>
          </a:p>
        </p:txBody>
      </p:sp>
      <p:pic>
        <p:nvPicPr>
          <p:cNvPr id="5" name="صورة 4" descr="HI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0"/>
            <a:ext cx="1247036" cy="1283257"/>
          </a:xfrm>
          <a:prstGeom prst="rect">
            <a:avLst/>
          </a:prstGeom>
          <a:gradFill>
            <a:gsLst>
              <a:gs pos="76000">
                <a:schemeClr val="accent2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</p:pic>
      <p:sp>
        <p:nvSpPr>
          <p:cNvPr id="6" name="مربع نص 5"/>
          <p:cNvSpPr txBox="1"/>
          <p:nvPr/>
        </p:nvSpPr>
        <p:spPr>
          <a:xfrm>
            <a:off x="3972560" y="579358"/>
            <a:ext cx="475488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مقدمة عن المشروع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أهداف المشروع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المتطلبات الوظيفية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الشبكات المعرفة برمجيا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(SDN)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موازن الحمل</a:t>
            </a:r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(Load-Balancer) </a:t>
            </a:r>
            <a:endParaRPr lang="ar-AE" sz="2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تصميم الحلول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بيئة العمل وأدوات التنفيذ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الاختبارات والنتائج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r-AE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الخاتمة والآفاق المستقبلية</a:t>
            </a:r>
          </a:p>
          <a:p>
            <a:pPr algn="r" rtl="1"/>
            <a:endParaRPr lang="ar-AE" sz="2400" dirty="0"/>
          </a:p>
        </p:txBody>
      </p:sp>
    </p:spTree>
    <p:extLst>
      <p:ext uri="{BB962C8B-B14F-4D97-AF65-F5344CB8AC3E}">
        <p14:creationId xmlns:p14="http://schemas.microsoft.com/office/powerpoint/2010/main" val="9707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1850</TotalTime>
  <Words>743</Words>
  <Application>Microsoft Office PowerPoint</Application>
  <PresentationFormat>ملء الشاشة</PresentationFormat>
  <Paragraphs>229</Paragraphs>
  <Slides>32</Slides>
  <Notes>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10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32</vt:i4>
      </vt:variant>
    </vt:vector>
  </HeadingPairs>
  <TitlesOfParts>
    <vt:vector size="43" baseType="lpstr">
      <vt:lpstr>Aldhabi</vt:lpstr>
      <vt:lpstr>Andalus</vt:lpstr>
      <vt:lpstr>Arial</vt:lpstr>
      <vt:lpstr>Calibri</vt:lpstr>
      <vt:lpstr>Century Gothic</vt:lpstr>
      <vt:lpstr>Tahoma</vt:lpstr>
      <vt:lpstr>Times New Roman</vt:lpstr>
      <vt:lpstr>Traditional Arabic</vt:lpstr>
      <vt:lpstr>Wingdings</vt:lpstr>
      <vt:lpstr>Wingdings 3</vt:lpstr>
      <vt:lpstr>Wisp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Microsoft (C)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DR.Ahmed Saker 2O14</dc:creator>
  <cp:lastModifiedBy>DR.Ahmed Saker 2O14</cp:lastModifiedBy>
  <cp:revision>68</cp:revision>
  <dcterms:created xsi:type="dcterms:W3CDTF">2024-09-06T10:54:03Z</dcterms:created>
  <dcterms:modified xsi:type="dcterms:W3CDTF">2024-09-09T21:35:56Z</dcterms:modified>
</cp:coreProperties>
</file>