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4" r:id="rId2"/>
    <p:sldId id="2708" r:id="rId3"/>
    <p:sldId id="2709" r:id="rId4"/>
    <p:sldId id="2710" r:id="rId5"/>
    <p:sldId id="2711" r:id="rId6"/>
    <p:sldId id="2712" r:id="rId7"/>
    <p:sldId id="2624" r:id="rId8"/>
    <p:sldId id="2626" r:id="rId9"/>
    <p:sldId id="2713" r:id="rId10"/>
    <p:sldId id="2272" r:id="rId11"/>
    <p:sldId id="1910" r:id="rId12"/>
    <p:sldId id="2379" r:id="rId13"/>
    <p:sldId id="2660" r:id="rId14"/>
    <p:sldId id="2380" r:id="rId15"/>
    <p:sldId id="2200" r:id="rId16"/>
    <p:sldId id="2390" r:id="rId17"/>
    <p:sldId id="2408" r:id="rId18"/>
    <p:sldId id="2661" r:id="rId19"/>
    <p:sldId id="2663" r:id="rId20"/>
    <p:sldId id="2664" r:id="rId21"/>
    <p:sldId id="2391" r:id="rId22"/>
    <p:sldId id="2259" r:id="rId23"/>
    <p:sldId id="2705" r:id="rId24"/>
    <p:sldId id="1825" r:id="rId25"/>
    <p:sldId id="2198" r:id="rId26"/>
    <p:sldId id="2184" r:id="rId27"/>
    <p:sldId id="1914" r:id="rId28"/>
    <p:sldId id="2189" r:id="rId29"/>
    <p:sldId id="2194" r:id="rId30"/>
    <p:sldId id="2190" r:id="rId31"/>
    <p:sldId id="1808" r:id="rId32"/>
    <p:sldId id="1877" r:id="rId33"/>
    <p:sldId id="1878" r:id="rId34"/>
    <p:sldId id="2532" r:id="rId35"/>
    <p:sldId id="2533" r:id="rId36"/>
    <p:sldId id="2699" r:id="rId37"/>
    <p:sldId id="2603" r:id="rId38"/>
    <p:sldId id="2606" r:id="rId39"/>
    <p:sldId id="2607" r:id="rId40"/>
    <p:sldId id="2668" r:id="rId41"/>
    <p:sldId id="2670" r:id="rId42"/>
    <p:sldId id="2671" r:id="rId43"/>
    <p:sldId id="2672" r:id="rId44"/>
    <p:sldId id="2673" r:id="rId45"/>
    <p:sldId id="2676" r:id="rId46"/>
    <p:sldId id="2677" r:id="rId47"/>
    <p:sldId id="2647" r:id="rId48"/>
    <p:sldId id="2648" r:id="rId49"/>
    <p:sldId id="2706" r:id="rId50"/>
  </p:sldIdLst>
  <p:sldSz cx="9144000" cy="6858000" type="screen4x3"/>
  <p:notesSz cx="6662738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yriad Pro Light" charset="0"/>
        <a:ea typeface="ＭＳ Ｐゴシック" pitchFamily="2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6699FF"/>
    <a:srgbClr val="FD8003"/>
    <a:srgbClr val="FF0000"/>
    <a:srgbClr val="0000FF"/>
    <a:srgbClr val="FFFF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>
        <p:scale>
          <a:sx n="66" d="100"/>
          <a:sy n="66" d="100"/>
        </p:scale>
        <p:origin x="209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816" y="0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718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816" y="9409718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fld id="{0E23EB02-B710-49E4-BF1C-1EEDDB32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6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816" y="0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64" y="4705678"/>
            <a:ext cx="5329612" cy="445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18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816" y="9409718"/>
            <a:ext cx="2887476" cy="4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fld id="{5F848113-5A16-4862-AB7C-CCC02BA9A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5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549D9-9C15-4131-8074-795D3ECBFA7F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Welcome to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the program 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Look at Scrum – one of the most popular agile development techniques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Workshop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outline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Day 1 – introducing Scrum, terminology and principles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Day 2 – Scrum simulation, few other areas of theory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Questions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– will park those that will get answered along the way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The objective of this session will not be to convince you that Scrum practices are required or to address every objection that we currently see to implement Scrum.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Set ground rules – use of phones, be present throughout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85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</a:t>
            </a:r>
            <a:r>
              <a:rPr lang="en-US" baseline="0" dirty="0" smtClean="0"/>
              <a:t> Scrum workflow.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Pressure on the team to </a:t>
            </a:r>
            <a:r>
              <a:rPr lang="en-US" baseline="0" dirty="0" err="1" smtClean="0"/>
              <a:t>overcommit</a:t>
            </a:r>
            <a:r>
              <a:rPr lang="en-US" baseline="0" dirty="0" smtClean="0"/>
              <a:t> – both subtle and direct orders. Sets up a pattern of failure.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Results in the team accepting failure of not meeting the sprint commitments as the norm – doesn’t deliver any real 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Team morale goes down as there is always an unattainable goal which is imposed on them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Burnout is common as the team is continually pushed to </a:t>
            </a:r>
            <a:r>
              <a:rPr lang="en-US" baseline="0" dirty="0" err="1" smtClean="0"/>
              <a:t>overcommit</a:t>
            </a:r>
            <a:r>
              <a:rPr lang="en-US" baseline="0" dirty="0" smtClean="0"/>
              <a:t> or forced to cut corners.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the pressure to </a:t>
            </a:r>
            <a:r>
              <a:rPr lang="en-US" baseline="0" dirty="0" err="1" smtClean="0"/>
              <a:t>overcommit</a:t>
            </a:r>
            <a:r>
              <a:rPr lang="en-US" baseline="0" dirty="0" smtClean="0"/>
              <a:t> can be subtle – where there are hints given on expectations.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Sprints are conducted at a sustainable pace. High intensity but</a:t>
            </a:r>
            <a:r>
              <a:rPr lang="en-US" baseline="0" dirty="0" smtClean="0"/>
              <a:t> not necessarily long hours.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 on productivity and minimizing rework.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smart – not hard (or late hours).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Results in burnout otherwise.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typical sprint would be either 2 weeks of 4 weeks – not over 4 weeks, if so, it is not Scrum.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 team size is 7 plus or minus 2.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7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roles:</a:t>
            </a:r>
          </a:p>
          <a:p>
            <a:endParaRPr lang="en-US" dirty="0" smtClean="0"/>
          </a:p>
          <a:p>
            <a:r>
              <a:rPr lang="en-US" dirty="0" smtClean="0"/>
              <a:t>ScrumMaster</a:t>
            </a:r>
            <a:r>
              <a:rPr lang="en-US" baseline="0" dirty="0" smtClean="0"/>
              <a:t> – acts as the servant and body guard of the team</a:t>
            </a:r>
          </a:p>
          <a:p>
            <a:endParaRPr lang="en-US" baseline="0" dirty="0" smtClean="0"/>
          </a:p>
          <a:p>
            <a:r>
              <a:rPr lang="en-US" dirty="0" smtClean="0"/>
              <a:t>Product Owner</a:t>
            </a:r>
            <a:r>
              <a:rPr lang="en-US" baseline="0" dirty="0" smtClean="0"/>
              <a:t> – acts as a guide to ensure that what is being built continually adds value and is focused on the highest priorities – set the right direction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Team – makes progress and gets the work done based on the commitments made and up to expectations of the Definition of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others have to either help the team or get out of the way!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C09EE-B4CC-47EA-957D-C9EFBAB8EA8F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One person –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is the final decision maker in terms of what has to be built.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Example – the product owner is like the person controlling the rudder of a ship. The team are the rowers, the product owner set’s the course for the journey.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Large initiatives can have multiple product owners for different areas but one team will only have a single product owner for directions and priority setting.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365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B05C1-D1F2-4032-B80E-F6D7C4A61099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Why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7 +or- 2 as the team size? Reduce communication overhead that is common as the team size grows.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A group of 7 can sit together, see each other, talk to each other without raising their voices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Dedicated to the project 100%. Cannot have partial allocations where there is a conflict of interests.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Serves to reduce context switching, where productivity is lost due to shuffling between tasks.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Do the example of the context switching exercise.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Stress on the importance of self organizing as opposed to being managed.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Self organization exercise for the team.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Ask everyone to stand up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I want you to form a single line or human chain with everyone in this room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Everyone has to be moving all the time – no one can be stationary at any point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You have to go around alternate tables during exercise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On the count of three – move</a:t>
            </a:r>
          </a:p>
        </p:txBody>
      </p:sp>
    </p:spTree>
    <p:extLst>
      <p:ext uri="{BB962C8B-B14F-4D97-AF65-F5344CB8AC3E}">
        <p14:creationId xmlns:p14="http://schemas.microsoft.com/office/powerpoint/2010/main" val="3304037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Have plenty of whiteboard space</a:t>
            </a:r>
          </a:p>
          <a:p>
            <a:endParaRPr lang="en-US" dirty="0" smtClean="0"/>
          </a:p>
          <a:p>
            <a:r>
              <a:rPr lang="en-US" dirty="0" smtClean="0"/>
              <a:t>Paper based</a:t>
            </a:r>
            <a:r>
              <a:rPr lang="en-US" baseline="0" dirty="0" smtClean="0"/>
              <a:t> charts – information radiators, as opposed to online dashboards or excel sheets where information is not immediately visible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 located in a conference room or where partition panels are removed.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Dual monitors are made available.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to the balance between proximity and protecting productivity. E.g. the person with headphones off vs. headphones 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3D823-D3A5-4129-8DFD-9AF42328DF9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Traditional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approach or the waterfall approach to software development.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Specialize by job function. Ownership is limited to scope of job function – not the end result. Not aware of the big picture either.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All the good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ideas must come at the start of the project. A good idea at the end is a disaster due to the impact and cost of change.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Dependence on written specifications – which are subject to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misunderstanding.</a:t>
            </a:r>
          </a:p>
          <a:p>
            <a:endParaRPr lang="en-US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Alarming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industry statistics on project completion percentages. Only 7% are done on time within budget. A significant % are abandoned. 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Few end users are happy with what they have received even if the project is successful by it’s operational metrics.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171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2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7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 can feel that they don’t have the right skills or attitudes</a:t>
            </a:r>
            <a:r>
              <a:rPr lang="en-US" baseline="0" dirty="0" smtClean="0"/>
              <a:t> to be a ScrumMaster.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Scrum</a:t>
            </a:r>
            <a:r>
              <a:rPr lang="en-US" baseline="0" dirty="0" smtClean="0"/>
              <a:t>Master can never say “That’s not my job”.  Do anything and everything to help the team be successful.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of the childcare assistance to help a key team member. You would never think of doing some of those tasks when you come to work in the morning!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ScrumMaster ends up calling the local yellow pages advertising child minding services and interviewing suitable candidates to support the team member.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way, you take on the uncertainties to help, remove obstacle and protect the productivity of the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GATT – Go Ask The Team, avoid boss like behavior or be a ‘know it all’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7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6F0BE-E510-4FA2-8171-19273678C3AC}" type="slidenum">
              <a:rPr lang="en-US"/>
              <a:pPr/>
              <a:t>24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280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None/>
            </a:pPr>
            <a:r>
              <a:rPr lang="en-US" baseline="0" dirty="0" smtClean="0"/>
              <a:t>The sprint planning meeting consists of two parts: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Part 1 (What)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Discuss high priority items intend to implement in the sprint	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Team gets an insight to product owners thinking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Review the ‘Definition of done’ – get a common understanding and agreement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Part 2 (How)	</a:t>
            </a:r>
            <a:r>
              <a:rPr lang="en-US" baseline="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Estimate the time available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the team</a:t>
            </a:r>
            <a:endParaRPr lang="en-US" sz="1200" kern="1200" dirty="0" smtClean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Task generation (usually &lt; 1 day)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Estimates each</a:t>
            </a:r>
            <a:r>
              <a:rPr lang="en-US" baseline="0" dirty="0" smtClean="0"/>
              <a:t> task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Product owner can leave.</a:t>
            </a:r>
            <a:r>
              <a:rPr lang="en-US" baseline="0" dirty="0" smtClean="0"/>
              <a:t> He needs to be reachable for clarifications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Inputs</a:t>
            </a:r>
            <a:endParaRPr lang="en-US" sz="1200" kern="1200" dirty="0" smtClean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Product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backlog</a:t>
            </a:r>
            <a:endParaRPr lang="en-US" sz="1200" kern="1200" dirty="0" smtClean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Latest</a:t>
            </a:r>
            <a:r>
              <a:rPr lang="en-US" baseline="0" dirty="0" smtClean="0"/>
              <a:t> increment of the product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Teams capacity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Past</a:t>
            </a:r>
            <a:r>
              <a:rPr lang="en-US" baseline="0" dirty="0" smtClean="0"/>
              <a:t> performance of the team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Time boxed – 5% from the sprint </a:t>
            </a:r>
            <a:endParaRPr lang="en-US" sz="1200" kern="1200" dirty="0" smtClean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4 hrs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+mn-cs"/>
              </a:rPr>
              <a:t> for a sprint of 4 weeks</a:t>
            </a:r>
            <a:endParaRPr lang="en-US" sz="1200" kern="1200" dirty="0" smtClean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+mn-cs"/>
            </a:endParaRPr>
          </a:p>
          <a:p>
            <a:pPr lvl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Sprint backlog – </a:t>
            </a:r>
          </a:p>
          <a:p>
            <a:r>
              <a:rPr lang="en-US" dirty="0" smtClean="0"/>
              <a:t>  Created during</a:t>
            </a:r>
            <a:r>
              <a:rPr lang="en-US" baseline="0" dirty="0" smtClean="0"/>
              <a:t> the sprint planning meeting</a:t>
            </a:r>
          </a:p>
          <a:p>
            <a:r>
              <a:rPr lang="en-US" baseline="0" dirty="0" smtClean="0"/>
              <a:t>  Breakdown the product backlog tasks into granular tasks</a:t>
            </a:r>
          </a:p>
          <a:p>
            <a:r>
              <a:rPr lang="en-US" baseline="0" dirty="0" smtClean="0"/>
              <a:t>  Fully owned by the team – Only team can commit to what it can implement in the up coming sprint</a:t>
            </a:r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r>
              <a:rPr lang="en-US" dirty="0" smtClean="0"/>
              <a:t>&gt; Cross functional</a:t>
            </a:r>
            <a:r>
              <a:rPr lang="en-US" baseline="0" dirty="0" smtClean="0"/>
              <a:t> team – Not required to volunteer for all the task at the beginning. Just-in-time scheduling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Living document - Not a document that you create and put into a drawer, lock it and no one will see it again. 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Updated daily as the team progresses</a:t>
            </a:r>
          </a:p>
          <a:p>
            <a:endParaRPr lang="en-US" baseline="0" dirty="0" smtClean="0"/>
          </a:p>
          <a:p>
            <a:pPr>
              <a:buFont typeface="Wingdings"/>
              <a:buChar char="Ø"/>
            </a:pPr>
            <a:r>
              <a:rPr lang="en-US" baseline="0" dirty="0" smtClean="0"/>
              <a:t>Sprint </a:t>
            </a:r>
            <a:r>
              <a:rPr lang="en-US" baseline="0" dirty="0" err="1" smtClean="0"/>
              <a:t>burndown</a:t>
            </a:r>
            <a:r>
              <a:rPr lang="en-US" baseline="0" dirty="0" smtClean="0"/>
              <a:t> charts</a:t>
            </a:r>
          </a:p>
          <a:p>
            <a:pPr lvl="1">
              <a:buFont typeface="Wingdings"/>
              <a:buChar char="Ø"/>
            </a:pPr>
            <a:r>
              <a:rPr lang="en-US" baseline="0" dirty="0" smtClean="0"/>
              <a:t> X axis – Time in the Sprint, number of days</a:t>
            </a:r>
          </a:p>
          <a:p>
            <a:pPr lvl="1">
              <a:buFont typeface="Wingdings"/>
              <a:buChar char="Ø"/>
            </a:pPr>
            <a:r>
              <a:rPr lang="en-US" baseline="0" dirty="0" smtClean="0"/>
              <a:t> Y axis – Work remaining to be done</a:t>
            </a:r>
          </a:p>
          <a:p>
            <a:pPr lvl="1">
              <a:buFont typeface="Wingdings"/>
              <a:buChar char="Ø"/>
            </a:pPr>
            <a:r>
              <a:rPr lang="en-US" baseline="0" dirty="0" smtClean="0"/>
              <a:t> Plot the initial point and last day of the sprint. Draw a straight line. This will be the idealized line for the team. </a:t>
            </a:r>
          </a:p>
          <a:p>
            <a:pPr lvl="1">
              <a:buFont typeface="Wingdings"/>
              <a:buChar char="Ø"/>
            </a:pPr>
            <a:r>
              <a:rPr lang="en-US" baseline="0" dirty="0" smtClean="0"/>
              <a:t> However, in most cases down words slope is not seen. This is the reality of the development. </a:t>
            </a:r>
          </a:p>
          <a:p>
            <a:pPr lvl="0">
              <a:buFont typeface="Wingdings"/>
              <a:buNone/>
            </a:pPr>
            <a:r>
              <a:rPr lang="en-US" baseline="0" dirty="0" smtClean="0"/>
              <a:t>Team needs to take corrective actions.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Descope</a:t>
            </a:r>
            <a:r>
              <a:rPr lang="en-US" baseline="0" dirty="0" smtClean="0"/>
              <a:t>, arrangements to get the work done effectively, etc)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9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10663-46B2-467E-93EA-C39723C49B5A}" type="slidenum">
              <a:rPr lang="en-US"/>
              <a:pPr/>
              <a:t>27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/>
              <a:buChar char="Ø"/>
            </a:pP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Key Inspect &amp;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Adapt practice</a:t>
            </a:r>
            <a:endParaRPr lang="en-US" dirty="0" smtClean="0">
              <a:latin typeface="Arial" pitchFamily="34" charset="0"/>
              <a:ea typeface="ＭＳ Ｐゴシック" pitchFamily="2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Inspection of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progress towards 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sprint 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goals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Teams 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STANDS in a circle facing each other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Lasts not more than 15 mins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Attended by Team ONLY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Reports – What I did since the last daily scrum, What I will be doing today, Blocking issues. 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ScrumMaster helps to clear the blocks. Team owns and re-organized 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Follow 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up meetings usually happens to adapt the changes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Exercise – A team member is facing an issue as her babies nanny did not come back after the vacation. As a scrum master/team what would you do? Make into pairs – discuss and present. 1+3+3</a:t>
            </a:r>
          </a:p>
          <a:p>
            <a:pPr eaLnBrk="1" hangingPunct="1">
              <a:buFont typeface="Wingdings"/>
              <a:buChar char="Ø"/>
            </a:pPr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NOT 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Not a status update to the management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No discussions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No managers</a:t>
            </a:r>
          </a:p>
        </p:txBody>
      </p:sp>
    </p:spTree>
    <p:extLst>
      <p:ext uri="{BB962C8B-B14F-4D97-AF65-F5344CB8AC3E}">
        <p14:creationId xmlns:p14="http://schemas.microsoft.com/office/powerpoint/2010/main" val="3664374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7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Updates estimated work reaming in</a:t>
            </a:r>
            <a:r>
              <a:rPr lang="en-US" baseline="0" dirty="0" smtClean="0"/>
              <a:t> sprint backlog</a:t>
            </a:r>
          </a:p>
          <a:p>
            <a:r>
              <a:rPr lang="en-US" baseline="0" dirty="0" smtClean="0"/>
              <a:t>&gt; Adds up the total</a:t>
            </a:r>
          </a:p>
          <a:p>
            <a:r>
              <a:rPr lang="en-US" baseline="0" dirty="0" smtClean="0"/>
              <a:t>&gt; Plot in the sprint </a:t>
            </a:r>
            <a:r>
              <a:rPr lang="en-US" baseline="0" dirty="0" err="1" smtClean="0"/>
              <a:t>burndown</a:t>
            </a:r>
            <a:r>
              <a:rPr lang="en-US" baseline="0" dirty="0" smtClean="0"/>
              <a:t> chart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 Highly visible picture of the work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 Usually does not go with the idealized line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 In this case, team needs to adjust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reduce scope, find out ways to get the work done effectively)</a:t>
            </a:r>
          </a:p>
          <a:p>
            <a:pPr>
              <a:buFont typeface="Wingdings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4DDCE-9B3F-4B10-A396-354BF61E60FA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Agile development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– work in iterations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Take a feature based approach with cross functional teams. Design, development, testing and rework happens within each feature.</a:t>
            </a:r>
          </a:p>
          <a:p>
            <a:endParaRPr lang="en-US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Rely less on specifications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or documents but more on working code and usable software – part of agile manifesto.</a:t>
            </a:r>
          </a:p>
          <a:p>
            <a:endParaRPr lang="en-US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Example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of the restaurant. Imagine each of you are entertaining guests and go to a restaurant. The restaurant needs to make the most profit and satisfy customers as best as it can. Different people order different combinations.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Examples – sit down meal with 7 courses and accompanying wines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Chinese spread with hot butter </a:t>
            </a:r>
            <a:r>
              <a:rPr lang="en-US" baseline="0" dirty="0" err="1" smtClean="0">
                <a:latin typeface="Arial" pitchFamily="34" charset="0"/>
                <a:ea typeface="ＭＳ Ｐゴシック" pitchFamily="29" charset="-128"/>
              </a:rPr>
              <a:t>cuttle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fish and assortment of other dishes</a:t>
            </a: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Rice and chicken curry</a:t>
            </a: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Milkshakes and table water, Toothpicks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Describe how you would prioritize and serve the higher value customers before the rest.</a:t>
            </a:r>
          </a:p>
          <a:p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Scrum vs. Scrum but. Scrum, 90% chance of success whereas Scrum-but will give you 90% chance of failure</a:t>
            </a:r>
          </a:p>
        </p:txBody>
      </p:sp>
    </p:spTree>
    <p:extLst>
      <p:ext uri="{BB962C8B-B14F-4D97-AF65-F5344CB8AC3E}">
        <p14:creationId xmlns:p14="http://schemas.microsoft.com/office/powerpoint/2010/main" val="79417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D2B5F-3F7F-4F20-9B3B-8F5CF09E09CE}" type="slidenum">
              <a:rPr lang="en-US"/>
              <a:pPr/>
              <a:t>32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/>
              <a:buChar char="Ø"/>
            </a:pP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Key practice of Inspect &amp;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Adapt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Time boxed – (5% of sprint)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Happens at the end of the sprint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Carry of inspect and adapt activities </a:t>
            </a:r>
            <a:r>
              <a:rPr lang="en-US" baseline="0" dirty="0" err="1" smtClean="0">
                <a:latin typeface="Arial" pitchFamily="34" charset="0"/>
                <a:ea typeface="ＭＳ Ｐゴシック" pitchFamily="29" charset="-128"/>
              </a:rPr>
              <a:t>w.r.t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Product – A demo of the product and in-depth conversation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Time for product owner to know the status of the product (What has been done, What’s not)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Time for team to understand what is going on with the product owner (market, changes, etc)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In-depth discussion with the product owner and the team (Advices, learn the situations etc)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Balanced b/w a demo and the conversation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Scrum master presents what is not align with the definition of done – Partially done – Not fake on quality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P.O, S.M, team, Customers, Experts &amp; anyone interested can attend and give suggestions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Valuable input to next sprint planning meeting</a:t>
            </a:r>
          </a:p>
          <a:p>
            <a:pPr eaLnBrk="1" hangingPunct="1">
              <a:buFont typeface="Wingdings"/>
              <a:buChar char="Ø"/>
            </a:pPr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NO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No </a:t>
            </a:r>
            <a:r>
              <a:rPr lang="en-US" baseline="0" dirty="0" err="1" smtClean="0">
                <a:latin typeface="Arial" pitchFamily="34" charset="0"/>
                <a:ea typeface="ＭＳ Ｐゴシック" pitchFamily="29" charset="-128"/>
              </a:rPr>
              <a:t>slideware</a:t>
            </a:r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Not fully focused on demo – Balanced</a:t>
            </a:r>
          </a:p>
        </p:txBody>
      </p:sp>
    </p:spTree>
    <p:extLst>
      <p:ext uri="{BB962C8B-B14F-4D97-AF65-F5344CB8AC3E}">
        <p14:creationId xmlns:p14="http://schemas.microsoft.com/office/powerpoint/2010/main" val="2451948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9D4A2-32DB-4237-9913-1ACA14D5B27A}" type="slidenum">
              <a:rPr lang="en-US"/>
              <a:pPr/>
              <a:t>33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/>
              <a:buChar char="Ø"/>
            </a:pP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Inspect and adapt </a:t>
            </a:r>
            <a:r>
              <a:rPr lang="en-US" dirty="0" err="1" smtClean="0">
                <a:latin typeface="Arial" pitchFamily="34" charset="0"/>
                <a:ea typeface="ＭＳ Ｐゴシック" pitchFamily="29" charset="-128"/>
              </a:rPr>
              <a:t>w.r.t</a:t>
            </a: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 process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(people, tools, relationships, etc)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Attend by Team, Product owner not required</a:t>
            </a:r>
          </a:p>
          <a:p>
            <a:pPr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Identify </a:t>
            </a:r>
          </a:p>
          <a:p>
            <a:pPr lvl="1"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What went well</a:t>
            </a:r>
          </a:p>
          <a:p>
            <a:pPr lvl="1"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What could have done better</a:t>
            </a:r>
          </a:p>
          <a:p>
            <a:pPr lvl="1"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Things to try</a:t>
            </a:r>
          </a:p>
          <a:p>
            <a:pPr lvl="1" eaLnBrk="1" hangingPunct="1">
              <a:buFont typeface="Wingdings"/>
              <a:buChar char="Ø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Issues</a:t>
            </a:r>
          </a:p>
          <a:p>
            <a:pPr eaLnBrk="1" hangingPunct="1">
              <a:buFont typeface="Wingdings"/>
              <a:buChar char="Ø"/>
            </a:pPr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Usually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lasts 1-2 hours informal team</a:t>
            </a:r>
          </a:p>
        </p:txBody>
      </p:sp>
    </p:spTree>
    <p:extLst>
      <p:ext uri="{BB962C8B-B14F-4D97-AF65-F5344CB8AC3E}">
        <p14:creationId xmlns:p14="http://schemas.microsoft.com/office/powerpoint/2010/main" val="283083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4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Scrum teams produce potentially shippable increment at end of each sprint</a:t>
            </a:r>
          </a:p>
          <a:p>
            <a:pPr>
              <a:buFont typeface="Wingdings"/>
              <a:buChar char="Ø"/>
            </a:pPr>
            <a:r>
              <a:rPr lang="en-US" dirty="0" smtClean="0"/>
              <a:t>So these</a:t>
            </a:r>
            <a:r>
              <a:rPr lang="en-US" baseline="0" dirty="0" smtClean="0"/>
              <a:t> must be a complete slice of work – Work should be ‘Done’ 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Is everyone clear on what is meant by ‘Done’</a:t>
            </a:r>
          </a:p>
          <a:p>
            <a:pPr>
              <a:buFont typeface="Wingdings"/>
              <a:buChar char="Ø"/>
            </a:pPr>
            <a:r>
              <a:rPr lang="en-US" dirty="0" smtClean="0"/>
              <a:t>Various</a:t>
            </a:r>
            <a:r>
              <a:rPr lang="en-US" baseline="0" dirty="0" smtClean="0"/>
              <a:t> methods available</a:t>
            </a:r>
          </a:p>
          <a:p>
            <a:pPr>
              <a:buFont typeface="Wingdings"/>
              <a:buChar char="Ø"/>
            </a:pPr>
            <a:r>
              <a:rPr lang="en-US" baseline="0" dirty="0" smtClean="0"/>
              <a:t>Team needs to select what best for their context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0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B7DF9-009C-440A-AA70-63C14326DEED}" type="slidenum">
              <a:rPr lang="en-US"/>
              <a:pPr/>
              <a:t>37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478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4E937-14E2-47FE-BD2F-0F2F8F0758DA}" type="slidenum">
              <a:rPr lang="en-US"/>
              <a:pPr/>
              <a:t>38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088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0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ADDFA-3F45-4253-9450-4C8320AB7902}" type="slidenum">
              <a:rPr lang="en-US"/>
              <a:pPr/>
              <a:t>41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73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business value.</a:t>
            </a:r>
            <a:r>
              <a:rPr lang="en-US" baseline="0" dirty="0" smtClean="0"/>
              <a:t> Ask people to model how business value is provided in waterfall – then on agile.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Traditionally – delivered late in the cycle. If the project is terminated early, everything is lost – no value at 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Agile – deliver value early in the cycle. A project can be terminated early with most of the business value delivered. The 80/20 rule.</a:t>
            </a:r>
          </a:p>
          <a:p>
            <a:endParaRPr lang="en-US" baseline="0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see later how business value is continually made a priority  during every stage of the project.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4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3199A-91D5-498B-BD23-AF93300701B4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282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854CA-1E35-4206-B0FC-F8F8CFAF3AC4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493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013E6-F7C1-44D8-946A-0CD0142B1E41}" type="slidenum">
              <a:rPr lang="en-US"/>
              <a:pPr/>
              <a:t>45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848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79EB6-A087-4324-AEBC-7D4EB288BF57}" type="slidenum">
              <a:rPr lang="en-US"/>
              <a:pPr/>
              <a:t>46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44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uncertainly and risk.</a:t>
            </a:r>
            <a:r>
              <a:rPr lang="en-US" baseline="0" dirty="0" smtClean="0"/>
              <a:t> How do you see this?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projects start with low and become higher or does it stay constant.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delivery functionality that works and is accepted by the user, the risk on that piece reduces.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impact of failure is highest at the end of the project – cost, resources committed, time lost. The lower the risk and uncertainty the better it is as this stage.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8113-5A16-4862-AB7C-CCC02BA9A4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ADCAB-BB57-4B67-AE58-D313444A19F3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69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33586-1E7E-4BB3-9040-B0B5FFBA876C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You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find several IT service providers here as well – TCS, Infosys and Wipro.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/>
            </a:r>
            <a:br>
              <a:rPr lang="en-US" baseline="0" dirty="0" smtClean="0">
                <a:latin typeface="Arial" pitchFamily="34" charset="0"/>
                <a:ea typeface="ＭＳ Ｐゴシック" pitchFamily="29" charset="-128"/>
              </a:rPr>
            </a:b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Easier to implement within own enterprise, harder to succeed when it’s a pure client-vendor relationship.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Part of Scrum education is to teach clients on how to make Scrum successful.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2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80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40A15-951F-4829-A54D-BC6504826994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4538"/>
            <a:ext cx="4951413" cy="3714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564" y="4705678"/>
            <a:ext cx="5329612" cy="4455079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29" charset="-128"/>
              </a:rPr>
              <a:t>Now, if</a:t>
            </a: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 you have all these benefits why isn’t it becoming mainstream and used by anybody and everybody?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Seems like a no-brainer for a team to adopt Scrum.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Requires radical change in the organization and points of interaction. People, processes and tools.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Requires around 5 sprints to stabilize and establish a rhythm that is productive.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Will reveal issues that you need to fix – e.g. lack of team skills</a:t>
            </a:r>
          </a:p>
          <a:p>
            <a:pPr eaLnBrk="1" hangingPunct="1"/>
            <a:endParaRPr lang="en-US" baseline="0" dirty="0" smtClean="0">
              <a:latin typeface="Arial" pitchFamily="34" charset="0"/>
              <a:ea typeface="ＭＳ Ｐゴシック" pitchFamily="29" charset="-128"/>
            </a:endParaRPr>
          </a:p>
          <a:p>
            <a:pPr eaLnBrk="1" hangingPunct="1"/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Core practices – cannot have a partial adoption, means disaster: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Team gets to commit to the work instead of it being assigned to them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 smtClean="0">
                <a:latin typeface="Arial" pitchFamily="34" charset="0"/>
                <a:ea typeface="ＭＳ Ｐゴシック" pitchFamily="29" charset="-128"/>
              </a:rPr>
              <a:t>The quantum of work does not change during the sprint.</a:t>
            </a:r>
          </a:p>
        </p:txBody>
      </p:sp>
    </p:spTree>
    <p:extLst>
      <p:ext uri="{BB962C8B-B14F-4D97-AF65-F5344CB8AC3E}">
        <p14:creationId xmlns:p14="http://schemas.microsoft.com/office/powerpoint/2010/main" val="300546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3D63F-8101-48AF-B9EA-E239D42A5552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31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77C3F-330B-4EE5-A4CD-E9641425D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2276C-0CFE-4D21-9FE5-1E6DAE4C4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1938C-C447-49A2-8DA9-60BB1C5B0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0DFB6-2775-46EB-92DA-D81DF9044D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CBA82-F5DB-4385-820D-4DCD3CB2B0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B2F54-4257-4B6F-ABF0-700D7DAACA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17607-DE0A-43A5-8CB2-BA9CD04255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47492-7104-4AE6-88C1-485F58914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4761C4-FFAE-4D46-AC09-47148BA37E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D7158-0897-4D09-BA20-14592885E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8DEFD-5A81-4675-B546-FB33733C3A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15740-039E-4F6C-9BAE-5D39B7E05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F6106-1087-4506-96E2-D1BD2AF8A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66D87-4775-42EB-8D80-87EFDA1C9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B4205-4E3A-449B-816E-EB4282A9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Myriad Pro Semibold"/>
              <a:ea typeface="+mn-ea"/>
              <a:cs typeface="Myriad Pro Semibold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bg1"/>
                </a:solidFill>
                <a:latin typeface="Myriad Pro Semibold"/>
                <a:ea typeface="+mn-ea"/>
                <a:cs typeface="Myriad Pro Semibold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bg1"/>
                </a:solidFill>
                <a:latin typeface="Myriad Pro Semibold"/>
                <a:ea typeface="+mn-ea"/>
                <a:cs typeface="Myriad Pro Semibold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9600" y="65373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Myriad Pro Semibold" pitchFamily="29" charset="0"/>
              </a:defRPr>
            </a:lvl1pPr>
          </a:lstStyle>
          <a:p>
            <a:fld id="{5FC38B63-22B0-437C-A038-E3D967098B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Myriad Pro Semibold"/>
              <a:ea typeface="+mn-ea"/>
              <a:cs typeface="Myriad Pro Semi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/>
          <a:ea typeface="ＭＳ Ｐゴシック" pitchFamily="-65" charset="-128"/>
          <a:cs typeface="Myriad Pro Semibol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bg1"/>
          </a:solidFill>
          <a:latin typeface="Myriad Pro Semibold"/>
          <a:ea typeface="ＭＳ Ｐゴシック" pitchFamily="-65" charset="-128"/>
          <a:cs typeface="Myriad Pro Semibold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sz="4800" smtClean="0">
                <a:latin typeface="Myriad Pro Semibold" pitchFamily="29" charset="0"/>
                <a:ea typeface="ＭＳ Ｐゴシック" pitchFamily="29" charset="-128"/>
              </a:rPr>
              <a:t>Introduction to Scrum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4845050"/>
            <a:ext cx="7165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latin typeface="Arial" pitchFamily="34" charset="0"/>
              </a:rPr>
              <a:t>Pete Deemer</a:t>
            </a:r>
          </a:p>
          <a:p>
            <a:pPr algn="ctr" eaLnBrk="0" hangingPunct="0"/>
            <a:r>
              <a:rPr lang="en-US" sz="2800" b="1">
                <a:latin typeface="Arial" pitchFamily="34" charset="0"/>
              </a:rPr>
              <a:t>CPO, Yahoo! India R&amp;D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The Essence of Scrum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1300" y="0"/>
            <a:ext cx="7793038" cy="151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36525" y="1435100"/>
            <a:ext cx="8843963" cy="4419600"/>
            <a:chOff x="136086" y="1435100"/>
            <a:chExt cx="8843963" cy="4419600"/>
          </a:xfrm>
        </p:grpSpPr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3903224" y="2486025"/>
              <a:ext cx="1722437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200" b="1">
                  <a:solidFill>
                    <a:schemeClr val="bg1"/>
                  </a:solidFill>
                </a:rPr>
                <a:t>Timebox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755836" y="3792538"/>
              <a:ext cx="800100" cy="623887"/>
            </a:xfrm>
            <a:prstGeom prst="rightArrow">
              <a:avLst>
                <a:gd name="adj1" fmla="val 47074"/>
                <a:gd name="adj2" fmla="val 4439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  <a:p>
              <a:pPr algn="ctr"/>
              <a:endParaRPr lang="en-US" sz="1200" b="1">
                <a:solidFill>
                  <a:schemeClr val="bg1"/>
                </a:solidFill>
              </a:endParaRPr>
            </a:p>
            <a:p>
              <a:pPr algn="ctr"/>
              <a:endParaRPr lang="en-US" sz="1200" b="1">
                <a:solidFill>
                  <a:schemeClr val="bg1"/>
                </a:solidFill>
              </a:endParaRPr>
            </a:p>
            <a:p>
              <a:pPr algn="ctr"/>
              <a:endParaRPr lang="en-US" sz="1200" b="1">
                <a:solidFill>
                  <a:schemeClr val="bg1"/>
                </a:solidFill>
              </a:endParaRPr>
            </a:p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6784536" y="3840163"/>
              <a:ext cx="838200" cy="4572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6036824" y="4378325"/>
              <a:ext cx="2286000" cy="5302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 b="1">
                  <a:solidFill>
                    <a:schemeClr val="bg1"/>
                  </a:solidFill>
                </a:rPr>
                <a:t>Inspect</a:t>
              </a:r>
            </a:p>
          </p:txBody>
        </p:sp>
        <p:grpSp>
          <p:nvGrpSpPr>
            <p:cNvPr id="34827" name="Group 10"/>
            <p:cNvGrpSpPr>
              <a:grpSpLocks/>
            </p:cNvGrpSpPr>
            <p:nvPr/>
          </p:nvGrpSpPr>
          <p:grpSpPr bwMode="auto">
            <a:xfrm>
              <a:off x="1374336" y="3048000"/>
              <a:ext cx="1574800" cy="520700"/>
              <a:chOff x="1320" y="2266"/>
              <a:chExt cx="992" cy="328"/>
            </a:xfrm>
          </p:grpSpPr>
          <p:grpSp>
            <p:nvGrpSpPr>
              <p:cNvPr id="34839" name="Group 11"/>
              <p:cNvGrpSpPr>
                <a:grpSpLocks/>
              </p:cNvGrpSpPr>
              <p:nvPr/>
            </p:nvGrpSpPr>
            <p:grpSpPr bwMode="auto">
              <a:xfrm>
                <a:off x="1320" y="2266"/>
                <a:ext cx="124" cy="280"/>
                <a:chOff x="2434" y="3752"/>
                <a:chExt cx="124" cy="280"/>
              </a:xfrm>
            </p:grpSpPr>
            <p:sp>
              <p:nvSpPr>
                <p:cNvPr id="34894" name="Rectangle 12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5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7" name="Rectangle 15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8" name="Rectangle 16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9" name="Freeform 17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900" name="Freeform 18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901" name="Oval 19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0" name="Group 20"/>
              <p:cNvGrpSpPr>
                <a:grpSpLocks/>
              </p:cNvGrpSpPr>
              <p:nvPr/>
            </p:nvGrpSpPr>
            <p:grpSpPr bwMode="auto">
              <a:xfrm>
                <a:off x="1464" y="2314"/>
                <a:ext cx="124" cy="280"/>
                <a:chOff x="2434" y="3752"/>
                <a:chExt cx="124" cy="280"/>
              </a:xfrm>
            </p:grpSpPr>
            <p:sp>
              <p:nvSpPr>
                <p:cNvPr id="34886" name="Rectangle 21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87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Rectangle 23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89" name="Rectangle 24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0" name="Rectangle 25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91" name="Freeform 26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92" name="Freeform 27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93" name="Oval 28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1" name="Group 29"/>
              <p:cNvGrpSpPr>
                <a:grpSpLocks/>
              </p:cNvGrpSpPr>
              <p:nvPr/>
            </p:nvGrpSpPr>
            <p:grpSpPr bwMode="auto">
              <a:xfrm>
                <a:off x="1608" y="2266"/>
                <a:ext cx="124" cy="280"/>
                <a:chOff x="2434" y="3752"/>
                <a:chExt cx="124" cy="280"/>
              </a:xfrm>
            </p:grpSpPr>
            <p:sp>
              <p:nvSpPr>
                <p:cNvPr id="34878" name="Rectangle 30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79" name="Line 31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0" name="Rectangle 32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82" name="Rectangle 34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83" name="Freeform 35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84" name="Freeform 36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85" name="Oval 37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2" name="Group 38"/>
              <p:cNvGrpSpPr>
                <a:grpSpLocks/>
              </p:cNvGrpSpPr>
              <p:nvPr/>
            </p:nvGrpSpPr>
            <p:grpSpPr bwMode="auto">
              <a:xfrm>
                <a:off x="1752" y="2314"/>
                <a:ext cx="124" cy="280"/>
                <a:chOff x="2434" y="3752"/>
                <a:chExt cx="124" cy="280"/>
              </a:xfrm>
            </p:grpSpPr>
            <p:sp>
              <p:nvSpPr>
                <p:cNvPr id="34870" name="Rectangle 39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71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2" name="Rectangle 41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73" name="Rectangle 42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74" name="Rectangle 43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75" name="Freeform 44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76" name="Freeform 45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77" name="Oval 46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3" name="Group 47"/>
              <p:cNvGrpSpPr>
                <a:grpSpLocks/>
              </p:cNvGrpSpPr>
              <p:nvPr/>
            </p:nvGrpSpPr>
            <p:grpSpPr bwMode="auto">
              <a:xfrm>
                <a:off x="1896" y="2266"/>
                <a:ext cx="124" cy="280"/>
                <a:chOff x="2434" y="3752"/>
                <a:chExt cx="124" cy="280"/>
              </a:xfrm>
            </p:grpSpPr>
            <p:sp>
              <p:nvSpPr>
                <p:cNvPr id="34862" name="Rectangle 48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63" name="Line 49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64" name="Rectangle 50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65" name="Rectangle 51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66" name="Rectangle 52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67" name="Freeform 53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68" name="Freeform 54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69" name="Oval 55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4" name="Group 56"/>
              <p:cNvGrpSpPr>
                <a:grpSpLocks/>
              </p:cNvGrpSpPr>
              <p:nvPr/>
            </p:nvGrpSpPr>
            <p:grpSpPr bwMode="auto">
              <a:xfrm>
                <a:off x="2040" y="2314"/>
                <a:ext cx="124" cy="280"/>
                <a:chOff x="2434" y="3752"/>
                <a:chExt cx="124" cy="280"/>
              </a:xfrm>
            </p:grpSpPr>
            <p:sp>
              <p:nvSpPr>
                <p:cNvPr id="3485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5" name="Line 58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5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7" name="Rectangle 60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9" name="Freeform 62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60" name="Freeform 63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61" name="Oval 64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4845" name="Group 65"/>
              <p:cNvGrpSpPr>
                <a:grpSpLocks/>
              </p:cNvGrpSpPr>
              <p:nvPr/>
            </p:nvGrpSpPr>
            <p:grpSpPr bwMode="auto">
              <a:xfrm>
                <a:off x="2188" y="2282"/>
                <a:ext cx="124" cy="280"/>
                <a:chOff x="2434" y="3752"/>
                <a:chExt cx="124" cy="280"/>
              </a:xfrm>
            </p:grpSpPr>
            <p:sp>
              <p:nvSpPr>
                <p:cNvPr id="34846" name="Rectangle 66"/>
                <p:cNvSpPr>
                  <a:spLocks noChangeArrowheads="1"/>
                </p:cNvSpPr>
                <p:nvPr/>
              </p:nvSpPr>
              <p:spPr bwMode="auto">
                <a:xfrm>
                  <a:off x="2448" y="379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47" name="Line 67"/>
                <p:cNvSpPr>
                  <a:spLocks noChangeShapeType="1"/>
                </p:cNvSpPr>
                <p:nvPr/>
              </p:nvSpPr>
              <p:spPr bwMode="auto">
                <a:xfrm>
                  <a:off x="2496" y="39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8" name="Rectangle 68"/>
                <p:cNvSpPr>
                  <a:spLocks noChangeArrowheads="1"/>
                </p:cNvSpPr>
                <p:nvPr/>
              </p:nvSpPr>
              <p:spPr bwMode="auto">
                <a:xfrm>
                  <a:off x="2434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49" name="Rectangle 69"/>
                <p:cNvSpPr>
                  <a:spLocks noChangeArrowheads="1"/>
                </p:cNvSpPr>
                <p:nvPr/>
              </p:nvSpPr>
              <p:spPr bwMode="auto">
                <a:xfrm>
                  <a:off x="2527" y="3794"/>
                  <a:ext cx="29" cy="11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0" name="Rectangle 70"/>
                <p:cNvSpPr>
                  <a:spLocks noChangeArrowheads="1"/>
                </p:cNvSpPr>
                <p:nvPr/>
              </p:nvSpPr>
              <p:spPr bwMode="auto">
                <a:xfrm>
                  <a:off x="2446" y="3798"/>
                  <a:ext cx="96" cy="3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851" name="Freeform 71"/>
                <p:cNvSpPr>
                  <a:spLocks/>
                </p:cNvSpPr>
                <p:nvPr/>
              </p:nvSpPr>
              <p:spPr bwMode="auto">
                <a:xfrm>
                  <a:off x="2435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52" name="Freeform 72"/>
                <p:cNvSpPr>
                  <a:spLocks/>
                </p:cNvSpPr>
                <p:nvPr/>
              </p:nvSpPr>
              <p:spPr bwMode="auto">
                <a:xfrm flipH="1">
                  <a:off x="2510" y="3797"/>
                  <a:ext cx="48" cy="18"/>
                </a:xfrm>
                <a:custGeom>
                  <a:avLst/>
                  <a:gdLst>
                    <a:gd name="T0" fmla="*/ 1 w 48"/>
                    <a:gd name="T1" fmla="*/ 18 h 18"/>
                    <a:gd name="T2" fmla="*/ 48 w 48"/>
                    <a:gd name="T3" fmla="*/ 1 h 18"/>
                    <a:gd name="T4" fmla="*/ 0 w 48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18"/>
                    <a:gd name="T11" fmla="*/ 48 w 48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18">
                      <a:moveTo>
                        <a:pt x="1" y="18"/>
                      </a:moveTo>
                      <a:lnTo>
                        <a:pt x="48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853" name="Oval 73"/>
                <p:cNvSpPr>
                  <a:spLocks noChangeArrowheads="1"/>
                </p:cNvSpPr>
                <p:nvPr/>
              </p:nvSpPr>
              <p:spPr bwMode="auto">
                <a:xfrm>
                  <a:off x="2464" y="3752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34828" name="Rectangle 74"/>
            <p:cNvSpPr>
              <a:spLocks noChangeArrowheads="1"/>
            </p:cNvSpPr>
            <p:nvPr/>
          </p:nvSpPr>
          <p:spPr bwMode="auto">
            <a:xfrm>
              <a:off x="3703199" y="4330700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chemeClr val="bg1"/>
                  </a:solidFill>
                </a:rPr>
                <a:t>No Changes</a:t>
              </a:r>
            </a:p>
          </p:txBody>
        </p:sp>
        <p:sp>
          <p:nvSpPr>
            <p:cNvPr id="34829" name="AutoShape 75"/>
            <p:cNvSpPr>
              <a:spLocks noChangeArrowheads="1"/>
            </p:cNvSpPr>
            <p:nvPr/>
          </p:nvSpPr>
          <p:spPr bwMode="auto">
            <a:xfrm>
              <a:off x="1179074" y="3811588"/>
              <a:ext cx="2209800" cy="581025"/>
            </a:xfrm>
            <a:prstGeom prst="chevron">
              <a:avLst>
                <a:gd name="adj" fmla="val 29141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chemeClr val="bg1"/>
                  </a:solidFill>
                </a:rPr>
                <a:t>  </a:t>
              </a:r>
            </a:p>
          </p:txBody>
        </p:sp>
        <p:sp>
          <p:nvSpPr>
            <p:cNvPr id="34830" name="AutoShape 76"/>
            <p:cNvSpPr>
              <a:spLocks noChangeArrowheads="1"/>
            </p:cNvSpPr>
            <p:nvPr/>
          </p:nvSpPr>
          <p:spPr bwMode="auto">
            <a:xfrm rot="5481697" flipH="1" flipV="1">
              <a:off x="9086" y="4076700"/>
              <a:ext cx="1852613" cy="1598613"/>
            </a:xfrm>
            <a:custGeom>
              <a:avLst/>
              <a:gdLst>
                <a:gd name="T0" fmla="*/ 880849 w 21600"/>
                <a:gd name="T1" fmla="*/ 888 h 21600"/>
                <a:gd name="T2" fmla="*/ 171452 w 21600"/>
                <a:gd name="T3" fmla="*/ 799307 h 21600"/>
                <a:gd name="T4" fmla="*/ 897660 w 21600"/>
                <a:gd name="T5" fmla="*/ 296558 h 21600"/>
                <a:gd name="T6" fmla="*/ 2078615 w 21600"/>
                <a:gd name="T7" fmla="*/ 701465 h 21600"/>
                <a:gd name="T8" fmla="*/ 1716926 w 21600"/>
                <a:gd name="T9" fmla="*/ 1081654 h 21600"/>
                <a:gd name="T10" fmla="*/ 1276330 w 21600"/>
                <a:gd name="T11" fmla="*/ 76955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568" y="10134"/>
                  </a:moveTo>
                  <a:cubicBezTo>
                    <a:pt x="17225" y="6652"/>
                    <a:pt x="14298" y="3998"/>
                    <a:pt x="10800" y="3998"/>
                  </a:cubicBezTo>
                  <a:cubicBezTo>
                    <a:pt x="7043" y="3999"/>
                    <a:pt x="3999" y="7043"/>
                    <a:pt x="3999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355" y="0"/>
                    <a:pt x="21004" y="4214"/>
                    <a:pt x="21548" y="9742"/>
                  </a:cubicBezTo>
                  <a:lnTo>
                    <a:pt x="24235" y="9478"/>
                  </a:lnTo>
                  <a:lnTo>
                    <a:pt x="20018" y="14615"/>
                  </a:lnTo>
                  <a:lnTo>
                    <a:pt x="14881" y="10398"/>
                  </a:lnTo>
                  <a:lnTo>
                    <a:pt x="17568" y="101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831" name="Rectangle 77"/>
            <p:cNvSpPr>
              <a:spLocks noChangeArrowheads="1"/>
            </p:cNvSpPr>
            <p:nvPr/>
          </p:nvSpPr>
          <p:spPr bwMode="auto">
            <a:xfrm flipH="1">
              <a:off x="898086" y="5459413"/>
              <a:ext cx="5505450" cy="338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832" name="AutoShape 78"/>
            <p:cNvSpPr>
              <a:spLocks noChangeArrowheads="1"/>
            </p:cNvSpPr>
            <p:nvPr/>
          </p:nvSpPr>
          <p:spPr bwMode="auto">
            <a:xfrm rot="-5318302" flipH="1" flipV="1">
              <a:off x="7254436" y="4048125"/>
              <a:ext cx="1852613" cy="1598613"/>
            </a:xfrm>
            <a:custGeom>
              <a:avLst/>
              <a:gdLst>
                <a:gd name="T0" fmla="*/ 880849 w 21600"/>
                <a:gd name="T1" fmla="*/ 888 h 21600"/>
                <a:gd name="T2" fmla="*/ 171452 w 21600"/>
                <a:gd name="T3" fmla="*/ 799307 h 21600"/>
                <a:gd name="T4" fmla="*/ 897660 w 21600"/>
                <a:gd name="T5" fmla="*/ 296558 h 21600"/>
                <a:gd name="T6" fmla="*/ 2078615 w 21600"/>
                <a:gd name="T7" fmla="*/ 701465 h 21600"/>
                <a:gd name="T8" fmla="*/ 1716926 w 21600"/>
                <a:gd name="T9" fmla="*/ 1081654 h 21600"/>
                <a:gd name="T10" fmla="*/ 1276330 w 21600"/>
                <a:gd name="T11" fmla="*/ 76955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568" y="10134"/>
                  </a:moveTo>
                  <a:cubicBezTo>
                    <a:pt x="17225" y="6652"/>
                    <a:pt x="14298" y="3998"/>
                    <a:pt x="10800" y="3998"/>
                  </a:cubicBezTo>
                  <a:cubicBezTo>
                    <a:pt x="7043" y="3999"/>
                    <a:pt x="3999" y="7043"/>
                    <a:pt x="3999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355" y="0"/>
                    <a:pt x="21004" y="4214"/>
                    <a:pt x="21548" y="9742"/>
                  </a:cubicBezTo>
                  <a:lnTo>
                    <a:pt x="24235" y="9478"/>
                  </a:lnTo>
                  <a:lnTo>
                    <a:pt x="20018" y="14615"/>
                  </a:lnTo>
                  <a:lnTo>
                    <a:pt x="14881" y="10398"/>
                  </a:lnTo>
                  <a:lnTo>
                    <a:pt x="17568" y="101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833" name="Rectangle 79"/>
            <p:cNvSpPr>
              <a:spLocks noChangeArrowheads="1"/>
            </p:cNvSpPr>
            <p:nvPr/>
          </p:nvSpPr>
          <p:spPr bwMode="auto">
            <a:xfrm flipH="1">
              <a:off x="7927536" y="3930650"/>
              <a:ext cx="304800" cy="3381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834" name="Text Box 80"/>
            <p:cNvSpPr txBox="1">
              <a:spLocks noChangeArrowheads="1"/>
            </p:cNvSpPr>
            <p:nvPr/>
          </p:nvSpPr>
          <p:spPr bwMode="auto">
            <a:xfrm>
              <a:off x="6036824" y="5324475"/>
              <a:ext cx="2286000" cy="5302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 b="1">
                  <a:solidFill>
                    <a:schemeClr val="bg1"/>
                  </a:solidFill>
                </a:rPr>
                <a:t>Adapt</a:t>
              </a:r>
            </a:p>
          </p:txBody>
        </p:sp>
        <p:sp>
          <p:nvSpPr>
            <p:cNvPr id="34835" name="Rectangle 74"/>
            <p:cNvSpPr>
              <a:spLocks noChangeArrowheads="1"/>
            </p:cNvSpPr>
            <p:nvPr/>
          </p:nvSpPr>
          <p:spPr bwMode="auto">
            <a:xfrm>
              <a:off x="1291206" y="3751120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chemeClr val="bg1"/>
                  </a:solidFill>
                </a:rPr>
                <a:t>Commit</a:t>
              </a:r>
            </a:p>
          </p:txBody>
        </p:sp>
        <p:grpSp>
          <p:nvGrpSpPr>
            <p:cNvPr id="34836" name="Group 3"/>
            <p:cNvGrpSpPr>
              <a:grpSpLocks/>
            </p:cNvGrpSpPr>
            <p:nvPr/>
          </p:nvGrpSpPr>
          <p:grpSpPr bwMode="auto">
            <a:xfrm>
              <a:off x="3512699" y="1435100"/>
              <a:ext cx="2481262" cy="2843213"/>
              <a:chOff x="3152" y="1947"/>
              <a:chExt cx="1563" cy="1791"/>
            </a:xfrm>
          </p:grpSpPr>
          <p:sp>
            <p:nvSpPr>
              <p:cNvPr id="34837" name="AutoShape 4"/>
              <p:cNvSpPr>
                <a:spLocks noChangeArrowheads="1"/>
              </p:cNvSpPr>
              <p:nvPr/>
            </p:nvSpPr>
            <p:spPr bwMode="auto">
              <a:xfrm rot="16118303" flipV="1">
                <a:off x="3046" y="2070"/>
                <a:ext cx="1791" cy="1546"/>
              </a:xfrm>
              <a:custGeom>
                <a:avLst/>
                <a:gdLst>
                  <a:gd name="T0" fmla="*/ 1620 w 21600"/>
                  <a:gd name="T1" fmla="*/ 319 h 21600"/>
                  <a:gd name="T2" fmla="*/ 109 w 21600"/>
                  <a:gd name="T3" fmla="*/ 773 h 21600"/>
                  <a:gd name="T4" fmla="*/ 1444 w 21600"/>
                  <a:gd name="T5" fmla="*/ 429 h 21600"/>
                  <a:gd name="T6" fmla="*/ 550 w 21600"/>
                  <a:gd name="T7" fmla="*/ 1692 h 21600"/>
                  <a:gd name="T8" fmla="*/ 336 w 21600"/>
                  <a:gd name="T9" fmla="*/ 1330 h 21600"/>
                  <a:gd name="T10" fmla="*/ 755 w 21600"/>
                  <a:gd name="T11" fmla="*/ 114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0 w 21600"/>
                  <a:gd name="T19" fmla="*/ 3158 h 21600"/>
                  <a:gd name="T20" fmla="*/ 18440 w 21600"/>
                  <a:gd name="T21" fmla="*/ 18442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8276" y="18573"/>
                    </a:moveTo>
                    <a:cubicBezTo>
                      <a:pt x="9091" y="18838"/>
                      <a:pt x="9942" y="18972"/>
                      <a:pt x="10800" y="18972"/>
                    </a:cubicBezTo>
                    <a:cubicBezTo>
                      <a:pt x="15313" y="18973"/>
                      <a:pt x="18973" y="15313"/>
                      <a:pt x="18973" y="10800"/>
                    </a:cubicBezTo>
                    <a:cubicBezTo>
                      <a:pt x="18973" y="6286"/>
                      <a:pt x="15313" y="2627"/>
                      <a:pt x="10800" y="2627"/>
                    </a:cubicBezTo>
                    <a:cubicBezTo>
                      <a:pt x="6286" y="2627"/>
                      <a:pt x="2627" y="6286"/>
                      <a:pt x="2627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9667" y="21599"/>
                      <a:pt x="8542" y="21421"/>
                      <a:pt x="7464" y="21072"/>
                    </a:cubicBezTo>
                    <a:lnTo>
                      <a:pt x="6631" y="23640"/>
                    </a:lnTo>
                    <a:lnTo>
                      <a:pt x="4052" y="18584"/>
                    </a:lnTo>
                    <a:lnTo>
                      <a:pt x="9109" y="16005"/>
                    </a:lnTo>
                    <a:lnTo>
                      <a:pt x="8276" y="18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838" name="Rectangle 5"/>
              <p:cNvSpPr>
                <a:spLocks noChangeArrowheads="1"/>
              </p:cNvSpPr>
              <p:nvPr/>
            </p:nvSpPr>
            <p:spPr bwMode="auto">
              <a:xfrm>
                <a:off x="3152" y="3522"/>
                <a:ext cx="816" cy="2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34821" name="TextBox 82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11988" y="676275"/>
            <a:ext cx="2132012" cy="1754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35843" name="TextBox 10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95388" y="3314700"/>
            <a:ext cx="889000" cy="1108075"/>
            <a:chOff x="4330848" y="2141220"/>
            <a:chExt cx="889987" cy="1107712"/>
          </a:xfrm>
        </p:grpSpPr>
        <p:sp>
          <p:nvSpPr>
            <p:cNvPr id="35872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5" name="Circular Arrow 4"/>
            <p:cNvSpPr/>
            <p:nvPr/>
          </p:nvSpPr>
          <p:spPr>
            <a:xfrm flipH="1">
              <a:off x="4364222" y="2141220"/>
              <a:ext cx="85025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20888" y="3313113"/>
            <a:ext cx="889000" cy="1108075"/>
            <a:chOff x="4330848" y="2141220"/>
            <a:chExt cx="889987" cy="1107712"/>
          </a:xfrm>
        </p:grpSpPr>
        <p:sp>
          <p:nvSpPr>
            <p:cNvPr id="35870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10" name="Circular Arrow 9"/>
            <p:cNvSpPr/>
            <p:nvPr/>
          </p:nvSpPr>
          <p:spPr>
            <a:xfrm flipH="1">
              <a:off x="4364222" y="2141220"/>
              <a:ext cx="85025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846388" y="3311525"/>
            <a:ext cx="890587" cy="1108075"/>
            <a:chOff x="4330848" y="2141220"/>
            <a:chExt cx="889987" cy="1107712"/>
          </a:xfrm>
        </p:grpSpPr>
        <p:sp>
          <p:nvSpPr>
            <p:cNvPr id="35868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4364163" y="2141220"/>
              <a:ext cx="850327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673475" y="3311525"/>
            <a:ext cx="890588" cy="1108075"/>
            <a:chOff x="4330848" y="2141220"/>
            <a:chExt cx="889987" cy="1107712"/>
          </a:xfrm>
        </p:grpSpPr>
        <p:sp>
          <p:nvSpPr>
            <p:cNvPr id="35866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 flipH="1">
              <a:off x="4364164" y="2141220"/>
              <a:ext cx="85032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4498975" y="3309938"/>
            <a:ext cx="890588" cy="1108075"/>
            <a:chOff x="4330848" y="2141220"/>
            <a:chExt cx="889987" cy="1107712"/>
          </a:xfrm>
        </p:grpSpPr>
        <p:sp>
          <p:nvSpPr>
            <p:cNvPr id="35864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26" name="Circular Arrow 25"/>
            <p:cNvSpPr/>
            <p:nvPr/>
          </p:nvSpPr>
          <p:spPr>
            <a:xfrm flipH="1">
              <a:off x="4364164" y="2141220"/>
              <a:ext cx="85032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5327650" y="3311525"/>
            <a:ext cx="890588" cy="1108075"/>
            <a:chOff x="4330848" y="2141220"/>
            <a:chExt cx="889987" cy="1107712"/>
          </a:xfrm>
        </p:grpSpPr>
        <p:sp>
          <p:nvSpPr>
            <p:cNvPr id="35862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32" name="Circular Arrow 31"/>
            <p:cNvSpPr/>
            <p:nvPr/>
          </p:nvSpPr>
          <p:spPr>
            <a:xfrm flipH="1">
              <a:off x="4364164" y="2141220"/>
              <a:ext cx="85032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6154738" y="3309938"/>
            <a:ext cx="889000" cy="1108075"/>
            <a:chOff x="4330848" y="2141220"/>
            <a:chExt cx="889987" cy="1107712"/>
          </a:xfrm>
        </p:grpSpPr>
        <p:sp>
          <p:nvSpPr>
            <p:cNvPr id="35860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35" name="Circular Arrow 34"/>
            <p:cNvSpPr/>
            <p:nvPr/>
          </p:nvSpPr>
          <p:spPr>
            <a:xfrm flipH="1">
              <a:off x="4364222" y="2141220"/>
              <a:ext cx="850256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6981825" y="3309938"/>
            <a:ext cx="889000" cy="1108075"/>
            <a:chOff x="4330848" y="2141220"/>
            <a:chExt cx="889987" cy="1107712"/>
          </a:xfrm>
        </p:grpSpPr>
        <p:sp>
          <p:nvSpPr>
            <p:cNvPr id="35858" name="Text Box 7"/>
            <p:cNvSpPr txBox="1">
              <a:spLocks noChangeArrowheads="1"/>
            </p:cNvSpPr>
            <p:nvPr/>
          </p:nvSpPr>
          <p:spPr bwMode="auto">
            <a:xfrm>
              <a:off x="4330848" y="2848822"/>
              <a:ext cx="8899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Myriad Pro Semibold" pitchFamily="29" charset="0"/>
                </a:rPr>
                <a:t>Sprint</a:t>
              </a:r>
            </a:p>
          </p:txBody>
        </p:sp>
        <p:sp>
          <p:nvSpPr>
            <p:cNvPr id="38" name="Circular Arrow 37"/>
            <p:cNvSpPr/>
            <p:nvPr/>
          </p:nvSpPr>
          <p:spPr>
            <a:xfrm flipH="1">
              <a:off x="4364223" y="2141220"/>
              <a:ext cx="850255" cy="850621"/>
            </a:xfrm>
            <a:prstGeom prst="circularArrow">
              <a:avLst>
                <a:gd name="adj1" fmla="val 11156"/>
                <a:gd name="adj2" fmla="val 1142319"/>
                <a:gd name="adj3" fmla="val 1881005"/>
                <a:gd name="adj4" fmla="val 5465592"/>
                <a:gd name="adj5" fmla="val 1196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211138" y="2347913"/>
            <a:ext cx="1838325" cy="2636837"/>
            <a:chOff x="211653" y="2347738"/>
            <a:chExt cx="1837425" cy="2636399"/>
          </a:xfrm>
        </p:grpSpPr>
        <p:sp>
          <p:nvSpPr>
            <p:cNvPr id="35856" name="TextBox 41"/>
            <p:cNvSpPr txBox="1">
              <a:spLocks noChangeArrowheads="1"/>
            </p:cNvSpPr>
            <p:nvPr/>
          </p:nvSpPr>
          <p:spPr bwMode="auto">
            <a:xfrm>
              <a:off x="211653" y="2347738"/>
              <a:ext cx="1837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Myriad Pro Semibold" pitchFamily="29" charset="0"/>
                </a:rPr>
                <a:t>Project Start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8335" y="2847717"/>
              <a:ext cx="36495" cy="2136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7097713" y="2346325"/>
            <a:ext cx="1703387" cy="2636838"/>
            <a:chOff x="7098053" y="2346186"/>
            <a:chExt cx="1703235" cy="2636399"/>
          </a:xfrm>
        </p:grpSpPr>
        <p:sp>
          <p:nvSpPr>
            <p:cNvPr id="35854" name="TextBox 45"/>
            <p:cNvSpPr txBox="1">
              <a:spLocks noChangeArrowheads="1"/>
            </p:cNvSpPr>
            <p:nvPr/>
          </p:nvSpPr>
          <p:spPr bwMode="auto">
            <a:xfrm>
              <a:off x="7098053" y="2346186"/>
              <a:ext cx="170323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Myriad Pro Semibold" pitchFamily="29" charset="0"/>
                </a:rPr>
                <a:t>Project End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5066" y="2846166"/>
              <a:ext cx="36510" cy="2136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36873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 dirty="0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 dirty="0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36876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6877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36878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36976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36977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36879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36880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81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36974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36975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882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3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6886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90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1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2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3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4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5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6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7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8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899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900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901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902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6903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36904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36905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36906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6907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36908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36909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36972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36973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910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36911" name="Group 150"/>
          <p:cNvGrpSpPr>
            <a:grpSpLocks/>
          </p:cNvGrpSpPr>
          <p:nvPr/>
        </p:nvGrpSpPr>
        <p:grpSpPr bwMode="auto">
          <a:xfrm>
            <a:off x="6350" y="5959475"/>
            <a:ext cx="1593850" cy="750888"/>
            <a:chOff x="6350" y="5984493"/>
            <a:chExt cx="1593849" cy="751362"/>
          </a:xfrm>
        </p:grpSpPr>
        <p:sp>
          <p:nvSpPr>
            <p:cNvPr id="36953" name="Text Box 379"/>
            <p:cNvSpPr txBox="1">
              <a:spLocks noChangeArrowheads="1"/>
            </p:cNvSpPr>
            <p:nvPr/>
          </p:nvSpPr>
          <p:spPr bwMode="auto">
            <a:xfrm>
              <a:off x="441325" y="6150652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59153"/>
              <a:ext cx="1260474" cy="11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84493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28971"/>
              <a:ext cx="106363" cy="127080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43268"/>
              <a:ext cx="66675" cy="8101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30560"/>
              <a:ext cx="839787" cy="5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87746"/>
              <a:ext cx="838199" cy="38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30560"/>
              <a:ext cx="838199" cy="11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84493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30560"/>
              <a:ext cx="838199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33737"/>
              <a:ext cx="838199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87670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25794"/>
              <a:ext cx="106363" cy="127080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46445"/>
              <a:ext cx="66675" cy="8101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46445"/>
              <a:ext cx="69850" cy="47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43268"/>
              <a:ext cx="95250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78215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81392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71861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6912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36913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36914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36915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36916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36917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1" name="Rectangle 110"/>
          <p:cNvSpPr/>
          <p:nvPr/>
        </p:nvSpPr>
        <p:spPr>
          <a:xfrm>
            <a:off x="174625" y="3341688"/>
            <a:ext cx="1822450" cy="787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2001838" y="3271838"/>
            <a:ext cx="1504950" cy="869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5" name="Rectangle 114"/>
          <p:cNvSpPr/>
          <p:nvPr/>
        </p:nvSpPr>
        <p:spPr>
          <a:xfrm>
            <a:off x="4859338" y="1117600"/>
            <a:ext cx="1490662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640779"/>
            <a:ext cx="1739900" cy="12172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1852613" y="5334000"/>
            <a:ext cx="1819275" cy="630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Freeform 125"/>
          <p:cNvSpPr/>
          <p:nvPr/>
        </p:nvSpPr>
        <p:spPr>
          <a:xfrm>
            <a:off x="3611563" y="2090738"/>
            <a:ext cx="1577975" cy="746125"/>
          </a:xfrm>
          <a:custGeom>
            <a:avLst/>
            <a:gdLst>
              <a:gd name="connsiteX0" fmla="*/ 169333 w 1579033"/>
              <a:gd name="connsiteY0" fmla="*/ 745066 h 745066"/>
              <a:gd name="connsiteX1" fmla="*/ 1134533 w 1579033"/>
              <a:gd name="connsiteY1" fmla="*/ 740833 h 745066"/>
              <a:gd name="connsiteX2" fmla="*/ 1333500 w 1579033"/>
              <a:gd name="connsiteY2" fmla="*/ 563033 h 745066"/>
              <a:gd name="connsiteX3" fmla="*/ 1401233 w 1579033"/>
              <a:gd name="connsiteY3" fmla="*/ 537633 h 745066"/>
              <a:gd name="connsiteX4" fmla="*/ 1401233 w 1579033"/>
              <a:gd name="connsiteY4" fmla="*/ 537633 h 745066"/>
              <a:gd name="connsiteX5" fmla="*/ 1579033 w 1579033"/>
              <a:gd name="connsiteY5" fmla="*/ 397933 h 745066"/>
              <a:gd name="connsiteX6" fmla="*/ 1392766 w 1579033"/>
              <a:gd name="connsiteY6" fmla="*/ 76200 h 745066"/>
              <a:gd name="connsiteX7" fmla="*/ 194733 w 1579033"/>
              <a:gd name="connsiteY7" fmla="*/ 0 h 745066"/>
              <a:gd name="connsiteX8" fmla="*/ 0 w 1579033"/>
              <a:gd name="connsiteY8" fmla="*/ 660400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033" h="745066">
                <a:moveTo>
                  <a:pt x="169333" y="745066"/>
                </a:moveTo>
                <a:lnTo>
                  <a:pt x="1134533" y="740833"/>
                </a:lnTo>
                <a:lnTo>
                  <a:pt x="1333500" y="563033"/>
                </a:lnTo>
                <a:lnTo>
                  <a:pt x="1401233" y="537633"/>
                </a:lnTo>
                <a:lnTo>
                  <a:pt x="1401233" y="537633"/>
                </a:lnTo>
                <a:lnTo>
                  <a:pt x="1579033" y="397933"/>
                </a:lnTo>
                <a:lnTo>
                  <a:pt x="1392766" y="76200"/>
                </a:lnTo>
                <a:lnTo>
                  <a:pt x="194733" y="0"/>
                </a:lnTo>
                <a:lnTo>
                  <a:pt x="0" y="66040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Freeform 129"/>
          <p:cNvSpPr/>
          <p:nvPr/>
        </p:nvSpPr>
        <p:spPr>
          <a:xfrm>
            <a:off x="6337300" y="1041400"/>
            <a:ext cx="2794000" cy="2630488"/>
          </a:xfrm>
          <a:custGeom>
            <a:avLst/>
            <a:gdLst>
              <a:gd name="connsiteX0" fmla="*/ 0 w 2794000"/>
              <a:gd name="connsiteY0" fmla="*/ 1130300 h 2630020"/>
              <a:gd name="connsiteX1" fmla="*/ 0 w 2794000"/>
              <a:gd name="connsiteY1" fmla="*/ 1498600 h 2630020"/>
              <a:gd name="connsiteX2" fmla="*/ 482600 w 2794000"/>
              <a:gd name="connsiteY2" fmla="*/ 1905000 h 2630020"/>
              <a:gd name="connsiteX3" fmla="*/ 850900 w 2794000"/>
              <a:gd name="connsiteY3" fmla="*/ 2095500 h 2630020"/>
              <a:gd name="connsiteX4" fmla="*/ 2794000 w 2794000"/>
              <a:gd name="connsiteY4" fmla="*/ 1981200 h 2630020"/>
              <a:gd name="connsiteX5" fmla="*/ 2387600 w 2794000"/>
              <a:gd name="connsiteY5" fmla="*/ 0 h 2630020"/>
              <a:gd name="connsiteX6" fmla="*/ 482600 w 2794000"/>
              <a:gd name="connsiteY6" fmla="*/ 88900 h 2630020"/>
              <a:gd name="connsiteX7" fmla="*/ 0 w 2794000"/>
              <a:gd name="connsiteY7" fmla="*/ 1130300 h 26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630020">
                <a:moveTo>
                  <a:pt x="0" y="1130300"/>
                </a:moveTo>
                <a:lnTo>
                  <a:pt x="0" y="1498600"/>
                </a:lnTo>
                <a:lnTo>
                  <a:pt x="482600" y="1905000"/>
                </a:lnTo>
                <a:cubicBezTo>
                  <a:pt x="854712" y="2084640"/>
                  <a:pt x="850900" y="1946476"/>
                  <a:pt x="850900" y="2095500"/>
                </a:cubicBezTo>
                <a:cubicBezTo>
                  <a:pt x="1498835" y="2061621"/>
                  <a:pt x="2794000" y="2630020"/>
                  <a:pt x="2794000" y="1981200"/>
                </a:cubicBezTo>
                <a:lnTo>
                  <a:pt x="2387600" y="0"/>
                </a:lnTo>
                <a:lnTo>
                  <a:pt x="482600" y="889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330200" y="4222750"/>
            <a:ext cx="1300163" cy="1066800"/>
            <a:chOff x="495816" y="4222750"/>
            <a:chExt cx="1299254" cy="1066800"/>
          </a:xfrm>
        </p:grpSpPr>
        <p:sp>
          <p:nvSpPr>
            <p:cNvPr id="36945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36946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36947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36948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36949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36950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36951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36952" name="TextBox 13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4288" y="4195763"/>
            <a:ext cx="1822450" cy="2647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36937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36938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36939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36940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36941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36942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36943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36944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827213" y="4178300"/>
            <a:ext cx="1819275" cy="1168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9" name="Freeform 148"/>
          <p:cNvSpPr/>
          <p:nvPr/>
        </p:nvSpPr>
        <p:spPr>
          <a:xfrm>
            <a:off x="4489450" y="2195513"/>
            <a:ext cx="2787650" cy="3189287"/>
          </a:xfrm>
          <a:custGeom>
            <a:avLst/>
            <a:gdLst>
              <a:gd name="connsiteX0" fmla="*/ 844550 w 2787650"/>
              <a:gd name="connsiteY0" fmla="*/ 146050 h 3062904"/>
              <a:gd name="connsiteX1" fmla="*/ 330200 w 2787650"/>
              <a:gd name="connsiteY1" fmla="*/ 552450 h 3062904"/>
              <a:gd name="connsiteX2" fmla="*/ 25400 w 2787650"/>
              <a:gd name="connsiteY2" fmla="*/ 939800 h 3062904"/>
              <a:gd name="connsiteX3" fmla="*/ 0 w 2787650"/>
              <a:gd name="connsiteY3" fmla="*/ 1504950 h 3062904"/>
              <a:gd name="connsiteX4" fmla="*/ 82550 w 2787650"/>
              <a:gd name="connsiteY4" fmla="*/ 1968500 h 3062904"/>
              <a:gd name="connsiteX5" fmla="*/ 107950 w 2787650"/>
              <a:gd name="connsiteY5" fmla="*/ 2705100 h 3062904"/>
              <a:gd name="connsiteX6" fmla="*/ 1733550 w 2787650"/>
              <a:gd name="connsiteY6" fmla="*/ 2679700 h 3062904"/>
              <a:gd name="connsiteX7" fmla="*/ 2508250 w 2787650"/>
              <a:gd name="connsiteY7" fmla="*/ 2120900 h 3062904"/>
              <a:gd name="connsiteX8" fmla="*/ 2787650 w 2787650"/>
              <a:gd name="connsiteY8" fmla="*/ 1403350 h 3062904"/>
              <a:gd name="connsiteX9" fmla="*/ 2628900 w 2787650"/>
              <a:gd name="connsiteY9" fmla="*/ 908050 h 3062904"/>
              <a:gd name="connsiteX10" fmla="*/ 2254250 w 2787650"/>
              <a:gd name="connsiteY10" fmla="*/ 463550 h 3062904"/>
              <a:gd name="connsiteX11" fmla="*/ 2171700 w 2787650"/>
              <a:gd name="connsiteY11" fmla="*/ 387350 h 3062904"/>
              <a:gd name="connsiteX12" fmla="*/ 1905000 w 2787650"/>
              <a:gd name="connsiteY12" fmla="*/ 215900 h 3062904"/>
              <a:gd name="connsiteX13" fmla="*/ 1225550 w 2787650"/>
              <a:gd name="connsiteY13" fmla="*/ 0 h 30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7650" h="3062904">
                <a:moveTo>
                  <a:pt x="844550" y="146050"/>
                </a:moveTo>
                <a:lnTo>
                  <a:pt x="330200" y="552450"/>
                </a:lnTo>
                <a:lnTo>
                  <a:pt x="25400" y="939800"/>
                </a:lnTo>
                <a:lnTo>
                  <a:pt x="0" y="1504950"/>
                </a:lnTo>
                <a:lnTo>
                  <a:pt x="82550" y="1968500"/>
                </a:lnTo>
                <a:cubicBezTo>
                  <a:pt x="90944" y="2214036"/>
                  <a:pt x="107950" y="2950779"/>
                  <a:pt x="107950" y="2705100"/>
                </a:cubicBezTo>
                <a:cubicBezTo>
                  <a:pt x="649846" y="2698774"/>
                  <a:pt x="2116754" y="3062904"/>
                  <a:pt x="1733550" y="2679700"/>
                </a:cubicBezTo>
                <a:lnTo>
                  <a:pt x="2508250" y="2120900"/>
                </a:lnTo>
                <a:lnTo>
                  <a:pt x="2787650" y="1403350"/>
                </a:lnTo>
                <a:lnTo>
                  <a:pt x="2628900" y="908050"/>
                </a:lnTo>
                <a:lnTo>
                  <a:pt x="2254250" y="463550"/>
                </a:lnTo>
                <a:lnTo>
                  <a:pt x="2171700" y="387350"/>
                </a:lnTo>
                <a:lnTo>
                  <a:pt x="1905000" y="215900"/>
                </a:lnTo>
                <a:lnTo>
                  <a:pt x="122555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4" name="Text Box 14"/>
          <p:cNvSpPr txBox="1">
            <a:spLocks noChangeArrowheads="1"/>
          </p:cNvSpPr>
          <p:nvPr/>
        </p:nvSpPr>
        <p:spPr bwMode="auto">
          <a:xfrm>
            <a:off x="1211263" y="2174875"/>
            <a:ext cx="341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chemeClr val="bg1"/>
                </a:solidFill>
                <a:latin typeface="Myriad Pro Semibold" pitchFamily="29" charset="0"/>
              </a:rPr>
              <a:t>“The Scrum Team”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6" grpId="0" animBg="1"/>
      <p:bldP spid="128" grpId="0" animBg="1"/>
      <p:bldP spid="130" grpId="0" animBg="1"/>
      <p:bldP spid="123" grpId="0" animBg="1"/>
      <p:bldP spid="148" grpId="0" animBg="1"/>
      <p:bldP spid="149" grpId="0" animBg="1"/>
      <p:bldP spid="114" grpId="0"/>
      <p:bldP spid="1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37897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37900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7901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37902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37993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37994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37903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37904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905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37991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37992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7906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7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7910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14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15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16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17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18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19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0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1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2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3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4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5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6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7927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37928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37929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37930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7931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37932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37933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37989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37990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34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37935" name="Group 150"/>
          <p:cNvGrpSpPr>
            <a:grpSpLocks/>
          </p:cNvGrpSpPr>
          <p:nvPr/>
        </p:nvGrpSpPr>
        <p:grpSpPr bwMode="auto">
          <a:xfrm>
            <a:off x="6350" y="5959475"/>
            <a:ext cx="1593850" cy="750888"/>
            <a:chOff x="6350" y="5984493"/>
            <a:chExt cx="1593849" cy="751362"/>
          </a:xfrm>
        </p:grpSpPr>
        <p:sp>
          <p:nvSpPr>
            <p:cNvPr id="37970" name="Text Box 379"/>
            <p:cNvSpPr txBox="1">
              <a:spLocks noChangeArrowheads="1"/>
            </p:cNvSpPr>
            <p:nvPr/>
          </p:nvSpPr>
          <p:spPr bwMode="auto">
            <a:xfrm>
              <a:off x="441325" y="6150652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59153"/>
              <a:ext cx="1260474" cy="11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84493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28971"/>
              <a:ext cx="106363" cy="127080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43268"/>
              <a:ext cx="66675" cy="8101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30560"/>
              <a:ext cx="839787" cy="5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87746"/>
              <a:ext cx="838199" cy="38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30560"/>
              <a:ext cx="838199" cy="11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84493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30560"/>
              <a:ext cx="838199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33737"/>
              <a:ext cx="838199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87670"/>
              <a:ext cx="155575" cy="185855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25794"/>
              <a:ext cx="106363" cy="127080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46445"/>
              <a:ext cx="66675" cy="8101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46445"/>
              <a:ext cx="69850" cy="47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43268"/>
              <a:ext cx="95250" cy="5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78215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81392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71861"/>
              <a:ext cx="46038" cy="2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7936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37937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37938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37939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37940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37941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676405"/>
            <a:ext cx="1739900" cy="1181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1852613" y="5334000"/>
            <a:ext cx="1819275" cy="630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330200" y="4222750"/>
            <a:ext cx="1300163" cy="1066800"/>
            <a:chOff x="495816" y="4222750"/>
            <a:chExt cx="1299254" cy="1066800"/>
          </a:xfrm>
        </p:grpSpPr>
        <p:sp>
          <p:nvSpPr>
            <p:cNvPr id="37962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37963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37964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37965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37966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37967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37968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37969" name="TextBox 13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4288" y="4195763"/>
            <a:ext cx="1822450" cy="2647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37954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37955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37956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37957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37958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37959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37960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37961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814513" y="4178300"/>
            <a:ext cx="1819275" cy="1168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8" grpId="0" animBg="1"/>
      <p:bldP spid="123" grpId="0" animBg="1"/>
      <p:bldP spid="1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38921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38923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38924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8925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38926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39013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39014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38927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38928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29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39011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39012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930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1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934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8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39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0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1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2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3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4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5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6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7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8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49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50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38951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38952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38953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38954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38955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38956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38957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39009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39010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58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38959" name="Group 113"/>
          <p:cNvGrpSpPr>
            <a:grpSpLocks/>
          </p:cNvGrpSpPr>
          <p:nvPr/>
        </p:nvGrpSpPr>
        <p:grpSpPr bwMode="auto">
          <a:xfrm>
            <a:off x="6350" y="5957888"/>
            <a:ext cx="1593850" cy="752475"/>
            <a:chOff x="6350" y="5961591"/>
            <a:chExt cx="1593849" cy="751362"/>
          </a:xfrm>
        </p:grpSpPr>
        <p:sp>
          <p:nvSpPr>
            <p:cNvPr id="38990" name="Text Box 379"/>
            <p:cNvSpPr txBox="1">
              <a:spLocks noChangeArrowheads="1"/>
            </p:cNvSpPr>
            <p:nvPr/>
          </p:nvSpPr>
          <p:spPr bwMode="auto">
            <a:xfrm>
              <a:off x="441325" y="6127750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36093"/>
              <a:ext cx="1260474" cy="112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0597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2024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07560"/>
              <a:ext cx="839787" cy="58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64625"/>
              <a:ext cx="838199" cy="38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07560"/>
              <a:ext cx="838199" cy="11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0756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1073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6476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0280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2341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23411"/>
              <a:ext cx="69850" cy="47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20241"/>
              <a:ext cx="95250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5511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58285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4877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8960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38961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38962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38963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38964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38965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2001838" y="3271838"/>
            <a:ext cx="1504950" cy="869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5" name="Rectangle 114"/>
          <p:cNvSpPr/>
          <p:nvPr/>
        </p:nvSpPr>
        <p:spPr>
          <a:xfrm>
            <a:off x="4859338" y="1117600"/>
            <a:ext cx="1490662" cy="85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652655"/>
            <a:ext cx="1739900" cy="120534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1852613" y="5334000"/>
            <a:ext cx="1819275" cy="6302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Freeform 125"/>
          <p:cNvSpPr/>
          <p:nvPr/>
        </p:nvSpPr>
        <p:spPr>
          <a:xfrm>
            <a:off x="3611563" y="2090738"/>
            <a:ext cx="1577975" cy="746125"/>
          </a:xfrm>
          <a:custGeom>
            <a:avLst/>
            <a:gdLst>
              <a:gd name="connsiteX0" fmla="*/ 169333 w 1579033"/>
              <a:gd name="connsiteY0" fmla="*/ 745066 h 745066"/>
              <a:gd name="connsiteX1" fmla="*/ 1134533 w 1579033"/>
              <a:gd name="connsiteY1" fmla="*/ 740833 h 745066"/>
              <a:gd name="connsiteX2" fmla="*/ 1333500 w 1579033"/>
              <a:gd name="connsiteY2" fmla="*/ 563033 h 745066"/>
              <a:gd name="connsiteX3" fmla="*/ 1401233 w 1579033"/>
              <a:gd name="connsiteY3" fmla="*/ 537633 h 745066"/>
              <a:gd name="connsiteX4" fmla="*/ 1401233 w 1579033"/>
              <a:gd name="connsiteY4" fmla="*/ 537633 h 745066"/>
              <a:gd name="connsiteX5" fmla="*/ 1579033 w 1579033"/>
              <a:gd name="connsiteY5" fmla="*/ 397933 h 745066"/>
              <a:gd name="connsiteX6" fmla="*/ 1392766 w 1579033"/>
              <a:gd name="connsiteY6" fmla="*/ 76200 h 745066"/>
              <a:gd name="connsiteX7" fmla="*/ 194733 w 1579033"/>
              <a:gd name="connsiteY7" fmla="*/ 0 h 745066"/>
              <a:gd name="connsiteX8" fmla="*/ 0 w 1579033"/>
              <a:gd name="connsiteY8" fmla="*/ 660400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033" h="745066">
                <a:moveTo>
                  <a:pt x="169333" y="745066"/>
                </a:moveTo>
                <a:lnTo>
                  <a:pt x="1134533" y="740833"/>
                </a:lnTo>
                <a:lnTo>
                  <a:pt x="1333500" y="563033"/>
                </a:lnTo>
                <a:lnTo>
                  <a:pt x="1401233" y="537633"/>
                </a:lnTo>
                <a:lnTo>
                  <a:pt x="1401233" y="537633"/>
                </a:lnTo>
                <a:lnTo>
                  <a:pt x="1579033" y="397933"/>
                </a:lnTo>
                <a:lnTo>
                  <a:pt x="1392766" y="76200"/>
                </a:lnTo>
                <a:lnTo>
                  <a:pt x="194733" y="0"/>
                </a:lnTo>
                <a:lnTo>
                  <a:pt x="0" y="66040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Freeform 129"/>
          <p:cNvSpPr/>
          <p:nvPr/>
        </p:nvSpPr>
        <p:spPr>
          <a:xfrm>
            <a:off x="6337300" y="1041400"/>
            <a:ext cx="2794000" cy="2630488"/>
          </a:xfrm>
          <a:custGeom>
            <a:avLst/>
            <a:gdLst>
              <a:gd name="connsiteX0" fmla="*/ 0 w 2794000"/>
              <a:gd name="connsiteY0" fmla="*/ 1130300 h 2630020"/>
              <a:gd name="connsiteX1" fmla="*/ 0 w 2794000"/>
              <a:gd name="connsiteY1" fmla="*/ 1498600 h 2630020"/>
              <a:gd name="connsiteX2" fmla="*/ 482600 w 2794000"/>
              <a:gd name="connsiteY2" fmla="*/ 1905000 h 2630020"/>
              <a:gd name="connsiteX3" fmla="*/ 850900 w 2794000"/>
              <a:gd name="connsiteY3" fmla="*/ 2095500 h 2630020"/>
              <a:gd name="connsiteX4" fmla="*/ 2794000 w 2794000"/>
              <a:gd name="connsiteY4" fmla="*/ 1981200 h 2630020"/>
              <a:gd name="connsiteX5" fmla="*/ 2387600 w 2794000"/>
              <a:gd name="connsiteY5" fmla="*/ 0 h 2630020"/>
              <a:gd name="connsiteX6" fmla="*/ 482600 w 2794000"/>
              <a:gd name="connsiteY6" fmla="*/ 88900 h 2630020"/>
              <a:gd name="connsiteX7" fmla="*/ 0 w 2794000"/>
              <a:gd name="connsiteY7" fmla="*/ 1130300 h 26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630020">
                <a:moveTo>
                  <a:pt x="0" y="1130300"/>
                </a:moveTo>
                <a:lnTo>
                  <a:pt x="0" y="1498600"/>
                </a:lnTo>
                <a:lnTo>
                  <a:pt x="482600" y="1905000"/>
                </a:lnTo>
                <a:cubicBezTo>
                  <a:pt x="854712" y="2084640"/>
                  <a:pt x="850900" y="1946476"/>
                  <a:pt x="850900" y="2095500"/>
                </a:cubicBezTo>
                <a:cubicBezTo>
                  <a:pt x="1498835" y="2061621"/>
                  <a:pt x="2794000" y="2630020"/>
                  <a:pt x="2794000" y="1981200"/>
                </a:cubicBezTo>
                <a:lnTo>
                  <a:pt x="2387600" y="0"/>
                </a:lnTo>
                <a:lnTo>
                  <a:pt x="482600" y="889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978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38982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38983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38984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38985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38986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38987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38988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38989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814513" y="4178300"/>
            <a:ext cx="1819275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9" name="Freeform 148"/>
          <p:cNvSpPr/>
          <p:nvPr/>
        </p:nvSpPr>
        <p:spPr>
          <a:xfrm>
            <a:off x="4489450" y="2222500"/>
            <a:ext cx="2787650" cy="3062288"/>
          </a:xfrm>
          <a:custGeom>
            <a:avLst/>
            <a:gdLst>
              <a:gd name="connsiteX0" fmla="*/ 844550 w 2787650"/>
              <a:gd name="connsiteY0" fmla="*/ 146050 h 3062904"/>
              <a:gd name="connsiteX1" fmla="*/ 330200 w 2787650"/>
              <a:gd name="connsiteY1" fmla="*/ 552450 h 3062904"/>
              <a:gd name="connsiteX2" fmla="*/ 25400 w 2787650"/>
              <a:gd name="connsiteY2" fmla="*/ 939800 h 3062904"/>
              <a:gd name="connsiteX3" fmla="*/ 0 w 2787650"/>
              <a:gd name="connsiteY3" fmla="*/ 1504950 h 3062904"/>
              <a:gd name="connsiteX4" fmla="*/ 82550 w 2787650"/>
              <a:gd name="connsiteY4" fmla="*/ 1968500 h 3062904"/>
              <a:gd name="connsiteX5" fmla="*/ 107950 w 2787650"/>
              <a:gd name="connsiteY5" fmla="*/ 2705100 h 3062904"/>
              <a:gd name="connsiteX6" fmla="*/ 1733550 w 2787650"/>
              <a:gd name="connsiteY6" fmla="*/ 2679700 h 3062904"/>
              <a:gd name="connsiteX7" fmla="*/ 2508250 w 2787650"/>
              <a:gd name="connsiteY7" fmla="*/ 2120900 h 3062904"/>
              <a:gd name="connsiteX8" fmla="*/ 2787650 w 2787650"/>
              <a:gd name="connsiteY8" fmla="*/ 1403350 h 3062904"/>
              <a:gd name="connsiteX9" fmla="*/ 2628900 w 2787650"/>
              <a:gd name="connsiteY9" fmla="*/ 908050 h 3062904"/>
              <a:gd name="connsiteX10" fmla="*/ 2254250 w 2787650"/>
              <a:gd name="connsiteY10" fmla="*/ 463550 h 3062904"/>
              <a:gd name="connsiteX11" fmla="*/ 2171700 w 2787650"/>
              <a:gd name="connsiteY11" fmla="*/ 387350 h 3062904"/>
              <a:gd name="connsiteX12" fmla="*/ 1905000 w 2787650"/>
              <a:gd name="connsiteY12" fmla="*/ 215900 h 3062904"/>
              <a:gd name="connsiteX13" fmla="*/ 1225550 w 2787650"/>
              <a:gd name="connsiteY13" fmla="*/ 0 h 30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7650" h="3062904">
                <a:moveTo>
                  <a:pt x="844550" y="146050"/>
                </a:moveTo>
                <a:lnTo>
                  <a:pt x="330200" y="552450"/>
                </a:lnTo>
                <a:lnTo>
                  <a:pt x="25400" y="939800"/>
                </a:lnTo>
                <a:lnTo>
                  <a:pt x="0" y="1504950"/>
                </a:lnTo>
                <a:lnTo>
                  <a:pt x="82550" y="1968500"/>
                </a:lnTo>
                <a:cubicBezTo>
                  <a:pt x="90944" y="2214036"/>
                  <a:pt x="107950" y="2950779"/>
                  <a:pt x="107950" y="2705100"/>
                </a:cubicBezTo>
                <a:cubicBezTo>
                  <a:pt x="649846" y="2698774"/>
                  <a:pt x="2116754" y="3062904"/>
                  <a:pt x="1733550" y="2679700"/>
                </a:cubicBezTo>
                <a:lnTo>
                  <a:pt x="2508250" y="2120900"/>
                </a:lnTo>
                <a:lnTo>
                  <a:pt x="2787650" y="1403350"/>
                </a:lnTo>
                <a:lnTo>
                  <a:pt x="2628900" y="908050"/>
                </a:lnTo>
                <a:lnTo>
                  <a:pt x="2254250" y="463550"/>
                </a:lnTo>
                <a:lnTo>
                  <a:pt x="2171700" y="387350"/>
                </a:lnTo>
                <a:lnTo>
                  <a:pt x="1905000" y="215900"/>
                </a:lnTo>
                <a:lnTo>
                  <a:pt x="1225550" y="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3" name="Rectangle 122"/>
          <p:cNvSpPr/>
          <p:nvPr/>
        </p:nvSpPr>
        <p:spPr>
          <a:xfrm>
            <a:off x="-22225" y="4206875"/>
            <a:ext cx="1820863" cy="26463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 The Product Owner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Product Owner is the one and only person responsible for managing the Product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Myriad Pro" pitchFamily="29" charset="0"/>
                <a:ea typeface="ＭＳ Ｐゴシック" pitchFamily="29" charset="-128"/>
              </a:rPr>
              <a:t>Decides what is on the Product Backlog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Myriad Pro" pitchFamily="29" charset="0"/>
                <a:ea typeface="ＭＳ Ｐゴシック" pitchFamily="29" charset="-128"/>
              </a:rPr>
              <a:t>Decides the order of priority of Product Backlog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Myriad Pro" pitchFamily="29" charset="0"/>
                <a:ea typeface="ＭＳ Ｐゴシック" pitchFamily="29" charset="-128"/>
              </a:rPr>
              <a:t>Evolves the Product Backlog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One person, not a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Myriad Pro" pitchFamily="29" charset="0"/>
                <a:ea typeface="ＭＳ Ｐゴシック" pitchFamily="29" charset="-128"/>
              </a:rPr>
              <a:t>Committee may exist to influence or advise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The Product Owner’s decisions are visible in the content and prioritization of the Product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Myriad Pro" pitchFamily="29" charset="0"/>
                <a:ea typeface="ＭＳ Ｐゴシック" pitchFamily="29" charset="-128"/>
              </a:rPr>
              <a:t>This visibility requires the Product Owner to do his or her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The Product Owner manages the release schedule and decides when the product is ready to 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41993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41996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41997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41998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42085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42086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41999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42000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001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42083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42084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2002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3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006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10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1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2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3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4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5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6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7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8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19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20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21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22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2023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42024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42025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42026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42027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42028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42029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42081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42082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30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42031" name="Group 113"/>
          <p:cNvGrpSpPr>
            <a:grpSpLocks/>
          </p:cNvGrpSpPr>
          <p:nvPr/>
        </p:nvGrpSpPr>
        <p:grpSpPr bwMode="auto">
          <a:xfrm>
            <a:off x="6350" y="5957888"/>
            <a:ext cx="1593850" cy="752475"/>
            <a:chOff x="6350" y="5961591"/>
            <a:chExt cx="1593849" cy="751362"/>
          </a:xfrm>
        </p:grpSpPr>
        <p:sp>
          <p:nvSpPr>
            <p:cNvPr id="42062" name="Text Box 379"/>
            <p:cNvSpPr txBox="1">
              <a:spLocks noChangeArrowheads="1"/>
            </p:cNvSpPr>
            <p:nvPr/>
          </p:nvSpPr>
          <p:spPr bwMode="auto">
            <a:xfrm>
              <a:off x="441325" y="6127750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36093"/>
              <a:ext cx="1260474" cy="112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0597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2024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07560"/>
              <a:ext cx="839787" cy="58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64625"/>
              <a:ext cx="838199" cy="38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07560"/>
              <a:ext cx="838199" cy="11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0756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1073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6476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0280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2341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23411"/>
              <a:ext cx="69850" cy="47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20241"/>
              <a:ext cx="95250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5511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58285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4877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42032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42033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42034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42035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42036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42037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1" name="Rectangle 110"/>
          <p:cNvSpPr/>
          <p:nvPr/>
        </p:nvSpPr>
        <p:spPr>
          <a:xfrm>
            <a:off x="174625" y="3341688"/>
            <a:ext cx="1822450" cy="787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5" name="Rectangle 114"/>
          <p:cNvSpPr/>
          <p:nvPr/>
        </p:nvSpPr>
        <p:spPr>
          <a:xfrm>
            <a:off x="4859338" y="1117600"/>
            <a:ext cx="1490662" cy="85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652655"/>
            <a:ext cx="1739900" cy="120534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1852613" y="5334000"/>
            <a:ext cx="1819275" cy="6302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Freeform 125"/>
          <p:cNvSpPr/>
          <p:nvPr/>
        </p:nvSpPr>
        <p:spPr>
          <a:xfrm>
            <a:off x="3611563" y="2090738"/>
            <a:ext cx="1577975" cy="746125"/>
          </a:xfrm>
          <a:custGeom>
            <a:avLst/>
            <a:gdLst>
              <a:gd name="connsiteX0" fmla="*/ 169333 w 1579033"/>
              <a:gd name="connsiteY0" fmla="*/ 745066 h 745066"/>
              <a:gd name="connsiteX1" fmla="*/ 1134533 w 1579033"/>
              <a:gd name="connsiteY1" fmla="*/ 740833 h 745066"/>
              <a:gd name="connsiteX2" fmla="*/ 1333500 w 1579033"/>
              <a:gd name="connsiteY2" fmla="*/ 563033 h 745066"/>
              <a:gd name="connsiteX3" fmla="*/ 1401233 w 1579033"/>
              <a:gd name="connsiteY3" fmla="*/ 537633 h 745066"/>
              <a:gd name="connsiteX4" fmla="*/ 1401233 w 1579033"/>
              <a:gd name="connsiteY4" fmla="*/ 537633 h 745066"/>
              <a:gd name="connsiteX5" fmla="*/ 1579033 w 1579033"/>
              <a:gd name="connsiteY5" fmla="*/ 397933 h 745066"/>
              <a:gd name="connsiteX6" fmla="*/ 1392766 w 1579033"/>
              <a:gd name="connsiteY6" fmla="*/ 76200 h 745066"/>
              <a:gd name="connsiteX7" fmla="*/ 194733 w 1579033"/>
              <a:gd name="connsiteY7" fmla="*/ 0 h 745066"/>
              <a:gd name="connsiteX8" fmla="*/ 0 w 1579033"/>
              <a:gd name="connsiteY8" fmla="*/ 660400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033" h="745066">
                <a:moveTo>
                  <a:pt x="169333" y="745066"/>
                </a:moveTo>
                <a:lnTo>
                  <a:pt x="1134533" y="740833"/>
                </a:lnTo>
                <a:lnTo>
                  <a:pt x="1333500" y="563033"/>
                </a:lnTo>
                <a:lnTo>
                  <a:pt x="1401233" y="537633"/>
                </a:lnTo>
                <a:lnTo>
                  <a:pt x="1401233" y="537633"/>
                </a:lnTo>
                <a:lnTo>
                  <a:pt x="1579033" y="397933"/>
                </a:lnTo>
                <a:lnTo>
                  <a:pt x="1392766" y="76200"/>
                </a:lnTo>
                <a:lnTo>
                  <a:pt x="194733" y="0"/>
                </a:lnTo>
                <a:lnTo>
                  <a:pt x="0" y="66040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Freeform 129"/>
          <p:cNvSpPr/>
          <p:nvPr/>
        </p:nvSpPr>
        <p:spPr>
          <a:xfrm>
            <a:off x="6337300" y="1041400"/>
            <a:ext cx="2794000" cy="2630488"/>
          </a:xfrm>
          <a:custGeom>
            <a:avLst/>
            <a:gdLst>
              <a:gd name="connsiteX0" fmla="*/ 0 w 2794000"/>
              <a:gd name="connsiteY0" fmla="*/ 1130300 h 2630020"/>
              <a:gd name="connsiteX1" fmla="*/ 0 w 2794000"/>
              <a:gd name="connsiteY1" fmla="*/ 1498600 h 2630020"/>
              <a:gd name="connsiteX2" fmla="*/ 482600 w 2794000"/>
              <a:gd name="connsiteY2" fmla="*/ 1905000 h 2630020"/>
              <a:gd name="connsiteX3" fmla="*/ 850900 w 2794000"/>
              <a:gd name="connsiteY3" fmla="*/ 2095500 h 2630020"/>
              <a:gd name="connsiteX4" fmla="*/ 2794000 w 2794000"/>
              <a:gd name="connsiteY4" fmla="*/ 1981200 h 2630020"/>
              <a:gd name="connsiteX5" fmla="*/ 2387600 w 2794000"/>
              <a:gd name="connsiteY5" fmla="*/ 0 h 2630020"/>
              <a:gd name="connsiteX6" fmla="*/ 482600 w 2794000"/>
              <a:gd name="connsiteY6" fmla="*/ 88900 h 2630020"/>
              <a:gd name="connsiteX7" fmla="*/ 0 w 2794000"/>
              <a:gd name="connsiteY7" fmla="*/ 1130300 h 26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630020">
                <a:moveTo>
                  <a:pt x="0" y="1130300"/>
                </a:moveTo>
                <a:lnTo>
                  <a:pt x="0" y="1498600"/>
                </a:lnTo>
                <a:lnTo>
                  <a:pt x="482600" y="1905000"/>
                </a:lnTo>
                <a:cubicBezTo>
                  <a:pt x="854712" y="2084640"/>
                  <a:pt x="850900" y="1946476"/>
                  <a:pt x="850900" y="2095500"/>
                </a:cubicBezTo>
                <a:cubicBezTo>
                  <a:pt x="1498835" y="2061621"/>
                  <a:pt x="2794000" y="2630020"/>
                  <a:pt x="2794000" y="1981200"/>
                </a:cubicBezTo>
                <a:lnTo>
                  <a:pt x="2387600" y="0"/>
                </a:lnTo>
                <a:lnTo>
                  <a:pt x="482600" y="889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2050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42054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42055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42056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42057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42058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42059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42060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42061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814513" y="4178300"/>
            <a:ext cx="1819275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9" name="Freeform 148"/>
          <p:cNvSpPr/>
          <p:nvPr/>
        </p:nvSpPr>
        <p:spPr>
          <a:xfrm>
            <a:off x="4489450" y="2222500"/>
            <a:ext cx="2787650" cy="3062288"/>
          </a:xfrm>
          <a:custGeom>
            <a:avLst/>
            <a:gdLst>
              <a:gd name="connsiteX0" fmla="*/ 844550 w 2787650"/>
              <a:gd name="connsiteY0" fmla="*/ 146050 h 3062904"/>
              <a:gd name="connsiteX1" fmla="*/ 330200 w 2787650"/>
              <a:gd name="connsiteY1" fmla="*/ 552450 h 3062904"/>
              <a:gd name="connsiteX2" fmla="*/ 25400 w 2787650"/>
              <a:gd name="connsiteY2" fmla="*/ 939800 h 3062904"/>
              <a:gd name="connsiteX3" fmla="*/ 0 w 2787650"/>
              <a:gd name="connsiteY3" fmla="*/ 1504950 h 3062904"/>
              <a:gd name="connsiteX4" fmla="*/ 82550 w 2787650"/>
              <a:gd name="connsiteY4" fmla="*/ 1968500 h 3062904"/>
              <a:gd name="connsiteX5" fmla="*/ 107950 w 2787650"/>
              <a:gd name="connsiteY5" fmla="*/ 2705100 h 3062904"/>
              <a:gd name="connsiteX6" fmla="*/ 1733550 w 2787650"/>
              <a:gd name="connsiteY6" fmla="*/ 2679700 h 3062904"/>
              <a:gd name="connsiteX7" fmla="*/ 2508250 w 2787650"/>
              <a:gd name="connsiteY7" fmla="*/ 2120900 h 3062904"/>
              <a:gd name="connsiteX8" fmla="*/ 2787650 w 2787650"/>
              <a:gd name="connsiteY8" fmla="*/ 1403350 h 3062904"/>
              <a:gd name="connsiteX9" fmla="*/ 2628900 w 2787650"/>
              <a:gd name="connsiteY9" fmla="*/ 908050 h 3062904"/>
              <a:gd name="connsiteX10" fmla="*/ 2254250 w 2787650"/>
              <a:gd name="connsiteY10" fmla="*/ 463550 h 3062904"/>
              <a:gd name="connsiteX11" fmla="*/ 2171700 w 2787650"/>
              <a:gd name="connsiteY11" fmla="*/ 387350 h 3062904"/>
              <a:gd name="connsiteX12" fmla="*/ 1905000 w 2787650"/>
              <a:gd name="connsiteY12" fmla="*/ 215900 h 3062904"/>
              <a:gd name="connsiteX13" fmla="*/ 1225550 w 2787650"/>
              <a:gd name="connsiteY13" fmla="*/ 0 h 30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7650" h="3062904">
                <a:moveTo>
                  <a:pt x="844550" y="146050"/>
                </a:moveTo>
                <a:lnTo>
                  <a:pt x="330200" y="552450"/>
                </a:lnTo>
                <a:lnTo>
                  <a:pt x="25400" y="939800"/>
                </a:lnTo>
                <a:lnTo>
                  <a:pt x="0" y="1504950"/>
                </a:lnTo>
                <a:lnTo>
                  <a:pt x="82550" y="1968500"/>
                </a:lnTo>
                <a:cubicBezTo>
                  <a:pt x="90944" y="2214036"/>
                  <a:pt x="107950" y="2950779"/>
                  <a:pt x="107950" y="2705100"/>
                </a:cubicBezTo>
                <a:cubicBezTo>
                  <a:pt x="649846" y="2698774"/>
                  <a:pt x="2116754" y="3062904"/>
                  <a:pt x="1733550" y="2679700"/>
                </a:cubicBezTo>
                <a:lnTo>
                  <a:pt x="2508250" y="2120900"/>
                </a:lnTo>
                <a:lnTo>
                  <a:pt x="2787650" y="1403350"/>
                </a:lnTo>
                <a:lnTo>
                  <a:pt x="2628900" y="908050"/>
                </a:lnTo>
                <a:lnTo>
                  <a:pt x="2254250" y="463550"/>
                </a:lnTo>
                <a:lnTo>
                  <a:pt x="2171700" y="387350"/>
                </a:lnTo>
                <a:lnTo>
                  <a:pt x="1905000" y="215900"/>
                </a:lnTo>
                <a:lnTo>
                  <a:pt x="1225550" y="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3" name="Rectangle 122"/>
          <p:cNvSpPr/>
          <p:nvPr/>
        </p:nvSpPr>
        <p:spPr>
          <a:xfrm>
            <a:off x="-22225" y="4206875"/>
            <a:ext cx="1820863" cy="26463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The Team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22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Myriad Pro Semibold" pitchFamily="29" charset="0"/>
              </a:rPr>
              <a:t>Team of developers that turns an increment of Product Backlog into an increment of potentially shippable functionality every Sprint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Myriad Pro Semibold" pitchFamily="29" charset="0"/>
              </a:rPr>
              <a:t>7 people, + or – 2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Myriad Pro Semibold" pitchFamily="29" charset="0"/>
              </a:rPr>
              <a:t>Sitting together and 100% dedicated to the Sprint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Myriad Pro Semibold" pitchFamily="29" charset="0"/>
              </a:rPr>
              <a:t>Team is cross-functional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Myriad Pro Semibold" pitchFamily="29" charset="0"/>
              </a:rPr>
              <a:t>Includes all the skills necessary to produce an increment of potentially shippable product: coding, testing, architecture, documentation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Myriad Pro Semibold" pitchFamily="29" charset="0"/>
              </a:rPr>
              <a:t>Team takes on tasks based on skills, not just official “role”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Myriad Pro Semibold" pitchFamily="29" charset="0"/>
              </a:rPr>
              <a:t>Team is self-organizing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Myriad Pro Semibold" pitchFamily="29" charset="0"/>
              </a:rPr>
              <a:t>Team decides what to commit to and how to get it done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Myriad Pro Semibold" pitchFamily="29" charset="0"/>
              </a:rPr>
              <a:t>Team composition does not change during Sprint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Myriad Pro Semibold" pitchFamily="29" charset="0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086100"/>
            <a:ext cx="8686800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-110" charset="2"/>
              <a:buChar char="§"/>
              <a:defRPr/>
            </a:pPr>
            <a:endParaRPr lang="en-US" sz="2000" kern="0">
              <a:solidFill>
                <a:schemeClr val="bg1"/>
              </a:solidFill>
              <a:latin typeface="Myriad Pro Semibold" pitchFamily="-110" charset="0"/>
              <a:ea typeface="ＭＳ Ｐゴシック" pitchFamily="-110" charset="-128"/>
              <a:cs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511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505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2350" y="571500"/>
            <a:ext cx="7123113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952500"/>
            <a:ext cx="9144000" cy="511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608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196850"/>
            <a:ext cx="83693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The Traditional Approach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81000" y="2209800"/>
            <a:ext cx="8382000" cy="3048000"/>
            <a:chOff x="240" y="1392"/>
            <a:chExt cx="5280" cy="1920"/>
          </a:xfrm>
        </p:grpSpPr>
        <p:sp>
          <p:nvSpPr>
            <p:cNvPr id="21529" name="Rectangle 4"/>
            <p:cNvSpPr>
              <a:spLocks noChangeArrowheads="1"/>
            </p:cNvSpPr>
            <p:nvPr/>
          </p:nvSpPr>
          <p:spPr bwMode="auto">
            <a:xfrm>
              <a:off x="240" y="1392"/>
              <a:ext cx="1056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Requirements Gathering</a:t>
              </a:r>
            </a:p>
          </p:txBody>
        </p:sp>
        <p:sp>
          <p:nvSpPr>
            <p:cNvPr id="21530" name="Rectangle 5"/>
            <p:cNvSpPr>
              <a:spLocks noChangeArrowheads="1"/>
            </p:cNvSpPr>
            <p:nvPr/>
          </p:nvSpPr>
          <p:spPr bwMode="auto">
            <a:xfrm>
              <a:off x="1296" y="1776"/>
              <a:ext cx="1056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Design</a:t>
              </a:r>
            </a:p>
          </p:txBody>
        </p:sp>
        <p:sp>
          <p:nvSpPr>
            <p:cNvPr id="21531" name="Rectangle 6"/>
            <p:cNvSpPr>
              <a:spLocks noChangeArrowheads="1"/>
            </p:cNvSpPr>
            <p:nvPr/>
          </p:nvSpPr>
          <p:spPr bwMode="auto">
            <a:xfrm>
              <a:off x="2352" y="2160"/>
              <a:ext cx="1056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Development</a:t>
              </a:r>
            </a:p>
          </p:txBody>
        </p:sp>
        <p:sp>
          <p:nvSpPr>
            <p:cNvPr id="21532" name="Rectangle 7"/>
            <p:cNvSpPr>
              <a:spLocks noChangeArrowheads="1"/>
            </p:cNvSpPr>
            <p:nvPr/>
          </p:nvSpPr>
          <p:spPr bwMode="auto">
            <a:xfrm>
              <a:off x="3408" y="2544"/>
              <a:ext cx="1056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Testing</a:t>
              </a:r>
            </a:p>
          </p:txBody>
        </p:sp>
        <p:sp>
          <p:nvSpPr>
            <p:cNvPr id="21533" name="Rectangle 8"/>
            <p:cNvSpPr>
              <a:spLocks noChangeArrowheads="1"/>
            </p:cNvSpPr>
            <p:nvPr/>
          </p:nvSpPr>
          <p:spPr bwMode="auto">
            <a:xfrm>
              <a:off x="4464" y="2928"/>
              <a:ext cx="1056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Rework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489075" y="3429000"/>
            <a:ext cx="6181725" cy="2432050"/>
            <a:chOff x="938" y="2160"/>
            <a:chExt cx="3894" cy="1532"/>
          </a:xfrm>
        </p:grpSpPr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296" y="2160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1"/>
            <p:cNvSpPr>
              <a:spLocks noChangeShapeType="1"/>
            </p:cNvSpPr>
            <p:nvPr/>
          </p:nvSpPr>
          <p:spPr bwMode="auto">
            <a:xfrm>
              <a:off x="2352" y="254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3408" y="292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938" y="2289"/>
              <a:ext cx="3894" cy="1403"/>
              <a:chOff x="938" y="2289"/>
              <a:chExt cx="3894" cy="1403"/>
            </a:xfrm>
          </p:grpSpPr>
          <p:sp>
            <p:nvSpPr>
              <p:cNvPr id="21524" name="Text Box 10"/>
              <p:cNvSpPr txBox="1">
                <a:spLocks noChangeArrowheads="1"/>
              </p:cNvSpPr>
              <p:nvPr/>
            </p:nvSpPr>
            <p:spPr bwMode="auto">
              <a:xfrm>
                <a:off x="938" y="2289"/>
                <a:ext cx="7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Documentation, </a:t>
                </a:r>
                <a:b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</a:br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Signoffs, Handoff</a:t>
                </a:r>
              </a:p>
            </p:txBody>
          </p:sp>
          <p:sp>
            <p:nvSpPr>
              <p:cNvPr id="21525" name="Text Box 12"/>
              <p:cNvSpPr txBox="1">
                <a:spLocks noChangeArrowheads="1"/>
              </p:cNvSpPr>
              <p:nvPr/>
            </p:nvSpPr>
            <p:spPr bwMode="auto">
              <a:xfrm>
                <a:off x="1990" y="2673"/>
                <a:ext cx="7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Documentation, </a:t>
                </a:r>
                <a:b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</a:br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Signoffs, Handoff</a:t>
                </a:r>
              </a:p>
            </p:txBody>
          </p:sp>
          <p:sp>
            <p:nvSpPr>
              <p:cNvPr id="21526" name="Text Box 14"/>
              <p:cNvSpPr txBox="1">
                <a:spLocks noChangeArrowheads="1"/>
              </p:cNvSpPr>
              <p:nvPr/>
            </p:nvSpPr>
            <p:spPr bwMode="auto">
              <a:xfrm>
                <a:off x="3046" y="3057"/>
                <a:ext cx="7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Documentation, </a:t>
                </a:r>
                <a:b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</a:br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Signoffs, Handoff</a:t>
                </a:r>
              </a:p>
            </p:txBody>
          </p:sp>
          <p:sp>
            <p:nvSpPr>
              <p:cNvPr id="21527" name="Line 15"/>
              <p:cNvSpPr>
                <a:spLocks noChangeShapeType="1"/>
              </p:cNvSpPr>
              <p:nvPr/>
            </p:nvSpPr>
            <p:spPr bwMode="auto">
              <a:xfrm>
                <a:off x="4464" y="331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Text Box 16"/>
              <p:cNvSpPr txBox="1">
                <a:spLocks noChangeArrowheads="1"/>
              </p:cNvSpPr>
              <p:nvPr/>
            </p:nvSpPr>
            <p:spPr bwMode="auto">
              <a:xfrm>
                <a:off x="4102" y="3440"/>
                <a:ext cx="7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Documentation, </a:t>
                </a:r>
                <a:b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</a:br>
                <a:r>
                  <a:rPr lang="en-US" sz="1000">
                    <a:solidFill>
                      <a:schemeClr val="bg1"/>
                    </a:solidFill>
                    <a:latin typeface="Myriad Pro Semibold" pitchFamily="29" charset="0"/>
                  </a:rPr>
                  <a:t>Signoffs, Handoff</a:t>
                </a:r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1000" y="1477963"/>
            <a:ext cx="8382000" cy="503237"/>
            <a:chOff x="240" y="931"/>
            <a:chExt cx="5280" cy="317"/>
          </a:xfrm>
        </p:grpSpPr>
        <p:sp>
          <p:nvSpPr>
            <p:cNvPr id="21510" name="AutoShape 17"/>
            <p:cNvSpPr>
              <a:spLocks/>
            </p:cNvSpPr>
            <p:nvPr/>
          </p:nvSpPr>
          <p:spPr bwMode="auto">
            <a:xfrm rot="5400000">
              <a:off x="696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1511" name="AutoShape 18"/>
            <p:cNvSpPr>
              <a:spLocks/>
            </p:cNvSpPr>
            <p:nvPr/>
          </p:nvSpPr>
          <p:spPr bwMode="auto">
            <a:xfrm rot="5400000">
              <a:off x="1752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1512" name="AutoShape 19"/>
            <p:cNvSpPr>
              <a:spLocks/>
            </p:cNvSpPr>
            <p:nvPr/>
          </p:nvSpPr>
          <p:spPr bwMode="auto">
            <a:xfrm rot="5400000">
              <a:off x="2808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1513" name="AutoShape 20"/>
            <p:cNvSpPr>
              <a:spLocks/>
            </p:cNvSpPr>
            <p:nvPr/>
          </p:nvSpPr>
          <p:spPr bwMode="auto">
            <a:xfrm rot="5400000">
              <a:off x="3864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1514" name="AutoShape 21"/>
            <p:cNvSpPr>
              <a:spLocks/>
            </p:cNvSpPr>
            <p:nvPr/>
          </p:nvSpPr>
          <p:spPr bwMode="auto">
            <a:xfrm rot="5400000">
              <a:off x="4920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1515" name="Text Box 22"/>
            <p:cNvSpPr txBox="1">
              <a:spLocks noChangeArrowheads="1"/>
            </p:cNvSpPr>
            <p:nvPr/>
          </p:nvSpPr>
          <p:spPr bwMode="auto">
            <a:xfrm>
              <a:off x="394" y="931"/>
              <a:ext cx="7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Job Function A</a:t>
              </a:r>
            </a:p>
          </p:txBody>
        </p:sp>
        <p:sp>
          <p:nvSpPr>
            <p:cNvPr id="21516" name="Text Box 23"/>
            <p:cNvSpPr txBox="1">
              <a:spLocks noChangeArrowheads="1"/>
            </p:cNvSpPr>
            <p:nvPr/>
          </p:nvSpPr>
          <p:spPr bwMode="auto">
            <a:xfrm>
              <a:off x="1450" y="932"/>
              <a:ext cx="72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Job Function B</a:t>
              </a:r>
            </a:p>
          </p:txBody>
        </p:sp>
        <p:sp>
          <p:nvSpPr>
            <p:cNvPr id="21517" name="Text Box 24"/>
            <p:cNvSpPr txBox="1">
              <a:spLocks noChangeArrowheads="1"/>
            </p:cNvSpPr>
            <p:nvPr/>
          </p:nvSpPr>
          <p:spPr bwMode="auto">
            <a:xfrm>
              <a:off x="2496" y="932"/>
              <a:ext cx="7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Job Function C</a:t>
              </a:r>
            </a:p>
          </p:txBody>
        </p:sp>
        <p:sp>
          <p:nvSpPr>
            <p:cNvPr id="21518" name="Text Box 25"/>
            <p:cNvSpPr txBox="1">
              <a:spLocks noChangeArrowheads="1"/>
            </p:cNvSpPr>
            <p:nvPr/>
          </p:nvSpPr>
          <p:spPr bwMode="auto">
            <a:xfrm>
              <a:off x="3552" y="933"/>
              <a:ext cx="7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Job Function D</a:t>
              </a:r>
            </a:p>
          </p:txBody>
        </p:sp>
        <p:sp>
          <p:nvSpPr>
            <p:cNvPr id="21519" name="Text Box 26"/>
            <p:cNvSpPr txBox="1">
              <a:spLocks noChangeArrowheads="1"/>
            </p:cNvSpPr>
            <p:nvPr/>
          </p:nvSpPr>
          <p:spPr bwMode="auto">
            <a:xfrm>
              <a:off x="4627" y="932"/>
              <a:ext cx="7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Job Function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0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952500"/>
            <a:ext cx="9144000" cy="511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425450"/>
            <a:ext cx="82042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48139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48140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48141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48142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48229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48230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48143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48144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45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48227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48228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146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7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8150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54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55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56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57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58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59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0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1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2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3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4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5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6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48167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48168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48169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48170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48171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48172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48173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48225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48226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174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48175" name="Group 113"/>
          <p:cNvGrpSpPr>
            <a:grpSpLocks/>
          </p:cNvGrpSpPr>
          <p:nvPr/>
        </p:nvGrpSpPr>
        <p:grpSpPr bwMode="auto">
          <a:xfrm>
            <a:off x="6350" y="5957888"/>
            <a:ext cx="1593850" cy="752475"/>
            <a:chOff x="6350" y="5961591"/>
            <a:chExt cx="1593849" cy="751362"/>
          </a:xfrm>
        </p:grpSpPr>
        <p:sp>
          <p:nvSpPr>
            <p:cNvPr id="48206" name="Text Box 379"/>
            <p:cNvSpPr txBox="1">
              <a:spLocks noChangeArrowheads="1"/>
            </p:cNvSpPr>
            <p:nvPr/>
          </p:nvSpPr>
          <p:spPr bwMode="auto">
            <a:xfrm>
              <a:off x="441325" y="6127750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36093"/>
              <a:ext cx="1260474" cy="112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0597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2024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07560"/>
              <a:ext cx="839787" cy="58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64625"/>
              <a:ext cx="838199" cy="38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07560"/>
              <a:ext cx="838199" cy="11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0756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1073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6476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0280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2341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23411"/>
              <a:ext cx="69850" cy="47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20241"/>
              <a:ext cx="95250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5511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58285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4877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48176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48177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48178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48179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48180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48181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1" name="Rectangle 110"/>
          <p:cNvSpPr/>
          <p:nvPr/>
        </p:nvSpPr>
        <p:spPr>
          <a:xfrm>
            <a:off x="174625" y="3341688"/>
            <a:ext cx="1822450" cy="787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2001838" y="3271838"/>
            <a:ext cx="1504950" cy="869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652655"/>
            <a:ext cx="1739900" cy="120534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1852613" y="5334000"/>
            <a:ext cx="1819275" cy="6302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Freeform 125"/>
          <p:cNvSpPr/>
          <p:nvPr/>
        </p:nvSpPr>
        <p:spPr>
          <a:xfrm>
            <a:off x="3611563" y="2090738"/>
            <a:ext cx="1577975" cy="746125"/>
          </a:xfrm>
          <a:custGeom>
            <a:avLst/>
            <a:gdLst>
              <a:gd name="connsiteX0" fmla="*/ 169333 w 1579033"/>
              <a:gd name="connsiteY0" fmla="*/ 745066 h 745066"/>
              <a:gd name="connsiteX1" fmla="*/ 1134533 w 1579033"/>
              <a:gd name="connsiteY1" fmla="*/ 740833 h 745066"/>
              <a:gd name="connsiteX2" fmla="*/ 1333500 w 1579033"/>
              <a:gd name="connsiteY2" fmla="*/ 563033 h 745066"/>
              <a:gd name="connsiteX3" fmla="*/ 1401233 w 1579033"/>
              <a:gd name="connsiteY3" fmla="*/ 537633 h 745066"/>
              <a:gd name="connsiteX4" fmla="*/ 1401233 w 1579033"/>
              <a:gd name="connsiteY4" fmla="*/ 537633 h 745066"/>
              <a:gd name="connsiteX5" fmla="*/ 1579033 w 1579033"/>
              <a:gd name="connsiteY5" fmla="*/ 397933 h 745066"/>
              <a:gd name="connsiteX6" fmla="*/ 1392766 w 1579033"/>
              <a:gd name="connsiteY6" fmla="*/ 76200 h 745066"/>
              <a:gd name="connsiteX7" fmla="*/ 194733 w 1579033"/>
              <a:gd name="connsiteY7" fmla="*/ 0 h 745066"/>
              <a:gd name="connsiteX8" fmla="*/ 0 w 1579033"/>
              <a:gd name="connsiteY8" fmla="*/ 660400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033" h="745066">
                <a:moveTo>
                  <a:pt x="169333" y="745066"/>
                </a:moveTo>
                <a:lnTo>
                  <a:pt x="1134533" y="740833"/>
                </a:lnTo>
                <a:lnTo>
                  <a:pt x="1333500" y="563033"/>
                </a:lnTo>
                <a:lnTo>
                  <a:pt x="1401233" y="537633"/>
                </a:lnTo>
                <a:lnTo>
                  <a:pt x="1401233" y="537633"/>
                </a:lnTo>
                <a:lnTo>
                  <a:pt x="1579033" y="397933"/>
                </a:lnTo>
                <a:lnTo>
                  <a:pt x="1392766" y="76200"/>
                </a:lnTo>
                <a:lnTo>
                  <a:pt x="194733" y="0"/>
                </a:lnTo>
                <a:lnTo>
                  <a:pt x="0" y="66040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Freeform 129"/>
          <p:cNvSpPr/>
          <p:nvPr/>
        </p:nvSpPr>
        <p:spPr>
          <a:xfrm>
            <a:off x="6337300" y="1041400"/>
            <a:ext cx="2794000" cy="2630488"/>
          </a:xfrm>
          <a:custGeom>
            <a:avLst/>
            <a:gdLst>
              <a:gd name="connsiteX0" fmla="*/ 0 w 2794000"/>
              <a:gd name="connsiteY0" fmla="*/ 1130300 h 2630020"/>
              <a:gd name="connsiteX1" fmla="*/ 0 w 2794000"/>
              <a:gd name="connsiteY1" fmla="*/ 1498600 h 2630020"/>
              <a:gd name="connsiteX2" fmla="*/ 482600 w 2794000"/>
              <a:gd name="connsiteY2" fmla="*/ 1905000 h 2630020"/>
              <a:gd name="connsiteX3" fmla="*/ 850900 w 2794000"/>
              <a:gd name="connsiteY3" fmla="*/ 2095500 h 2630020"/>
              <a:gd name="connsiteX4" fmla="*/ 2794000 w 2794000"/>
              <a:gd name="connsiteY4" fmla="*/ 1981200 h 2630020"/>
              <a:gd name="connsiteX5" fmla="*/ 2387600 w 2794000"/>
              <a:gd name="connsiteY5" fmla="*/ 0 h 2630020"/>
              <a:gd name="connsiteX6" fmla="*/ 482600 w 2794000"/>
              <a:gd name="connsiteY6" fmla="*/ 88900 h 2630020"/>
              <a:gd name="connsiteX7" fmla="*/ 0 w 2794000"/>
              <a:gd name="connsiteY7" fmla="*/ 1130300 h 26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630020">
                <a:moveTo>
                  <a:pt x="0" y="1130300"/>
                </a:moveTo>
                <a:lnTo>
                  <a:pt x="0" y="1498600"/>
                </a:lnTo>
                <a:lnTo>
                  <a:pt x="482600" y="1905000"/>
                </a:lnTo>
                <a:cubicBezTo>
                  <a:pt x="854712" y="2084640"/>
                  <a:pt x="850900" y="1946476"/>
                  <a:pt x="850900" y="2095500"/>
                </a:cubicBezTo>
                <a:cubicBezTo>
                  <a:pt x="1498835" y="2061621"/>
                  <a:pt x="2794000" y="2630020"/>
                  <a:pt x="2794000" y="1981200"/>
                </a:cubicBezTo>
                <a:lnTo>
                  <a:pt x="2387600" y="0"/>
                </a:lnTo>
                <a:lnTo>
                  <a:pt x="482600" y="889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8194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48198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48199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48200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48201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48202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48203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48204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48205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814513" y="4178300"/>
            <a:ext cx="1819275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9" name="Freeform 148"/>
          <p:cNvSpPr/>
          <p:nvPr/>
        </p:nvSpPr>
        <p:spPr>
          <a:xfrm>
            <a:off x="4489450" y="2222500"/>
            <a:ext cx="2787650" cy="3062288"/>
          </a:xfrm>
          <a:custGeom>
            <a:avLst/>
            <a:gdLst>
              <a:gd name="connsiteX0" fmla="*/ 844550 w 2787650"/>
              <a:gd name="connsiteY0" fmla="*/ 146050 h 3062904"/>
              <a:gd name="connsiteX1" fmla="*/ 330200 w 2787650"/>
              <a:gd name="connsiteY1" fmla="*/ 552450 h 3062904"/>
              <a:gd name="connsiteX2" fmla="*/ 25400 w 2787650"/>
              <a:gd name="connsiteY2" fmla="*/ 939800 h 3062904"/>
              <a:gd name="connsiteX3" fmla="*/ 0 w 2787650"/>
              <a:gd name="connsiteY3" fmla="*/ 1504950 h 3062904"/>
              <a:gd name="connsiteX4" fmla="*/ 82550 w 2787650"/>
              <a:gd name="connsiteY4" fmla="*/ 1968500 h 3062904"/>
              <a:gd name="connsiteX5" fmla="*/ 107950 w 2787650"/>
              <a:gd name="connsiteY5" fmla="*/ 2705100 h 3062904"/>
              <a:gd name="connsiteX6" fmla="*/ 1733550 w 2787650"/>
              <a:gd name="connsiteY6" fmla="*/ 2679700 h 3062904"/>
              <a:gd name="connsiteX7" fmla="*/ 2508250 w 2787650"/>
              <a:gd name="connsiteY7" fmla="*/ 2120900 h 3062904"/>
              <a:gd name="connsiteX8" fmla="*/ 2787650 w 2787650"/>
              <a:gd name="connsiteY8" fmla="*/ 1403350 h 3062904"/>
              <a:gd name="connsiteX9" fmla="*/ 2628900 w 2787650"/>
              <a:gd name="connsiteY9" fmla="*/ 908050 h 3062904"/>
              <a:gd name="connsiteX10" fmla="*/ 2254250 w 2787650"/>
              <a:gd name="connsiteY10" fmla="*/ 463550 h 3062904"/>
              <a:gd name="connsiteX11" fmla="*/ 2171700 w 2787650"/>
              <a:gd name="connsiteY11" fmla="*/ 387350 h 3062904"/>
              <a:gd name="connsiteX12" fmla="*/ 1905000 w 2787650"/>
              <a:gd name="connsiteY12" fmla="*/ 215900 h 3062904"/>
              <a:gd name="connsiteX13" fmla="*/ 1225550 w 2787650"/>
              <a:gd name="connsiteY13" fmla="*/ 0 h 30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7650" h="3062904">
                <a:moveTo>
                  <a:pt x="844550" y="146050"/>
                </a:moveTo>
                <a:lnTo>
                  <a:pt x="330200" y="552450"/>
                </a:lnTo>
                <a:lnTo>
                  <a:pt x="25400" y="939800"/>
                </a:lnTo>
                <a:lnTo>
                  <a:pt x="0" y="1504950"/>
                </a:lnTo>
                <a:lnTo>
                  <a:pt x="82550" y="1968500"/>
                </a:lnTo>
                <a:cubicBezTo>
                  <a:pt x="90944" y="2214036"/>
                  <a:pt x="107950" y="2950779"/>
                  <a:pt x="107950" y="2705100"/>
                </a:cubicBezTo>
                <a:cubicBezTo>
                  <a:pt x="649846" y="2698774"/>
                  <a:pt x="2116754" y="3062904"/>
                  <a:pt x="1733550" y="2679700"/>
                </a:cubicBezTo>
                <a:lnTo>
                  <a:pt x="2508250" y="2120900"/>
                </a:lnTo>
                <a:lnTo>
                  <a:pt x="2787650" y="1403350"/>
                </a:lnTo>
                <a:lnTo>
                  <a:pt x="2628900" y="908050"/>
                </a:lnTo>
                <a:lnTo>
                  <a:pt x="2254250" y="463550"/>
                </a:lnTo>
                <a:lnTo>
                  <a:pt x="2171700" y="387350"/>
                </a:lnTo>
                <a:lnTo>
                  <a:pt x="1905000" y="215900"/>
                </a:lnTo>
                <a:lnTo>
                  <a:pt x="1225550" y="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3" name="Rectangle 122"/>
          <p:cNvSpPr/>
          <p:nvPr/>
        </p:nvSpPr>
        <p:spPr>
          <a:xfrm>
            <a:off x="-22225" y="4206875"/>
            <a:ext cx="1820863" cy="26463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Myriad Pro Semibold" pitchFamily="29" charset="0"/>
                <a:ea typeface="ＭＳ Ｐゴシック" pitchFamily="29" charset="-128"/>
              </a:rPr>
              <a:t>The ScrumMaster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Serves and protects the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Removes obstacles and shields from threats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Responsible for ensuring the Team and Product Owner adhere to Scrum values, practices, and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Helps the Team and Product Owner – and the organization – adopt Scrum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Teaches Scrum to everyone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Coaches and leads the Team and Product Owner to be more productive and produce higher quality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 does not manage the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Team is self-organizing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Myriad Pro Semibold" pitchFamily="29" charset="0"/>
                <a:ea typeface="ＭＳ Ｐゴシック" pitchFamily="29" charset="-128"/>
              </a:rPr>
              <a:t>Choosing the ScrumMaster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Traits of an effective </a:t>
            </a:r>
            <a:r>
              <a:rPr lang="en-US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endParaRPr lang="en-US" dirty="0" smtClean="0">
              <a:latin typeface="Myriad Pro Semibold" pitchFamily="29" charset="0"/>
              <a:ea typeface="ＭＳ Ｐゴシック" pitchFamily="2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Highly committed to the success of the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Good people skills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Good communication skills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Observant, good listener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Courageous mindset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Proactive, helpful personality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Best results will come from a full-time </a:t>
            </a:r>
            <a:r>
              <a:rPr lang="en-US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endParaRPr lang="en-US" dirty="0" smtClean="0">
              <a:latin typeface="Myriad Pro Semibold" pitchFamily="29" charset="0"/>
              <a:ea typeface="ＭＳ Ｐゴシック" pitchFamily="2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If dedicated person is not available, a team-member will have to play the role, and take a much lighter load of tasks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Avoid having the team’s manager be </a:t>
            </a:r>
            <a:r>
              <a:rPr lang="en-US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endParaRPr lang="en-US" dirty="0" smtClean="0">
              <a:latin typeface="Myriad Pro Semibold" pitchFamily="29" charset="0"/>
              <a:ea typeface="ＭＳ Ｐゴシック" pitchFamily="2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Team will still look to this person for micromanagement, and will not self-organize or self-manage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Myriad Pro Semibold" pitchFamily="29" charset="0"/>
              <a:ea typeface="ＭＳ Ｐゴシック" pitchFamily="2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514600"/>
            <a:ext cx="8839200" cy="1447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Scrum Meetings and Artifacts</a:t>
            </a:r>
            <a:endParaRPr lang="en-US" sz="2400" dirty="0" smtClean="0">
              <a:latin typeface="Myriad Pro Semibold" pitchFamily="29" charset="0"/>
              <a:ea typeface="ＭＳ Ｐゴシック" pitchFamily="29" charset="-128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66800" y="4845050"/>
            <a:ext cx="7165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latin typeface="Arial" pitchFamily="34" charset="0"/>
              </a:rPr>
              <a:t>Pete Deemer</a:t>
            </a:r>
          </a:p>
          <a:p>
            <a:pPr algn="ctr" eaLnBrk="0" hangingPunct="0"/>
            <a:r>
              <a:rPr lang="en-US" sz="2800" b="1">
                <a:latin typeface="Arial" pitchFamily="34" charset="0"/>
              </a:rPr>
              <a:t>CPO, Yahoo! India R&amp;D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Sprint Planning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lain"/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Team calculates how much time it will have available during the Sprint</a:t>
            </a:r>
          </a:p>
          <a:p>
            <a:pPr marL="514350" indent="-514350">
              <a:buFont typeface="Wingdings" pitchFamily="2" charset="2"/>
              <a:buAutoNum type="arabicPlain"/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Team takes first item from Product Backlog and breaks it into tasks</a:t>
            </a:r>
          </a:p>
          <a:p>
            <a:pPr marL="514350" indent="-514350">
              <a:buFont typeface="Wingdings" pitchFamily="2" charset="2"/>
              <a:buAutoNum type="arabicPlain"/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Team estimates how long the tasks will take</a:t>
            </a:r>
          </a:p>
          <a:p>
            <a:pPr marL="514350" indent="-514350">
              <a:buFont typeface="Wingdings" pitchFamily="2" charset="2"/>
              <a:buAutoNum type="arabicPlain"/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If there’s available time remaining, move to the next item on Product Backlog and repeat 1-3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1155700"/>
            <a:ext cx="8940800" cy="406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51834" y="3994150"/>
            <a:ext cx="5067300" cy="330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7" name="Group 1862"/>
          <p:cNvGraphicFramePr>
            <a:graphicFrameLocks noGrp="1"/>
          </p:cNvGraphicFramePr>
          <p:nvPr/>
        </p:nvGraphicFramePr>
        <p:xfrm>
          <a:off x="533400" y="3151188"/>
          <a:ext cx="4584700" cy="2927668"/>
        </p:xfrm>
        <a:graphic>
          <a:graphicData uri="http://schemas.openxmlformats.org/drawingml/2006/table">
            <a:tbl>
              <a:tblPr/>
              <a:tblGrid>
                <a:gridCol w="2244725"/>
                <a:gridCol w="763588"/>
                <a:gridCol w="315912"/>
                <a:gridCol w="314325"/>
                <a:gridCol w="314325"/>
                <a:gridCol w="317500"/>
                <a:gridCol w="314325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Tasks to Complete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Initial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Est.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</a:t>
                      </a:r>
                      <a:b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</a:b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Blow up 5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diameter of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diameter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Mark intervals of &gt;30cm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Tie balloons to string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Double-check measurements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Roll newspaper into tube and table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height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Test weight strength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Construct 10 paper airplanes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Flight test each airplane, sign and write time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Destroy airplanes that fail, replace and retest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Translate Martian message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message neatly on new sheet of paper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TOTAL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905500" y="2946400"/>
            <a:ext cx="29972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6496" name="Group 109"/>
          <p:cNvGrpSpPr>
            <a:grpSpLocks/>
          </p:cNvGrpSpPr>
          <p:nvPr/>
        </p:nvGrpSpPr>
        <p:grpSpPr bwMode="auto">
          <a:xfrm>
            <a:off x="5935663" y="3124200"/>
            <a:ext cx="2954337" cy="3508375"/>
            <a:chOff x="1122973" y="76200"/>
            <a:chExt cx="2953727" cy="3508958"/>
          </a:xfrm>
        </p:grpSpPr>
        <p:sp>
          <p:nvSpPr>
            <p:cNvPr id="56527" name="Text Box 250"/>
            <p:cNvSpPr txBox="1">
              <a:spLocks noChangeArrowheads="1"/>
            </p:cNvSpPr>
            <p:nvPr/>
          </p:nvSpPr>
          <p:spPr bwMode="auto">
            <a:xfrm>
              <a:off x="1196054" y="76200"/>
              <a:ext cx="28806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BURNDOWN CHART</a:t>
              </a:r>
            </a:p>
          </p:txBody>
        </p:sp>
        <p:sp>
          <p:nvSpPr>
            <p:cNvPr id="112" name="Text Box 249"/>
            <p:cNvSpPr txBox="1">
              <a:spLocks noChangeArrowheads="1"/>
            </p:cNvSpPr>
            <p:nvPr/>
          </p:nvSpPr>
          <p:spPr bwMode="auto">
            <a:xfrm rot="16200000">
              <a:off x="65483" y="1690996"/>
              <a:ext cx="2326073" cy="21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>
                  <a:latin typeface="Myriad Pro Light" pitchFamily="34" charset="0"/>
                  <a:ea typeface="+mn-ea"/>
                </a:rPr>
                <a:t>TOTAL MINUTES OF WORK </a:t>
              </a:r>
              <a:r>
                <a:rPr lang="en-US" sz="1050" u="sng">
                  <a:latin typeface="Myriad Pro Light" pitchFamily="34" charset="0"/>
                  <a:ea typeface="+mn-ea"/>
                </a:rPr>
                <a:t>LEFT TO DO</a:t>
              </a:r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1643565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4" name="Line 755"/>
            <p:cNvSpPr>
              <a:spLocks noChangeShapeType="1"/>
            </p:cNvSpPr>
            <p:nvPr/>
          </p:nvSpPr>
          <p:spPr bwMode="auto">
            <a:xfrm>
              <a:off x="217844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5" name="Line 756"/>
            <p:cNvSpPr>
              <a:spLocks noChangeShapeType="1"/>
            </p:cNvSpPr>
            <p:nvPr/>
          </p:nvSpPr>
          <p:spPr bwMode="auto">
            <a:xfrm>
              <a:off x="2695860" y="365173"/>
              <a:ext cx="4762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6" name="Line 757"/>
            <p:cNvSpPr>
              <a:spLocks noChangeShapeType="1"/>
            </p:cNvSpPr>
            <p:nvPr/>
          </p:nvSpPr>
          <p:spPr bwMode="auto">
            <a:xfrm>
              <a:off x="323391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7" name="Line 758"/>
            <p:cNvSpPr>
              <a:spLocks noChangeShapeType="1"/>
            </p:cNvSpPr>
            <p:nvPr/>
          </p:nvSpPr>
          <p:spPr bwMode="auto">
            <a:xfrm>
              <a:off x="3757679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6534" name="Text Box 242"/>
            <p:cNvSpPr txBox="1">
              <a:spLocks noChangeArrowheads="1"/>
            </p:cNvSpPr>
            <p:nvPr/>
          </p:nvSpPr>
          <p:spPr bwMode="auto">
            <a:xfrm>
              <a:off x="1401434" y="3216339"/>
              <a:ext cx="580734" cy="36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/>
                <a:t>Initial</a:t>
              </a:r>
              <a:br>
                <a:rPr lang="en-US" sz="1100"/>
              </a:br>
              <a:r>
                <a:rPr lang="en-US" sz="1100"/>
                <a:t>Estimate</a:t>
              </a:r>
            </a:p>
          </p:txBody>
        </p:sp>
        <p:sp>
          <p:nvSpPr>
            <p:cNvPr id="56535" name="Text Box 243"/>
            <p:cNvSpPr txBox="1">
              <a:spLocks noChangeArrowheads="1"/>
            </p:cNvSpPr>
            <p:nvPr/>
          </p:nvSpPr>
          <p:spPr bwMode="auto">
            <a:xfrm>
              <a:off x="2021573" y="3202470"/>
              <a:ext cx="4336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1</a:t>
              </a:r>
            </a:p>
          </p:txBody>
        </p:sp>
        <p:sp>
          <p:nvSpPr>
            <p:cNvPr id="56536" name="Text Box 244"/>
            <p:cNvSpPr txBox="1">
              <a:spLocks noChangeArrowheads="1"/>
            </p:cNvSpPr>
            <p:nvPr/>
          </p:nvSpPr>
          <p:spPr bwMode="auto">
            <a:xfrm>
              <a:off x="2533688" y="3205244"/>
              <a:ext cx="45202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2</a:t>
              </a:r>
            </a:p>
          </p:txBody>
        </p:sp>
        <p:sp>
          <p:nvSpPr>
            <p:cNvPr id="56537" name="Text Box 245"/>
            <p:cNvSpPr txBox="1">
              <a:spLocks noChangeArrowheads="1"/>
            </p:cNvSpPr>
            <p:nvPr/>
          </p:nvSpPr>
          <p:spPr bwMode="auto">
            <a:xfrm>
              <a:off x="3069141" y="320358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3</a:t>
              </a:r>
            </a:p>
          </p:txBody>
        </p:sp>
        <p:sp>
          <p:nvSpPr>
            <p:cNvPr id="56538" name="Text Box 246"/>
            <p:cNvSpPr txBox="1">
              <a:spLocks noChangeArrowheads="1"/>
            </p:cNvSpPr>
            <p:nvPr/>
          </p:nvSpPr>
          <p:spPr bwMode="auto">
            <a:xfrm>
              <a:off x="3594592" y="320247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4</a:t>
              </a:r>
            </a:p>
          </p:txBody>
        </p:sp>
        <p:sp>
          <p:nvSpPr>
            <p:cNvPr id="56539" name="Rectangle 58"/>
            <p:cNvSpPr>
              <a:spLocks noChangeArrowheads="1"/>
            </p:cNvSpPr>
            <p:nvPr/>
          </p:nvSpPr>
          <p:spPr bwMode="auto">
            <a:xfrm>
              <a:off x="1430107" y="283686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24" name="Line 195"/>
            <p:cNvSpPr>
              <a:spLocks noChangeShapeType="1"/>
            </p:cNvSpPr>
            <p:nvPr/>
          </p:nvSpPr>
          <p:spPr bwMode="auto">
            <a:xfrm>
              <a:off x="1430884" y="283732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25" name="Line 196"/>
            <p:cNvSpPr>
              <a:spLocks noChangeShapeType="1"/>
            </p:cNvSpPr>
            <p:nvPr/>
          </p:nvSpPr>
          <p:spPr bwMode="auto">
            <a:xfrm>
              <a:off x="1430884" y="300244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6542" name="Rectangle 9"/>
            <p:cNvSpPr>
              <a:spLocks noChangeArrowheads="1"/>
            </p:cNvSpPr>
            <p:nvPr/>
          </p:nvSpPr>
          <p:spPr bwMode="auto">
            <a:xfrm>
              <a:off x="1430107" y="201340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3" name="Rectangle 16"/>
            <p:cNvSpPr>
              <a:spLocks noChangeArrowheads="1"/>
            </p:cNvSpPr>
            <p:nvPr/>
          </p:nvSpPr>
          <p:spPr bwMode="auto">
            <a:xfrm>
              <a:off x="1430107" y="1847163"/>
              <a:ext cx="216715" cy="16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4" name="Rectangle 23"/>
            <p:cNvSpPr>
              <a:spLocks noChangeArrowheads="1"/>
            </p:cNvSpPr>
            <p:nvPr/>
          </p:nvSpPr>
          <p:spPr bwMode="auto">
            <a:xfrm>
              <a:off x="1430107" y="1682861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5" name="Rectangle 30"/>
            <p:cNvSpPr>
              <a:spLocks noChangeArrowheads="1"/>
            </p:cNvSpPr>
            <p:nvPr/>
          </p:nvSpPr>
          <p:spPr bwMode="auto">
            <a:xfrm>
              <a:off x="1430107" y="151758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6" name="Rectangle 37"/>
            <p:cNvSpPr>
              <a:spLocks noChangeArrowheads="1"/>
            </p:cNvSpPr>
            <p:nvPr/>
          </p:nvSpPr>
          <p:spPr bwMode="auto">
            <a:xfrm>
              <a:off x="1430107" y="1353286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7" name="Rectangle 44"/>
            <p:cNvSpPr>
              <a:spLocks noChangeArrowheads="1"/>
            </p:cNvSpPr>
            <p:nvPr/>
          </p:nvSpPr>
          <p:spPr bwMode="auto">
            <a:xfrm>
              <a:off x="1430107" y="118801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48" name="Rectangle 46"/>
            <p:cNvSpPr>
              <a:spLocks noChangeArrowheads="1"/>
            </p:cNvSpPr>
            <p:nvPr/>
          </p:nvSpPr>
          <p:spPr bwMode="auto">
            <a:xfrm>
              <a:off x="3055138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6549" name="Rectangle 47"/>
            <p:cNvSpPr>
              <a:spLocks noChangeArrowheads="1"/>
            </p:cNvSpPr>
            <p:nvPr/>
          </p:nvSpPr>
          <p:spPr bwMode="auto">
            <a:xfrm>
              <a:off x="2703726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6550" name="Rectangle 48"/>
            <p:cNvSpPr>
              <a:spLocks noChangeArrowheads="1"/>
            </p:cNvSpPr>
            <p:nvPr/>
          </p:nvSpPr>
          <p:spPr bwMode="auto">
            <a:xfrm>
              <a:off x="2350313" y="3002134"/>
              <a:ext cx="353413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6551" name="Rectangle 49"/>
            <p:cNvSpPr>
              <a:spLocks noChangeArrowheads="1"/>
            </p:cNvSpPr>
            <p:nvPr/>
          </p:nvSpPr>
          <p:spPr bwMode="auto">
            <a:xfrm>
              <a:off x="1998901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6552" name="Rectangle 50"/>
            <p:cNvSpPr>
              <a:spLocks noChangeArrowheads="1"/>
            </p:cNvSpPr>
            <p:nvPr/>
          </p:nvSpPr>
          <p:spPr bwMode="auto">
            <a:xfrm>
              <a:off x="1646822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6553" name="Rectangle 51"/>
            <p:cNvSpPr>
              <a:spLocks noChangeArrowheads="1"/>
            </p:cNvSpPr>
            <p:nvPr/>
          </p:nvSpPr>
          <p:spPr bwMode="auto">
            <a:xfrm>
              <a:off x="1430107" y="300213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4" name="Rectangle 65"/>
            <p:cNvSpPr>
              <a:spLocks noChangeArrowheads="1"/>
            </p:cNvSpPr>
            <p:nvPr/>
          </p:nvSpPr>
          <p:spPr bwMode="auto">
            <a:xfrm>
              <a:off x="1430107" y="2672559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5" name="Rectangle 72"/>
            <p:cNvSpPr>
              <a:spLocks noChangeArrowheads="1"/>
            </p:cNvSpPr>
            <p:nvPr/>
          </p:nvSpPr>
          <p:spPr bwMode="auto">
            <a:xfrm>
              <a:off x="1430107" y="2508257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6" name="Rectangle 79"/>
            <p:cNvSpPr>
              <a:spLocks noChangeArrowheads="1"/>
            </p:cNvSpPr>
            <p:nvPr/>
          </p:nvSpPr>
          <p:spPr bwMode="auto">
            <a:xfrm>
              <a:off x="1430107" y="234298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7" name="Rectangle 86"/>
            <p:cNvSpPr>
              <a:spLocks noChangeArrowheads="1"/>
            </p:cNvSpPr>
            <p:nvPr/>
          </p:nvSpPr>
          <p:spPr bwMode="auto">
            <a:xfrm>
              <a:off x="1430107" y="217771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8" name="Rectangle 93"/>
            <p:cNvSpPr>
              <a:spLocks noChangeArrowheads="1"/>
            </p:cNvSpPr>
            <p:nvPr/>
          </p:nvSpPr>
          <p:spPr bwMode="auto">
            <a:xfrm>
              <a:off x="1430107" y="102371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59" name="Rectangle 100"/>
            <p:cNvSpPr>
              <a:spLocks noChangeArrowheads="1"/>
            </p:cNvSpPr>
            <p:nvPr/>
          </p:nvSpPr>
          <p:spPr bwMode="auto">
            <a:xfrm>
              <a:off x="1430107" y="85843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60" name="Rectangle 107"/>
            <p:cNvSpPr>
              <a:spLocks noChangeArrowheads="1"/>
            </p:cNvSpPr>
            <p:nvPr/>
          </p:nvSpPr>
          <p:spPr bwMode="auto">
            <a:xfrm>
              <a:off x="1430107" y="693163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61" name="Rectangle 114"/>
            <p:cNvSpPr>
              <a:spLocks noChangeArrowheads="1"/>
            </p:cNvSpPr>
            <p:nvPr/>
          </p:nvSpPr>
          <p:spPr bwMode="auto">
            <a:xfrm>
              <a:off x="1430107" y="528862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62" name="Rectangle 121"/>
            <p:cNvSpPr>
              <a:spLocks noChangeArrowheads="1"/>
            </p:cNvSpPr>
            <p:nvPr/>
          </p:nvSpPr>
          <p:spPr bwMode="auto">
            <a:xfrm>
              <a:off x="1430107" y="36456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63" name="Rectangle 128"/>
            <p:cNvSpPr>
              <a:spLocks noChangeArrowheads="1"/>
            </p:cNvSpPr>
            <p:nvPr/>
          </p:nvSpPr>
          <p:spPr bwMode="auto">
            <a:xfrm>
              <a:off x="1430107" y="19928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48" name="Line 186"/>
            <p:cNvSpPr>
              <a:spLocks noChangeShapeType="1"/>
            </p:cNvSpPr>
            <p:nvPr/>
          </p:nvSpPr>
          <p:spPr bwMode="auto">
            <a:xfrm>
              <a:off x="1430884" y="36517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49" name="Line 187"/>
            <p:cNvSpPr>
              <a:spLocks noChangeShapeType="1"/>
            </p:cNvSpPr>
            <p:nvPr/>
          </p:nvSpPr>
          <p:spPr bwMode="auto">
            <a:xfrm>
              <a:off x="1430884" y="52871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0" name="Line 188"/>
            <p:cNvSpPr>
              <a:spLocks noChangeShapeType="1"/>
            </p:cNvSpPr>
            <p:nvPr/>
          </p:nvSpPr>
          <p:spPr bwMode="auto">
            <a:xfrm>
              <a:off x="1430884" y="693841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1" name="Line 189"/>
            <p:cNvSpPr>
              <a:spLocks noChangeShapeType="1"/>
            </p:cNvSpPr>
            <p:nvPr/>
          </p:nvSpPr>
          <p:spPr bwMode="auto">
            <a:xfrm>
              <a:off x="1430884" y="858968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2" name="Line 190"/>
            <p:cNvSpPr>
              <a:spLocks noChangeShapeType="1"/>
            </p:cNvSpPr>
            <p:nvPr/>
          </p:nvSpPr>
          <p:spPr bwMode="auto">
            <a:xfrm>
              <a:off x="1430884" y="102409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3" name="Line 191"/>
            <p:cNvSpPr>
              <a:spLocks noChangeShapeType="1"/>
            </p:cNvSpPr>
            <p:nvPr/>
          </p:nvSpPr>
          <p:spPr bwMode="auto">
            <a:xfrm>
              <a:off x="1430884" y="118763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4" name="Line 192"/>
            <p:cNvSpPr>
              <a:spLocks noChangeShapeType="1"/>
            </p:cNvSpPr>
            <p:nvPr/>
          </p:nvSpPr>
          <p:spPr bwMode="auto">
            <a:xfrm>
              <a:off x="1430884" y="234352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5" name="Line 193"/>
            <p:cNvSpPr>
              <a:spLocks noChangeShapeType="1"/>
            </p:cNvSpPr>
            <p:nvPr/>
          </p:nvSpPr>
          <p:spPr bwMode="auto">
            <a:xfrm>
              <a:off x="1430884" y="250865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6" name="Line 194"/>
            <p:cNvSpPr>
              <a:spLocks noChangeShapeType="1"/>
            </p:cNvSpPr>
            <p:nvPr/>
          </p:nvSpPr>
          <p:spPr bwMode="auto">
            <a:xfrm>
              <a:off x="1430884" y="267219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7" name="Line 205"/>
            <p:cNvSpPr>
              <a:spLocks noChangeShapeType="1"/>
            </p:cNvSpPr>
            <p:nvPr/>
          </p:nvSpPr>
          <p:spPr bwMode="auto">
            <a:xfrm>
              <a:off x="1430884" y="135276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8" name="Line 206"/>
            <p:cNvSpPr>
              <a:spLocks noChangeShapeType="1"/>
            </p:cNvSpPr>
            <p:nvPr/>
          </p:nvSpPr>
          <p:spPr bwMode="auto">
            <a:xfrm>
              <a:off x="1430884" y="1517890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9" name="Line 207"/>
            <p:cNvSpPr>
              <a:spLocks noChangeShapeType="1"/>
            </p:cNvSpPr>
            <p:nvPr/>
          </p:nvSpPr>
          <p:spPr bwMode="auto">
            <a:xfrm>
              <a:off x="1430884" y="168301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0" name="Line 208"/>
            <p:cNvSpPr>
              <a:spLocks noChangeShapeType="1"/>
            </p:cNvSpPr>
            <p:nvPr/>
          </p:nvSpPr>
          <p:spPr bwMode="auto">
            <a:xfrm>
              <a:off x="1430884" y="184655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1" name="Line 209"/>
            <p:cNvSpPr>
              <a:spLocks noChangeShapeType="1"/>
            </p:cNvSpPr>
            <p:nvPr/>
          </p:nvSpPr>
          <p:spPr bwMode="auto">
            <a:xfrm>
              <a:off x="1430884" y="201327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2" name="Line 210"/>
            <p:cNvSpPr>
              <a:spLocks noChangeShapeType="1"/>
            </p:cNvSpPr>
            <p:nvPr/>
          </p:nvSpPr>
          <p:spPr bwMode="auto">
            <a:xfrm>
              <a:off x="1430884" y="217839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3" name="Line 236"/>
            <p:cNvSpPr>
              <a:spLocks noChangeShapeType="1"/>
            </p:cNvSpPr>
            <p:nvPr/>
          </p:nvSpPr>
          <p:spPr bwMode="auto">
            <a:xfrm>
              <a:off x="1548335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4" name="Line 237"/>
            <p:cNvSpPr>
              <a:spLocks noChangeShapeType="1"/>
            </p:cNvSpPr>
            <p:nvPr/>
          </p:nvSpPr>
          <p:spPr bwMode="auto">
            <a:xfrm>
              <a:off x="1900687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5" name="Line 238"/>
            <p:cNvSpPr>
              <a:spLocks noChangeShapeType="1"/>
            </p:cNvSpPr>
            <p:nvPr/>
          </p:nvSpPr>
          <p:spPr bwMode="auto">
            <a:xfrm>
              <a:off x="2253040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6" name="Line 239"/>
            <p:cNvSpPr>
              <a:spLocks noChangeShapeType="1"/>
            </p:cNvSpPr>
            <p:nvPr/>
          </p:nvSpPr>
          <p:spPr bwMode="auto">
            <a:xfrm>
              <a:off x="2638722" y="3248552"/>
              <a:ext cx="3507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7" name="Line 240"/>
            <p:cNvSpPr>
              <a:spLocks noChangeShapeType="1"/>
            </p:cNvSpPr>
            <p:nvPr/>
          </p:nvSpPr>
          <p:spPr bwMode="auto">
            <a:xfrm>
              <a:off x="2989488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6584" name="Rectangle 336"/>
            <p:cNvSpPr>
              <a:spLocks noChangeArrowheads="1"/>
            </p:cNvSpPr>
            <p:nvPr/>
          </p:nvSpPr>
          <p:spPr bwMode="auto">
            <a:xfrm>
              <a:off x="1434108" y="2096045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85" name="Rectangle 343"/>
            <p:cNvSpPr>
              <a:spLocks noChangeArrowheads="1"/>
            </p:cNvSpPr>
            <p:nvPr/>
          </p:nvSpPr>
          <p:spPr bwMode="auto">
            <a:xfrm>
              <a:off x="1434108" y="1930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86" name="Rectangle 350"/>
            <p:cNvSpPr>
              <a:spLocks noChangeArrowheads="1"/>
            </p:cNvSpPr>
            <p:nvPr/>
          </p:nvSpPr>
          <p:spPr bwMode="auto">
            <a:xfrm>
              <a:off x="1434108" y="176549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87" name="Rectangle 357"/>
            <p:cNvSpPr>
              <a:spLocks noChangeArrowheads="1"/>
            </p:cNvSpPr>
            <p:nvPr/>
          </p:nvSpPr>
          <p:spPr bwMode="auto">
            <a:xfrm>
              <a:off x="1434108" y="1601196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88" name="Rectangle 364"/>
            <p:cNvSpPr>
              <a:spLocks noChangeArrowheads="1"/>
            </p:cNvSpPr>
            <p:nvPr/>
          </p:nvSpPr>
          <p:spPr bwMode="auto">
            <a:xfrm>
              <a:off x="1434108" y="1436895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89" name="Rectangle 371"/>
            <p:cNvSpPr>
              <a:spLocks noChangeArrowheads="1"/>
            </p:cNvSpPr>
            <p:nvPr/>
          </p:nvSpPr>
          <p:spPr bwMode="auto">
            <a:xfrm>
              <a:off x="1434108" y="127162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0" name="Rectangle 378"/>
            <p:cNvSpPr>
              <a:spLocks noChangeArrowheads="1"/>
            </p:cNvSpPr>
            <p:nvPr/>
          </p:nvSpPr>
          <p:spPr bwMode="auto">
            <a:xfrm>
              <a:off x="1434108" y="292047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1" name="Rectangle 385"/>
            <p:cNvSpPr>
              <a:spLocks noChangeArrowheads="1"/>
            </p:cNvSpPr>
            <p:nvPr/>
          </p:nvSpPr>
          <p:spPr bwMode="auto">
            <a:xfrm>
              <a:off x="1434108" y="275616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2" name="Rectangle 392"/>
            <p:cNvSpPr>
              <a:spLocks noChangeArrowheads="1"/>
            </p:cNvSpPr>
            <p:nvPr/>
          </p:nvSpPr>
          <p:spPr bwMode="auto">
            <a:xfrm>
              <a:off x="1434108" y="259089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3" name="Rectangle 399"/>
            <p:cNvSpPr>
              <a:spLocks noChangeArrowheads="1"/>
            </p:cNvSpPr>
            <p:nvPr/>
          </p:nvSpPr>
          <p:spPr bwMode="auto">
            <a:xfrm>
              <a:off x="1434108" y="2426593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4" name="Rectangle 406"/>
            <p:cNvSpPr>
              <a:spLocks noChangeArrowheads="1"/>
            </p:cNvSpPr>
            <p:nvPr/>
          </p:nvSpPr>
          <p:spPr bwMode="auto">
            <a:xfrm>
              <a:off x="1434108" y="2261319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5" name="Rectangle 413"/>
            <p:cNvSpPr>
              <a:spLocks noChangeArrowheads="1"/>
            </p:cNvSpPr>
            <p:nvPr/>
          </p:nvSpPr>
          <p:spPr bwMode="auto">
            <a:xfrm>
              <a:off x="1434108" y="110634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6" name="Rectangle 420"/>
            <p:cNvSpPr>
              <a:spLocks noChangeArrowheads="1"/>
            </p:cNvSpPr>
            <p:nvPr/>
          </p:nvSpPr>
          <p:spPr bwMode="auto">
            <a:xfrm>
              <a:off x="1434108" y="94204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7" name="Rectangle 427"/>
            <p:cNvSpPr>
              <a:spLocks noChangeArrowheads="1"/>
            </p:cNvSpPr>
            <p:nvPr/>
          </p:nvSpPr>
          <p:spPr bwMode="auto">
            <a:xfrm>
              <a:off x="1434108" y="776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8" name="Rectangle 434"/>
            <p:cNvSpPr>
              <a:spLocks noChangeArrowheads="1"/>
            </p:cNvSpPr>
            <p:nvPr/>
          </p:nvSpPr>
          <p:spPr bwMode="auto">
            <a:xfrm>
              <a:off x="1434108" y="612471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599" name="Rectangle 441"/>
            <p:cNvSpPr>
              <a:spLocks noChangeArrowheads="1"/>
            </p:cNvSpPr>
            <p:nvPr/>
          </p:nvSpPr>
          <p:spPr bwMode="auto">
            <a:xfrm>
              <a:off x="1434108" y="44719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6600" name="Rectangle 448"/>
            <p:cNvSpPr>
              <a:spLocks noChangeArrowheads="1"/>
            </p:cNvSpPr>
            <p:nvPr/>
          </p:nvSpPr>
          <p:spPr bwMode="auto">
            <a:xfrm>
              <a:off x="1434108" y="28289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85" name="Line 765"/>
            <p:cNvSpPr>
              <a:spLocks noChangeShapeType="1"/>
            </p:cNvSpPr>
            <p:nvPr/>
          </p:nvSpPr>
          <p:spPr bwMode="auto">
            <a:xfrm>
              <a:off x="1426122" y="3165988"/>
              <a:ext cx="2329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638803" y="1287664"/>
              <a:ext cx="2123636" cy="18576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497" name="TextBox 10"/>
          <p:cNvSpPr txBox="1">
            <a:spLocks noChangeArrowheads="1"/>
          </p:cNvSpPr>
          <p:nvPr/>
        </p:nvSpPr>
        <p:spPr bwMode="auto">
          <a:xfrm>
            <a:off x="622300" y="4763"/>
            <a:ext cx="1603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2213" y="454025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2213" y="124301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32213" y="207486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56501" name="TextBox 37"/>
          <p:cNvSpPr txBox="1">
            <a:spLocks noChangeArrowheads="1"/>
          </p:cNvSpPr>
          <p:nvPr/>
        </p:nvSpPr>
        <p:spPr bwMode="auto">
          <a:xfrm>
            <a:off x="3059113" y="4763"/>
            <a:ext cx="16081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#2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08925" y="449263"/>
            <a:ext cx="498475" cy="460375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916863" y="1225550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Write Volumes on Sheet of Paper</a:t>
            </a:r>
          </a:p>
        </p:txBody>
      </p:sp>
      <p:sp>
        <p:nvSpPr>
          <p:cNvPr id="56504" name="TextBox 65"/>
          <p:cNvSpPr txBox="1">
            <a:spLocks noChangeArrowheads="1"/>
          </p:cNvSpPr>
          <p:nvPr/>
        </p:nvSpPr>
        <p:spPr bwMode="auto">
          <a:xfrm>
            <a:off x="7319963" y="0"/>
            <a:ext cx="16081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#5</a:t>
            </a:r>
          </a:p>
        </p:txBody>
      </p:sp>
      <p:cxnSp>
        <p:nvCxnSpPr>
          <p:cNvPr id="91" name="Shape 90"/>
          <p:cNvCxnSpPr>
            <a:stCxn id="67" idx="2"/>
            <a:endCxn id="74" idx="0"/>
          </p:cNvCxnSpPr>
          <p:nvPr/>
        </p:nvCxnSpPr>
        <p:spPr>
          <a:xfrm rot="16200000" flipH="1">
            <a:off x="8004970" y="1062831"/>
            <a:ext cx="315912" cy="95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hape 25"/>
          <p:cNvCxnSpPr>
            <a:stCxn id="39" idx="2"/>
            <a:endCxn id="40" idx="0"/>
          </p:cNvCxnSpPr>
          <p:nvPr/>
        </p:nvCxnSpPr>
        <p:spPr>
          <a:xfrm rot="5400000">
            <a:off x="3817938" y="1079500"/>
            <a:ext cx="328612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25"/>
          <p:cNvCxnSpPr>
            <a:stCxn id="40" idx="2"/>
            <a:endCxn id="41" idx="0"/>
          </p:cNvCxnSpPr>
          <p:nvPr/>
        </p:nvCxnSpPr>
        <p:spPr>
          <a:xfrm rot="5400000">
            <a:off x="3796506" y="1889919"/>
            <a:ext cx="371475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614363" y="47625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609600" y="123190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Measure diameter of all balloons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11188" y="2068513"/>
            <a:ext cx="574675" cy="48101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Write diameter on all balloons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766888" y="46672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Mark intervals  of &gt;30cm on string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62125" y="122237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Tie all balloons onto string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765300" y="2068513"/>
            <a:ext cx="576263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Double-check measure-ments</a:t>
            </a:r>
          </a:p>
        </p:txBody>
      </p:sp>
      <p:cxnSp>
        <p:nvCxnSpPr>
          <p:cNvPr id="193" name="Shape 25"/>
          <p:cNvCxnSpPr>
            <a:stCxn id="187" idx="3"/>
            <a:endCxn id="191" idx="1"/>
          </p:cNvCxnSpPr>
          <p:nvPr/>
        </p:nvCxnSpPr>
        <p:spPr>
          <a:xfrm>
            <a:off x="1189038" y="717550"/>
            <a:ext cx="573087" cy="7461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8" idx="0"/>
          </p:cNvCxnSpPr>
          <p:nvPr/>
        </p:nvCxnSpPr>
        <p:spPr>
          <a:xfrm rot="5400000">
            <a:off x="762794" y="1092994"/>
            <a:ext cx="273050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2"/>
            <a:endCxn id="189" idx="0"/>
          </p:cNvCxnSpPr>
          <p:nvPr/>
        </p:nvCxnSpPr>
        <p:spPr>
          <a:xfrm rot="16200000" flipH="1">
            <a:off x="720725" y="1890713"/>
            <a:ext cx="354013" cy="1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0" idx="2"/>
            <a:endCxn id="191" idx="0"/>
          </p:cNvCxnSpPr>
          <p:nvPr/>
        </p:nvCxnSpPr>
        <p:spPr>
          <a:xfrm rot="5400000">
            <a:off x="1914525" y="1082676"/>
            <a:ext cx="274637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hape 25"/>
          <p:cNvCxnSpPr>
            <a:stCxn id="191" idx="2"/>
            <a:endCxn id="192" idx="0"/>
          </p:cNvCxnSpPr>
          <p:nvPr/>
        </p:nvCxnSpPr>
        <p:spPr>
          <a:xfrm rot="16200000" flipH="1">
            <a:off x="1868488" y="1884363"/>
            <a:ext cx="365125" cy="317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hape 25"/>
          <p:cNvCxnSpPr>
            <a:stCxn id="189" idx="3"/>
            <a:endCxn id="192" idx="1"/>
          </p:cNvCxnSpPr>
          <p:nvPr/>
        </p:nvCxnSpPr>
        <p:spPr>
          <a:xfrm>
            <a:off x="1185863" y="2308225"/>
            <a:ext cx="579437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870575" y="454025"/>
            <a:ext cx="49847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870575" y="124301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5870575" y="207486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56523" name="TextBox 212"/>
          <p:cNvSpPr txBox="1">
            <a:spLocks noChangeArrowheads="1"/>
          </p:cNvSpPr>
          <p:nvPr/>
        </p:nvSpPr>
        <p:spPr bwMode="auto">
          <a:xfrm>
            <a:off x="5219700" y="4763"/>
            <a:ext cx="16081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#3</a:t>
            </a:r>
          </a:p>
        </p:txBody>
      </p:sp>
      <p:cxnSp>
        <p:nvCxnSpPr>
          <p:cNvPr id="214" name="Shape 25"/>
          <p:cNvCxnSpPr>
            <a:stCxn id="210" idx="2"/>
            <a:endCxn id="211" idx="0"/>
          </p:cNvCxnSpPr>
          <p:nvPr/>
        </p:nvCxnSpPr>
        <p:spPr>
          <a:xfrm rot="5400000">
            <a:off x="5956301" y="1079500"/>
            <a:ext cx="328612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hape 25"/>
          <p:cNvCxnSpPr>
            <a:stCxn id="211" idx="2"/>
            <a:endCxn id="212" idx="0"/>
          </p:cNvCxnSpPr>
          <p:nvPr/>
        </p:nvCxnSpPr>
        <p:spPr>
          <a:xfrm rot="5400000">
            <a:off x="5934869" y="1889919"/>
            <a:ext cx="371475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6399213" y="4286250"/>
            <a:ext cx="106362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Daily Scrum Meeting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Keep team coordinated and up-to-date with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Surface “blocks” or problems daily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Everyone stands in a circle, facing each 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Lasts 15 minutes or less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Everyone reports 3 things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What </a:t>
            </a:r>
            <a:r>
              <a:rPr lang="en-US" u="sng" dirty="0" smtClean="0">
                <a:latin typeface="Myriad Pro Semibold" pitchFamily="29" charset="0"/>
                <a:ea typeface="ＭＳ Ｐゴシック" pitchFamily="29" charset="-128"/>
              </a:rPr>
              <a:t>did</a:t>
            </a: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 I do since the last meeting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What </a:t>
            </a:r>
            <a:r>
              <a:rPr lang="en-US" u="sng" dirty="0" smtClean="0">
                <a:latin typeface="Myriad Pro Semibold" pitchFamily="29" charset="0"/>
                <a:ea typeface="ＭＳ Ｐゴシック" pitchFamily="29" charset="-128"/>
              </a:rPr>
              <a:t>will</a:t>
            </a: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 I do by the next meeting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What are my “blocks” or problems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No discussion until after meeting ends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Recommended: Team and SM only (no others)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After the meeting, </a:t>
            </a:r>
            <a:r>
              <a:rPr lang="en-US" sz="2800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 helps remove the blocks and help find solutions to the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1155700"/>
            <a:ext cx="8940800" cy="406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2959100"/>
            <a:ext cx="5067300" cy="330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7" name="Group 1862"/>
          <p:cNvGraphicFramePr>
            <a:graphicFrameLocks noGrp="1"/>
          </p:cNvGraphicFramePr>
          <p:nvPr/>
        </p:nvGraphicFramePr>
        <p:xfrm>
          <a:off x="533400" y="3151188"/>
          <a:ext cx="4584700" cy="2927668"/>
        </p:xfrm>
        <a:graphic>
          <a:graphicData uri="http://schemas.openxmlformats.org/drawingml/2006/table">
            <a:tbl>
              <a:tblPr/>
              <a:tblGrid>
                <a:gridCol w="2244725"/>
                <a:gridCol w="763588"/>
                <a:gridCol w="315912"/>
                <a:gridCol w="314325"/>
                <a:gridCol w="314325"/>
                <a:gridCol w="317500"/>
                <a:gridCol w="314325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Tasks to Complete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Initial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Est.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</a:t>
                      </a:r>
                      <a:b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</a:b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Blow up 5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diameter of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diameter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Mark intervals of &gt;30cm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Tie balloons to string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Double-check measurements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Roll newspaper into tube and table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height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Test weight strength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Construct 10 paper airplanes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Flight test each airplane, sign and write time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Destroy airplanes that fail, replace and retest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Translate Martian message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message neatly on new sheet of paper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TOTAL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905500" y="2946400"/>
            <a:ext cx="29972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9568" name="Group 109"/>
          <p:cNvGrpSpPr>
            <a:grpSpLocks/>
          </p:cNvGrpSpPr>
          <p:nvPr/>
        </p:nvGrpSpPr>
        <p:grpSpPr bwMode="auto">
          <a:xfrm>
            <a:off x="5935663" y="3124200"/>
            <a:ext cx="2954337" cy="3508375"/>
            <a:chOff x="1122973" y="76200"/>
            <a:chExt cx="2953727" cy="3508958"/>
          </a:xfrm>
        </p:grpSpPr>
        <p:sp>
          <p:nvSpPr>
            <p:cNvPr id="59610" name="Text Box 250"/>
            <p:cNvSpPr txBox="1">
              <a:spLocks noChangeArrowheads="1"/>
            </p:cNvSpPr>
            <p:nvPr/>
          </p:nvSpPr>
          <p:spPr bwMode="auto">
            <a:xfrm>
              <a:off x="1196054" y="76200"/>
              <a:ext cx="28806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BURNDOWN CHART</a:t>
              </a:r>
            </a:p>
          </p:txBody>
        </p:sp>
        <p:sp>
          <p:nvSpPr>
            <p:cNvPr id="112" name="Text Box 249"/>
            <p:cNvSpPr txBox="1">
              <a:spLocks noChangeArrowheads="1"/>
            </p:cNvSpPr>
            <p:nvPr/>
          </p:nvSpPr>
          <p:spPr bwMode="auto">
            <a:xfrm rot="16200000">
              <a:off x="65483" y="1690996"/>
              <a:ext cx="2326073" cy="21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>
                  <a:latin typeface="Myriad Pro Light" pitchFamily="34" charset="0"/>
                  <a:ea typeface="+mn-ea"/>
                </a:rPr>
                <a:t>TOTAL MINUTES OF WORK </a:t>
              </a:r>
              <a:r>
                <a:rPr lang="en-US" sz="1050" u="sng">
                  <a:latin typeface="Myriad Pro Light" pitchFamily="34" charset="0"/>
                  <a:ea typeface="+mn-ea"/>
                </a:rPr>
                <a:t>LEFT TO DO</a:t>
              </a:r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1643565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4" name="Line 755"/>
            <p:cNvSpPr>
              <a:spLocks noChangeShapeType="1"/>
            </p:cNvSpPr>
            <p:nvPr/>
          </p:nvSpPr>
          <p:spPr bwMode="auto">
            <a:xfrm>
              <a:off x="217844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5" name="Line 756"/>
            <p:cNvSpPr>
              <a:spLocks noChangeShapeType="1"/>
            </p:cNvSpPr>
            <p:nvPr/>
          </p:nvSpPr>
          <p:spPr bwMode="auto">
            <a:xfrm>
              <a:off x="2695860" y="365173"/>
              <a:ext cx="4762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6" name="Line 757"/>
            <p:cNvSpPr>
              <a:spLocks noChangeShapeType="1"/>
            </p:cNvSpPr>
            <p:nvPr/>
          </p:nvSpPr>
          <p:spPr bwMode="auto">
            <a:xfrm>
              <a:off x="323391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7" name="Line 758"/>
            <p:cNvSpPr>
              <a:spLocks noChangeShapeType="1"/>
            </p:cNvSpPr>
            <p:nvPr/>
          </p:nvSpPr>
          <p:spPr bwMode="auto">
            <a:xfrm>
              <a:off x="3757679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9617" name="Text Box 242"/>
            <p:cNvSpPr txBox="1">
              <a:spLocks noChangeArrowheads="1"/>
            </p:cNvSpPr>
            <p:nvPr/>
          </p:nvSpPr>
          <p:spPr bwMode="auto">
            <a:xfrm>
              <a:off x="1401434" y="3216339"/>
              <a:ext cx="580734" cy="36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/>
                <a:t>Initial</a:t>
              </a:r>
              <a:br>
                <a:rPr lang="en-US" sz="1100"/>
              </a:br>
              <a:r>
                <a:rPr lang="en-US" sz="1100"/>
                <a:t>Estimate</a:t>
              </a:r>
            </a:p>
          </p:txBody>
        </p:sp>
        <p:sp>
          <p:nvSpPr>
            <p:cNvPr id="59618" name="Text Box 243"/>
            <p:cNvSpPr txBox="1">
              <a:spLocks noChangeArrowheads="1"/>
            </p:cNvSpPr>
            <p:nvPr/>
          </p:nvSpPr>
          <p:spPr bwMode="auto">
            <a:xfrm>
              <a:off x="2021573" y="3202470"/>
              <a:ext cx="4336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1</a:t>
              </a:r>
            </a:p>
          </p:txBody>
        </p:sp>
        <p:sp>
          <p:nvSpPr>
            <p:cNvPr id="59619" name="Text Box 244"/>
            <p:cNvSpPr txBox="1">
              <a:spLocks noChangeArrowheads="1"/>
            </p:cNvSpPr>
            <p:nvPr/>
          </p:nvSpPr>
          <p:spPr bwMode="auto">
            <a:xfrm>
              <a:off x="2533688" y="3205244"/>
              <a:ext cx="45202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2</a:t>
              </a:r>
            </a:p>
          </p:txBody>
        </p:sp>
        <p:sp>
          <p:nvSpPr>
            <p:cNvPr id="59620" name="Text Box 245"/>
            <p:cNvSpPr txBox="1">
              <a:spLocks noChangeArrowheads="1"/>
            </p:cNvSpPr>
            <p:nvPr/>
          </p:nvSpPr>
          <p:spPr bwMode="auto">
            <a:xfrm>
              <a:off x="3069141" y="320358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3</a:t>
              </a:r>
            </a:p>
          </p:txBody>
        </p:sp>
        <p:sp>
          <p:nvSpPr>
            <p:cNvPr id="59621" name="Text Box 246"/>
            <p:cNvSpPr txBox="1">
              <a:spLocks noChangeArrowheads="1"/>
            </p:cNvSpPr>
            <p:nvPr/>
          </p:nvSpPr>
          <p:spPr bwMode="auto">
            <a:xfrm>
              <a:off x="3594592" y="320247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4</a:t>
              </a:r>
            </a:p>
          </p:txBody>
        </p:sp>
        <p:sp>
          <p:nvSpPr>
            <p:cNvPr id="59622" name="Rectangle 58"/>
            <p:cNvSpPr>
              <a:spLocks noChangeArrowheads="1"/>
            </p:cNvSpPr>
            <p:nvPr/>
          </p:nvSpPr>
          <p:spPr bwMode="auto">
            <a:xfrm>
              <a:off x="1430107" y="283686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24" name="Line 195"/>
            <p:cNvSpPr>
              <a:spLocks noChangeShapeType="1"/>
            </p:cNvSpPr>
            <p:nvPr/>
          </p:nvSpPr>
          <p:spPr bwMode="auto">
            <a:xfrm>
              <a:off x="1430884" y="283732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25" name="Line 196"/>
            <p:cNvSpPr>
              <a:spLocks noChangeShapeType="1"/>
            </p:cNvSpPr>
            <p:nvPr/>
          </p:nvSpPr>
          <p:spPr bwMode="auto">
            <a:xfrm>
              <a:off x="1430884" y="300244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9625" name="Rectangle 9"/>
            <p:cNvSpPr>
              <a:spLocks noChangeArrowheads="1"/>
            </p:cNvSpPr>
            <p:nvPr/>
          </p:nvSpPr>
          <p:spPr bwMode="auto">
            <a:xfrm>
              <a:off x="1430107" y="201340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26" name="Rectangle 16"/>
            <p:cNvSpPr>
              <a:spLocks noChangeArrowheads="1"/>
            </p:cNvSpPr>
            <p:nvPr/>
          </p:nvSpPr>
          <p:spPr bwMode="auto">
            <a:xfrm>
              <a:off x="1430107" y="1847163"/>
              <a:ext cx="216715" cy="16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27" name="Rectangle 23"/>
            <p:cNvSpPr>
              <a:spLocks noChangeArrowheads="1"/>
            </p:cNvSpPr>
            <p:nvPr/>
          </p:nvSpPr>
          <p:spPr bwMode="auto">
            <a:xfrm>
              <a:off x="1430107" y="1682861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28" name="Rectangle 30"/>
            <p:cNvSpPr>
              <a:spLocks noChangeArrowheads="1"/>
            </p:cNvSpPr>
            <p:nvPr/>
          </p:nvSpPr>
          <p:spPr bwMode="auto">
            <a:xfrm>
              <a:off x="1430107" y="151758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29" name="Rectangle 37"/>
            <p:cNvSpPr>
              <a:spLocks noChangeArrowheads="1"/>
            </p:cNvSpPr>
            <p:nvPr/>
          </p:nvSpPr>
          <p:spPr bwMode="auto">
            <a:xfrm>
              <a:off x="1430107" y="1353286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30" name="Rectangle 44"/>
            <p:cNvSpPr>
              <a:spLocks noChangeArrowheads="1"/>
            </p:cNvSpPr>
            <p:nvPr/>
          </p:nvSpPr>
          <p:spPr bwMode="auto">
            <a:xfrm>
              <a:off x="1430107" y="118801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31" name="Rectangle 46"/>
            <p:cNvSpPr>
              <a:spLocks noChangeArrowheads="1"/>
            </p:cNvSpPr>
            <p:nvPr/>
          </p:nvSpPr>
          <p:spPr bwMode="auto">
            <a:xfrm>
              <a:off x="3055138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9632" name="Rectangle 47"/>
            <p:cNvSpPr>
              <a:spLocks noChangeArrowheads="1"/>
            </p:cNvSpPr>
            <p:nvPr/>
          </p:nvSpPr>
          <p:spPr bwMode="auto">
            <a:xfrm>
              <a:off x="2703726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9633" name="Rectangle 48"/>
            <p:cNvSpPr>
              <a:spLocks noChangeArrowheads="1"/>
            </p:cNvSpPr>
            <p:nvPr/>
          </p:nvSpPr>
          <p:spPr bwMode="auto">
            <a:xfrm>
              <a:off x="2350313" y="3002134"/>
              <a:ext cx="353413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9634" name="Rectangle 49"/>
            <p:cNvSpPr>
              <a:spLocks noChangeArrowheads="1"/>
            </p:cNvSpPr>
            <p:nvPr/>
          </p:nvSpPr>
          <p:spPr bwMode="auto">
            <a:xfrm>
              <a:off x="1998901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9635" name="Rectangle 50"/>
            <p:cNvSpPr>
              <a:spLocks noChangeArrowheads="1"/>
            </p:cNvSpPr>
            <p:nvPr/>
          </p:nvSpPr>
          <p:spPr bwMode="auto">
            <a:xfrm>
              <a:off x="1646822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59636" name="Rectangle 51"/>
            <p:cNvSpPr>
              <a:spLocks noChangeArrowheads="1"/>
            </p:cNvSpPr>
            <p:nvPr/>
          </p:nvSpPr>
          <p:spPr bwMode="auto">
            <a:xfrm>
              <a:off x="1430107" y="300213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37" name="Rectangle 65"/>
            <p:cNvSpPr>
              <a:spLocks noChangeArrowheads="1"/>
            </p:cNvSpPr>
            <p:nvPr/>
          </p:nvSpPr>
          <p:spPr bwMode="auto">
            <a:xfrm>
              <a:off x="1430107" y="2672559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38" name="Rectangle 72"/>
            <p:cNvSpPr>
              <a:spLocks noChangeArrowheads="1"/>
            </p:cNvSpPr>
            <p:nvPr/>
          </p:nvSpPr>
          <p:spPr bwMode="auto">
            <a:xfrm>
              <a:off x="1430107" y="2508257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39" name="Rectangle 79"/>
            <p:cNvSpPr>
              <a:spLocks noChangeArrowheads="1"/>
            </p:cNvSpPr>
            <p:nvPr/>
          </p:nvSpPr>
          <p:spPr bwMode="auto">
            <a:xfrm>
              <a:off x="1430107" y="234298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0" name="Rectangle 86"/>
            <p:cNvSpPr>
              <a:spLocks noChangeArrowheads="1"/>
            </p:cNvSpPr>
            <p:nvPr/>
          </p:nvSpPr>
          <p:spPr bwMode="auto">
            <a:xfrm>
              <a:off x="1430107" y="217771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1" name="Rectangle 93"/>
            <p:cNvSpPr>
              <a:spLocks noChangeArrowheads="1"/>
            </p:cNvSpPr>
            <p:nvPr/>
          </p:nvSpPr>
          <p:spPr bwMode="auto">
            <a:xfrm>
              <a:off x="1430107" y="102371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2" name="Rectangle 100"/>
            <p:cNvSpPr>
              <a:spLocks noChangeArrowheads="1"/>
            </p:cNvSpPr>
            <p:nvPr/>
          </p:nvSpPr>
          <p:spPr bwMode="auto">
            <a:xfrm>
              <a:off x="1430107" y="85843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3" name="Rectangle 107"/>
            <p:cNvSpPr>
              <a:spLocks noChangeArrowheads="1"/>
            </p:cNvSpPr>
            <p:nvPr/>
          </p:nvSpPr>
          <p:spPr bwMode="auto">
            <a:xfrm>
              <a:off x="1430107" y="693163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4" name="Rectangle 114"/>
            <p:cNvSpPr>
              <a:spLocks noChangeArrowheads="1"/>
            </p:cNvSpPr>
            <p:nvPr/>
          </p:nvSpPr>
          <p:spPr bwMode="auto">
            <a:xfrm>
              <a:off x="1430107" y="528862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5" name="Rectangle 121"/>
            <p:cNvSpPr>
              <a:spLocks noChangeArrowheads="1"/>
            </p:cNvSpPr>
            <p:nvPr/>
          </p:nvSpPr>
          <p:spPr bwMode="auto">
            <a:xfrm>
              <a:off x="1430107" y="36456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46" name="Rectangle 128"/>
            <p:cNvSpPr>
              <a:spLocks noChangeArrowheads="1"/>
            </p:cNvSpPr>
            <p:nvPr/>
          </p:nvSpPr>
          <p:spPr bwMode="auto">
            <a:xfrm>
              <a:off x="1430107" y="19928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48" name="Line 186"/>
            <p:cNvSpPr>
              <a:spLocks noChangeShapeType="1"/>
            </p:cNvSpPr>
            <p:nvPr/>
          </p:nvSpPr>
          <p:spPr bwMode="auto">
            <a:xfrm>
              <a:off x="1430884" y="36517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49" name="Line 187"/>
            <p:cNvSpPr>
              <a:spLocks noChangeShapeType="1"/>
            </p:cNvSpPr>
            <p:nvPr/>
          </p:nvSpPr>
          <p:spPr bwMode="auto">
            <a:xfrm>
              <a:off x="1430884" y="52871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0" name="Line 188"/>
            <p:cNvSpPr>
              <a:spLocks noChangeShapeType="1"/>
            </p:cNvSpPr>
            <p:nvPr/>
          </p:nvSpPr>
          <p:spPr bwMode="auto">
            <a:xfrm>
              <a:off x="1430884" y="693841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1" name="Line 189"/>
            <p:cNvSpPr>
              <a:spLocks noChangeShapeType="1"/>
            </p:cNvSpPr>
            <p:nvPr/>
          </p:nvSpPr>
          <p:spPr bwMode="auto">
            <a:xfrm>
              <a:off x="1430884" y="858968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2" name="Line 190"/>
            <p:cNvSpPr>
              <a:spLocks noChangeShapeType="1"/>
            </p:cNvSpPr>
            <p:nvPr/>
          </p:nvSpPr>
          <p:spPr bwMode="auto">
            <a:xfrm>
              <a:off x="1430884" y="102409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3" name="Line 191"/>
            <p:cNvSpPr>
              <a:spLocks noChangeShapeType="1"/>
            </p:cNvSpPr>
            <p:nvPr/>
          </p:nvSpPr>
          <p:spPr bwMode="auto">
            <a:xfrm>
              <a:off x="1430884" y="118763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4" name="Line 192"/>
            <p:cNvSpPr>
              <a:spLocks noChangeShapeType="1"/>
            </p:cNvSpPr>
            <p:nvPr/>
          </p:nvSpPr>
          <p:spPr bwMode="auto">
            <a:xfrm>
              <a:off x="1430884" y="234352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5" name="Line 193"/>
            <p:cNvSpPr>
              <a:spLocks noChangeShapeType="1"/>
            </p:cNvSpPr>
            <p:nvPr/>
          </p:nvSpPr>
          <p:spPr bwMode="auto">
            <a:xfrm>
              <a:off x="1430884" y="250865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6" name="Line 194"/>
            <p:cNvSpPr>
              <a:spLocks noChangeShapeType="1"/>
            </p:cNvSpPr>
            <p:nvPr/>
          </p:nvSpPr>
          <p:spPr bwMode="auto">
            <a:xfrm>
              <a:off x="1430884" y="267219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7" name="Line 205"/>
            <p:cNvSpPr>
              <a:spLocks noChangeShapeType="1"/>
            </p:cNvSpPr>
            <p:nvPr/>
          </p:nvSpPr>
          <p:spPr bwMode="auto">
            <a:xfrm>
              <a:off x="1430884" y="135276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8" name="Line 206"/>
            <p:cNvSpPr>
              <a:spLocks noChangeShapeType="1"/>
            </p:cNvSpPr>
            <p:nvPr/>
          </p:nvSpPr>
          <p:spPr bwMode="auto">
            <a:xfrm>
              <a:off x="1430884" y="1517890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9" name="Line 207"/>
            <p:cNvSpPr>
              <a:spLocks noChangeShapeType="1"/>
            </p:cNvSpPr>
            <p:nvPr/>
          </p:nvSpPr>
          <p:spPr bwMode="auto">
            <a:xfrm>
              <a:off x="1430884" y="168301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0" name="Line 208"/>
            <p:cNvSpPr>
              <a:spLocks noChangeShapeType="1"/>
            </p:cNvSpPr>
            <p:nvPr/>
          </p:nvSpPr>
          <p:spPr bwMode="auto">
            <a:xfrm>
              <a:off x="1430884" y="184655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1" name="Line 209"/>
            <p:cNvSpPr>
              <a:spLocks noChangeShapeType="1"/>
            </p:cNvSpPr>
            <p:nvPr/>
          </p:nvSpPr>
          <p:spPr bwMode="auto">
            <a:xfrm>
              <a:off x="1430884" y="201327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2" name="Line 210"/>
            <p:cNvSpPr>
              <a:spLocks noChangeShapeType="1"/>
            </p:cNvSpPr>
            <p:nvPr/>
          </p:nvSpPr>
          <p:spPr bwMode="auto">
            <a:xfrm>
              <a:off x="1430884" y="217839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3" name="Line 236"/>
            <p:cNvSpPr>
              <a:spLocks noChangeShapeType="1"/>
            </p:cNvSpPr>
            <p:nvPr/>
          </p:nvSpPr>
          <p:spPr bwMode="auto">
            <a:xfrm>
              <a:off x="1548335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4" name="Line 237"/>
            <p:cNvSpPr>
              <a:spLocks noChangeShapeType="1"/>
            </p:cNvSpPr>
            <p:nvPr/>
          </p:nvSpPr>
          <p:spPr bwMode="auto">
            <a:xfrm>
              <a:off x="1900687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5" name="Line 238"/>
            <p:cNvSpPr>
              <a:spLocks noChangeShapeType="1"/>
            </p:cNvSpPr>
            <p:nvPr/>
          </p:nvSpPr>
          <p:spPr bwMode="auto">
            <a:xfrm>
              <a:off x="2253040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6" name="Line 239"/>
            <p:cNvSpPr>
              <a:spLocks noChangeShapeType="1"/>
            </p:cNvSpPr>
            <p:nvPr/>
          </p:nvSpPr>
          <p:spPr bwMode="auto">
            <a:xfrm>
              <a:off x="2638722" y="3248552"/>
              <a:ext cx="3507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7" name="Line 240"/>
            <p:cNvSpPr>
              <a:spLocks noChangeShapeType="1"/>
            </p:cNvSpPr>
            <p:nvPr/>
          </p:nvSpPr>
          <p:spPr bwMode="auto">
            <a:xfrm>
              <a:off x="2989488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59667" name="Rectangle 336"/>
            <p:cNvSpPr>
              <a:spLocks noChangeArrowheads="1"/>
            </p:cNvSpPr>
            <p:nvPr/>
          </p:nvSpPr>
          <p:spPr bwMode="auto">
            <a:xfrm>
              <a:off x="1434108" y="2096045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68" name="Rectangle 343"/>
            <p:cNvSpPr>
              <a:spLocks noChangeArrowheads="1"/>
            </p:cNvSpPr>
            <p:nvPr/>
          </p:nvSpPr>
          <p:spPr bwMode="auto">
            <a:xfrm>
              <a:off x="1434108" y="1930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69" name="Rectangle 350"/>
            <p:cNvSpPr>
              <a:spLocks noChangeArrowheads="1"/>
            </p:cNvSpPr>
            <p:nvPr/>
          </p:nvSpPr>
          <p:spPr bwMode="auto">
            <a:xfrm>
              <a:off x="1434108" y="176549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0" name="Rectangle 357"/>
            <p:cNvSpPr>
              <a:spLocks noChangeArrowheads="1"/>
            </p:cNvSpPr>
            <p:nvPr/>
          </p:nvSpPr>
          <p:spPr bwMode="auto">
            <a:xfrm>
              <a:off x="1434108" y="1601196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1" name="Rectangle 364"/>
            <p:cNvSpPr>
              <a:spLocks noChangeArrowheads="1"/>
            </p:cNvSpPr>
            <p:nvPr/>
          </p:nvSpPr>
          <p:spPr bwMode="auto">
            <a:xfrm>
              <a:off x="1434108" y="1436895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2" name="Rectangle 371"/>
            <p:cNvSpPr>
              <a:spLocks noChangeArrowheads="1"/>
            </p:cNvSpPr>
            <p:nvPr/>
          </p:nvSpPr>
          <p:spPr bwMode="auto">
            <a:xfrm>
              <a:off x="1434108" y="127162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3" name="Rectangle 378"/>
            <p:cNvSpPr>
              <a:spLocks noChangeArrowheads="1"/>
            </p:cNvSpPr>
            <p:nvPr/>
          </p:nvSpPr>
          <p:spPr bwMode="auto">
            <a:xfrm>
              <a:off x="1434108" y="292047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4" name="Rectangle 385"/>
            <p:cNvSpPr>
              <a:spLocks noChangeArrowheads="1"/>
            </p:cNvSpPr>
            <p:nvPr/>
          </p:nvSpPr>
          <p:spPr bwMode="auto">
            <a:xfrm>
              <a:off x="1434108" y="275616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5" name="Rectangle 392"/>
            <p:cNvSpPr>
              <a:spLocks noChangeArrowheads="1"/>
            </p:cNvSpPr>
            <p:nvPr/>
          </p:nvSpPr>
          <p:spPr bwMode="auto">
            <a:xfrm>
              <a:off x="1434108" y="259089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6" name="Rectangle 399"/>
            <p:cNvSpPr>
              <a:spLocks noChangeArrowheads="1"/>
            </p:cNvSpPr>
            <p:nvPr/>
          </p:nvSpPr>
          <p:spPr bwMode="auto">
            <a:xfrm>
              <a:off x="1434108" y="2426593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7" name="Rectangle 406"/>
            <p:cNvSpPr>
              <a:spLocks noChangeArrowheads="1"/>
            </p:cNvSpPr>
            <p:nvPr/>
          </p:nvSpPr>
          <p:spPr bwMode="auto">
            <a:xfrm>
              <a:off x="1434108" y="2261319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8" name="Rectangle 413"/>
            <p:cNvSpPr>
              <a:spLocks noChangeArrowheads="1"/>
            </p:cNvSpPr>
            <p:nvPr/>
          </p:nvSpPr>
          <p:spPr bwMode="auto">
            <a:xfrm>
              <a:off x="1434108" y="110634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79" name="Rectangle 420"/>
            <p:cNvSpPr>
              <a:spLocks noChangeArrowheads="1"/>
            </p:cNvSpPr>
            <p:nvPr/>
          </p:nvSpPr>
          <p:spPr bwMode="auto">
            <a:xfrm>
              <a:off x="1434108" y="94204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80" name="Rectangle 427"/>
            <p:cNvSpPr>
              <a:spLocks noChangeArrowheads="1"/>
            </p:cNvSpPr>
            <p:nvPr/>
          </p:nvSpPr>
          <p:spPr bwMode="auto">
            <a:xfrm>
              <a:off x="1434108" y="776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81" name="Rectangle 434"/>
            <p:cNvSpPr>
              <a:spLocks noChangeArrowheads="1"/>
            </p:cNvSpPr>
            <p:nvPr/>
          </p:nvSpPr>
          <p:spPr bwMode="auto">
            <a:xfrm>
              <a:off x="1434108" y="612471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82" name="Rectangle 441"/>
            <p:cNvSpPr>
              <a:spLocks noChangeArrowheads="1"/>
            </p:cNvSpPr>
            <p:nvPr/>
          </p:nvSpPr>
          <p:spPr bwMode="auto">
            <a:xfrm>
              <a:off x="1434108" y="44719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59683" name="Rectangle 448"/>
            <p:cNvSpPr>
              <a:spLocks noChangeArrowheads="1"/>
            </p:cNvSpPr>
            <p:nvPr/>
          </p:nvSpPr>
          <p:spPr bwMode="auto">
            <a:xfrm>
              <a:off x="1434108" y="28289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85" name="Line 765"/>
            <p:cNvSpPr>
              <a:spLocks noChangeShapeType="1"/>
            </p:cNvSpPr>
            <p:nvPr/>
          </p:nvSpPr>
          <p:spPr bwMode="auto">
            <a:xfrm>
              <a:off x="1426122" y="3165988"/>
              <a:ext cx="2329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638803" y="1287664"/>
              <a:ext cx="2123636" cy="18576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69" name="TextBox 10"/>
          <p:cNvSpPr txBox="1">
            <a:spLocks noChangeArrowheads="1"/>
          </p:cNvSpPr>
          <p:nvPr/>
        </p:nvSpPr>
        <p:spPr bwMode="auto">
          <a:xfrm>
            <a:off x="622300" y="4763"/>
            <a:ext cx="1603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2213" y="454025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2213" y="124301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32213" y="207486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59573" name="TextBox 37"/>
          <p:cNvSpPr txBox="1">
            <a:spLocks noChangeArrowheads="1"/>
          </p:cNvSpPr>
          <p:nvPr/>
        </p:nvSpPr>
        <p:spPr bwMode="auto">
          <a:xfrm>
            <a:off x="3059113" y="4763"/>
            <a:ext cx="16081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#2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08925" y="449263"/>
            <a:ext cx="498475" cy="460375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916863" y="1225550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Write Volumes on Sheet of Paper</a:t>
            </a:r>
          </a:p>
        </p:txBody>
      </p:sp>
      <p:sp>
        <p:nvSpPr>
          <p:cNvPr id="59576" name="TextBox 65"/>
          <p:cNvSpPr txBox="1">
            <a:spLocks noChangeArrowheads="1"/>
          </p:cNvSpPr>
          <p:nvPr/>
        </p:nvSpPr>
        <p:spPr bwMode="auto">
          <a:xfrm>
            <a:off x="7319963" y="0"/>
            <a:ext cx="16081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#5</a:t>
            </a:r>
          </a:p>
        </p:txBody>
      </p:sp>
      <p:cxnSp>
        <p:nvCxnSpPr>
          <p:cNvPr id="91" name="Shape 90"/>
          <p:cNvCxnSpPr>
            <a:stCxn id="67" idx="2"/>
            <a:endCxn id="74" idx="0"/>
          </p:cNvCxnSpPr>
          <p:nvPr/>
        </p:nvCxnSpPr>
        <p:spPr>
          <a:xfrm rot="16200000" flipH="1">
            <a:off x="8004970" y="1062831"/>
            <a:ext cx="315912" cy="95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hape 25"/>
          <p:cNvCxnSpPr>
            <a:stCxn id="39" idx="2"/>
            <a:endCxn id="40" idx="0"/>
          </p:cNvCxnSpPr>
          <p:nvPr/>
        </p:nvCxnSpPr>
        <p:spPr>
          <a:xfrm rot="5400000">
            <a:off x="3817938" y="1079500"/>
            <a:ext cx="328612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25"/>
          <p:cNvCxnSpPr>
            <a:stCxn id="40" idx="2"/>
            <a:endCxn id="41" idx="0"/>
          </p:cNvCxnSpPr>
          <p:nvPr/>
        </p:nvCxnSpPr>
        <p:spPr>
          <a:xfrm rot="5400000">
            <a:off x="3796506" y="1889919"/>
            <a:ext cx="371475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614363" y="47625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609600" y="123190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Measure diameter of all balloons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11188" y="2068513"/>
            <a:ext cx="574675" cy="48101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Write diameter on all balloons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766888" y="46672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Mark intervals  of &gt;30cm on string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62125" y="122237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Tie all balloons onto string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765300" y="2068513"/>
            <a:ext cx="576263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Double-check measure-ments</a:t>
            </a:r>
          </a:p>
        </p:txBody>
      </p:sp>
      <p:cxnSp>
        <p:nvCxnSpPr>
          <p:cNvPr id="193" name="Shape 25"/>
          <p:cNvCxnSpPr>
            <a:stCxn id="187" idx="3"/>
            <a:endCxn id="191" idx="1"/>
          </p:cNvCxnSpPr>
          <p:nvPr/>
        </p:nvCxnSpPr>
        <p:spPr>
          <a:xfrm>
            <a:off x="1189038" y="717550"/>
            <a:ext cx="573087" cy="7461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8" idx="0"/>
          </p:cNvCxnSpPr>
          <p:nvPr/>
        </p:nvCxnSpPr>
        <p:spPr>
          <a:xfrm rot="5400000">
            <a:off x="762794" y="1092994"/>
            <a:ext cx="273050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2"/>
            <a:endCxn id="189" idx="0"/>
          </p:cNvCxnSpPr>
          <p:nvPr/>
        </p:nvCxnSpPr>
        <p:spPr>
          <a:xfrm rot="16200000" flipH="1">
            <a:off x="720725" y="1890713"/>
            <a:ext cx="354013" cy="1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0" idx="2"/>
            <a:endCxn id="191" idx="0"/>
          </p:cNvCxnSpPr>
          <p:nvPr/>
        </p:nvCxnSpPr>
        <p:spPr>
          <a:xfrm rot="5400000">
            <a:off x="1914525" y="1082676"/>
            <a:ext cx="274637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hape 25"/>
          <p:cNvCxnSpPr>
            <a:stCxn id="191" idx="2"/>
            <a:endCxn id="192" idx="0"/>
          </p:cNvCxnSpPr>
          <p:nvPr/>
        </p:nvCxnSpPr>
        <p:spPr>
          <a:xfrm rot="16200000" flipH="1">
            <a:off x="1868488" y="1884363"/>
            <a:ext cx="365125" cy="317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hape 25"/>
          <p:cNvCxnSpPr>
            <a:stCxn id="189" idx="3"/>
            <a:endCxn id="192" idx="1"/>
          </p:cNvCxnSpPr>
          <p:nvPr/>
        </p:nvCxnSpPr>
        <p:spPr>
          <a:xfrm>
            <a:off x="1185863" y="2308225"/>
            <a:ext cx="579437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870575" y="454025"/>
            <a:ext cx="49847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870575" y="124301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5870575" y="207486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59595" name="TextBox 212"/>
          <p:cNvSpPr txBox="1">
            <a:spLocks noChangeArrowheads="1"/>
          </p:cNvSpPr>
          <p:nvPr/>
        </p:nvSpPr>
        <p:spPr bwMode="auto">
          <a:xfrm>
            <a:off x="5219700" y="4763"/>
            <a:ext cx="16081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#3</a:t>
            </a:r>
          </a:p>
        </p:txBody>
      </p:sp>
      <p:cxnSp>
        <p:nvCxnSpPr>
          <p:cNvPr id="214" name="Shape 25"/>
          <p:cNvCxnSpPr>
            <a:stCxn id="210" idx="2"/>
            <a:endCxn id="211" idx="0"/>
          </p:cNvCxnSpPr>
          <p:nvPr/>
        </p:nvCxnSpPr>
        <p:spPr>
          <a:xfrm rot="5400000">
            <a:off x="5956301" y="1079500"/>
            <a:ext cx="328612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hape 25"/>
          <p:cNvCxnSpPr>
            <a:stCxn id="211" idx="2"/>
            <a:endCxn id="212" idx="0"/>
          </p:cNvCxnSpPr>
          <p:nvPr/>
        </p:nvCxnSpPr>
        <p:spPr>
          <a:xfrm rot="5400000">
            <a:off x="5934869" y="1889919"/>
            <a:ext cx="371475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598" name="Group 222"/>
          <p:cNvGrpSpPr>
            <a:grpSpLocks/>
          </p:cNvGrpSpPr>
          <p:nvPr/>
        </p:nvGrpSpPr>
        <p:grpSpPr bwMode="auto">
          <a:xfrm>
            <a:off x="3792538" y="503238"/>
            <a:ext cx="412750" cy="336550"/>
            <a:chOff x="2457450" y="1085850"/>
            <a:chExt cx="412750" cy="336550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2457450" y="109220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476500" y="108585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99" name="TextBox 251"/>
          <p:cNvSpPr txBox="1">
            <a:spLocks noChangeArrowheads="1"/>
          </p:cNvSpPr>
          <p:nvPr/>
        </p:nvSpPr>
        <p:spPr bwMode="auto">
          <a:xfrm>
            <a:off x="2933700" y="3378200"/>
            <a:ext cx="5175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Sanjay</a:t>
            </a:r>
          </a:p>
        </p:txBody>
      </p:sp>
      <p:sp>
        <p:nvSpPr>
          <p:cNvPr id="59600" name="TextBox 252"/>
          <p:cNvSpPr txBox="1">
            <a:spLocks noChangeArrowheads="1"/>
          </p:cNvSpPr>
          <p:nvPr/>
        </p:nvSpPr>
        <p:spPr bwMode="auto">
          <a:xfrm>
            <a:off x="2908300" y="4343400"/>
            <a:ext cx="53816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Anjana</a:t>
            </a:r>
          </a:p>
        </p:txBody>
      </p:sp>
      <p:sp>
        <p:nvSpPr>
          <p:cNvPr id="59601" name="TextBox 253"/>
          <p:cNvSpPr txBox="1">
            <a:spLocks noChangeArrowheads="1"/>
          </p:cNvSpPr>
          <p:nvPr/>
        </p:nvSpPr>
        <p:spPr bwMode="auto">
          <a:xfrm>
            <a:off x="2914650" y="4889500"/>
            <a:ext cx="5445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Vikram</a:t>
            </a:r>
          </a:p>
        </p:txBody>
      </p:sp>
      <p:sp>
        <p:nvSpPr>
          <p:cNvPr id="59602" name="TextBox 254"/>
          <p:cNvSpPr txBox="1">
            <a:spLocks noChangeArrowheads="1"/>
          </p:cNvSpPr>
          <p:nvPr/>
        </p:nvSpPr>
        <p:spPr bwMode="auto">
          <a:xfrm>
            <a:off x="2952750" y="5435600"/>
            <a:ext cx="4333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Priya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3892550" y="33845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6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3886200" y="43497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0</a:t>
            </a:r>
          </a:p>
        </p:txBody>
      </p: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3879850" y="48958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8</a:t>
            </a:r>
          </a:p>
        </p:txBody>
      </p:sp>
      <p:sp>
        <p:nvSpPr>
          <p:cNvPr id="259" name="TextBox 258"/>
          <p:cNvSpPr txBox="1">
            <a:spLocks noChangeArrowheads="1"/>
          </p:cNvSpPr>
          <p:nvPr/>
        </p:nvSpPr>
        <p:spPr bwMode="auto">
          <a:xfrm>
            <a:off x="3848100" y="5441950"/>
            <a:ext cx="3127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13</a:t>
            </a:r>
          </a:p>
        </p:txBody>
      </p:sp>
      <p:sp>
        <p:nvSpPr>
          <p:cNvPr id="199" name="Oval 198"/>
          <p:cNvSpPr/>
          <p:nvPr/>
        </p:nvSpPr>
        <p:spPr>
          <a:xfrm>
            <a:off x="6399213" y="4286250"/>
            <a:ext cx="106362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/>
      <p:bldP spid="258" grpId="0"/>
      <p:bldP spid="2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1155700"/>
            <a:ext cx="8940800" cy="406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2959100"/>
            <a:ext cx="5067300" cy="330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7" name="Group 1862"/>
          <p:cNvGraphicFramePr>
            <a:graphicFrameLocks noGrp="1"/>
          </p:cNvGraphicFramePr>
          <p:nvPr/>
        </p:nvGraphicFramePr>
        <p:xfrm>
          <a:off x="533400" y="3151188"/>
          <a:ext cx="4584700" cy="2927668"/>
        </p:xfrm>
        <a:graphic>
          <a:graphicData uri="http://schemas.openxmlformats.org/drawingml/2006/table">
            <a:tbl>
              <a:tblPr/>
              <a:tblGrid>
                <a:gridCol w="2244725"/>
                <a:gridCol w="763588"/>
                <a:gridCol w="315912"/>
                <a:gridCol w="314325"/>
                <a:gridCol w="314325"/>
                <a:gridCol w="317500"/>
                <a:gridCol w="314325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Tasks to Complete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Initial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Est.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</a:t>
                      </a:r>
                      <a:b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</a:b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Blow up 5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diameter of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diameter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Mark intervals of &gt;30cm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Tie balloons to string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Double-check measurements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Roll newspaper into tube and table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height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Test weight strength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Construct 10 paper airplanes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Flight test each airplane, sign and write time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Destroy airplanes that fail, replace and retest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Translate Martian message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message neatly on new sheet of paper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TOTAL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905500" y="2946400"/>
            <a:ext cx="29972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0592" name="Group 109"/>
          <p:cNvGrpSpPr>
            <a:grpSpLocks/>
          </p:cNvGrpSpPr>
          <p:nvPr/>
        </p:nvGrpSpPr>
        <p:grpSpPr bwMode="auto">
          <a:xfrm>
            <a:off x="5935663" y="3124200"/>
            <a:ext cx="2954337" cy="3508375"/>
            <a:chOff x="1122973" y="76200"/>
            <a:chExt cx="2953727" cy="3508958"/>
          </a:xfrm>
        </p:grpSpPr>
        <p:sp>
          <p:nvSpPr>
            <p:cNvPr id="60645" name="Text Box 250"/>
            <p:cNvSpPr txBox="1">
              <a:spLocks noChangeArrowheads="1"/>
            </p:cNvSpPr>
            <p:nvPr/>
          </p:nvSpPr>
          <p:spPr bwMode="auto">
            <a:xfrm>
              <a:off x="1196054" y="76200"/>
              <a:ext cx="28806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BURNDOWN CHART</a:t>
              </a:r>
            </a:p>
          </p:txBody>
        </p:sp>
        <p:sp>
          <p:nvSpPr>
            <p:cNvPr id="112" name="Text Box 249"/>
            <p:cNvSpPr txBox="1">
              <a:spLocks noChangeArrowheads="1"/>
            </p:cNvSpPr>
            <p:nvPr/>
          </p:nvSpPr>
          <p:spPr bwMode="auto">
            <a:xfrm rot="16200000">
              <a:off x="65483" y="1690996"/>
              <a:ext cx="2326073" cy="21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>
                  <a:latin typeface="Myriad Pro Light" pitchFamily="34" charset="0"/>
                  <a:ea typeface="+mn-ea"/>
                </a:rPr>
                <a:t>TOTAL MINUTES OF WORK </a:t>
              </a:r>
              <a:r>
                <a:rPr lang="en-US" sz="1050" u="sng">
                  <a:latin typeface="Myriad Pro Light" pitchFamily="34" charset="0"/>
                  <a:ea typeface="+mn-ea"/>
                </a:rPr>
                <a:t>LEFT TO DO</a:t>
              </a:r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1643565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4" name="Line 755"/>
            <p:cNvSpPr>
              <a:spLocks noChangeShapeType="1"/>
            </p:cNvSpPr>
            <p:nvPr/>
          </p:nvSpPr>
          <p:spPr bwMode="auto">
            <a:xfrm>
              <a:off x="217844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5" name="Line 756"/>
            <p:cNvSpPr>
              <a:spLocks noChangeShapeType="1"/>
            </p:cNvSpPr>
            <p:nvPr/>
          </p:nvSpPr>
          <p:spPr bwMode="auto">
            <a:xfrm>
              <a:off x="2695860" y="365173"/>
              <a:ext cx="4762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6" name="Line 757"/>
            <p:cNvSpPr>
              <a:spLocks noChangeShapeType="1"/>
            </p:cNvSpPr>
            <p:nvPr/>
          </p:nvSpPr>
          <p:spPr bwMode="auto">
            <a:xfrm>
              <a:off x="323391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7" name="Line 758"/>
            <p:cNvSpPr>
              <a:spLocks noChangeShapeType="1"/>
            </p:cNvSpPr>
            <p:nvPr/>
          </p:nvSpPr>
          <p:spPr bwMode="auto">
            <a:xfrm>
              <a:off x="3757679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0652" name="Text Box 242"/>
            <p:cNvSpPr txBox="1">
              <a:spLocks noChangeArrowheads="1"/>
            </p:cNvSpPr>
            <p:nvPr/>
          </p:nvSpPr>
          <p:spPr bwMode="auto">
            <a:xfrm>
              <a:off x="1401434" y="3216339"/>
              <a:ext cx="580734" cy="36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/>
                <a:t>Initial</a:t>
              </a:r>
              <a:br>
                <a:rPr lang="en-US" sz="1100"/>
              </a:br>
              <a:r>
                <a:rPr lang="en-US" sz="1100"/>
                <a:t>Estimate</a:t>
              </a:r>
            </a:p>
          </p:txBody>
        </p:sp>
        <p:sp>
          <p:nvSpPr>
            <p:cNvPr id="60653" name="Text Box 243"/>
            <p:cNvSpPr txBox="1">
              <a:spLocks noChangeArrowheads="1"/>
            </p:cNvSpPr>
            <p:nvPr/>
          </p:nvSpPr>
          <p:spPr bwMode="auto">
            <a:xfrm>
              <a:off x="2021573" y="3202470"/>
              <a:ext cx="4336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1</a:t>
              </a:r>
            </a:p>
          </p:txBody>
        </p:sp>
        <p:sp>
          <p:nvSpPr>
            <p:cNvPr id="60654" name="Text Box 244"/>
            <p:cNvSpPr txBox="1">
              <a:spLocks noChangeArrowheads="1"/>
            </p:cNvSpPr>
            <p:nvPr/>
          </p:nvSpPr>
          <p:spPr bwMode="auto">
            <a:xfrm>
              <a:off x="2533688" y="3205244"/>
              <a:ext cx="45202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2</a:t>
              </a:r>
            </a:p>
          </p:txBody>
        </p:sp>
        <p:sp>
          <p:nvSpPr>
            <p:cNvPr id="60655" name="Text Box 245"/>
            <p:cNvSpPr txBox="1">
              <a:spLocks noChangeArrowheads="1"/>
            </p:cNvSpPr>
            <p:nvPr/>
          </p:nvSpPr>
          <p:spPr bwMode="auto">
            <a:xfrm>
              <a:off x="3069141" y="320358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3</a:t>
              </a:r>
            </a:p>
          </p:txBody>
        </p:sp>
        <p:sp>
          <p:nvSpPr>
            <p:cNvPr id="60656" name="Text Box 246"/>
            <p:cNvSpPr txBox="1">
              <a:spLocks noChangeArrowheads="1"/>
            </p:cNvSpPr>
            <p:nvPr/>
          </p:nvSpPr>
          <p:spPr bwMode="auto">
            <a:xfrm>
              <a:off x="3594592" y="320247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4</a:t>
              </a:r>
            </a:p>
          </p:txBody>
        </p:sp>
        <p:sp>
          <p:nvSpPr>
            <p:cNvPr id="60657" name="Rectangle 58"/>
            <p:cNvSpPr>
              <a:spLocks noChangeArrowheads="1"/>
            </p:cNvSpPr>
            <p:nvPr/>
          </p:nvSpPr>
          <p:spPr bwMode="auto">
            <a:xfrm>
              <a:off x="1430107" y="283686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24" name="Line 195"/>
            <p:cNvSpPr>
              <a:spLocks noChangeShapeType="1"/>
            </p:cNvSpPr>
            <p:nvPr/>
          </p:nvSpPr>
          <p:spPr bwMode="auto">
            <a:xfrm>
              <a:off x="1430884" y="283732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25" name="Line 196"/>
            <p:cNvSpPr>
              <a:spLocks noChangeShapeType="1"/>
            </p:cNvSpPr>
            <p:nvPr/>
          </p:nvSpPr>
          <p:spPr bwMode="auto">
            <a:xfrm>
              <a:off x="1430884" y="300244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0660" name="Rectangle 9"/>
            <p:cNvSpPr>
              <a:spLocks noChangeArrowheads="1"/>
            </p:cNvSpPr>
            <p:nvPr/>
          </p:nvSpPr>
          <p:spPr bwMode="auto">
            <a:xfrm>
              <a:off x="1430107" y="201340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1" name="Rectangle 16"/>
            <p:cNvSpPr>
              <a:spLocks noChangeArrowheads="1"/>
            </p:cNvSpPr>
            <p:nvPr/>
          </p:nvSpPr>
          <p:spPr bwMode="auto">
            <a:xfrm>
              <a:off x="1430107" y="1847163"/>
              <a:ext cx="216715" cy="16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2" name="Rectangle 23"/>
            <p:cNvSpPr>
              <a:spLocks noChangeArrowheads="1"/>
            </p:cNvSpPr>
            <p:nvPr/>
          </p:nvSpPr>
          <p:spPr bwMode="auto">
            <a:xfrm>
              <a:off x="1430107" y="1682861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3" name="Rectangle 30"/>
            <p:cNvSpPr>
              <a:spLocks noChangeArrowheads="1"/>
            </p:cNvSpPr>
            <p:nvPr/>
          </p:nvSpPr>
          <p:spPr bwMode="auto">
            <a:xfrm>
              <a:off x="1430107" y="151758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4" name="Rectangle 37"/>
            <p:cNvSpPr>
              <a:spLocks noChangeArrowheads="1"/>
            </p:cNvSpPr>
            <p:nvPr/>
          </p:nvSpPr>
          <p:spPr bwMode="auto">
            <a:xfrm>
              <a:off x="1430107" y="1353286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5" name="Rectangle 44"/>
            <p:cNvSpPr>
              <a:spLocks noChangeArrowheads="1"/>
            </p:cNvSpPr>
            <p:nvPr/>
          </p:nvSpPr>
          <p:spPr bwMode="auto">
            <a:xfrm>
              <a:off x="1430107" y="118801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66" name="Rectangle 46"/>
            <p:cNvSpPr>
              <a:spLocks noChangeArrowheads="1"/>
            </p:cNvSpPr>
            <p:nvPr/>
          </p:nvSpPr>
          <p:spPr bwMode="auto">
            <a:xfrm>
              <a:off x="3055138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0667" name="Rectangle 47"/>
            <p:cNvSpPr>
              <a:spLocks noChangeArrowheads="1"/>
            </p:cNvSpPr>
            <p:nvPr/>
          </p:nvSpPr>
          <p:spPr bwMode="auto">
            <a:xfrm>
              <a:off x="2703726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0668" name="Rectangle 48"/>
            <p:cNvSpPr>
              <a:spLocks noChangeArrowheads="1"/>
            </p:cNvSpPr>
            <p:nvPr/>
          </p:nvSpPr>
          <p:spPr bwMode="auto">
            <a:xfrm>
              <a:off x="2350313" y="3002134"/>
              <a:ext cx="353413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0669" name="Rectangle 49"/>
            <p:cNvSpPr>
              <a:spLocks noChangeArrowheads="1"/>
            </p:cNvSpPr>
            <p:nvPr/>
          </p:nvSpPr>
          <p:spPr bwMode="auto">
            <a:xfrm>
              <a:off x="1998901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0670" name="Rectangle 50"/>
            <p:cNvSpPr>
              <a:spLocks noChangeArrowheads="1"/>
            </p:cNvSpPr>
            <p:nvPr/>
          </p:nvSpPr>
          <p:spPr bwMode="auto">
            <a:xfrm>
              <a:off x="1646822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0671" name="Rectangle 51"/>
            <p:cNvSpPr>
              <a:spLocks noChangeArrowheads="1"/>
            </p:cNvSpPr>
            <p:nvPr/>
          </p:nvSpPr>
          <p:spPr bwMode="auto">
            <a:xfrm>
              <a:off x="1430107" y="300213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2" name="Rectangle 65"/>
            <p:cNvSpPr>
              <a:spLocks noChangeArrowheads="1"/>
            </p:cNvSpPr>
            <p:nvPr/>
          </p:nvSpPr>
          <p:spPr bwMode="auto">
            <a:xfrm>
              <a:off x="1430107" y="2672559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3" name="Rectangle 72"/>
            <p:cNvSpPr>
              <a:spLocks noChangeArrowheads="1"/>
            </p:cNvSpPr>
            <p:nvPr/>
          </p:nvSpPr>
          <p:spPr bwMode="auto">
            <a:xfrm>
              <a:off x="1430107" y="2508257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4" name="Rectangle 79"/>
            <p:cNvSpPr>
              <a:spLocks noChangeArrowheads="1"/>
            </p:cNvSpPr>
            <p:nvPr/>
          </p:nvSpPr>
          <p:spPr bwMode="auto">
            <a:xfrm>
              <a:off x="1430107" y="234298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5" name="Rectangle 86"/>
            <p:cNvSpPr>
              <a:spLocks noChangeArrowheads="1"/>
            </p:cNvSpPr>
            <p:nvPr/>
          </p:nvSpPr>
          <p:spPr bwMode="auto">
            <a:xfrm>
              <a:off x="1430107" y="217771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6" name="Rectangle 93"/>
            <p:cNvSpPr>
              <a:spLocks noChangeArrowheads="1"/>
            </p:cNvSpPr>
            <p:nvPr/>
          </p:nvSpPr>
          <p:spPr bwMode="auto">
            <a:xfrm>
              <a:off x="1430107" y="102371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7" name="Rectangle 100"/>
            <p:cNvSpPr>
              <a:spLocks noChangeArrowheads="1"/>
            </p:cNvSpPr>
            <p:nvPr/>
          </p:nvSpPr>
          <p:spPr bwMode="auto">
            <a:xfrm>
              <a:off x="1430107" y="85843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8" name="Rectangle 107"/>
            <p:cNvSpPr>
              <a:spLocks noChangeArrowheads="1"/>
            </p:cNvSpPr>
            <p:nvPr/>
          </p:nvSpPr>
          <p:spPr bwMode="auto">
            <a:xfrm>
              <a:off x="1430107" y="693163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79" name="Rectangle 114"/>
            <p:cNvSpPr>
              <a:spLocks noChangeArrowheads="1"/>
            </p:cNvSpPr>
            <p:nvPr/>
          </p:nvSpPr>
          <p:spPr bwMode="auto">
            <a:xfrm>
              <a:off x="1430107" y="528862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80" name="Rectangle 121"/>
            <p:cNvSpPr>
              <a:spLocks noChangeArrowheads="1"/>
            </p:cNvSpPr>
            <p:nvPr/>
          </p:nvSpPr>
          <p:spPr bwMode="auto">
            <a:xfrm>
              <a:off x="1430107" y="36456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681" name="Rectangle 128"/>
            <p:cNvSpPr>
              <a:spLocks noChangeArrowheads="1"/>
            </p:cNvSpPr>
            <p:nvPr/>
          </p:nvSpPr>
          <p:spPr bwMode="auto">
            <a:xfrm>
              <a:off x="1430107" y="19928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48" name="Line 186"/>
            <p:cNvSpPr>
              <a:spLocks noChangeShapeType="1"/>
            </p:cNvSpPr>
            <p:nvPr/>
          </p:nvSpPr>
          <p:spPr bwMode="auto">
            <a:xfrm>
              <a:off x="1430884" y="36517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49" name="Line 187"/>
            <p:cNvSpPr>
              <a:spLocks noChangeShapeType="1"/>
            </p:cNvSpPr>
            <p:nvPr/>
          </p:nvSpPr>
          <p:spPr bwMode="auto">
            <a:xfrm>
              <a:off x="1430884" y="52871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0" name="Line 188"/>
            <p:cNvSpPr>
              <a:spLocks noChangeShapeType="1"/>
            </p:cNvSpPr>
            <p:nvPr/>
          </p:nvSpPr>
          <p:spPr bwMode="auto">
            <a:xfrm>
              <a:off x="1430884" y="693841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1" name="Line 189"/>
            <p:cNvSpPr>
              <a:spLocks noChangeShapeType="1"/>
            </p:cNvSpPr>
            <p:nvPr/>
          </p:nvSpPr>
          <p:spPr bwMode="auto">
            <a:xfrm>
              <a:off x="1430884" y="858968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2" name="Line 190"/>
            <p:cNvSpPr>
              <a:spLocks noChangeShapeType="1"/>
            </p:cNvSpPr>
            <p:nvPr/>
          </p:nvSpPr>
          <p:spPr bwMode="auto">
            <a:xfrm>
              <a:off x="1430884" y="102409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3" name="Line 191"/>
            <p:cNvSpPr>
              <a:spLocks noChangeShapeType="1"/>
            </p:cNvSpPr>
            <p:nvPr/>
          </p:nvSpPr>
          <p:spPr bwMode="auto">
            <a:xfrm>
              <a:off x="1430884" y="118763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4" name="Line 192"/>
            <p:cNvSpPr>
              <a:spLocks noChangeShapeType="1"/>
            </p:cNvSpPr>
            <p:nvPr/>
          </p:nvSpPr>
          <p:spPr bwMode="auto">
            <a:xfrm>
              <a:off x="1430884" y="234352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5" name="Line 193"/>
            <p:cNvSpPr>
              <a:spLocks noChangeShapeType="1"/>
            </p:cNvSpPr>
            <p:nvPr/>
          </p:nvSpPr>
          <p:spPr bwMode="auto">
            <a:xfrm>
              <a:off x="1430884" y="250865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6" name="Line 194"/>
            <p:cNvSpPr>
              <a:spLocks noChangeShapeType="1"/>
            </p:cNvSpPr>
            <p:nvPr/>
          </p:nvSpPr>
          <p:spPr bwMode="auto">
            <a:xfrm>
              <a:off x="1430884" y="267219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7" name="Line 205"/>
            <p:cNvSpPr>
              <a:spLocks noChangeShapeType="1"/>
            </p:cNvSpPr>
            <p:nvPr/>
          </p:nvSpPr>
          <p:spPr bwMode="auto">
            <a:xfrm>
              <a:off x="1430884" y="135276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8" name="Line 206"/>
            <p:cNvSpPr>
              <a:spLocks noChangeShapeType="1"/>
            </p:cNvSpPr>
            <p:nvPr/>
          </p:nvSpPr>
          <p:spPr bwMode="auto">
            <a:xfrm>
              <a:off x="1430884" y="1517890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9" name="Line 207"/>
            <p:cNvSpPr>
              <a:spLocks noChangeShapeType="1"/>
            </p:cNvSpPr>
            <p:nvPr/>
          </p:nvSpPr>
          <p:spPr bwMode="auto">
            <a:xfrm>
              <a:off x="1430884" y="168301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0" name="Line 208"/>
            <p:cNvSpPr>
              <a:spLocks noChangeShapeType="1"/>
            </p:cNvSpPr>
            <p:nvPr/>
          </p:nvSpPr>
          <p:spPr bwMode="auto">
            <a:xfrm>
              <a:off x="1430884" y="184655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1" name="Line 209"/>
            <p:cNvSpPr>
              <a:spLocks noChangeShapeType="1"/>
            </p:cNvSpPr>
            <p:nvPr/>
          </p:nvSpPr>
          <p:spPr bwMode="auto">
            <a:xfrm>
              <a:off x="1430884" y="201327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2" name="Line 210"/>
            <p:cNvSpPr>
              <a:spLocks noChangeShapeType="1"/>
            </p:cNvSpPr>
            <p:nvPr/>
          </p:nvSpPr>
          <p:spPr bwMode="auto">
            <a:xfrm>
              <a:off x="1430884" y="217839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3" name="Line 236"/>
            <p:cNvSpPr>
              <a:spLocks noChangeShapeType="1"/>
            </p:cNvSpPr>
            <p:nvPr/>
          </p:nvSpPr>
          <p:spPr bwMode="auto">
            <a:xfrm>
              <a:off x="1548335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4" name="Line 237"/>
            <p:cNvSpPr>
              <a:spLocks noChangeShapeType="1"/>
            </p:cNvSpPr>
            <p:nvPr/>
          </p:nvSpPr>
          <p:spPr bwMode="auto">
            <a:xfrm>
              <a:off x="1900687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5" name="Line 238"/>
            <p:cNvSpPr>
              <a:spLocks noChangeShapeType="1"/>
            </p:cNvSpPr>
            <p:nvPr/>
          </p:nvSpPr>
          <p:spPr bwMode="auto">
            <a:xfrm>
              <a:off x="2253040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6" name="Line 239"/>
            <p:cNvSpPr>
              <a:spLocks noChangeShapeType="1"/>
            </p:cNvSpPr>
            <p:nvPr/>
          </p:nvSpPr>
          <p:spPr bwMode="auto">
            <a:xfrm>
              <a:off x="2638722" y="3248552"/>
              <a:ext cx="3507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7" name="Line 240"/>
            <p:cNvSpPr>
              <a:spLocks noChangeShapeType="1"/>
            </p:cNvSpPr>
            <p:nvPr/>
          </p:nvSpPr>
          <p:spPr bwMode="auto">
            <a:xfrm>
              <a:off x="2989488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0702" name="Rectangle 336"/>
            <p:cNvSpPr>
              <a:spLocks noChangeArrowheads="1"/>
            </p:cNvSpPr>
            <p:nvPr/>
          </p:nvSpPr>
          <p:spPr bwMode="auto">
            <a:xfrm>
              <a:off x="1434108" y="2096045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3" name="Rectangle 343"/>
            <p:cNvSpPr>
              <a:spLocks noChangeArrowheads="1"/>
            </p:cNvSpPr>
            <p:nvPr/>
          </p:nvSpPr>
          <p:spPr bwMode="auto">
            <a:xfrm>
              <a:off x="1434108" y="1930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4" name="Rectangle 350"/>
            <p:cNvSpPr>
              <a:spLocks noChangeArrowheads="1"/>
            </p:cNvSpPr>
            <p:nvPr/>
          </p:nvSpPr>
          <p:spPr bwMode="auto">
            <a:xfrm>
              <a:off x="1434108" y="176549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5" name="Rectangle 357"/>
            <p:cNvSpPr>
              <a:spLocks noChangeArrowheads="1"/>
            </p:cNvSpPr>
            <p:nvPr/>
          </p:nvSpPr>
          <p:spPr bwMode="auto">
            <a:xfrm>
              <a:off x="1434108" y="1601196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6" name="Rectangle 364"/>
            <p:cNvSpPr>
              <a:spLocks noChangeArrowheads="1"/>
            </p:cNvSpPr>
            <p:nvPr/>
          </p:nvSpPr>
          <p:spPr bwMode="auto">
            <a:xfrm>
              <a:off x="1434108" y="1436895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7" name="Rectangle 371"/>
            <p:cNvSpPr>
              <a:spLocks noChangeArrowheads="1"/>
            </p:cNvSpPr>
            <p:nvPr/>
          </p:nvSpPr>
          <p:spPr bwMode="auto">
            <a:xfrm>
              <a:off x="1434108" y="127162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8" name="Rectangle 378"/>
            <p:cNvSpPr>
              <a:spLocks noChangeArrowheads="1"/>
            </p:cNvSpPr>
            <p:nvPr/>
          </p:nvSpPr>
          <p:spPr bwMode="auto">
            <a:xfrm>
              <a:off x="1434108" y="292047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09" name="Rectangle 385"/>
            <p:cNvSpPr>
              <a:spLocks noChangeArrowheads="1"/>
            </p:cNvSpPr>
            <p:nvPr/>
          </p:nvSpPr>
          <p:spPr bwMode="auto">
            <a:xfrm>
              <a:off x="1434108" y="275616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0" name="Rectangle 392"/>
            <p:cNvSpPr>
              <a:spLocks noChangeArrowheads="1"/>
            </p:cNvSpPr>
            <p:nvPr/>
          </p:nvSpPr>
          <p:spPr bwMode="auto">
            <a:xfrm>
              <a:off x="1434108" y="259089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1" name="Rectangle 399"/>
            <p:cNvSpPr>
              <a:spLocks noChangeArrowheads="1"/>
            </p:cNvSpPr>
            <p:nvPr/>
          </p:nvSpPr>
          <p:spPr bwMode="auto">
            <a:xfrm>
              <a:off x="1434108" y="2426593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2" name="Rectangle 406"/>
            <p:cNvSpPr>
              <a:spLocks noChangeArrowheads="1"/>
            </p:cNvSpPr>
            <p:nvPr/>
          </p:nvSpPr>
          <p:spPr bwMode="auto">
            <a:xfrm>
              <a:off x="1434108" y="2261319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3" name="Rectangle 413"/>
            <p:cNvSpPr>
              <a:spLocks noChangeArrowheads="1"/>
            </p:cNvSpPr>
            <p:nvPr/>
          </p:nvSpPr>
          <p:spPr bwMode="auto">
            <a:xfrm>
              <a:off x="1434108" y="110634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4" name="Rectangle 420"/>
            <p:cNvSpPr>
              <a:spLocks noChangeArrowheads="1"/>
            </p:cNvSpPr>
            <p:nvPr/>
          </p:nvSpPr>
          <p:spPr bwMode="auto">
            <a:xfrm>
              <a:off x="1434108" y="94204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5" name="Rectangle 427"/>
            <p:cNvSpPr>
              <a:spLocks noChangeArrowheads="1"/>
            </p:cNvSpPr>
            <p:nvPr/>
          </p:nvSpPr>
          <p:spPr bwMode="auto">
            <a:xfrm>
              <a:off x="1434108" y="776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6" name="Rectangle 434"/>
            <p:cNvSpPr>
              <a:spLocks noChangeArrowheads="1"/>
            </p:cNvSpPr>
            <p:nvPr/>
          </p:nvSpPr>
          <p:spPr bwMode="auto">
            <a:xfrm>
              <a:off x="1434108" y="612471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7" name="Rectangle 441"/>
            <p:cNvSpPr>
              <a:spLocks noChangeArrowheads="1"/>
            </p:cNvSpPr>
            <p:nvPr/>
          </p:nvSpPr>
          <p:spPr bwMode="auto">
            <a:xfrm>
              <a:off x="1434108" y="44719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0718" name="Rectangle 448"/>
            <p:cNvSpPr>
              <a:spLocks noChangeArrowheads="1"/>
            </p:cNvSpPr>
            <p:nvPr/>
          </p:nvSpPr>
          <p:spPr bwMode="auto">
            <a:xfrm>
              <a:off x="1434108" y="28289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85" name="Line 765"/>
            <p:cNvSpPr>
              <a:spLocks noChangeShapeType="1"/>
            </p:cNvSpPr>
            <p:nvPr/>
          </p:nvSpPr>
          <p:spPr bwMode="auto">
            <a:xfrm>
              <a:off x="1426122" y="3165988"/>
              <a:ext cx="2329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638803" y="1287664"/>
              <a:ext cx="2123636" cy="18576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593" name="TextBox 10"/>
          <p:cNvSpPr txBox="1">
            <a:spLocks noChangeArrowheads="1"/>
          </p:cNvSpPr>
          <p:nvPr/>
        </p:nvSpPr>
        <p:spPr bwMode="auto">
          <a:xfrm>
            <a:off x="622300" y="4763"/>
            <a:ext cx="1603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2213" y="454025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2213" y="124301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32213" y="207486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60597" name="TextBox 37"/>
          <p:cNvSpPr txBox="1">
            <a:spLocks noChangeArrowheads="1"/>
          </p:cNvSpPr>
          <p:nvPr/>
        </p:nvSpPr>
        <p:spPr bwMode="auto">
          <a:xfrm>
            <a:off x="3059113" y="4763"/>
            <a:ext cx="16081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#2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08925" y="449263"/>
            <a:ext cx="498475" cy="460375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916863" y="1225550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Write Volumes on Sheet of Paper</a:t>
            </a:r>
          </a:p>
        </p:txBody>
      </p:sp>
      <p:sp>
        <p:nvSpPr>
          <p:cNvPr id="60600" name="TextBox 65"/>
          <p:cNvSpPr txBox="1">
            <a:spLocks noChangeArrowheads="1"/>
          </p:cNvSpPr>
          <p:nvPr/>
        </p:nvSpPr>
        <p:spPr bwMode="auto">
          <a:xfrm>
            <a:off x="7319963" y="0"/>
            <a:ext cx="16081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#5</a:t>
            </a:r>
          </a:p>
        </p:txBody>
      </p:sp>
      <p:cxnSp>
        <p:nvCxnSpPr>
          <p:cNvPr id="91" name="Shape 90"/>
          <p:cNvCxnSpPr>
            <a:stCxn id="67" idx="2"/>
            <a:endCxn id="74" idx="0"/>
          </p:cNvCxnSpPr>
          <p:nvPr/>
        </p:nvCxnSpPr>
        <p:spPr>
          <a:xfrm rot="16200000" flipH="1">
            <a:off x="8004970" y="1062831"/>
            <a:ext cx="315912" cy="95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hape 25"/>
          <p:cNvCxnSpPr>
            <a:stCxn id="39" idx="2"/>
            <a:endCxn id="40" idx="0"/>
          </p:cNvCxnSpPr>
          <p:nvPr/>
        </p:nvCxnSpPr>
        <p:spPr>
          <a:xfrm rot="5400000">
            <a:off x="3817938" y="1079500"/>
            <a:ext cx="328612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25"/>
          <p:cNvCxnSpPr>
            <a:stCxn id="40" idx="2"/>
            <a:endCxn id="41" idx="0"/>
          </p:cNvCxnSpPr>
          <p:nvPr/>
        </p:nvCxnSpPr>
        <p:spPr>
          <a:xfrm rot="5400000">
            <a:off x="3796506" y="1889919"/>
            <a:ext cx="371475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614363" y="47625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609600" y="123190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Measure diameter of all balloons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11188" y="2068513"/>
            <a:ext cx="574675" cy="48101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Write diameter on all balloons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766888" y="46672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Mark intervals  of &gt;30cm on string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62125" y="122237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Tie all balloons onto string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765300" y="2068513"/>
            <a:ext cx="576263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Double-check measure-ments</a:t>
            </a:r>
          </a:p>
        </p:txBody>
      </p:sp>
      <p:cxnSp>
        <p:nvCxnSpPr>
          <p:cNvPr id="193" name="Shape 25"/>
          <p:cNvCxnSpPr>
            <a:stCxn id="187" idx="3"/>
            <a:endCxn id="191" idx="1"/>
          </p:cNvCxnSpPr>
          <p:nvPr/>
        </p:nvCxnSpPr>
        <p:spPr>
          <a:xfrm>
            <a:off x="1189038" y="717550"/>
            <a:ext cx="573087" cy="7461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8" idx="0"/>
          </p:cNvCxnSpPr>
          <p:nvPr/>
        </p:nvCxnSpPr>
        <p:spPr>
          <a:xfrm rot="5400000">
            <a:off x="762794" y="1092994"/>
            <a:ext cx="273050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2"/>
            <a:endCxn id="189" idx="0"/>
          </p:cNvCxnSpPr>
          <p:nvPr/>
        </p:nvCxnSpPr>
        <p:spPr>
          <a:xfrm rot="16200000" flipH="1">
            <a:off x="720725" y="1890713"/>
            <a:ext cx="354013" cy="1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0" idx="2"/>
            <a:endCxn id="191" idx="0"/>
          </p:cNvCxnSpPr>
          <p:nvPr/>
        </p:nvCxnSpPr>
        <p:spPr>
          <a:xfrm rot="5400000">
            <a:off x="1914525" y="1082676"/>
            <a:ext cx="274637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hape 25"/>
          <p:cNvCxnSpPr>
            <a:stCxn id="191" idx="2"/>
            <a:endCxn id="192" idx="0"/>
          </p:cNvCxnSpPr>
          <p:nvPr/>
        </p:nvCxnSpPr>
        <p:spPr>
          <a:xfrm rot="16200000" flipH="1">
            <a:off x="1868488" y="1884363"/>
            <a:ext cx="365125" cy="317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hape 25"/>
          <p:cNvCxnSpPr>
            <a:stCxn id="189" idx="3"/>
            <a:endCxn id="192" idx="1"/>
          </p:cNvCxnSpPr>
          <p:nvPr/>
        </p:nvCxnSpPr>
        <p:spPr>
          <a:xfrm>
            <a:off x="1185863" y="2308225"/>
            <a:ext cx="579437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870575" y="454025"/>
            <a:ext cx="49847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870575" y="124301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5870575" y="207486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60619" name="TextBox 212"/>
          <p:cNvSpPr txBox="1">
            <a:spLocks noChangeArrowheads="1"/>
          </p:cNvSpPr>
          <p:nvPr/>
        </p:nvSpPr>
        <p:spPr bwMode="auto">
          <a:xfrm>
            <a:off x="5219700" y="4763"/>
            <a:ext cx="16081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#3</a:t>
            </a:r>
          </a:p>
        </p:txBody>
      </p:sp>
      <p:cxnSp>
        <p:nvCxnSpPr>
          <p:cNvPr id="214" name="Shape 25"/>
          <p:cNvCxnSpPr>
            <a:stCxn id="210" idx="2"/>
            <a:endCxn id="211" idx="0"/>
          </p:cNvCxnSpPr>
          <p:nvPr/>
        </p:nvCxnSpPr>
        <p:spPr>
          <a:xfrm rot="5400000">
            <a:off x="5956301" y="1079500"/>
            <a:ext cx="328612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hape 25"/>
          <p:cNvCxnSpPr>
            <a:stCxn id="211" idx="2"/>
            <a:endCxn id="212" idx="0"/>
          </p:cNvCxnSpPr>
          <p:nvPr/>
        </p:nvCxnSpPr>
        <p:spPr>
          <a:xfrm rot="5400000">
            <a:off x="5934869" y="1889919"/>
            <a:ext cx="371475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622" name="Group 222"/>
          <p:cNvGrpSpPr>
            <a:grpSpLocks/>
          </p:cNvGrpSpPr>
          <p:nvPr/>
        </p:nvGrpSpPr>
        <p:grpSpPr bwMode="auto">
          <a:xfrm>
            <a:off x="3792538" y="503238"/>
            <a:ext cx="412750" cy="336550"/>
            <a:chOff x="2457450" y="1085850"/>
            <a:chExt cx="412750" cy="336550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2457450" y="109220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476500" y="108585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623" name="TextBox 251"/>
          <p:cNvSpPr txBox="1">
            <a:spLocks noChangeArrowheads="1"/>
          </p:cNvSpPr>
          <p:nvPr/>
        </p:nvSpPr>
        <p:spPr bwMode="auto">
          <a:xfrm>
            <a:off x="2933700" y="3378200"/>
            <a:ext cx="5175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Sanjay</a:t>
            </a:r>
          </a:p>
        </p:txBody>
      </p:sp>
      <p:sp>
        <p:nvSpPr>
          <p:cNvPr id="60624" name="TextBox 252"/>
          <p:cNvSpPr txBox="1">
            <a:spLocks noChangeArrowheads="1"/>
          </p:cNvSpPr>
          <p:nvPr/>
        </p:nvSpPr>
        <p:spPr bwMode="auto">
          <a:xfrm>
            <a:off x="2908300" y="4343400"/>
            <a:ext cx="53816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Anjana</a:t>
            </a:r>
          </a:p>
        </p:txBody>
      </p:sp>
      <p:sp>
        <p:nvSpPr>
          <p:cNvPr id="60625" name="TextBox 253"/>
          <p:cNvSpPr txBox="1">
            <a:spLocks noChangeArrowheads="1"/>
          </p:cNvSpPr>
          <p:nvPr/>
        </p:nvSpPr>
        <p:spPr bwMode="auto">
          <a:xfrm>
            <a:off x="2914650" y="4889500"/>
            <a:ext cx="5445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Vikram</a:t>
            </a:r>
          </a:p>
        </p:txBody>
      </p:sp>
      <p:sp>
        <p:nvSpPr>
          <p:cNvPr id="60626" name="TextBox 254"/>
          <p:cNvSpPr txBox="1">
            <a:spLocks noChangeArrowheads="1"/>
          </p:cNvSpPr>
          <p:nvPr/>
        </p:nvSpPr>
        <p:spPr bwMode="auto">
          <a:xfrm>
            <a:off x="2952750" y="5435600"/>
            <a:ext cx="4333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Priya</a:t>
            </a:r>
          </a:p>
        </p:txBody>
      </p:sp>
      <p:sp>
        <p:nvSpPr>
          <p:cNvPr id="60627" name="TextBox 255"/>
          <p:cNvSpPr txBox="1">
            <a:spLocks noChangeArrowheads="1"/>
          </p:cNvSpPr>
          <p:nvPr/>
        </p:nvSpPr>
        <p:spPr bwMode="auto">
          <a:xfrm>
            <a:off x="3892550" y="33845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6</a:t>
            </a:r>
          </a:p>
        </p:txBody>
      </p:sp>
      <p:sp>
        <p:nvSpPr>
          <p:cNvPr id="60628" name="TextBox 256"/>
          <p:cNvSpPr txBox="1">
            <a:spLocks noChangeArrowheads="1"/>
          </p:cNvSpPr>
          <p:nvPr/>
        </p:nvSpPr>
        <p:spPr bwMode="auto">
          <a:xfrm>
            <a:off x="3886200" y="43497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0</a:t>
            </a:r>
          </a:p>
        </p:txBody>
      </p:sp>
      <p:sp>
        <p:nvSpPr>
          <p:cNvPr id="60629" name="TextBox 257"/>
          <p:cNvSpPr txBox="1">
            <a:spLocks noChangeArrowheads="1"/>
          </p:cNvSpPr>
          <p:nvPr/>
        </p:nvSpPr>
        <p:spPr bwMode="auto">
          <a:xfrm>
            <a:off x="3879850" y="48958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8</a:t>
            </a:r>
          </a:p>
        </p:txBody>
      </p:sp>
      <p:sp>
        <p:nvSpPr>
          <p:cNvPr id="60630" name="TextBox 258"/>
          <p:cNvSpPr txBox="1">
            <a:spLocks noChangeArrowheads="1"/>
          </p:cNvSpPr>
          <p:nvPr/>
        </p:nvSpPr>
        <p:spPr bwMode="auto">
          <a:xfrm>
            <a:off x="3848100" y="5441950"/>
            <a:ext cx="3127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13</a:t>
            </a:r>
          </a:p>
        </p:txBody>
      </p:sp>
      <p:grpSp>
        <p:nvGrpSpPr>
          <p:cNvPr id="60631" name="Group 216"/>
          <p:cNvGrpSpPr>
            <a:grpSpLocks/>
          </p:cNvGrpSpPr>
          <p:nvPr/>
        </p:nvGrpSpPr>
        <p:grpSpPr bwMode="auto">
          <a:xfrm>
            <a:off x="3778250" y="3644900"/>
            <a:ext cx="190500" cy="2062163"/>
            <a:chOff x="3778250" y="3644900"/>
            <a:chExt cx="190500" cy="2062163"/>
          </a:xfrm>
        </p:grpSpPr>
        <p:cxnSp>
          <p:nvCxnSpPr>
            <p:cNvPr id="200" name="Straight Connector 199"/>
            <p:cNvCxnSpPr>
              <a:cxnSpLocks noChangeShapeType="1"/>
            </p:cNvCxnSpPr>
            <p:nvPr/>
          </p:nvCxnSpPr>
          <p:spPr bwMode="auto">
            <a:xfrm>
              <a:off x="3781425" y="36449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3781425" y="378142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>
              <a:off x="3778250" y="391795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4" name="Straight Connector 203"/>
            <p:cNvCxnSpPr>
              <a:cxnSpLocks noChangeShapeType="1"/>
            </p:cNvCxnSpPr>
            <p:nvPr/>
          </p:nvCxnSpPr>
          <p:spPr bwMode="auto">
            <a:xfrm>
              <a:off x="3778250" y="40544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3778250" y="41910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3778250" y="46005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78250" y="47371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84600" y="515302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9" name="Straight Connector 208"/>
            <p:cNvCxnSpPr>
              <a:cxnSpLocks noChangeShapeType="1"/>
            </p:cNvCxnSpPr>
            <p:nvPr/>
          </p:nvCxnSpPr>
          <p:spPr bwMode="auto">
            <a:xfrm>
              <a:off x="3784600" y="528955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6" name="Straight Connector 215"/>
            <p:cNvCxnSpPr>
              <a:cxnSpLocks noChangeShapeType="1"/>
            </p:cNvCxnSpPr>
            <p:nvPr/>
          </p:nvCxnSpPr>
          <p:spPr bwMode="auto">
            <a:xfrm>
              <a:off x="3781425" y="57054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99" name="Oval 198"/>
          <p:cNvSpPr/>
          <p:nvPr/>
        </p:nvSpPr>
        <p:spPr>
          <a:xfrm>
            <a:off x="6399213" y="4286250"/>
            <a:ext cx="106362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r>
              <a:rPr lang="en-US" sz="3600" smtClean="0">
                <a:latin typeface="Myriad Pro Semibold" pitchFamily="29" charset="0"/>
                <a:ea typeface="ＭＳ Ｐゴシック" pitchFamily="29" charset="-128"/>
              </a:rPr>
              <a:t>Agile: Iterative Incremental Development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46113" y="2400300"/>
            <a:ext cx="1574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Feature A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Myriad Pro Semibold" pitchFamily="29" charset="0"/>
              </a:rPr>
              <a:t>Design Develop Test Rework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2220913" y="3009900"/>
            <a:ext cx="1574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Feature B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Myriad Pro Semibold" pitchFamily="29" charset="0"/>
              </a:rPr>
              <a:t>Design Develop Test Rework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795713" y="3619500"/>
            <a:ext cx="1574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Feature C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Myriad Pro Semibold" pitchFamily="29" charset="0"/>
              </a:rPr>
              <a:t>Design Develop Test Rework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5370513" y="4229100"/>
            <a:ext cx="1574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Feature D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Myriad Pro Semibold" pitchFamily="29" charset="0"/>
              </a:rPr>
              <a:t>Design Develop Test Rework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945313" y="4838700"/>
            <a:ext cx="1574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Feature E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Myriad Pro Semibold" pitchFamily="29" charset="0"/>
              </a:rPr>
              <a:t>Design Develop Test Rework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08013" y="1655763"/>
            <a:ext cx="7964487" cy="515937"/>
            <a:chOff x="88900" y="1465263"/>
            <a:chExt cx="8915400" cy="515937"/>
          </a:xfrm>
        </p:grpSpPr>
        <p:sp>
          <p:nvSpPr>
            <p:cNvPr id="23561" name="AutoShape 17"/>
            <p:cNvSpPr>
              <a:spLocks/>
            </p:cNvSpPr>
            <p:nvPr/>
          </p:nvSpPr>
          <p:spPr bwMode="auto">
            <a:xfrm rot="5400000">
              <a:off x="4425950" y="-2597150"/>
              <a:ext cx="241300" cy="8915400"/>
            </a:xfrm>
            <a:prstGeom prst="leftBrace">
              <a:avLst>
                <a:gd name="adj1" fmla="val 61066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23562" name="Text Box 22"/>
            <p:cNvSpPr txBox="1">
              <a:spLocks noChangeArrowheads="1"/>
            </p:cNvSpPr>
            <p:nvPr/>
          </p:nvSpPr>
          <p:spPr bwMode="auto">
            <a:xfrm>
              <a:off x="2657475" y="1465263"/>
              <a:ext cx="38138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Cross-Functional Team (Designers, Developers, Testers)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3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nimBg="1"/>
      <p:bldP spid="425989" grpId="0" animBg="1"/>
      <p:bldP spid="425990" grpId="0" animBg="1"/>
      <p:bldP spid="425991" grpId="0" animBg="1"/>
      <p:bldP spid="4259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1155700"/>
            <a:ext cx="8940800" cy="406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2959100"/>
            <a:ext cx="5067300" cy="330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7" name="Group 1862"/>
          <p:cNvGraphicFramePr>
            <a:graphicFrameLocks noGrp="1"/>
          </p:cNvGraphicFramePr>
          <p:nvPr/>
        </p:nvGraphicFramePr>
        <p:xfrm>
          <a:off x="533400" y="3151188"/>
          <a:ext cx="4584700" cy="2927668"/>
        </p:xfrm>
        <a:graphic>
          <a:graphicData uri="http://schemas.openxmlformats.org/drawingml/2006/table">
            <a:tbl>
              <a:tblPr/>
              <a:tblGrid>
                <a:gridCol w="2244725"/>
                <a:gridCol w="763588"/>
                <a:gridCol w="315912"/>
                <a:gridCol w="314325"/>
                <a:gridCol w="314325"/>
                <a:gridCol w="317500"/>
                <a:gridCol w="314325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Tasks to Complete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Initial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Est.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</a:t>
                      </a:r>
                      <a:b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</a:b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Day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Blow up 5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diameter of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diameter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Mark intervals of &gt;30cm on balloons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Tie balloons to string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Double-check measurements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Roll newspaper into tube and table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Measure height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Test weight strength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Construct 10 paper airplanes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Flight test each airplane, sign and write time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Destroy airplanes that fail, replace and retest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Translate Martian message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Write message neatly on new sheet of paper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TOTAL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 Semibold" pitchFamily="29" charset="0"/>
                          <a:ea typeface="ＭＳ Ｐゴシック" pitchFamily="29" charset="-128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 Semibold" pitchFamily="29" charset="0"/>
                        <a:ea typeface="ＭＳ Ｐゴシック" pitchFamily="29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905500" y="2946400"/>
            <a:ext cx="29972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1616" name="Group 109"/>
          <p:cNvGrpSpPr>
            <a:grpSpLocks/>
          </p:cNvGrpSpPr>
          <p:nvPr/>
        </p:nvGrpSpPr>
        <p:grpSpPr bwMode="auto">
          <a:xfrm>
            <a:off x="5935663" y="3124200"/>
            <a:ext cx="2954337" cy="3508375"/>
            <a:chOff x="1122973" y="76200"/>
            <a:chExt cx="2953727" cy="3508958"/>
          </a:xfrm>
        </p:grpSpPr>
        <p:sp>
          <p:nvSpPr>
            <p:cNvPr id="61670" name="Text Box 250"/>
            <p:cNvSpPr txBox="1">
              <a:spLocks noChangeArrowheads="1"/>
            </p:cNvSpPr>
            <p:nvPr/>
          </p:nvSpPr>
          <p:spPr bwMode="auto">
            <a:xfrm>
              <a:off x="1196054" y="76200"/>
              <a:ext cx="28806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BURNDOWN CHART</a:t>
              </a:r>
            </a:p>
          </p:txBody>
        </p:sp>
        <p:sp>
          <p:nvSpPr>
            <p:cNvPr id="112" name="Text Box 249"/>
            <p:cNvSpPr txBox="1">
              <a:spLocks noChangeArrowheads="1"/>
            </p:cNvSpPr>
            <p:nvPr/>
          </p:nvSpPr>
          <p:spPr bwMode="auto">
            <a:xfrm rot="16200000">
              <a:off x="65483" y="1690996"/>
              <a:ext cx="2326073" cy="21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>
                  <a:latin typeface="Myriad Pro Light" pitchFamily="34" charset="0"/>
                  <a:ea typeface="+mn-ea"/>
                </a:rPr>
                <a:t>TOTAL MINUTES OF WORK </a:t>
              </a:r>
              <a:r>
                <a:rPr lang="en-US" sz="1050" u="sng">
                  <a:latin typeface="Myriad Pro Light" pitchFamily="34" charset="0"/>
                  <a:ea typeface="+mn-ea"/>
                </a:rPr>
                <a:t>LEFT TO DO</a:t>
              </a:r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>
              <a:off x="1643565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4" name="Line 755"/>
            <p:cNvSpPr>
              <a:spLocks noChangeShapeType="1"/>
            </p:cNvSpPr>
            <p:nvPr/>
          </p:nvSpPr>
          <p:spPr bwMode="auto">
            <a:xfrm>
              <a:off x="217844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5" name="Line 756"/>
            <p:cNvSpPr>
              <a:spLocks noChangeShapeType="1"/>
            </p:cNvSpPr>
            <p:nvPr/>
          </p:nvSpPr>
          <p:spPr bwMode="auto">
            <a:xfrm>
              <a:off x="2695860" y="365173"/>
              <a:ext cx="4762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6" name="Line 757"/>
            <p:cNvSpPr>
              <a:spLocks noChangeShapeType="1"/>
            </p:cNvSpPr>
            <p:nvPr/>
          </p:nvSpPr>
          <p:spPr bwMode="auto">
            <a:xfrm>
              <a:off x="3233912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17" name="Line 758"/>
            <p:cNvSpPr>
              <a:spLocks noChangeShapeType="1"/>
            </p:cNvSpPr>
            <p:nvPr/>
          </p:nvSpPr>
          <p:spPr bwMode="auto">
            <a:xfrm>
              <a:off x="3757679" y="365173"/>
              <a:ext cx="3174" cy="28389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1677" name="Text Box 242"/>
            <p:cNvSpPr txBox="1">
              <a:spLocks noChangeArrowheads="1"/>
            </p:cNvSpPr>
            <p:nvPr/>
          </p:nvSpPr>
          <p:spPr bwMode="auto">
            <a:xfrm>
              <a:off x="1401434" y="3216339"/>
              <a:ext cx="580734" cy="36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/>
                <a:t>Initial</a:t>
              </a:r>
              <a:br>
                <a:rPr lang="en-US" sz="1100"/>
              </a:br>
              <a:r>
                <a:rPr lang="en-US" sz="1100"/>
                <a:t>Estimate</a:t>
              </a:r>
            </a:p>
          </p:txBody>
        </p:sp>
        <p:sp>
          <p:nvSpPr>
            <p:cNvPr id="61678" name="Text Box 243"/>
            <p:cNvSpPr txBox="1">
              <a:spLocks noChangeArrowheads="1"/>
            </p:cNvSpPr>
            <p:nvPr/>
          </p:nvSpPr>
          <p:spPr bwMode="auto">
            <a:xfrm>
              <a:off x="2021573" y="3202470"/>
              <a:ext cx="4336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1</a:t>
              </a:r>
            </a:p>
          </p:txBody>
        </p:sp>
        <p:sp>
          <p:nvSpPr>
            <p:cNvPr id="61679" name="Text Box 244"/>
            <p:cNvSpPr txBox="1">
              <a:spLocks noChangeArrowheads="1"/>
            </p:cNvSpPr>
            <p:nvPr/>
          </p:nvSpPr>
          <p:spPr bwMode="auto">
            <a:xfrm>
              <a:off x="2533688" y="3205244"/>
              <a:ext cx="45202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2</a:t>
              </a:r>
            </a:p>
          </p:txBody>
        </p:sp>
        <p:sp>
          <p:nvSpPr>
            <p:cNvPr id="61680" name="Text Box 245"/>
            <p:cNvSpPr txBox="1">
              <a:spLocks noChangeArrowheads="1"/>
            </p:cNvSpPr>
            <p:nvPr/>
          </p:nvSpPr>
          <p:spPr bwMode="auto">
            <a:xfrm>
              <a:off x="3069141" y="320358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3</a:t>
              </a:r>
            </a:p>
          </p:txBody>
        </p:sp>
        <p:sp>
          <p:nvSpPr>
            <p:cNvPr id="61681" name="Text Box 246"/>
            <p:cNvSpPr txBox="1">
              <a:spLocks noChangeArrowheads="1"/>
            </p:cNvSpPr>
            <p:nvPr/>
          </p:nvSpPr>
          <p:spPr bwMode="auto">
            <a:xfrm>
              <a:off x="3594592" y="3202470"/>
              <a:ext cx="44136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Day 4</a:t>
              </a:r>
            </a:p>
          </p:txBody>
        </p:sp>
        <p:sp>
          <p:nvSpPr>
            <p:cNvPr id="61682" name="Rectangle 58"/>
            <p:cNvSpPr>
              <a:spLocks noChangeArrowheads="1"/>
            </p:cNvSpPr>
            <p:nvPr/>
          </p:nvSpPr>
          <p:spPr bwMode="auto">
            <a:xfrm>
              <a:off x="1430107" y="283686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24" name="Line 195"/>
            <p:cNvSpPr>
              <a:spLocks noChangeShapeType="1"/>
            </p:cNvSpPr>
            <p:nvPr/>
          </p:nvSpPr>
          <p:spPr bwMode="auto">
            <a:xfrm>
              <a:off x="1430884" y="283732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25" name="Line 196"/>
            <p:cNvSpPr>
              <a:spLocks noChangeShapeType="1"/>
            </p:cNvSpPr>
            <p:nvPr/>
          </p:nvSpPr>
          <p:spPr bwMode="auto">
            <a:xfrm>
              <a:off x="1430884" y="300244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1685" name="Rectangle 9"/>
            <p:cNvSpPr>
              <a:spLocks noChangeArrowheads="1"/>
            </p:cNvSpPr>
            <p:nvPr/>
          </p:nvSpPr>
          <p:spPr bwMode="auto">
            <a:xfrm>
              <a:off x="1430107" y="201340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86" name="Rectangle 16"/>
            <p:cNvSpPr>
              <a:spLocks noChangeArrowheads="1"/>
            </p:cNvSpPr>
            <p:nvPr/>
          </p:nvSpPr>
          <p:spPr bwMode="auto">
            <a:xfrm>
              <a:off x="1430107" y="1847163"/>
              <a:ext cx="216715" cy="16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87" name="Rectangle 23"/>
            <p:cNvSpPr>
              <a:spLocks noChangeArrowheads="1"/>
            </p:cNvSpPr>
            <p:nvPr/>
          </p:nvSpPr>
          <p:spPr bwMode="auto">
            <a:xfrm>
              <a:off x="1430107" y="1682861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88" name="Rectangle 30"/>
            <p:cNvSpPr>
              <a:spLocks noChangeArrowheads="1"/>
            </p:cNvSpPr>
            <p:nvPr/>
          </p:nvSpPr>
          <p:spPr bwMode="auto">
            <a:xfrm>
              <a:off x="1430107" y="151758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89" name="Rectangle 37"/>
            <p:cNvSpPr>
              <a:spLocks noChangeArrowheads="1"/>
            </p:cNvSpPr>
            <p:nvPr/>
          </p:nvSpPr>
          <p:spPr bwMode="auto">
            <a:xfrm>
              <a:off x="1430107" y="1353286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90" name="Rectangle 44"/>
            <p:cNvSpPr>
              <a:spLocks noChangeArrowheads="1"/>
            </p:cNvSpPr>
            <p:nvPr/>
          </p:nvSpPr>
          <p:spPr bwMode="auto">
            <a:xfrm>
              <a:off x="1430107" y="118801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91" name="Rectangle 46"/>
            <p:cNvSpPr>
              <a:spLocks noChangeArrowheads="1"/>
            </p:cNvSpPr>
            <p:nvPr/>
          </p:nvSpPr>
          <p:spPr bwMode="auto">
            <a:xfrm>
              <a:off x="3055138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1692" name="Rectangle 47"/>
            <p:cNvSpPr>
              <a:spLocks noChangeArrowheads="1"/>
            </p:cNvSpPr>
            <p:nvPr/>
          </p:nvSpPr>
          <p:spPr bwMode="auto">
            <a:xfrm>
              <a:off x="2703726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1693" name="Rectangle 48"/>
            <p:cNvSpPr>
              <a:spLocks noChangeArrowheads="1"/>
            </p:cNvSpPr>
            <p:nvPr/>
          </p:nvSpPr>
          <p:spPr bwMode="auto">
            <a:xfrm>
              <a:off x="2350313" y="3002134"/>
              <a:ext cx="353413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1694" name="Rectangle 49"/>
            <p:cNvSpPr>
              <a:spLocks noChangeArrowheads="1"/>
            </p:cNvSpPr>
            <p:nvPr/>
          </p:nvSpPr>
          <p:spPr bwMode="auto">
            <a:xfrm>
              <a:off x="1998901" y="3002134"/>
              <a:ext cx="351412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1695" name="Rectangle 50"/>
            <p:cNvSpPr>
              <a:spLocks noChangeArrowheads="1"/>
            </p:cNvSpPr>
            <p:nvPr/>
          </p:nvSpPr>
          <p:spPr bwMode="auto">
            <a:xfrm>
              <a:off x="1646822" y="3002134"/>
              <a:ext cx="352079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61696" name="Rectangle 51"/>
            <p:cNvSpPr>
              <a:spLocks noChangeArrowheads="1"/>
            </p:cNvSpPr>
            <p:nvPr/>
          </p:nvSpPr>
          <p:spPr bwMode="auto">
            <a:xfrm>
              <a:off x="1430107" y="300213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97" name="Rectangle 65"/>
            <p:cNvSpPr>
              <a:spLocks noChangeArrowheads="1"/>
            </p:cNvSpPr>
            <p:nvPr/>
          </p:nvSpPr>
          <p:spPr bwMode="auto">
            <a:xfrm>
              <a:off x="1430107" y="2672559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98" name="Rectangle 72"/>
            <p:cNvSpPr>
              <a:spLocks noChangeArrowheads="1"/>
            </p:cNvSpPr>
            <p:nvPr/>
          </p:nvSpPr>
          <p:spPr bwMode="auto">
            <a:xfrm>
              <a:off x="1430107" y="2508257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699" name="Rectangle 79"/>
            <p:cNvSpPr>
              <a:spLocks noChangeArrowheads="1"/>
            </p:cNvSpPr>
            <p:nvPr/>
          </p:nvSpPr>
          <p:spPr bwMode="auto">
            <a:xfrm>
              <a:off x="1430107" y="234298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0" name="Rectangle 86"/>
            <p:cNvSpPr>
              <a:spLocks noChangeArrowheads="1"/>
            </p:cNvSpPr>
            <p:nvPr/>
          </p:nvSpPr>
          <p:spPr bwMode="auto">
            <a:xfrm>
              <a:off x="1430107" y="217771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1" name="Rectangle 93"/>
            <p:cNvSpPr>
              <a:spLocks noChangeArrowheads="1"/>
            </p:cNvSpPr>
            <p:nvPr/>
          </p:nvSpPr>
          <p:spPr bwMode="auto">
            <a:xfrm>
              <a:off x="1430107" y="102371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2" name="Rectangle 100"/>
            <p:cNvSpPr>
              <a:spLocks noChangeArrowheads="1"/>
            </p:cNvSpPr>
            <p:nvPr/>
          </p:nvSpPr>
          <p:spPr bwMode="auto">
            <a:xfrm>
              <a:off x="1430107" y="85843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3" name="Rectangle 107"/>
            <p:cNvSpPr>
              <a:spLocks noChangeArrowheads="1"/>
            </p:cNvSpPr>
            <p:nvPr/>
          </p:nvSpPr>
          <p:spPr bwMode="auto">
            <a:xfrm>
              <a:off x="1430107" y="693163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4" name="Rectangle 114"/>
            <p:cNvSpPr>
              <a:spLocks noChangeArrowheads="1"/>
            </p:cNvSpPr>
            <p:nvPr/>
          </p:nvSpPr>
          <p:spPr bwMode="auto">
            <a:xfrm>
              <a:off x="1430107" y="528862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5" name="Rectangle 121"/>
            <p:cNvSpPr>
              <a:spLocks noChangeArrowheads="1"/>
            </p:cNvSpPr>
            <p:nvPr/>
          </p:nvSpPr>
          <p:spPr bwMode="auto">
            <a:xfrm>
              <a:off x="1430107" y="364560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06" name="Rectangle 128"/>
            <p:cNvSpPr>
              <a:spLocks noChangeArrowheads="1"/>
            </p:cNvSpPr>
            <p:nvPr/>
          </p:nvSpPr>
          <p:spPr bwMode="auto">
            <a:xfrm>
              <a:off x="1430107" y="199286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48" name="Line 186"/>
            <p:cNvSpPr>
              <a:spLocks noChangeShapeType="1"/>
            </p:cNvSpPr>
            <p:nvPr/>
          </p:nvSpPr>
          <p:spPr bwMode="auto">
            <a:xfrm>
              <a:off x="1430884" y="36517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49" name="Line 187"/>
            <p:cNvSpPr>
              <a:spLocks noChangeShapeType="1"/>
            </p:cNvSpPr>
            <p:nvPr/>
          </p:nvSpPr>
          <p:spPr bwMode="auto">
            <a:xfrm>
              <a:off x="1430884" y="528713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0" name="Line 188"/>
            <p:cNvSpPr>
              <a:spLocks noChangeShapeType="1"/>
            </p:cNvSpPr>
            <p:nvPr/>
          </p:nvSpPr>
          <p:spPr bwMode="auto">
            <a:xfrm>
              <a:off x="1430884" y="693841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1" name="Line 189"/>
            <p:cNvSpPr>
              <a:spLocks noChangeShapeType="1"/>
            </p:cNvSpPr>
            <p:nvPr/>
          </p:nvSpPr>
          <p:spPr bwMode="auto">
            <a:xfrm>
              <a:off x="1430884" y="858968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2" name="Line 190"/>
            <p:cNvSpPr>
              <a:spLocks noChangeShapeType="1"/>
            </p:cNvSpPr>
            <p:nvPr/>
          </p:nvSpPr>
          <p:spPr bwMode="auto">
            <a:xfrm>
              <a:off x="1430884" y="102409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3" name="Line 191"/>
            <p:cNvSpPr>
              <a:spLocks noChangeShapeType="1"/>
            </p:cNvSpPr>
            <p:nvPr/>
          </p:nvSpPr>
          <p:spPr bwMode="auto">
            <a:xfrm>
              <a:off x="1430884" y="1187635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4" name="Line 192"/>
            <p:cNvSpPr>
              <a:spLocks noChangeShapeType="1"/>
            </p:cNvSpPr>
            <p:nvPr/>
          </p:nvSpPr>
          <p:spPr bwMode="auto">
            <a:xfrm>
              <a:off x="1430884" y="234352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5" name="Line 193"/>
            <p:cNvSpPr>
              <a:spLocks noChangeShapeType="1"/>
            </p:cNvSpPr>
            <p:nvPr/>
          </p:nvSpPr>
          <p:spPr bwMode="auto">
            <a:xfrm>
              <a:off x="1430884" y="250865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6" name="Line 194"/>
            <p:cNvSpPr>
              <a:spLocks noChangeShapeType="1"/>
            </p:cNvSpPr>
            <p:nvPr/>
          </p:nvSpPr>
          <p:spPr bwMode="auto">
            <a:xfrm>
              <a:off x="1430884" y="2672194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7" name="Line 205"/>
            <p:cNvSpPr>
              <a:spLocks noChangeShapeType="1"/>
            </p:cNvSpPr>
            <p:nvPr/>
          </p:nvSpPr>
          <p:spPr bwMode="auto">
            <a:xfrm>
              <a:off x="1430884" y="135276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8" name="Line 206"/>
            <p:cNvSpPr>
              <a:spLocks noChangeShapeType="1"/>
            </p:cNvSpPr>
            <p:nvPr/>
          </p:nvSpPr>
          <p:spPr bwMode="auto">
            <a:xfrm>
              <a:off x="1430884" y="1517890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59" name="Line 207"/>
            <p:cNvSpPr>
              <a:spLocks noChangeShapeType="1"/>
            </p:cNvSpPr>
            <p:nvPr/>
          </p:nvSpPr>
          <p:spPr bwMode="auto">
            <a:xfrm>
              <a:off x="1430884" y="168301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0" name="Line 208"/>
            <p:cNvSpPr>
              <a:spLocks noChangeShapeType="1"/>
            </p:cNvSpPr>
            <p:nvPr/>
          </p:nvSpPr>
          <p:spPr bwMode="auto">
            <a:xfrm>
              <a:off x="1430884" y="1846557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1" name="Line 209"/>
            <p:cNvSpPr>
              <a:spLocks noChangeShapeType="1"/>
            </p:cNvSpPr>
            <p:nvPr/>
          </p:nvSpPr>
          <p:spPr bwMode="auto">
            <a:xfrm>
              <a:off x="1430884" y="2013272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2" name="Line 210"/>
            <p:cNvSpPr>
              <a:spLocks noChangeShapeType="1"/>
            </p:cNvSpPr>
            <p:nvPr/>
          </p:nvSpPr>
          <p:spPr bwMode="auto">
            <a:xfrm>
              <a:off x="1430884" y="2178399"/>
              <a:ext cx="2328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3" name="Line 236"/>
            <p:cNvSpPr>
              <a:spLocks noChangeShapeType="1"/>
            </p:cNvSpPr>
            <p:nvPr/>
          </p:nvSpPr>
          <p:spPr bwMode="auto">
            <a:xfrm>
              <a:off x="1548335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4" name="Line 237"/>
            <p:cNvSpPr>
              <a:spLocks noChangeShapeType="1"/>
            </p:cNvSpPr>
            <p:nvPr/>
          </p:nvSpPr>
          <p:spPr bwMode="auto">
            <a:xfrm>
              <a:off x="1900687" y="3167577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5" name="Line 238"/>
            <p:cNvSpPr>
              <a:spLocks noChangeShapeType="1"/>
            </p:cNvSpPr>
            <p:nvPr/>
          </p:nvSpPr>
          <p:spPr bwMode="auto">
            <a:xfrm>
              <a:off x="2253040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6" name="Line 239"/>
            <p:cNvSpPr>
              <a:spLocks noChangeShapeType="1"/>
            </p:cNvSpPr>
            <p:nvPr/>
          </p:nvSpPr>
          <p:spPr bwMode="auto">
            <a:xfrm>
              <a:off x="2638722" y="3248552"/>
              <a:ext cx="3507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167" name="Line 240"/>
            <p:cNvSpPr>
              <a:spLocks noChangeShapeType="1"/>
            </p:cNvSpPr>
            <p:nvPr/>
          </p:nvSpPr>
          <p:spPr bwMode="auto">
            <a:xfrm>
              <a:off x="2989488" y="3248552"/>
              <a:ext cx="35235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sp>
          <p:nvSpPr>
            <p:cNvPr id="61727" name="Rectangle 336"/>
            <p:cNvSpPr>
              <a:spLocks noChangeArrowheads="1"/>
            </p:cNvSpPr>
            <p:nvPr/>
          </p:nvSpPr>
          <p:spPr bwMode="auto">
            <a:xfrm>
              <a:off x="1434108" y="2096045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28" name="Rectangle 343"/>
            <p:cNvSpPr>
              <a:spLocks noChangeArrowheads="1"/>
            </p:cNvSpPr>
            <p:nvPr/>
          </p:nvSpPr>
          <p:spPr bwMode="auto">
            <a:xfrm>
              <a:off x="1434108" y="1930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29" name="Rectangle 350"/>
            <p:cNvSpPr>
              <a:spLocks noChangeArrowheads="1"/>
            </p:cNvSpPr>
            <p:nvPr/>
          </p:nvSpPr>
          <p:spPr bwMode="auto">
            <a:xfrm>
              <a:off x="1434108" y="176549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0" name="Rectangle 357"/>
            <p:cNvSpPr>
              <a:spLocks noChangeArrowheads="1"/>
            </p:cNvSpPr>
            <p:nvPr/>
          </p:nvSpPr>
          <p:spPr bwMode="auto">
            <a:xfrm>
              <a:off x="1434108" y="1601196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1" name="Rectangle 364"/>
            <p:cNvSpPr>
              <a:spLocks noChangeArrowheads="1"/>
            </p:cNvSpPr>
            <p:nvPr/>
          </p:nvSpPr>
          <p:spPr bwMode="auto">
            <a:xfrm>
              <a:off x="1434108" y="1436895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2" name="Rectangle 371"/>
            <p:cNvSpPr>
              <a:spLocks noChangeArrowheads="1"/>
            </p:cNvSpPr>
            <p:nvPr/>
          </p:nvSpPr>
          <p:spPr bwMode="auto">
            <a:xfrm>
              <a:off x="1434108" y="1271621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3" name="Rectangle 378"/>
            <p:cNvSpPr>
              <a:spLocks noChangeArrowheads="1"/>
            </p:cNvSpPr>
            <p:nvPr/>
          </p:nvSpPr>
          <p:spPr bwMode="auto">
            <a:xfrm>
              <a:off x="1434108" y="2920470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4" name="Rectangle 385"/>
            <p:cNvSpPr>
              <a:spLocks noChangeArrowheads="1"/>
            </p:cNvSpPr>
            <p:nvPr/>
          </p:nvSpPr>
          <p:spPr bwMode="auto">
            <a:xfrm>
              <a:off x="1434108" y="2756168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5" name="Rectangle 392"/>
            <p:cNvSpPr>
              <a:spLocks noChangeArrowheads="1"/>
            </p:cNvSpPr>
            <p:nvPr/>
          </p:nvSpPr>
          <p:spPr bwMode="auto">
            <a:xfrm>
              <a:off x="1434108" y="2590894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6" name="Rectangle 399"/>
            <p:cNvSpPr>
              <a:spLocks noChangeArrowheads="1"/>
            </p:cNvSpPr>
            <p:nvPr/>
          </p:nvSpPr>
          <p:spPr bwMode="auto">
            <a:xfrm>
              <a:off x="1434108" y="2426593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7" name="Rectangle 406"/>
            <p:cNvSpPr>
              <a:spLocks noChangeArrowheads="1"/>
            </p:cNvSpPr>
            <p:nvPr/>
          </p:nvSpPr>
          <p:spPr bwMode="auto">
            <a:xfrm>
              <a:off x="1434108" y="2261319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8" name="Rectangle 413"/>
            <p:cNvSpPr>
              <a:spLocks noChangeArrowheads="1"/>
            </p:cNvSpPr>
            <p:nvPr/>
          </p:nvSpPr>
          <p:spPr bwMode="auto">
            <a:xfrm>
              <a:off x="1434108" y="1106348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39" name="Rectangle 420"/>
            <p:cNvSpPr>
              <a:spLocks noChangeArrowheads="1"/>
            </p:cNvSpPr>
            <p:nvPr/>
          </p:nvSpPr>
          <p:spPr bwMode="auto">
            <a:xfrm>
              <a:off x="1434108" y="94204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40" name="Rectangle 427"/>
            <p:cNvSpPr>
              <a:spLocks noChangeArrowheads="1"/>
            </p:cNvSpPr>
            <p:nvPr/>
          </p:nvSpPr>
          <p:spPr bwMode="auto">
            <a:xfrm>
              <a:off x="1434108" y="776772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41" name="Rectangle 434"/>
            <p:cNvSpPr>
              <a:spLocks noChangeArrowheads="1"/>
            </p:cNvSpPr>
            <p:nvPr/>
          </p:nvSpPr>
          <p:spPr bwMode="auto">
            <a:xfrm>
              <a:off x="1434108" y="612471"/>
              <a:ext cx="216715" cy="164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42" name="Rectangle 441"/>
            <p:cNvSpPr>
              <a:spLocks noChangeArrowheads="1"/>
            </p:cNvSpPr>
            <p:nvPr/>
          </p:nvSpPr>
          <p:spPr bwMode="auto">
            <a:xfrm>
              <a:off x="1434108" y="447197"/>
              <a:ext cx="216715" cy="16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61743" name="Rectangle 448"/>
            <p:cNvSpPr>
              <a:spLocks noChangeArrowheads="1"/>
            </p:cNvSpPr>
            <p:nvPr/>
          </p:nvSpPr>
          <p:spPr bwMode="auto">
            <a:xfrm>
              <a:off x="1434108" y="282895"/>
              <a:ext cx="216715" cy="164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spcBef>
                  <a:spcPct val="20000"/>
                </a:spcBef>
              </a:pPr>
              <a:endParaRPr lang="en-US" sz="200"/>
            </a:p>
          </p:txBody>
        </p:sp>
        <p:sp>
          <p:nvSpPr>
            <p:cNvPr id="185" name="Line 765"/>
            <p:cNvSpPr>
              <a:spLocks noChangeShapeType="1"/>
            </p:cNvSpPr>
            <p:nvPr/>
          </p:nvSpPr>
          <p:spPr bwMode="auto">
            <a:xfrm>
              <a:off x="1426122" y="3165988"/>
              <a:ext cx="2329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>
                <a:defRPr/>
              </a:pPr>
              <a:endParaRPr lang="en-US" sz="1050">
                <a:latin typeface="Myriad Pro Light" pitchFamily="34" charset="0"/>
                <a:ea typeface="+mn-ea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638803" y="1287664"/>
              <a:ext cx="2123636" cy="18576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17" name="TextBox 10"/>
          <p:cNvSpPr txBox="1">
            <a:spLocks noChangeArrowheads="1"/>
          </p:cNvSpPr>
          <p:nvPr/>
        </p:nvSpPr>
        <p:spPr bwMode="auto">
          <a:xfrm>
            <a:off x="622300" y="4763"/>
            <a:ext cx="1603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2213" y="454025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2213" y="124301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32213" y="2074863"/>
            <a:ext cx="500062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61621" name="TextBox 37"/>
          <p:cNvSpPr txBox="1">
            <a:spLocks noChangeArrowheads="1"/>
          </p:cNvSpPr>
          <p:nvPr/>
        </p:nvSpPr>
        <p:spPr bwMode="auto">
          <a:xfrm>
            <a:off x="3059113" y="4763"/>
            <a:ext cx="16081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#2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08925" y="449263"/>
            <a:ext cx="498475" cy="460375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916863" y="1225550"/>
            <a:ext cx="500062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Write Volumes on Sheet of Paper</a:t>
            </a:r>
          </a:p>
        </p:txBody>
      </p:sp>
      <p:sp>
        <p:nvSpPr>
          <p:cNvPr id="61624" name="TextBox 65"/>
          <p:cNvSpPr txBox="1">
            <a:spLocks noChangeArrowheads="1"/>
          </p:cNvSpPr>
          <p:nvPr/>
        </p:nvSpPr>
        <p:spPr bwMode="auto">
          <a:xfrm>
            <a:off x="7319963" y="0"/>
            <a:ext cx="16081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#5</a:t>
            </a:r>
          </a:p>
        </p:txBody>
      </p:sp>
      <p:cxnSp>
        <p:nvCxnSpPr>
          <p:cNvPr id="91" name="Shape 90"/>
          <p:cNvCxnSpPr>
            <a:stCxn id="67" idx="2"/>
            <a:endCxn id="74" idx="0"/>
          </p:cNvCxnSpPr>
          <p:nvPr/>
        </p:nvCxnSpPr>
        <p:spPr>
          <a:xfrm rot="16200000" flipH="1">
            <a:off x="8004970" y="1062831"/>
            <a:ext cx="315912" cy="95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hape 25"/>
          <p:cNvCxnSpPr>
            <a:stCxn id="39" idx="2"/>
            <a:endCxn id="40" idx="0"/>
          </p:cNvCxnSpPr>
          <p:nvPr/>
        </p:nvCxnSpPr>
        <p:spPr>
          <a:xfrm rot="5400000">
            <a:off x="3817938" y="1079500"/>
            <a:ext cx="328612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25"/>
          <p:cNvCxnSpPr>
            <a:stCxn id="40" idx="2"/>
            <a:endCxn id="41" idx="0"/>
          </p:cNvCxnSpPr>
          <p:nvPr/>
        </p:nvCxnSpPr>
        <p:spPr>
          <a:xfrm rot="5400000">
            <a:off x="3796506" y="1889919"/>
            <a:ext cx="371475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614363" y="47625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609600" y="1231900"/>
            <a:ext cx="574675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Measure diameter of all balloons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11188" y="2068513"/>
            <a:ext cx="574675" cy="48101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Write diameter on all balloons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766888" y="46672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Mark intervals  of &gt;30cm on string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62125" y="1222375"/>
            <a:ext cx="574675" cy="48101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Tie all balloons onto string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765300" y="2068513"/>
            <a:ext cx="576263" cy="482600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">
                <a:latin typeface="+mn-lt"/>
                <a:ea typeface="+mn-ea"/>
              </a:rPr>
              <a:t>Double-check measure-ments</a:t>
            </a:r>
          </a:p>
        </p:txBody>
      </p:sp>
      <p:cxnSp>
        <p:nvCxnSpPr>
          <p:cNvPr id="193" name="Shape 25"/>
          <p:cNvCxnSpPr>
            <a:stCxn id="187" idx="3"/>
            <a:endCxn id="191" idx="1"/>
          </p:cNvCxnSpPr>
          <p:nvPr/>
        </p:nvCxnSpPr>
        <p:spPr>
          <a:xfrm>
            <a:off x="1189038" y="717550"/>
            <a:ext cx="573087" cy="74612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8" idx="0"/>
          </p:cNvCxnSpPr>
          <p:nvPr/>
        </p:nvCxnSpPr>
        <p:spPr>
          <a:xfrm rot="5400000">
            <a:off x="762794" y="1092994"/>
            <a:ext cx="273050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2"/>
            <a:endCxn id="189" idx="0"/>
          </p:cNvCxnSpPr>
          <p:nvPr/>
        </p:nvCxnSpPr>
        <p:spPr>
          <a:xfrm rot="16200000" flipH="1">
            <a:off x="720725" y="1890713"/>
            <a:ext cx="354013" cy="1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0" idx="2"/>
            <a:endCxn id="191" idx="0"/>
          </p:cNvCxnSpPr>
          <p:nvPr/>
        </p:nvCxnSpPr>
        <p:spPr>
          <a:xfrm rot="5400000">
            <a:off x="1914525" y="1082676"/>
            <a:ext cx="274637" cy="47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hape 25"/>
          <p:cNvCxnSpPr>
            <a:stCxn id="191" idx="2"/>
            <a:endCxn id="192" idx="0"/>
          </p:cNvCxnSpPr>
          <p:nvPr/>
        </p:nvCxnSpPr>
        <p:spPr>
          <a:xfrm rot="16200000" flipH="1">
            <a:off x="1868488" y="1884363"/>
            <a:ext cx="365125" cy="3175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hape 25"/>
          <p:cNvCxnSpPr>
            <a:stCxn id="189" idx="3"/>
            <a:endCxn id="192" idx="1"/>
          </p:cNvCxnSpPr>
          <p:nvPr/>
        </p:nvCxnSpPr>
        <p:spPr>
          <a:xfrm>
            <a:off x="1185863" y="2308225"/>
            <a:ext cx="579437" cy="158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870575" y="454025"/>
            <a:ext cx="498475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Blow Up 10 Balloons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870575" y="124301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Measure Radius of All 10 Balloons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5870575" y="2074863"/>
            <a:ext cx="498475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00">
                <a:latin typeface="+mn-lt"/>
                <a:ea typeface="+mn-ea"/>
              </a:rPr>
              <a:t>Calculate Volume of All 10 Balloons</a:t>
            </a:r>
          </a:p>
        </p:txBody>
      </p:sp>
      <p:sp>
        <p:nvSpPr>
          <p:cNvPr id="61643" name="TextBox 212"/>
          <p:cNvSpPr txBox="1">
            <a:spLocks noChangeArrowheads="1"/>
          </p:cNvSpPr>
          <p:nvPr/>
        </p:nvSpPr>
        <p:spPr bwMode="auto">
          <a:xfrm>
            <a:off x="5219700" y="4763"/>
            <a:ext cx="16081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Myriad Pro Semibold" pitchFamily="29" charset="0"/>
              </a:rPr>
              <a:t>Backlog Item #3</a:t>
            </a:r>
          </a:p>
        </p:txBody>
      </p:sp>
      <p:cxnSp>
        <p:nvCxnSpPr>
          <p:cNvPr id="214" name="Shape 25"/>
          <p:cNvCxnSpPr>
            <a:stCxn id="210" idx="2"/>
            <a:endCxn id="211" idx="0"/>
          </p:cNvCxnSpPr>
          <p:nvPr/>
        </p:nvCxnSpPr>
        <p:spPr>
          <a:xfrm rot="5400000">
            <a:off x="5956301" y="1079500"/>
            <a:ext cx="328612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hape 25"/>
          <p:cNvCxnSpPr>
            <a:stCxn id="211" idx="2"/>
            <a:endCxn id="212" idx="0"/>
          </p:cNvCxnSpPr>
          <p:nvPr/>
        </p:nvCxnSpPr>
        <p:spPr>
          <a:xfrm rot="5400000">
            <a:off x="5934869" y="1889919"/>
            <a:ext cx="371475" cy="158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646" name="Group 222"/>
          <p:cNvGrpSpPr>
            <a:grpSpLocks/>
          </p:cNvGrpSpPr>
          <p:nvPr/>
        </p:nvGrpSpPr>
        <p:grpSpPr bwMode="auto">
          <a:xfrm>
            <a:off x="3792538" y="503238"/>
            <a:ext cx="412750" cy="336550"/>
            <a:chOff x="2457450" y="1085850"/>
            <a:chExt cx="412750" cy="336550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2457450" y="109220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476500" y="1085850"/>
              <a:ext cx="393700" cy="330200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47" name="TextBox 251"/>
          <p:cNvSpPr txBox="1">
            <a:spLocks noChangeArrowheads="1"/>
          </p:cNvSpPr>
          <p:nvPr/>
        </p:nvSpPr>
        <p:spPr bwMode="auto">
          <a:xfrm>
            <a:off x="2933700" y="3378200"/>
            <a:ext cx="5175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Sanjay</a:t>
            </a:r>
          </a:p>
        </p:txBody>
      </p:sp>
      <p:sp>
        <p:nvSpPr>
          <p:cNvPr id="61648" name="TextBox 252"/>
          <p:cNvSpPr txBox="1">
            <a:spLocks noChangeArrowheads="1"/>
          </p:cNvSpPr>
          <p:nvPr/>
        </p:nvSpPr>
        <p:spPr bwMode="auto">
          <a:xfrm>
            <a:off x="2908300" y="4343400"/>
            <a:ext cx="53816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Anjana</a:t>
            </a:r>
          </a:p>
        </p:txBody>
      </p:sp>
      <p:sp>
        <p:nvSpPr>
          <p:cNvPr id="61649" name="TextBox 253"/>
          <p:cNvSpPr txBox="1">
            <a:spLocks noChangeArrowheads="1"/>
          </p:cNvSpPr>
          <p:nvPr/>
        </p:nvSpPr>
        <p:spPr bwMode="auto">
          <a:xfrm>
            <a:off x="2914650" y="4889500"/>
            <a:ext cx="5445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Vikram</a:t>
            </a:r>
          </a:p>
        </p:txBody>
      </p:sp>
      <p:sp>
        <p:nvSpPr>
          <p:cNvPr id="61650" name="TextBox 254"/>
          <p:cNvSpPr txBox="1">
            <a:spLocks noChangeArrowheads="1"/>
          </p:cNvSpPr>
          <p:nvPr/>
        </p:nvSpPr>
        <p:spPr bwMode="auto">
          <a:xfrm>
            <a:off x="2952750" y="5435600"/>
            <a:ext cx="4333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Priya</a:t>
            </a:r>
          </a:p>
        </p:txBody>
      </p:sp>
      <p:sp>
        <p:nvSpPr>
          <p:cNvPr id="61651" name="TextBox 255"/>
          <p:cNvSpPr txBox="1">
            <a:spLocks noChangeArrowheads="1"/>
          </p:cNvSpPr>
          <p:nvPr/>
        </p:nvSpPr>
        <p:spPr bwMode="auto">
          <a:xfrm>
            <a:off x="3892550" y="33845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6</a:t>
            </a:r>
          </a:p>
        </p:txBody>
      </p:sp>
      <p:sp>
        <p:nvSpPr>
          <p:cNvPr id="61652" name="TextBox 256"/>
          <p:cNvSpPr txBox="1">
            <a:spLocks noChangeArrowheads="1"/>
          </p:cNvSpPr>
          <p:nvPr/>
        </p:nvSpPr>
        <p:spPr bwMode="auto">
          <a:xfrm>
            <a:off x="3886200" y="43497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0</a:t>
            </a:r>
          </a:p>
        </p:txBody>
      </p:sp>
      <p:sp>
        <p:nvSpPr>
          <p:cNvPr id="61653" name="TextBox 257"/>
          <p:cNvSpPr txBox="1">
            <a:spLocks noChangeArrowheads="1"/>
          </p:cNvSpPr>
          <p:nvPr/>
        </p:nvSpPr>
        <p:spPr bwMode="auto">
          <a:xfrm>
            <a:off x="3879850" y="4895850"/>
            <a:ext cx="2492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8</a:t>
            </a:r>
          </a:p>
        </p:txBody>
      </p:sp>
      <p:sp>
        <p:nvSpPr>
          <p:cNvPr id="61654" name="TextBox 258"/>
          <p:cNvSpPr txBox="1">
            <a:spLocks noChangeArrowheads="1"/>
          </p:cNvSpPr>
          <p:nvPr/>
        </p:nvSpPr>
        <p:spPr bwMode="auto">
          <a:xfrm>
            <a:off x="3848100" y="5441950"/>
            <a:ext cx="3127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Myriad Pro Semibold" pitchFamily="29" charset="0"/>
              </a:rPr>
              <a:t>13</a:t>
            </a:r>
          </a:p>
        </p:txBody>
      </p:sp>
      <p:grpSp>
        <p:nvGrpSpPr>
          <p:cNvPr id="4" name="Group 201"/>
          <p:cNvGrpSpPr>
            <a:grpSpLocks/>
          </p:cNvGrpSpPr>
          <p:nvPr/>
        </p:nvGrpSpPr>
        <p:grpSpPr bwMode="auto">
          <a:xfrm>
            <a:off x="3778250" y="3644900"/>
            <a:ext cx="190500" cy="2062163"/>
            <a:chOff x="3778250" y="3644900"/>
            <a:chExt cx="190500" cy="2062163"/>
          </a:xfrm>
        </p:grpSpPr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>
              <a:off x="3781425" y="36449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4" name="Straight Connector 203"/>
            <p:cNvCxnSpPr>
              <a:cxnSpLocks noChangeShapeType="1"/>
            </p:cNvCxnSpPr>
            <p:nvPr/>
          </p:nvCxnSpPr>
          <p:spPr bwMode="auto">
            <a:xfrm>
              <a:off x="3781425" y="378142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3778250" y="391795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3778250" y="40544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78250" y="41910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78250" y="46005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9" name="Straight Connector 208"/>
            <p:cNvCxnSpPr>
              <a:cxnSpLocks noChangeShapeType="1"/>
            </p:cNvCxnSpPr>
            <p:nvPr/>
          </p:nvCxnSpPr>
          <p:spPr bwMode="auto">
            <a:xfrm>
              <a:off x="3778250" y="473710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6" name="Straight Connector 215"/>
            <p:cNvCxnSpPr>
              <a:cxnSpLocks noChangeShapeType="1"/>
            </p:cNvCxnSpPr>
            <p:nvPr/>
          </p:nvCxnSpPr>
          <p:spPr bwMode="auto">
            <a:xfrm>
              <a:off x="3784600" y="515302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7" name="Straight Connector 216"/>
            <p:cNvCxnSpPr>
              <a:cxnSpLocks noChangeShapeType="1"/>
            </p:cNvCxnSpPr>
            <p:nvPr/>
          </p:nvCxnSpPr>
          <p:spPr bwMode="auto">
            <a:xfrm>
              <a:off x="3784600" y="5289550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8" name="Straight Connector 217"/>
            <p:cNvCxnSpPr>
              <a:cxnSpLocks noChangeShapeType="1"/>
            </p:cNvCxnSpPr>
            <p:nvPr/>
          </p:nvCxnSpPr>
          <p:spPr bwMode="auto">
            <a:xfrm>
              <a:off x="3781425" y="5705475"/>
              <a:ext cx="184150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19" name="Rectangle 218"/>
          <p:cNvSpPr/>
          <p:nvPr/>
        </p:nvSpPr>
        <p:spPr>
          <a:xfrm>
            <a:off x="3924300" y="5934075"/>
            <a:ext cx="193675" cy="12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99" name="Oval 198"/>
          <p:cNvSpPr/>
          <p:nvPr/>
        </p:nvSpPr>
        <p:spPr>
          <a:xfrm>
            <a:off x="6399213" y="4286250"/>
            <a:ext cx="106362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/>
          <p:cNvSpPr/>
          <p:nvPr/>
        </p:nvSpPr>
        <p:spPr>
          <a:xfrm>
            <a:off x="-9525" y="-19050"/>
            <a:ext cx="9575800" cy="688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2467" name="Text Box 250"/>
          <p:cNvSpPr txBox="1">
            <a:spLocks noChangeArrowheads="1"/>
          </p:cNvSpPr>
          <p:nvPr/>
        </p:nvSpPr>
        <p:spPr bwMode="auto">
          <a:xfrm>
            <a:off x="1333500" y="762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BURNDOWN CHART</a:t>
            </a:r>
          </a:p>
        </p:txBody>
      </p:sp>
      <p:sp>
        <p:nvSpPr>
          <p:cNvPr id="62468" name="Text Box 249"/>
          <p:cNvSpPr txBox="1">
            <a:spLocks noChangeArrowheads="1"/>
          </p:cNvSpPr>
          <p:nvPr/>
        </p:nvSpPr>
        <p:spPr bwMode="auto">
          <a:xfrm rot="-5400000">
            <a:off x="488950" y="3900488"/>
            <a:ext cx="2770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TOTAL MINUTES OF WORK </a:t>
            </a:r>
            <a:r>
              <a:rPr lang="en-US" sz="1800" u="sng"/>
              <a:t>LEFT TO DO</a:t>
            </a:r>
          </a:p>
        </p:txBody>
      </p:sp>
      <p:sp>
        <p:nvSpPr>
          <p:cNvPr id="62469" name="Line 198"/>
          <p:cNvSpPr>
            <a:spLocks noChangeShapeType="1"/>
          </p:cNvSpPr>
          <p:nvPr/>
        </p:nvSpPr>
        <p:spPr bwMode="auto">
          <a:xfrm>
            <a:off x="2981325" y="647700"/>
            <a:ext cx="9525" cy="561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70" name="Line 755"/>
          <p:cNvSpPr>
            <a:spLocks noChangeShapeType="1"/>
          </p:cNvSpPr>
          <p:nvPr/>
        </p:nvSpPr>
        <p:spPr bwMode="auto">
          <a:xfrm>
            <a:off x="4256088" y="647700"/>
            <a:ext cx="9525" cy="561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71" name="Line 756"/>
          <p:cNvSpPr>
            <a:spLocks noChangeShapeType="1"/>
          </p:cNvSpPr>
          <p:nvPr/>
        </p:nvSpPr>
        <p:spPr bwMode="auto">
          <a:xfrm>
            <a:off x="5489575" y="647700"/>
            <a:ext cx="9525" cy="561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72" name="Line 757"/>
          <p:cNvSpPr>
            <a:spLocks noChangeShapeType="1"/>
          </p:cNvSpPr>
          <p:nvPr/>
        </p:nvSpPr>
        <p:spPr bwMode="auto">
          <a:xfrm>
            <a:off x="6769100" y="647700"/>
            <a:ext cx="9525" cy="561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73" name="Line 758"/>
          <p:cNvSpPr>
            <a:spLocks noChangeShapeType="1"/>
          </p:cNvSpPr>
          <p:nvPr/>
        </p:nvSpPr>
        <p:spPr bwMode="auto">
          <a:xfrm>
            <a:off x="8015288" y="647700"/>
            <a:ext cx="9525" cy="561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74" name="Text Box 242"/>
          <p:cNvSpPr txBox="1">
            <a:spLocks noChangeArrowheads="1"/>
          </p:cNvSpPr>
          <p:nvPr/>
        </p:nvSpPr>
        <p:spPr bwMode="auto">
          <a:xfrm>
            <a:off x="2406650" y="6291263"/>
            <a:ext cx="11398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Initial</a:t>
            </a:r>
            <a:br>
              <a:rPr lang="en-US" sz="2000"/>
            </a:br>
            <a:r>
              <a:rPr lang="en-US" sz="2000"/>
              <a:t>Estimate</a:t>
            </a:r>
          </a:p>
        </p:txBody>
      </p:sp>
      <p:sp>
        <p:nvSpPr>
          <p:cNvPr id="62475" name="Text Box 243"/>
          <p:cNvSpPr txBox="1">
            <a:spLocks noChangeArrowheads="1"/>
          </p:cNvSpPr>
          <p:nvPr/>
        </p:nvSpPr>
        <p:spPr bwMode="auto">
          <a:xfrm>
            <a:off x="3883025" y="6264275"/>
            <a:ext cx="80168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Day 1</a:t>
            </a:r>
          </a:p>
        </p:txBody>
      </p:sp>
      <p:sp>
        <p:nvSpPr>
          <p:cNvPr id="62476" name="Text Box 244"/>
          <p:cNvSpPr txBox="1">
            <a:spLocks noChangeArrowheads="1"/>
          </p:cNvSpPr>
          <p:nvPr/>
        </p:nvSpPr>
        <p:spPr bwMode="auto">
          <a:xfrm>
            <a:off x="5102225" y="6269038"/>
            <a:ext cx="801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Day 2</a:t>
            </a:r>
          </a:p>
        </p:txBody>
      </p:sp>
      <p:sp>
        <p:nvSpPr>
          <p:cNvPr id="62477" name="Text Box 245"/>
          <p:cNvSpPr txBox="1">
            <a:spLocks noChangeArrowheads="1"/>
          </p:cNvSpPr>
          <p:nvPr/>
        </p:nvSpPr>
        <p:spPr bwMode="auto">
          <a:xfrm>
            <a:off x="6376988" y="6265863"/>
            <a:ext cx="801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Day 3</a:t>
            </a:r>
          </a:p>
        </p:txBody>
      </p:sp>
      <p:sp>
        <p:nvSpPr>
          <p:cNvPr id="62478" name="Rectangle 58"/>
          <p:cNvSpPr>
            <a:spLocks noChangeArrowheads="1"/>
          </p:cNvSpPr>
          <p:nvPr/>
        </p:nvSpPr>
        <p:spPr bwMode="auto">
          <a:xfrm>
            <a:off x="2474913" y="55403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79" name="Line 195"/>
          <p:cNvSpPr>
            <a:spLocks noChangeShapeType="1"/>
          </p:cNvSpPr>
          <p:nvPr/>
        </p:nvSpPr>
        <p:spPr bwMode="auto">
          <a:xfrm>
            <a:off x="2474913" y="5540375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80" name="Line 196"/>
          <p:cNvSpPr>
            <a:spLocks noChangeShapeType="1"/>
          </p:cNvSpPr>
          <p:nvPr/>
        </p:nvSpPr>
        <p:spPr bwMode="auto">
          <a:xfrm>
            <a:off x="2474913" y="586740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81" name="Line 547"/>
          <p:cNvSpPr>
            <a:spLocks noChangeShapeType="1"/>
          </p:cNvSpPr>
          <p:nvPr/>
        </p:nvSpPr>
        <p:spPr bwMode="auto">
          <a:xfrm>
            <a:off x="2540000" y="552608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482" name="Rectangle 9"/>
          <p:cNvSpPr>
            <a:spLocks noChangeArrowheads="1"/>
          </p:cNvSpPr>
          <p:nvPr/>
        </p:nvSpPr>
        <p:spPr bwMode="auto">
          <a:xfrm>
            <a:off x="2474913" y="3910013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3" name="Rectangle 16"/>
          <p:cNvSpPr>
            <a:spLocks noChangeArrowheads="1"/>
          </p:cNvSpPr>
          <p:nvPr/>
        </p:nvSpPr>
        <p:spPr bwMode="auto">
          <a:xfrm>
            <a:off x="2474913" y="3581400"/>
            <a:ext cx="51593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4" name="Rectangle 23"/>
          <p:cNvSpPr>
            <a:spLocks noChangeArrowheads="1"/>
          </p:cNvSpPr>
          <p:nvPr/>
        </p:nvSpPr>
        <p:spPr bwMode="auto">
          <a:xfrm>
            <a:off x="2474913" y="3255963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5" name="Rectangle 30"/>
          <p:cNvSpPr>
            <a:spLocks noChangeArrowheads="1"/>
          </p:cNvSpPr>
          <p:nvPr/>
        </p:nvSpPr>
        <p:spPr bwMode="auto">
          <a:xfrm>
            <a:off x="2474913" y="2928938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6" name="Rectangle 37"/>
          <p:cNvSpPr>
            <a:spLocks noChangeArrowheads="1"/>
          </p:cNvSpPr>
          <p:nvPr/>
        </p:nvSpPr>
        <p:spPr bwMode="auto">
          <a:xfrm>
            <a:off x="2474913" y="2603500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7" name="Rectangle 44"/>
          <p:cNvSpPr>
            <a:spLocks noChangeArrowheads="1"/>
          </p:cNvSpPr>
          <p:nvPr/>
        </p:nvSpPr>
        <p:spPr bwMode="auto">
          <a:xfrm>
            <a:off x="2474913" y="22764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88" name="Rectangle 46"/>
          <p:cNvSpPr>
            <a:spLocks noChangeArrowheads="1"/>
          </p:cNvSpPr>
          <p:nvPr/>
        </p:nvSpPr>
        <p:spPr bwMode="auto">
          <a:xfrm>
            <a:off x="6343650" y="5867400"/>
            <a:ext cx="8382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1400"/>
          </a:p>
        </p:txBody>
      </p:sp>
      <p:sp>
        <p:nvSpPr>
          <p:cNvPr id="62489" name="Rectangle 47"/>
          <p:cNvSpPr>
            <a:spLocks noChangeArrowheads="1"/>
          </p:cNvSpPr>
          <p:nvPr/>
        </p:nvSpPr>
        <p:spPr bwMode="auto">
          <a:xfrm>
            <a:off x="5507038" y="5867400"/>
            <a:ext cx="8366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1400"/>
          </a:p>
        </p:txBody>
      </p:sp>
      <p:sp>
        <p:nvSpPr>
          <p:cNvPr id="62490" name="Rectangle 48"/>
          <p:cNvSpPr>
            <a:spLocks noChangeArrowheads="1"/>
          </p:cNvSpPr>
          <p:nvPr/>
        </p:nvSpPr>
        <p:spPr bwMode="auto">
          <a:xfrm>
            <a:off x="4665663" y="5867400"/>
            <a:ext cx="841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1400"/>
          </a:p>
        </p:txBody>
      </p:sp>
      <p:sp>
        <p:nvSpPr>
          <p:cNvPr id="62491" name="Rectangle 49"/>
          <p:cNvSpPr>
            <a:spLocks noChangeArrowheads="1"/>
          </p:cNvSpPr>
          <p:nvPr/>
        </p:nvSpPr>
        <p:spPr bwMode="auto">
          <a:xfrm>
            <a:off x="3829050" y="5867400"/>
            <a:ext cx="8366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1400"/>
          </a:p>
        </p:txBody>
      </p:sp>
      <p:sp>
        <p:nvSpPr>
          <p:cNvPr id="62492" name="Rectangle 50"/>
          <p:cNvSpPr>
            <a:spLocks noChangeArrowheads="1"/>
          </p:cNvSpPr>
          <p:nvPr/>
        </p:nvSpPr>
        <p:spPr bwMode="auto">
          <a:xfrm>
            <a:off x="2990850" y="5867400"/>
            <a:ext cx="8382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1400"/>
          </a:p>
        </p:txBody>
      </p:sp>
      <p:sp>
        <p:nvSpPr>
          <p:cNvPr id="62493" name="Rectangle 51"/>
          <p:cNvSpPr>
            <a:spLocks noChangeArrowheads="1"/>
          </p:cNvSpPr>
          <p:nvPr/>
        </p:nvSpPr>
        <p:spPr bwMode="auto">
          <a:xfrm>
            <a:off x="2474913" y="586740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4" name="Rectangle 65"/>
          <p:cNvSpPr>
            <a:spLocks noChangeArrowheads="1"/>
          </p:cNvSpPr>
          <p:nvPr/>
        </p:nvSpPr>
        <p:spPr bwMode="auto">
          <a:xfrm>
            <a:off x="2474913" y="5214938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5" name="Rectangle 72"/>
          <p:cNvSpPr>
            <a:spLocks noChangeArrowheads="1"/>
          </p:cNvSpPr>
          <p:nvPr/>
        </p:nvSpPr>
        <p:spPr bwMode="auto">
          <a:xfrm>
            <a:off x="2474913" y="4889500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6" name="Rectangle 79"/>
          <p:cNvSpPr>
            <a:spLocks noChangeArrowheads="1"/>
          </p:cNvSpPr>
          <p:nvPr/>
        </p:nvSpPr>
        <p:spPr bwMode="auto">
          <a:xfrm>
            <a:off x="2474913" y="45624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7" name="Rectangle 86"/>
          <p:cNvSpPr>
            <a:spLocks noChangeArrowheads="1"/>
          </p:cNvSpPr>
          <p:nvPr/>
        </p:nvSpPr>
        <p:spPr bwMode="auto">
          <a:xfrm>
            <a:off x="2474913" y="423545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8" name="Rectangle 93"/>
          <p:cNvSpPr>
            <a:spLocks noChangeArrowheads="1"/>
          </p:cNvSpPr>
          <p:nvPr/>
        </p:nvSpPr>
        <p:spPr bwMode="auto">
          <a:xfrm>
            <a:off x="2474913" y="1951038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499" name="Rectangle 100"/>
          <p:cNvSpPr>
            <a:spLocks noChangeArrowheads="1"/>
          </p:cNvSpPr>
          <p:nvPr/>
        </p:nvSpPr>
        <p:spPr bwMode="auto">
          <a:xfrm>
            <a:off x="2474913" y="1624013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00" name="Rectangle 107"/>
          <p:cNvSpPr>
            <a:spLocks noChangeArrowheads="1"/>
          </p:cNvSpPr>
          <p:nvPr/>
        </p:nvSpPr>
        <p:spPr bwMode="auto">
          <a:xfrm>
            <a:off x="2474913" y="1296988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01" name="Rectangle 114"/>
          <p:cNvSpPr>
            <a:spLocks noChangeArrowheads="1"/>
          </p:cNvSpPr>
          <p:nvPr/>
        </p:nvSpPr>
        <p:spPr bwMode="auto">
          <a:xfrm>
            <a:off x="2474913" y="971550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02" name="Rectangle 121"/>
          <p:cNvSpPr>
            <a:spLocks noChangeArrowheads="1"/>
          </p:cNvSpPr>
          <p:nvPr/>
        </p:nvSpPr>
        <p:spPr bwMode="auto">
          <a:xfrm>
            <a:off x="2474913" y="647700"/>
            <a:ext cx="5159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03" name="Rectangle 128"/>
          <p:cNvSpPr>
            <a:spLocks noChangeArrowheads="1"/>
          </p:cNvSpPr>
          <p:nvPr/>
        </p:nvSpPr>
        <p:spPr bwMode="auto">
          <a:xfrm>
            <a:off x="2474913" y="319088"/>
            <a:ext cx="51593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04" name="Line 186"/>
          <p:cNvSpPr>
            <a:spLocks noChangeShapeType="1"/>
          </p:cNvSpPr>
          <p:nvPr/>
        </p:nvSpPr>
        <p:spPr bwMode="auto">
          <a:xfrm>
            <a:off x="2474913" y="64770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05" name="Line 187"/>
          <p:cNvSpPr>
            <a:spLocks noChangeShapeType="1"/>
          </p:cNvSpPr>
          <p:nvPr/>
        </p:nvSpPr>
        <p:spPr bwMode="auto">
          <a:xfrm>
            <a:off x="2474913" y="97155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06" name="Line 188"/>
          <p:cNvSpPr>
            <a:spLocks noChangeShapeType="1"/>
          </p:cNvSpPr>
          <p:nvPr/>
        </p:nvSpPr>
        <p:spPr bwMode="auto">
          <a:xfrm>
            <a:off x="2474913" y="1296988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07" name="Line 189"/>
          <p:cNvSpPr>
            <a:spLocks noChangeShapeType="1"/>
          </p:cNvSpPr>
          <p:nvPr/>
        </p:nvSpPr>
        <p:spPr bwMode="auto">
          <a:xfrm>
            <a:off x="2474913" y="1624013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08" name="Line 190"/>
          <p:cNvSpPr>
            <a:spLocks noChangeShapeType="1"/>
          </p:cNvSpPr>
          <p:nvPr/>
        </p:nvSpPr>
        <p:spPr bwMode="auto">
          <a:xfrm>
            <a:off x="2474913" y="1951038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09" name="Line 191"/>
          <p:cNvSpPr>
            <a:spLocks noChangeShapeType="1"/>
          </p:cNvSpPr>
          <p:nvPr/>
        </p:nvSpPr>
        <p:spPr bwMode="auto">
          <a:xfrm>
            <a:off x="2474913" y="2276475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0" name="Line 192"/>
          <p:cNvSpPr>
            <a:spLocks noChangeShapeType="1"/>
          </p:cNvSpPr>
          <p:nvPr/>
        </p:nvSpPr>
        <p:spPr bwMode="auto">
          <a:xfrm>
            <a:off x="2474913" y="4562475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1" name="Line 193"/>
          <p:cNvSpPr>
            <a:spLocks noChangeShapeType="1"/>
          </p:cNvSpPr>
          <p:nvPr/>
        </p:nvSpPr>
        <p:spPr bwMode="auto">
          <a:xfrm>
            <a:off x="2474913" y="488950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2" name="Line 194"/>
          <p:cNvSpPr>
            <a:spLocks noChangeShapeType="1"/>
          </p:cNvSpPr>
          <p:nvPr/>
        </p:nvSpPr>
        <p:spPr bwMode="auto">
          <a:xfrm>
            <a:off x="2474913" y="5214938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3" name="Line 197"/>
          <p:cNvSpPr>
            <a:spLocks noChangeShapeType="1"/>
          </p:cNvSpPr>
          <p:nvPr/>
        </p:nvSpPr>
        <p:spPr bwMode="auto">
          <a:xfrm>
            <a:off x="2252663" y="6194425"/>
            <a:ext cx="5159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4" name="Line 205"/>
          <p:cNvSpPr>
            <a:spLocks noChangeShapeType="1"/>
          </p:cNvSpPr>
          <p:nvPr/>
        </p:nvSpPr>
        <p:spPr bwMode="auto">
          <a:xfrm>
            <a:off x="2474913" y="260350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5" name="Line 206"/>
          <p:cNvSpPr>
            <a:spLocks noChangeShapeType="1"/>
          </p:cNvSpPr>
          <p:nvPr/>
        </p:nvSpPr>
        <p:spPr bwMode="auto">
          <a:xfrm>
            <a:off x="2474913" y="2928938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6" name="Line 207"/>
          <p:cNvSpPr>
            <a:spLocks noChangeShapeType="1"/>
          </p:cNvSpPr>
          <p:nvPr/>
        </p:nvSpPr>
        <p:spPr bwMode="auto">
          <a:xfrm>
            <a:off x="2474913" y="3255963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7" name="Line 208"/>
          <p:cNvSpPr>
            <a:spLocks noChangeShapeType="1"/>
          </p:cNvSpPr>
          <p:nvPr/>
        </p:nvSpPr>
        <p:spPr bwMode="auto">
          <a:xfrm>
            <a:off x="2474913" y="358140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8" name="Line 209"/>
          <p:cNvSpPr>
            <a:spLocks noChangeShapeType="1"/>
          </p:cNvSpPr>
          <p:nvPr/>
        </p:nvSpPr>
        <p:spPr bwMode="auto">
          <a:xfrm>
            <a:off x="2474913" y="3910013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19" name="Line 210"/>
          <p:cNvSpPr>
            <a:spLocks noChangeShapeType="1"/>
          </p:cNvSpPr>
          <p:nvPr/>
        </p:nvSpPr>
        <p:spPr bwMode="auto">
          <a:xfrm>
            <a:off x="2474913" y="4235450"/>
            <a:ext cx="5545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0" name="Line 219"/>
          <p:cNvSpPr>
            <a:spLocks noChangeShapeType="1"/>
          </p:cNvSpPr>
          <p:nvPr/>
        </p:nvSpPr>
        <p:spPr bwMode="auto">
          <a:xfrm>
            <a:off x="2474913" y="46831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1" name="Line 220"/>
          <p:cNvSpPr>
            <a:spLocks noChangeShapeType="1"/>
          </p:cNvSpPr>
          <p:nvPr/>
        </p:nvSpPr>
        <p:spPr bwMode="auto">
          <a:xfrm>
            <a:off x="2474913" y="79375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2" name="Line 221"/>
          <p:cNvSpPr>
            <a:spLocks noChangeShapeType="1"/>
          </p:cNvSpPr>
          <p:nvPr/>
        </p:nvSpPr>
        <p:spPr bwMode="auto">
          <a:xfrm>
            <a:off x="2474913" y="1120775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3" name="Line 222"/>
          <p:cNvSpPr>
            <a:spLocks noChangeShapeType="1"/>
          </p:cNvSpPr>
          <p:nvPr/>
        </p:nvSpPr>
        <p:spPr bwMode="auto">
          <a:xfrm>
            <a:off x="2474913" y="1446213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4" name="Line 223"/>
          <p:cNvSpPr>
            <a:spLocks noChangeShapeType="1"/>
          </p:cNvSpPr>
          <p:nvPr/>
        </p:nvSpPr>
        <p:spPr bwMode="auto">
          <a:xfrm>
            <a:off x="2474913" y="177323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5" name="Line 224"/>
          <p:cNvSpPr>
            <a:spLocks noChangeShapeType="1"/>
          </p:cNvSpPr>
          <p:nvPr/>
        </p:nvSpPr>
        <p:spPr bwMode="auto">
          <a:xfrm>
            <a:off x="2474913" y="2100263"/>
            <a:ext cx="0" cy="3238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6" name="Line 225"/>
          <p:cNvSpPr>
            <a:spLocks noChangeShapeType="1"/>
          </p:cNvSpPr>
          <p:nvPr/>
        </p:nvSpPr>
        <p:spPr bwMode="auto">
          <a:xfrm>
            <a:off x="2474913" y="242411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7" name="Line 226"/>
          <p:cNvSpPr>
            <a:spLocks noChangeShapeType="1"/>
          </p:cNvSpPr>
          <p:nvPr/>
        </p:nvSpPr>
        <p:spPr bwMode="auto">
          <a:xfrm>
            <a:off x="2474913" y="274955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8" name="Line 227"/>
          <p:cNvSpPr>
            <a:spLocks noChangeShapeType="1"/>
          </p:cNvSpPr>
          <p:nvPr/>
        </p:nvSpPr>
        <p:spPr bwMode="auto">
          <a:xfrm>
            <a:off x="2530475" y="3076575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29" name="Line 228"/>
          <p:cNvSpPr>
            <a:spLocks noChangeShapeType="1"/>
          </p:cNvSpPr>
          <p:nvPr/>
        </p:nvSpPr>
        <p:spPr bwMode="auto">
          <a:xfrm>
            <a:off x="2530475" y="340360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0" name="Line 229"/>
          <p:cNvSpPr>
            <a:spLocks noChangeShapeType="1"/>
          </p:cNvSpPr>
          <p:nvPr/>
        </p:nvSpPr>
        <p:spPr bwMode="auto">
          <a:xfrm>
            <a:off x="2530475" y="3730625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1" name="Line 230"/>
          <p:cNvSpPr>
            <a:spLocks noChangeShapeType="1"/>
          </p:cNvSpPr>
          <p:nvPr/>
        </p:nvSpPr>
        <p:spPr bwMode="auto">
          <a:xfrm>
            <a:off x="2530475" y="4057650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2" name="Line 231"/>
          <p:cNvSpPr>
            <a:spLocks noChangeShapeType="1"/>
          </p:cNvSpPr>
          <p:nvPr/>
        </p:nvSpPr>
        <p:spPr bwMode="auto">
          <a:xfrm>
            <a:off x="2530475" y="438308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3" name="Line 232"/>
          <p:cNvSpPr>
            <a:spLocks noChangeShapeType="1"/>
          </p:cNvSpPr>
          <p:nvPr/>
        </p:nvSpPr>
        <p:spPr bwMode="auto">
          <a:xfrm>
            <a:off x="2530475" y="471011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4" name="Line 233"/>
          <p:cNvSpPr>
            <a:spLocks noChangeShapeType="1"/>
          </p:cNvSpPr>
          <p:nvPr/>
        </p:nvSpPr>
        <p:spPr bwMode="auto">
          <a:xfrm>
            <a:off x="2530475" y="503555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5" name="Line 234"/>
          <p:cNvSpPr>
            <a:spLocks noChangeShapeType="1"/>
          </p:cNvSpPr>
          <p:nvPr/>
        </p:nvSpPr>
        <p:spPr bwMode="auto">
          <a:xfrm>
            <a:off x="2530475" y="5362575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6" name="Line 235"/>
          <p:cNvSpPr>
            <a:spLocks noChangeShapeType="1"/>
          </p:cNvSpPr>
          <p:nvPr/>
        </p:nvSpPr>
        <p:spPr bwMode="auto">
          <a:xfrm>
            <a:off x="2530475" y="5688013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7" name="Line 236"/>
          <p:cNvSpPr>
            <a:spLocks noChangeShapeType="1"/>
          </p:cNvSpPr>
          <p:nvPr/>
        </p:nvSpPr>
        <p:spPr bwMode="auto">
          <a:xfrm>
            <a:off x="2757488" y="6194425"/>
            <a:ext cx="838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8" name="Line 237"/>
          <p:cNvSpPr>
            <a:spLocks noChangeShapeType="1"/>
          </p:cNvSpPr>
          <p:nvPr/>
        </p:nvSpPr>
        <p:spPr bwMode="auto">
          <a:xfrm>
            <a:off x="3595688" y="6194425"/>
            <a:ext cx="836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39" name="Line 238"/>
          <p:cNvSpPr>
            <a:spLocks noChangeShapeType="1"/>
          </p:cNvSpPr>
          <p:nvPr/>
        </p:nvSpPr>
        <p:spPr bwMode="auto">
          <a:xfrm>
            <a:off x="4432300" y="6356350"/>
            <a:ext cx="8413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40" name="Line 239"/>
          <p:cNvSpPr>
            <a:spLocks noChangeShapeType="1"/>
          </p:cNvSpPr>
          <p:nvPr/>
        </p:nvSpPr>
        <p:spPr bwMode="auto">
          <a:xfrm>
            <a:off x="5351463" y="6356350"/>
            <a:ext cx="836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41" name="Line 240"/>
          <p:cNvSpPr>
            <a:spLocks noChangeShapeType="1"/>
          </p:cNvSpPr>
          <p:nvPr/>
        </p:nvSpPr>
        <p:spPr bwMode="auto">
          <a:xfrm>
            <a:off x="6186488" y="6356350"/>
            <a:ext cx="838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42" name="Rectangle 252"/>
          <p:cNvSpPr>
            <a:spLocks noChangeArrowheads="1"/>
          </p:cNvSpPr>
          <p:nvPr/>
        </p:nvSpPr>
        <p:spPr bwMode="auto">
          <a:xfrm>
            <a:off x="2154238" y="36988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35</a:t>
            </a:r>
          </a:p>
        </p:txBody>
      </p:sp>
      <p:sp>
        <p:nvSpPr>
          <p:cNvPr id="62543" name="Rectangle 253"/>
          <p:cNvSpPr>
            <a:spLocks noChangeArrowheads="1"/>
          </p:cNvSpPr>
          <p:nvPr/>
        </p:nvSpPr>
        <p:spPr bwMode="auto">
          <a:xfrm>
            <a:off x="2154238" y="337185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40</a:t>
            </a:r>
          </a:p>
        </p:txBody>
      </p:sp>
      <p:sp>
        <p:nvSpPr>
          <p:cNvPr id="62544" name="Rectangle 254"/>
          <p:cNvSpPr>
            <a:spLocks noChangeArrowheads="1"/>
          </p:cNvSpPr>
          <p:nvPr/>
        </p:nvSpPr>
        <p:spPr bwMode="auto">
          <a:xfrm>
            <a:off x="2154238" y="3046413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45</a:t>
            </a:r>
          </a:p>
        </p:txBody>
      </p:sp>
      <p:sp>
        <p:nvSpPr>
          <p:cNvPr id="62545" name="Rectangle 255"/>
          <p:cNvSpPr>
            <a:spLocks noChangeArrowheads="1"/>
          </p:cNvSpPr>
          <p:nvPr/>
        </p:nvSpPr>
        <p:spPr bwMode="auto">
          <a:xfrm>
            <a:off x="2143125" y="2719388"/>
            <a:ext cx="5159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50</a:t>
            </a:r>
          </a:p>
        </p:txBody>
      </p:sp>
      <p:sp>
        <p:nvSpPr>
          <p:cNvPr id="62546" name="Rectangle 256"/>
          <p:cNvSpPr>
            <a:spLocks noChangeArrowheads="1"/>
          </p:cNvSpPr>
          <p:nvPr/>
        </p:nvSpPr>
        <p:spPr bwMode="auto">
          <a:xfrm>
            <a:off x="2143125" y="2393950"/>
            <a:ext cx="5159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55</a:t>
            </a:r>
          </a:p>
        </p:txBody>
      </p:sp>
      <p:sp>
        <p:nvSpPr>
          <p:cNvPr id="62547" name="Rectangle 257"/>
          <p:cNvSpPr>
            <a:spLocks noChangeArrowheads="1"/>
          </p:cNvSpPr>
          <p:nvPr/>
        </p:nvSpPr>
        <p:spPr bwMode="auto">
          <a:xfrm>
            <a:off x="2143125" y="2066925"/>
            <a:ext cx="5159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60</a:t>
            </a:r>
          </a:p>
        </p:txBody>
      </p:sp>
      <p:sp>
        <p:nvSpPr>
          <p:cNvPr id="62548" name="Rectangle 258"/>
          <p:cNvSpPr>
            <a:spLocks noChangeArrowheads="1"/>
          </p:cNvSpPr>
          <p:nvPr/>
        </p:nvSpPr>
        <p:spPr bwMode="auto">
          <a:xfrm>
            <a:off x="2211388" y="5657850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5</a:t>
            </a:r>
          </a:p>
        </p:txBody>
      </p:sp>
      <p:sp>
        <p:nvSpPr>
          <p:cNvPr id="62549" name="Rectangle 259"/>
          <p:cNvSpPr>
            <a:spLocks noChangeArrowheads="1"/>
          </p:cNvSpPr>
          <p:nvPr/>
        </p:nvSpPr>
        <p:spPr bwMode="auto">
          <a:xfrm>
            <a:off x="2154238" y="5332413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10</a:t>
            </a:r>
          </a:p>
        </p:txBody>
      </p:sp>
      <p:sp>
        <p:nvSpPr>
          <p:cNvPr id="62550" name="Rectangle 260"/>
          <p:cNvSpPr>
            <a:spLocks noChangeArrowheads="1"/>
          </p:cNvSpPr>
          <p:nvPr/>
        </p:nvSpPr>
        <p:spPr bwMode="auto">
          <a:xfrm>
            <a:off x="2154238" y="5005388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15</a:t>
            </a:r>
          </a:p>
        </p:txBody>
      </p:sp>
      <p:sp>
        <p:nvSpPr>
          <p:cNvPr id="62551" name="Rectangle 261"/>
          <p:cNvSpPr>
            <a:spLocks noChangeArrowheads="1"/>
          </p:cNvSpPr>
          <p:nvPr/>
        </p:nvSpPr>
        <p:spPr bwMode="auto">
          <a:xfrm>
            <a:off x="2154238" y="4678363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20</a:t>
            </a:r>
          </a:p>
        </p:txBody>
      </p:sp>
      <p:sp>
        <p:nvSpPr>
          <p:cNvPr id="62552" name="Rectangle 262"/>
          <p:cNvSpPr>
            <a:spLocks noChangeArrowheads="1"/>
          </p:cNvSpPr>
          <p:nvPr/>
        </p:nvSpPr>
        <p:spPr bwMode="auto">
          <a:xfrm>
            <a:off x="2154238" y="4352925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25</a:t>
            </a:r>
          </a:p>
        </p:txBody>
      </p:sp>
      <p:sp>
        <p:nvSpPr>
          <p:cNvPr id="62553" name="Rectangle 263"/>
          <p:cNvSpPr>
            <a:spLocks noChangeArrowheads="1"/>
          </p:cNvSpPr>
          <p:nvPr/>
        </p:nvSpPr>
        <p:spPr bwMode="auto">
          <a:xfrm>
            <a:off x="2154238" y="402590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30</a:t>
            </a:r>
          </a:p>
        </p:txBody>
      </p:sp>
      <p:sp>
        <p:nvSpPr>
          <p:cNvPr id="62554" name="Rectangle 264"/>
          <p:cNvSpPr>
            <a:spLocks noChangeArrowheads="1"/>
          </p:cNvSpPr>
          <p:nvPr/>
        </p:nvSpPr>
        <p:spPr bwMode="auto">
          <a:xfrm>
            <a:off x="2143125" y="1739900"/>
            <a:ext cx="5159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65</a:t>
            </a:r>
          </a:p>
        </p:txBody>
      </p:sp>
      <p:sp>
        <p:nvSpPr>
          <p:cNvPr id="62555" name="Rectangle 265"/>
          <p:cNvSpPr>
            <a:spLocks noChangeArrowheads="1"/>
          </p:cNvSpPr>
          <p:nvPr/>
        </p:nvSpPr>
        <p:spPr bwMode="auto">
          <a:xfrm>
            <a:off x="2143125" y="1414463"/>
            <a:ext cx="51593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70</a:t>
            </a:r>
          </a:p>
        </p:txBody>
      </p:sp>
      <p:sp>
        <p:nvSpPr>
          <p:cNvPr id="62556" name="Rectangle 266"/>
          <p:cNvSpPr>
            <a:spLocks noChangeArrowheads="1"/>
          </p:cNvSpPr>
          <p:nvPr/>
        </p:nvSpPr>
        <p:spPr bwMode="auto">
          <a:xfrm>
            <a:off x="2143125" y="1089025"/>
            <a:ext cx="5159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75</a:t>
            </a:r>
          </a:p>
        </p:txBody>
      </p:sp>
      <p:sp>
        <p:nvSpPr>
          <p:cNvPr id="62557" name="Rectangle 267"/>
          <p:cNvSpPr>
            <a:spLocks noChangeArrowheads="1"/>
          </p:cNvSpPr>
          <p:nvPr/>
        </p:nvSpPr>
        <p:spPr bwMode="auto">
          <a:xfrm>
            <a:off x="2143125" y="762000"/>
            <a:ext cx="5159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80</a:t>
            </a:r>
          </a:p>
        </p:txBody>
      </p:sp>
      <p:sp>
        <p:nvSpPr>
          <p:cNvPr id="62558" name="Rectangle 268"/>
          <p:cNvSpPr>
            <a:spLocks noChangeArrowheads="1"/>
          </p:cNvSpPr>
          <p:nvPr/>
        </p:nvSpPr>
        <p:spPr bwMode="auto">
          <a:xfrm>
            <a:off x="2143125" y="434975"/>
            <a:ext cx="5159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85</a:t>
            </a:r>
          </a:p>
        </p:txBody>
      </p:sp>
      <p:sp>
        <p:nvSpPr>
          <p:cNvPr id="62559" name="Line 278"/>
          <p:cNvSpPr>
            <a:spLocks noChangeShapeType="1"/>
          </p:cNvSpPr>
          <p:nvPr/>
        </p:nvSpPr>
        <p:spPr bwMode="auto">
          <a:xfrm>
            <a:off x="2198688" y="5983288"/>
            <a:ext cx="5159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0" name="Line 288"/>
          <p:cNvSpPr>
            <a:spLocks noChangeShapeType="1"/>
          </p:cNvSpPr>
          <p:nvPr/>
        </p:nvSpPr>
        <p:spPr bwMode="auto">
          <a:xfrm>
            <a:off x="2143125" y="279400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1" name="Line 289"/>
          <p:cNvSpPr>
            <a:spLocks noChangeShapeType="1"/>
          </p:cNvSpPr>
          <p:nvPr/>
        </p:nvSpPr>
        <p:spPr bwMode="auto">
          <a:xfrm>
            <a:off x="2143125" y="60483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2" name="Line 290"/>
          <p:cNvSpPr>
            <a:spLocks noChangeShapeType="1"/>
          </p:cNvSpPr>
          <p:nvPr/>
        </p:nvSpPr>
        <p:spPr bwMode="auto">
          <a:xfrm>
            <a:off x="2143125" y="93186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3" name="Line 291"/>
          <p:cNvSpPr>
            <a:spLocks noChangeShapeType="1"/>
          </p:cNvSpPr>
          <p:nvPr/>
        </p:nvSpPr>
        <p:spPr bwMode="auto">
          <a:xfrm>
            <a:off x="2143125" y="125730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4" name="Line 292"/>
          <p:cNvSpPr>
            <a:spLocks noChangeShapeType="1"/>
          </p:cNvSpPr>
          <p:nvPr/>
        </p:nvSpPr>
        <p:spPr bwMode="auto">
          <a:xfrm>
            <a:off x="2143125" y="1584325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5" name="Line 293"/>
          <p:cNvSpPr>
            <a:spLocks noChangeShapeType="1"/>
          </p:cNvSpPr>
          <p:nvPr/>
        </p:nvSpPr>
        <p:spPr bwMode="auto">
          <a:xfrm>
            <a:off x="2143125" y="1909763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6" name="Line 294"/>
          <p:cNvSpPr>
            <a:spLocks noChangeShapeType="1"/>
          </p:cNvSpPr>
          <p:nvPr/>
        </p:nvSpPr>
        <p:spPr bwMode="auto">
          <a:xfrm>
            <a:off x="2143125" y="223678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7" name="Line 295"/>
          <p:cNvSpPr>
            <a:spLocks noChangeShapeType="1"/>
          </p:cNvSpPr>
          <p:nvPr/>
        </p:nvSpPr>
        <p:spPr bwMode="auto">
          <a:xfrm>
            <a:off x="2143125" y="256381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68" name="Rectangle 336"/>
          <p:cNvSpPr>
            <a:spLocks noChangeArrowheads="1"/>
          </p:cNvSpPr>
          <p:nvPr/>
        </p:nvSpPr>
        <p:spPr bwMode="auto">
          <a:xfrm>
            <a:off x="2484438" y="407352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69" name="Rectangle 343"/>
          <p:cNvSpPr>
            <a:spLocks noChangeArrowheads="1"/>
          </p:cNvSpPr>
          <p:nvPr/>
        </p:nvSpPr>
        <p:spPr bwMode="auto">
          <a:xfrm>
            <a:off x="2484438" y="374650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0" name="Rectangle 350"/>
          <p:cNvSpPr>
            <a:spLocks noChangeArrowheads="1"/>
          </p:cNvSpPr>
          <p:nvPr/>
        </p:nvSpPr>
        <p:spPr bwMode="auto">
          <a:xfrm>
            <a:off x="2484438" y="34194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1" name="Rectangle 357"/>
          <p:cNvSpPr>
            <a:spLocks noChangeArrowheads="1"/>
          </p:cNvSpPr>
          <p:nvPr/>
        </p:nvSpPr>
        <p:spPr bwMode="auto">
          <a:xfrm>
            <a:off x="2484438" y="3094038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2" name="Rectangle 364"/>
          <p:cNvSpPr>
            <a:spLocks noChangeArrowheads="1"/>
          </p:cNvSpPr>
          <p:nvPr/>
        </p:nvSpPr>
        <p:spPr bwMode="auto">
          <a:xfrm>
            <a:off x="2484438" y="2768600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3" name="Rectangle 371"/>
          <p:cNvSpPr>
            <a:spLocks noChangeArrowheads="1"/>
          </p:cNvSpPr>
          <p:nvPr/>
        </p:nvSpPr>
        <p:spPr bwMode="auto">
          <a:xfrm>
            <a:off x="2484438" y="24415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4" name="Rectangle 378"/>
          <p:cNvSpPr>
            <a:spLocks noChangeArrowheads="1"/>
          </p:cNvSpPr>
          <p:nvPr/>
        </p:nvSpPr>
        <p:spPr bwMode="auto">
          <a:xfrm>
            <a:off x="2484438" y="5705475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5" name="Rectangle 385"/>
          <p:cNvSpPr>
            <a:spLocks noChangeArrowheads="1"/>
          </p:cNvSpPr>
          <p:nvPr/>
        </p:nvSpPr>
        <p:spPr bwMode="auto">
          <a:xfrm>
            <a:off x="2484438" y="5380038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6" name="Rectangle 392"/>
          <p:cNvSpPr>
            <a:spLocks noChangeArrowheads="1"/>
          </p:cNvSpPr>
          <p:nvPr/>
        </p:nvSpPr>
        <p:spPr bwMode="auto">
          <a:xfrm>
            <a:off x="2484438" y="5053013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7" name="Rectangle 399"/>
          <p:cNvSpPr>
            <a:spLocks noChangeArrowheads="1"/>
          </p:cNvSpPr>
          <p:nvPr/>
        </p:nvSpPr>
        <p:spPr bwMode="auto">
          <a:xfrm>
            <a:off x="2484438" y="4727575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8" name="Rectangle 406"/>
          <p:cNvSpPr>
            <a:spLocks noChangeArrowheads="1"/>
          </p:cNvSpPr>
          <p:nvPr/>
        </p:nvSpPr>
        <p:spPr bwMode="auto">
          <a:xfrm>
            <a:off x="2484438" y="440055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79" name="Rectangle 413"/>
          <p:cNvSpPr>
            <a:spLocks noChangeArrowheads="1"/>
          </p:cNvSpPr>
          <p:nvPr/>
        </p:nvSpPr>
        <p:spPr bwMode="auto">
          <a:xfrm>
            <a:off x="2484438" y="2114550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0" name="Rectangle 420"/>
          <p:cNvSpPr>
            <a:spLocks noChangeArrowheads="1"/>
          </p:cNvSpPr>
          <p:nvPr/>
        </p:nvSpPr>
        <p:spPr bwMode="auto">
          <a:xfrm>
            <a:off x="2484438" y="1789113"/>
            <a:ext cx="5159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1" name="Rectangle 427"/>
          <p:cNvSpPr>
            <a:spLocks noChangeArrowheads="1"/>
          </p:cNvSpPr>
          <p:nvPr/>
        </p:nvSpPr>
        <p:spPr bwMode="auto">
          <a:xfrm>
            <a:off x="2484438" y="1462088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2" name="Rectangle 434"/>
          <p:cNvSpPr>
            <a:spLocks noChangeArrowheads="1"/>
          </p:cNvSpPr>
          <p:nvPr/>
        </p:nvSpPr>
        <p:spPr bwMode="auto">
          <a:xfrm>
            <a:off x="2484438" y="1138238"/>
            <a:ext cx="5159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3" name="Rectangle 441"/>
          <p:cNvSpPr>
            <a:spLocks noChangeArrowheads="1"/>
          </p:cNvSpPr>
          <p:nvPr/>
        </p:nvSpPr>
        <p:spPr bwMode="auto">
          <a:xfrm>
            <a:off x="2484438" y="811213"/>
            <a:ext cx="5159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4" name="Rectangle 448"/>
          <p:cNvSpPr>
            <a:spLocks noChangeArrowheads="1"/>
          </p:cNvSpPr>
          <p:nvPr/>
        </p:nvSpPr>
        <p:spPr bwMode="auto">
          <a:xfrm>
            <a:off x="2484438" y="485775"/>
            <a:ext cx="5159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endParaRPr lang="en-US" sz="700"/>
          </a:p>
        </p:txBody>
      </p:sp>
      <p:sp>
        <p:nvSpPr>
          <p:cNvPr id="62585" name="Line 531"/>
          <p:cNvSpPr>
            <a:spLocks noChangeShapeType="1"/>
          </p:cNvSpPr>
          <p:nvPr/>
        </p:nvSpPr>
        <p:spPr bwMode="auto">
          <a:xfrm>
            <a:off x="2484438" y="30638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86" name="Line 532"/>
          <p:cNvSpPr>
            <a:spLocks noChangeShapeType="1"/>
          </p:cNvSpPr>
          <p:nvPr/>
        </p:nvSpPr>
        <p:spPr bwMode="auto">
          <a:xfrm>
            <a:off x="2484438" y="633413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87" name="Line 533"/>
          <p:cNvSpPr>
            <a:spLocks noChangeShapeType="1"/>
          </p:cNvSpPr>
          <p:nvPr/>
        </p:nvSpPr>
        <p:spPr bwMode="auto">
          <a:xfrm>
            <a:off x="2484438" y="958850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88" name="Line 534"/>
          <p:cNvSpPr>
            <a:spLocks noChangeShapeType="1"/>
          </p:cNvSpPr>
          <p:nvPr/>
        </p:nvSpPr>
        <p:spPr bwMode="auto">
          <a:xfrm>
            <a:off x="2484438" y="1284288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89" name="Line 535"/>
          <p:cNvSpPr>
            <a:spLocks noChangeShapeType="1"/>
          </p:cNvSpPr>
          <p:nvPr/>
        </p:nvSpPr>
        <p:spPr bwMode="auto">
          <a:xfrm>
            <a:off x="2484438" y="1611313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0" name="Line 536"/>
          <p:cNvSpPr>
            <a:spLocks noChangeShapeType="1"/>
          </p:cNvSpPr>
          <p:nvPr/>
        </p:nvSpPr>
        <p:spPr bwMode="auto">
          <a:xfrm>
            <a:off x="2484438" y="1938338"/>
            <a:ext cx="0" cy="3254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1" name="Line 537"/>
          <p:cNvSpPr>
            <a:spLocks noChangeShapeType="1"/>
          </p:cNvSpPr>
          <p:nvPr/>
        </p:nvSpPr>
        <p:spPr bwMode="auto">
          <a:xfrm>
            <a:off x="2484438" y="2263775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2" name="Line 538"/>
          <p:cNvSpPr>
            <a:spLocks noChangeShapeType="1"/>
          </p:cNvSpPr>
          <p:nvPr/>
        </p:nvSpPr>
        <p:spPr bwMode="auto">
          <a:xfrm>
            <a:off x="2484438" y="2590800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3" name="Line 539"/>
          <p:cNvSpPr>
            <a:spLocks noChangeShapeType="1"/>
          </p:cNvSpPr>
          <p:nvPr/>
        </p:nvSpPr>
        <p:spPr bwMode="auto">
          <a:xfrm>
            <a:off x="2540000" y="2917825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4" name="Line 540"/>
          <p:cNvSpPr>
            <a:spLocks noChangeShapeType="1"/>
          </p:cNvSpPr>
          <p:nvPr/>
        </p:nvSpPr>
        <p:spPr bwMode="auto">
          <a:xfrm>
            <a:off x="2540000" y="3243263"/>
            <a:ext cx="0" cy="3238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5" name="Line 541"/>
          <p:cNvSpPr>
            <a:spLocks noChangeShapeType="1"/>
          </p:cNvSpPr>
          <p:nvPr/>
        </p:nvSpPr>
        <p:spPr bwMode="auto">
          <a:xfrm>
            <a:off x="2540000" y="3567113"/>
            <a:ext cx="0" cy="3302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6" name="Line 542"/>
          <p:cNvSpPr>
            <a:spLocks noChangeShapeType="1"/>
          </p:cNvSpPr>
          <p:nvPr/>
        </p:nvSpPr>
        <p:spPr bwMode="auto">
          <a:xfrm>
            <a:off x="2540000" y="3897313"/>
            <a:ext cx="0" cy="3238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7" name="Line 543"/>
          <p:cNvSpPr>
            <a:spLocks noChangeShapeType="1"/>
          </p:cNvSpPr>
          <p:nvPr/>
        </p:nvSpPr>
        <p:spPr bwMode="auto">
          <a:xfrm>
            <a:off x="2540000" y="4221163"/>
            <a:ext cx="0" cy="328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8" name="Line 544"/>
          <p:cNvSpPr>
            <a:spLocks noChangeShapeType="1"/>
          </p:cNvSpPr>
          <p:nvPr/>
        </p:nvSpPr>
        <p:spPr bwMode="auto">
          <a:xfrm>
            <a:off x="2540000" y="4549775"/>
            <a:ext cx="0" cy="3270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599" name="Line 545"/>
          <p:cNvSpPr>
            <a:spLocks noChangeShapeType="1"/>
          </p:cNvSpPr>
          <p:nvPr/>
        </p:nvSpPr>
        <p:spPr bwMode="auto">
          <a:xfrm>
            <a:off x="2540000" y="4876800"/>
            <a:ext cx="0" cy="3238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600" name="Line 546"/>
          <p:cNvSpPr>
            <a:spLocks noChangeShapeType="1"/>
          </p:cNvSpPr>
          <p:nvPr/>
        </p:nvSpPr>
        <p:spPr bwMode="auto">
          <a:xfrm>
            <a:off x="2540000" y="5200650"/>
            <a:ext cx="0" cy="3254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601" name="Line 765"/>
          <p:cNvSpPr>
            <a:spLocks noChangeShapeType="1"/>
          </p:cNvSpPr>
          <p:nvPr/>
        </p:nvSpPr>
        <p:spPr bwMode="auto">
          <a:xfrm>
            <a:off x="2466975" y="6189663"/>
            <a:ext cx="554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62602" name="Rectangle 766"/>
          <p:cNvSpPr>
            <a:spLocks noChangeArrowheads="1"/>
          </p:cNvSpPr>
          <p:nvPr/>
        </p:nvSpPr>
        <p:spPr bwMode="auto">
          <a:xfrm>
            <a:off x="2203450" y="5980113"/>
            <a:ext cx="51593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900"/>
              <a:t>0</a:t>
            </a:r>
          </a:p>
        </p:txBody>
      </p:sp>
      <p:cxnSp>
        <p:nvCxnSpPr>
          <p:cNvPr id="237" name="Straight Connector 236"/>
          <p:cNvCxnSpPr>
            <a:endCxn id="62601" idx="1"/>
          </p:cNvCxnSpPr>
          <p:nvPr/>
        </p:nvCxnSpPr>
        <p:spPr>
          <a:xfrm>
            <a:off x="2971800" y="1752600"/>
            <a:ext cx="5040313" cy="4437063"/>
          </a:xfrm>
          <a:prstGeom prst="line">
            <a:avLst/>
          </a:prstGeom>
          <a:ln w="38100" cmpd="sng"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981325" y="1771650"/>
            <a:ext cx="1273175" cy="52705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89" idx="5"/>
            <a:endCxn id="190" idx="5"/>
          </p:cNvCxnSpPr>
          <p:nvPr/>
        </p:nvCxnSpPr>
        <p:spPr>
          <a:xfrm rot="16200000" flipH="1">
            <a:off x="4418013" y="2216150"/>
            <a:ext cx="979488" cy="1220787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H="1">
            <a:off x="4980781" y="3737769"/>
            <a:ext cx="2308225" cy="1341438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91" idx="5"/>
          </p:cNvCxnSpPr>
          <p:nvPr/>
        </p:nvCxnSpPr>
        <p:spPr>
          <a:xfrm rot="16200000" flipH="1">
            <a:off x="7095331" y="5271294"/>
            <a:ext cx="652463" cy="1209675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206875" y="2246313"/>
            <a:ext cx="106363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90" name="Oval 189"/>
          <p:cNvSpPr/>
          <p:nvPr/>
        </p:nvSpPr>
        <p:spPr>
          <a:xfrm>
            <a:off x="5427663" y="3225800"/>
            <a:ext cx="104775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91" name="Oval 190"/>
          <p:cNvSpPr/>
          <p:nvPr/>
        </p:nvSpPr>
        <p:spPr>
          <a:xfrm>
            <a:off x="6726238" y="5459413"/>
            <a:ext cx="106362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92" name="Oval 191"/>
          <p:cNvSpPr/>
          <p:nvPr/>
        </p:nvSpPr>
        <p:spPr>
          <a:xfrm>
            <a:off x="7967663" y="6126163"/>
            <a:ext cx="104775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2612" name="Text Box 245"/>
          <p:cNvSpPr txBox="1">
            <a:spLocks noChangeArrowheads="1"/>
          </p:cNvSpPr>
          <p:nvPr/>
        </p:nvSpPr>
        <p:spPr bwMode="auto">
          <a:xfrm>
            <a:off x="7621588" y="6265863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Day 4</a:t>
            </a:r>
          </a:p>
        </p:txBody>
      </p:sp>
      <p:sp>
        <p:nvSpPr>
          <p:cNvPr id="165" name="Oval 164"/>
          <p:cNvSpPr/>
          <p:nvPr/>
        </p:nvSpPr>
        <p:spPr>
          <a:xfrm>
            <a:off x="2936875" y="1712913"/>
            <a:ext cx="106363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Sprint Review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6868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Get hands on with what’s been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Inspect the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Come up with ideas for improvements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See whether the commitment was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Attended by everyone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Product Owner, Team, </a:t>
            </a:r>
            <a:r>
              <a:rPr lang="en-US" sz="2400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, stakeholders… and end users!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It’s a demo, not a </a:t>
            </a:r>
            <a:r>
              <a:rPr lang="en-US" sz="2800" dirty="0" err="1" smtClean="0">
                <a:latin typeface="Myriad Pro Semibold" pitchFamily="29" charset="0"/>
                <a:ea typeface="ＭＳ Ｐゴシック" pitchFamily="29" charset="-128"/>
              </a:rPr>
              <a:t>Powerpoint</a:t>
            </a: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 show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Usually lasts 1-2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Make it informal and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Sprint Retrospective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Find ways to improve the team’s way of working in the next Sprint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Attended by Team and </a:t>
            </a:r>
            <a:r>
              <a:rPr lang="en-US" sz="2800" dirty="0" err="1" smtClean="0">
                <a:latin typeface="Myriad Pro Semibold" pitchFamily="29" charset="0"/>
                <a:ea typeface="ＭＳ Ｐゴシック" pitchFamily="29" charset="-128"/>
              </a:rPr>
              <a:t>ScrumMaster</a:t>
            </a:r>
            <a:endParaRPr lang="en-US" sz="2800" dirty="0" smtClean="0">
              <a:latin typeface="Myriad Pro Semibold" pitchFamily="29" charset="0"/>
              <a:ea typeface="ＭＳ Ｐゴシック" pitchFamily="29" charset="-128"/>
            </a:endParaRP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Product Owner and managers should join for part (but not all)</a:t>
            </a:r>
            <a:b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</a:b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of the Retrospective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Team needs time to talk by itself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Usually lasts 1-2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One Way to Do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Make 4 lists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u="sng" dirty="0" smtClean="0">
                <a:latin typeface="Myriad Pro Semibold" pitchFamily="29" charset="0"/>
                <a:ea typeface="ＭＳ Ｐゴシック" pitchFamily="29" charset="-128"/>
              </a:rPr>
              <a:t>What Went Well</a:t>
            </a: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 (During the Sprint)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u="sng" dirty="0" smtClean="0">
                <a:latin typeface="Myriad Pro Semibold" pitchFamily="29" charset="0"/>
                <a:ea typeface="ＭＳ Ｐゴシック" pitchFamily="29" charset="-128"/>
              </a:rPr>
              <a:t>What Could Have Been Better</a:t>
            </a: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 (During the Sprint)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u="sng" dirty="0" smtClean="0">
                <a:latin typeface="Myriad Pro Semibold" pitchFamily="29" charset="0"/>
                <a:ea typeface="ＭＳ Ｐゴシック" pitchFamily="29" charset="-128"/>
              </a:rPr>
              <a:t>Things to Try</a:t>
            </a: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 (To Do Better in the Next Sprint)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u="sng" dirty="0" smtClean="0">
                <a:latin typeface="Myriad Pro Semibold" pitchFamily="29" charset="0"/>
                <a:ea typeface="ＭＳ Ｐゴシック" pitchFamily="29" charset="-128"/>
              </a:rPr>
              <a:t>Issues to Escalate</a:t>
            </a:r>
            <a:r>
              <a:rPr lang="en-US" sz="2000" dirty="0" smtClean="0">
                <a:latin typeface="Myriad Pro Semibold" pitchFamily="29" charset="0"/>
                <a:ea typeface="ＭＳ Ｐゴシック" pitchFamily="29" charset="-128"/>
              </a:rPr>
              <a:t> (To Upper Management)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 descr="re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75" y="3394075"/>
            <a:ext cx="14160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4" descr="tea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0" y="5822950"/>
            <a:ext cx="137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32400" y="4440238"/>
            <a:ext cx="2501900" cy="582612"/>
          </a:xfrm>
          <a:prstGeom prst="rightArrow">
            <a:avLst>
              <a:gd name="adj1" fmla="val 54556"/>
              <a:gd name="adj2" fmla="val 645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7" name="Circular Arrow 6"/>
          <p:cNvSpPr/>
          <p:nvPr/>
        </p:nvSpPr>
        <p:spPr>
          <a:xfrm flipH="1">
            <a:off x="4427538" y="2246313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31800" y="1117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Myriad Pro Semibold"/>
            </a:endParaRP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4654550" y="4565650"/>
            <a:ext cx="12033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5119688" y="3079750"/>
            <a:ext cx="14160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yriad Pro Semibold" pitchFamily="29" charset="0"/>
              </a:rPr>
              <a:t>Sprint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1-4 Weeks</a:t>
            </a:r>
          </a:p>
        </p:txBody>
      </p:sp>
      <p:sp>
        <p:nvSpPr>
          <p:cNvPr id="69641" name="AutoShape 11"/>
          <p:cNvSpPr>
            <a:spLocks noChangeArrowheads="1"/>
          </p:cNvSpPr>
          <p:nvPr/>
        </p:nvSpPr>
        <p:spPr bwMode="auto">
          <a:xfrm>
            <a:off x="7912100" y="4473575"/>
            <a:ext cx="838200" cy="4572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Myriad Pro Semibold" pitchFamily="29" charset="0"/>
            </a:endParaRPr>
          </a:p>
        </p:txBody>
      </p:sp>
      <p:sp>
        <p:nvSpPr>
          <p:cNvPr id="69642" name="Text Box 12"/>
          <p:cNvSpPr txBox="1">
            <a:spLocks noChangeArrowheads="1"/>
          </p:cNvSpPr>
          <p:nvPr/>
        </p:nvSpPr>
        <p:spPr bwMode="auto">
          <a:xfrm>
            <a:off x="7302500" y="4921250"/>
            <a:ext cx="1955800" cy="7508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Potentially Shippable Product</a:t>
            </a:r>
          </a:p>
          <a:p>
            <a:pPr algn="ctr">
              <a:lnSpc>
                <a:spcPts val="1675"/>
              </a:lnSpc>
            </a:pPr>
            <a:r>
              <a:rPr lang="en-US" sz="1600" b="1">
                <a:solidFill>
                  <a:schemeClr val="bg1"/>
                </a:solidFill>
                <a:latin typeface="Myriad Pro Semibold" pitchFamily="29" charset="0"/>
              </a:rPr>
              <a:t>Increment</a:t>
            </a:r>
          </a:p>
        </p:txBody>
      </p:sp>
      <p:sp>
        <p:nvSpPr>
          <p:cNvPr id="69643" name="Text Box 14"/>
          <p:cNvSpPr txBox="1">
            <a:spLocks noChangeArrowheads="1"/>
          </p:cNvSpPr>
          <p:nvPr/>
        </p:nvSpPr>
        <p:spPr bwMode="auto">
          <a:xfrm>
            <a:off x="234950" y="3787775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Product Owner</a:t>
            </a:r>
          </a:p>
        </p:txBody>
      </p:sp>
      <p:sp>
        <p:nvSpPr>
          <p:cNvPr id="69644" name="Text Box 80"/>
          <p:cNvSpPr txBox="1">
            <a:spLocks noChangeArrowheads="1"/>
          </p:cNvSpPr>
          <p:nvPr/>
        </p:nvSpPr>
        <p:spPr bwMode="auto">
          <a:xfrm>
            <a:off x="7953375" y="3970338"/>
            <a:ext cx="91598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Review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69645" name="Rectangle 227"/>
          <p:cNvSpPr>
            <a:spLocks noChangeArrowheads="1"/>
          </p:cNvSpPr>
          <p:nvPr/>
        </p:nvSpPr>
        <p:spPr bwMode="auto">
          <a:xfrm>
            <a:off x="4978400" y="502285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875"/>
              </a:lnSpc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 Changes</a:t>
            </a:r>
          </a:p>
          <a:p>
            <a:pPr algn="ctr">
              <a:lnSpc>
                <a:spcPts val="1875"/>
              </a:lnSpc>
            </a:pPr>
            <a:r>
              <a:rPr lang="en-US" sz="1600">
                <a:solidFill>
                  <a:schemeClr val="bg1"/>
                </a:solidFill>
                <a:latin typeface="Myriad Pro Semibold" pitchFamily="29" charset="0"/>
              </a:rPr>
              <a:t>in Duration or Goal</a:t>
            </a:r>
          </a:p>
        </p:txBody>
      </p:sp>
      <p:grpSp>
        <p:nvGrpSpPr>
          <p:cNvPr id="69646" name="Group 29"/>
          <p:cNvGrpSpPr>
            <a:grpSpLocks/>
          </p:cNvGrpSpPr>
          <p:nvPr/>
        </p:nvGrpSpPr>
        <p:grpSpPr bwMode="auto">
          <a:xfrm>
            <a:off x="7408863" y="1516063"/>
            <a:ext cx="307975" cy="304800"/>
            <a:chOff x="7086600" y="1092200"/>
            <a:chExt cx="307975" cy="304800"/>
          </a:xfrm>
        </p:grpSpPr>
        <p:sp>
          <p:nvSpPr>
            <p:cNvPr id="69734" name="Rectangle 232"/>
            <p:cNvSpPr>
              <a:spLocks noChangeArrowheads="1"/>
            </p:cNvSpPr>
            <p:nvPr/>
          </p:nvSpPr>
          <p:spPr bwMode="auto">
            <a:xfrm>
              <a:off x="7086600" y="1092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69735" name="Freeform 233"/>
            <p:cNvSpPr>
              <a:spLocks/>
            </p:cNvSpPr>
            <p:nvPr/>
          </p:nvSpPr>
          <p:spPr bwMode="auto">
            <a:xfrm>
              <a:off x="7089775" y="1119188"/>
              <a:ext cx="304800" cy="263525"/>
            </a:xfrm>
            <a:custGeom>
              <a:avLst/>
              <a:gdLst>
                <a:gd name="T0" fmla="*/ 0 w 192"/>
                <a:gd name="T1" fmla="*/ 0 h 166"/>
                <a:gd name="T2" fmla="*/ 23813 w 192"/>
                <a:gd name="T3" fmla="*/ 30163 h 166"/>
                <a:gd name="T4" fmla="*/ 38100 w 192"/>
                <a:gd name="T5" fmla="*/ 76200 h 166"/>
                <a:gd name="T6" fmla="*/ 114300 w 192"/>
                <a:gd name="T7" fmla="*/ 109538 h 166"/>
                <a:gd name="T8" fmla="*/ 149225 w 192"/>
                <a:gd name="T9" fmla="*/ 157163 h 166"/>
                <a:gd name="T10" fmla="*/ 242888 w 192"/>
                <a:gd name="T11" fmla="*/ 190500 h 166"/>
                <a:gd name="T12" fmla="*/ 271463 w 192"/>
                <a:gd name="T13" fmla="*/ 242888 h 166"/>
                <a:gd name="T14" fmla="*/ 304800 w 192"/>
                <a:gd name="T15" fmla="*/ 263525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66"/>
                <a:gd name="T26" fmla="*/ 192 w 19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66">
                  <a:moveTo>
                    <a:pt x="0" y="0"/>
                  </a:moveTo>
                  <a:lnTo>
                    <a:pt x="15" y="19"/>
                  </a:lnTo>
                  <a:lnTo>
                    <a:pt x="24" y="48"/>
                  </a:lnTo>
                  <a:lnTo>
                    <a:pt x="72" y="69"/>
                  </a:lnTo>
                  <a:lnTo>
                    <a:pt x="94" y="99"/>
                  </a:lnTo>
                  <a:lnTo>
                    <a:pt x="153" y="120"/>
                  </a:lnTo>
                  <a:lnTo>
                    <a:pt x="171" y="153"/>
                  </a:lnTo>
                  <a:lnTo>
                    <a:pt x="192" y="1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Myriad Pro Semibold" pitchFamily="29" charset="0"/>
              </a:endParaRPr>
            </a:p>
          </p:txBody>
        </p:sp>
      </p:grpSp>
      <p:sp>
        <p:nvSpPr>
          <p:cNvPr id="69647" name="Text Box 299"/>
          <p:cNvSpPr txBox="1">
            <a:spLocks noChangeArrowheads="1"/>
          </p:cNvSpPr>
          <p:nvPr/>
        </p:nvSpPr>
        <p:spPr bwMode="auto">
          <a:xfrm>
            <a:off x="7493000" y="6351588"/>
            <a:ext cx="1570038" cy="3698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Myriad Pro Semibold" pitchFamily="29" charset="0"/>
              </a:rPr>
              <a:t>Retrospective</a:t>
            </a:r>
            <a:endParaRPr lang="en-US" sz="1800" b="1" i="1">
              <a:solidFill>
                <a:schemeClr val="bg1"/>
              </a:solidFill>
              <a:latin typeface="Myriad Pro Semibold" pitchFamily="29" charset="0"/>
            </a:endParaRPr>
          </a:p>
        </p:txBody>
      </p:sp>
      <p:pic>
        <p:nvPicPr>
          <p:cNvPr id="69648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378200"/>
            <a:ext cx="158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49" name="Group 36"/>
          <p:cNvGrpSpPr>
            <a:grpSpLocks/>
          </p:cNvGrpSpPr>
          <p:nvPr/>
        </p:nvGrpSpPr>
        <p:grpSpPr bwMode="auto">
          <a:xfrm>
            <a:off x="2051050" y="3270250"/>
            <a:ext cx="1374775" cy="901700"/>
            <a:chOff x="2343151" y="3244850"/>
            <a:chExt cx="1374775" cy="901145"/>
          </a:xfrm>
        </p:grpSpPr>
        <p:sp>
          <p:nvSpPr>
            <p:cNvPr id="69732" name="Text Box 148"/>
            <p:cNvSpPr txBox="1">
              <a:spLocks noChangeArrowheads="1"/>
            </p:cNvSpPr>
            <p:nvPr/>
          </p:nvSpPr>
          <p:spPr bwMode="auto">
            <a:xfrm>
              <a:off x="2670175" y="3776663"/>
              <a:ext cx="720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" indent="-114300" algn="ctr" eaLnBrk="0" hangingPunct="0"/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Team</a:t>
              </a:r>
            </a:p>
          </p:txBody>
        </p:sp>
        <p:pic>
          <p:nvPicPr>
            <p:cNvPr id="69733" name="Picture 38" descr="team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1" y="3244850"/>
              <a:ext cx="13747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9650" name="Picture 42" descr="standup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9863" y="1262063"/>
            <a:ext cx="78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Text Box 231"/>
          <p:cNvSpPr txBox="1">
            <a:spLocks noChangeArrowheads="1"/>
          </p:cNvSpPr>
          <p:nvPr/>
        </p:nvSpPr>
        <p:spPr bwMode="auto">
          <a:xfrm>
            <a:off x="7480300" y="2024063"/>
            <a:ext cx="1479550" cy="819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Daily Scrum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Meeting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Artifacts Update</a:t>
            </a:r>
          </a:p>
        </p:txBody>
      </p:sp>
      <p:sp>
        <p:nvSpPr>
          <p:cNvPr id="45" name="Circular Arrow 44"/>
          <p:cNvSpPr/>
          <p:nvPr/>
        </p:nvSpPr>
        <p:spPr>
          <a:xfrm rot="2401493">
            <a:off x="6351588" y="1858963"/>
            <a:ext cx="1193800" cy="1193800"/>
          </a:xfrm>
          <a:prstGeom prst="circularArrow">
            <a:avLst>
              <a:gd name="adj1" fmla="val 17412"/>
              <a:gd name="adj2" fmla="val 1142319"/>
              <a:gd name="adj3" fmla="val 1601325"/>
              <a:gd name="adj4" fmla="val 5649642"/>
              <a:gd name="adj5" fmla="val 138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851400" y="2336800"/>
            <a:ext cx="279400" cy="279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9654" name="Text Box 14"/>
          <p:cNvSpPr txBox="1">
            <a:spLocks noChangeArrowheads="1"/>
          </p:cNvSpPr>
          <p:nvPr/>
        </p:nvSpPr>
        <p:spPr bwMode="auto">
          <a:xfrm>
            <a:off x="222250" y="1966913"/>
            <a:ext cx="18907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Input from End-Users,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Customers, Team and</a:t>
            </a:r>
            <a:b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Other Stakeholders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44526" y="29083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66776" y="291465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089026" y="2921000"/>
            <a:ext cx="393700" cy="31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58" name="Rectangle 214"/>
          <p:cNvSpPr>
            <a:spLocks noChangeArrowheads="1"/>
          </p:cNvSpPr>
          <p:nvPr/>
        </p:nvSpPr>
        <p:spPr bwMode="auto">
          <a:xfrm>
            <a:off x="3757613" y="4683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59" name="Rectangle 215"/>
          <p:cNvSpPr>
            <a:spLocks noChangeArrowheads="1"/>
          </p:cNvSpPr>
          <p:nvPr/>
        </p:nvSpPr>
        <p:spPr bwMode="auto">
          <a:xfrm>
            <a:off x="3757613" y="4759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0" name="Rectangle 216"/>
          <p:cNvSpPr>
            <a:spLocks noChangeArrowheads="1"/>
          </p:cNvSpPr>
          <p:nvPr/>
        </p:nvSpPr>
        <p:spPr bwMode="auto">
          <a:xfrm>
            <a:off x="3757613" y="4835525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1" name="Rectangle 217"/>
          <p:cNvSpPr>
            <a:spLocks noChangeArrowheads="1"/>
          </p:cNvSpPr>
          <p:nvPr/>
        </p:nvSpPr>
        <p:spPr bwMode="auto">
          <a:xfrm>
            <a:off x="3757613" y="4913313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2" name="Rectangle 220"/>
          <p:cNvSpPr>
            <a:spLocks noChangeArrowheads="1"/>
          </p:cNvSpPr>
          <p:nvPr/>
        </p:nvSpPr>
        <p:spPr bwMode="auto">
          <a:xfrm>
            <a:off x="3757613" y="4225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3" name="Rectangle 221"/>
          <p:cNvSpPr>
            <a:spLocks noChangeArrowheads="1"/>
          </p:cNvSpPr>
          <p:nvPr/>
        </p:nvSpPr>
        <p:spPr bwMode="auto">
          <a:xfrm>
            <a:off x="3757613" y="43021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4" name="Rectangle 222"/>
          <p:cNvSpPr>
            <a:spLocks noChangeArrowheads="1"/>
          </p:cNvSpPr>
          <p:nvPr/>
        </p:nvSpPr>
        <p:spPr bwMode="auto">
          <a:xfrm>
            <a:off x="3757613" y="43783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5" name="Rectangle 223"/>
          <p:cNvSpPr>
            <a:spLocks noChangeArrowheads="1"/>
          </p:cNvSpPr>
          <p:nvPr/>
        </p:nvSpPr>
        <p:spPr bwMode="auto">
          <a:xfrm>
            <a:off x="3757613" y="44545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6" name="Rectangle 224"/>
          <p:cNvSpPr>
            <a:spLocks noChangeArrowheads="1"/>
          </p:cNvSpPr>
          <p:nvPr/>
        </p:nvSpPr>
        <p:spPr bwMode="auto">
          <a:xfrm>
            <a:off x="3757613" y="45307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7" name="Rectangle 225"/>
          <p:cNvSpPr>
            <a:spLocks noChangeArrowheads="1"/>
          </p:cNvSpPr>
          <p:nvPr/>
        </p:nvSpPr>
        <p:spPr bwMode="auto">
          <a:xfrm>
            <a:off x="3757613" y="4606925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8" name="Rectangle 215"/>
          <p:cNvSpPr>
            <a:spLocks noChangeArrowheads="1"/>
          </p:cNvSpPr>
          <p:nvPr/>
        </p:nvSpPr>
        <p:spPr bwMode="auto">
          <a:xfrm>
            <a:off x="3757613" y="4984750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69" name="Rectangle 216"/>
          <p:cNvSpPr>
            <a:spLocks noChangeArrowheads="1"/>
          </p:cNvSpPr>
          <p:nvPr/>
        </p:nvSpPr>
        <p:spPr bwMode="auto">
          <a:xfrm>
            <a:off x="3757613" y="5060950"/>
            <a:ext cx="719137" cy="77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70" name="Rectangle 217"/>
          <p:cNvSpPr>
            <a:spLocks noChangeArrowheads="1"/>
          </p:cNvSpPr>
          <p:nvPr/>
        </p:nvSpPr>
        <p:spPr bwMode="auto">
          <a:xfrm>
            <a:off x="3757613" y="51387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69671" name="Text Box 379"/>
          <p:cNvSpPr txBox="1">
            <a:spLocks noChangeArrowheads="1"/>
          </p:cNvSpPr>
          <p:nvPr/>
        </p:nvSpPr>
        <p:spPr bwMode="auto">
          <a:xfrm>
            <a:off x="3625850" y="5289550"/>
            <a:ext cx="9921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</a:t>
            </a:r>
            <a:br>
              <a:rPr lang="en-US" sz="18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</p:txBody>
      </p:sp>
      <p:sp>
        <p:nvSpPr>
          <p:cNvPr id="69672" name="TextBox 67"/>
          <p:cNvSpPr txBox="1">
            <a:spLocks noChangeArrowheads="1"/>
          </p:cNvSpPr>
          <p:nvPr/>
        </p:nvSpPr>
        <p:spPr bwMode="auto">
          <a:xfrm rot="-2700000">
            <a:off x="3725863" y="4543425"/>
            <a:ext cx="80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yriad Pro Semibold" pitchFamily="29" charset="0"/>
              </a:rPr>
              <a:t>TASKS</a:t>
            </a:r>
          </a:p>
        </p:txBody>
      </p:sp>
      <p:sp>
        <p:nvSpPr>
          <p:cNvPr id="69673" name="Text Box 14"/>
          <p:cNvSpPr txBox="1">
            <a:spLocks noChangeArrowheads="1"/>
          </p:cNvSpPr>
          <p:nvPr/>
        </p:nvSpPr>
        <p:spPr bwMode="auto">
          <a:xfrm>
            <a:off x="3778250" y="2085975"/>
            <a:ext cx="109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Product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Backlog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Myriad Pro Semibold" pitchFamily="29" charset="0"/>
              </a:rPr>
              <a:t>Refinement</a:t>
            </a:r>
          </a:p>
        </p:txBody>
      </p:sp>
      <p:sp>
        <p:nvSpPr>
          <p:cNvPr id="69674" name="AutoShape 228"/>
          <p:cNvSpPr>
            <a:spLocks noChangeArrowheads="1"/>
          </p:cNvSpPr>
          <p:nvPr/>
        </p:nvSpPr>
        <p:spPr bwMode="auto">
          <a:xfrm>
            <a:off x="1879600" y="4233863"/>
            <a:ext cx="1752600" cy="1044575"/>
          </a:xfrm>
          <a:prstGeom prst="chevron">
            <a:avLst>
              <a:gd name="adj" fmla="val 20732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69675" name="Text Box 379"/>
          <p:cNvSpPr txBox="1">
            <a:spLocks noChangeArrowheads="1"/>
          </p:cNvSpPr>
          <p:nvPr/>
        </p:nvSpPr>
        <p:spPr bwMode="auto">
          <a:xfrm>
            <a:off x="1876425" y="5291138"/>
            <a:ext cx="1733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Sprint Planning</a:t>
            </a:r>
          </a:p>
          <a:p>
            <a:pPr algn="ctr">
              <a:lnSpc>
                <a:spcPts val="1875"/>
              </a:lnSpc>
            </a:pPr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Meeting</a:t>
            </a:r>
          </a:p>
        </p:txBody>
      </p:sp>
      <p:sp>
        <p:nvSpPr>
          <p:cNvPr id="69676" name="TextBox 89"/>
          <p:cNvSpPr txBox="1">
            <a:spLocks noChangeArrowheads="1"/>
          </p:cNvSpPr>
          <p:nvPr/>
        </p:nvSpPr>
        <p:spPr bwMode="auto">
          <a:xfrm>
            <a:off x="2074863" y="4278313"/>
            <a:ext cx="133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Team Selects </a:t>
            </a:r>
          </a:p>
          <a:p>
            <a:pPr algn="ctr">
              <a:lnSpc>
                <a:spcPts val="1600"/>
              </a:lnSpc>
            </a:pP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How Much To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Commit To Do </a:t>
            </a:r>
            <a:br>
              <a:rPr lang="en-US" sz="14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400">
                <a:solidFill>
                  <a:schemeClr val="bg1"/>
                </a:solidFill>
                <a:latin typeface="Myriad Pro Semibold" pitchFamily="29" charset="0"/>
              </a:rPr>
              <a:t>By Sprint’s End</a:t>
            </a:r>
          </a:p>
        </p:txBody>
      </p:sp>
      <p:grpSp>
        <p:nvGrpSpPr>
          <p:cNvPr id="69677" name="Group 39"/>
          <p:cNvGrpSpPr>
            <a:grpSpLocks/>
          </p:cNvGrpSpPr>
          <p:nvPr/>
        </p:nvGrpSpPr>
        <p:grpSpPr bwMode="auto">
          <a:xfrm>
            <a:off x="4699000" y="1219200"/>
            <a:ext cx="1778000" cy="781050"/>
            <a:chOff x="4622800" y="787400"/>
            <a:chExt cx="1778000" cy="781223"/>
          </a:xfrm>
        </p:grpSpPr>
        <p:sp>
          <p:nvSpPr>
            <p:cNvPr id="69730" name="Text Box 137"/>
            <p:cNvSpPr txBox="1">
              <a:spLocks noChangeArrowheads="1"/>
            </p:cNvSpPr>
            <p:nvPr/>
          </p:nvSpPr>
          <p:spPr bwMode="auto">
            <a:xfrm>
              <a:off x="4622800" y="1222374"/>
              <a:ext cx="1778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 sz="1800" b="1">
                  <a:solidFill>
                    <a:schemeClr val="bg1"/>
                  </a:solidFill>
                  <a:latin typeface="Myriad Pro Semibold" pitchFamily="29" charset="0"/>
                </a:rPr>
                <a:t> ScrumMaster</a:t>
              </a:r>
            </a:p>
          </p:txBody>
        </p:sp>
        <p:pic>
          <p:nvPicPr>
            <p:cNvPr id="69731" name="Picture 9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35600" y="787400"/>
              <a:ext cx="158750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678" name="TextBox 96"/>
          <p:cNvSpPr txBox="1">
            <a:spLocks noChangeArrowheads="1"/>
          </p:cNvSpPr>
          <p:nvPr/>
        </p:nvSpPr>
        <p:spPr bwMode="auto">
          <a:xfrm>
            <a:off x="546100" y="101600"/>
            <a:ext cx="3432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Myriad Pro Semibold" pitchFamily="29" charset="0"/>
              </a:rPr>
              <a:t>SCRUM</a:t>
            </a:r>
          </a:p>
        </p:txBody>
      </p:sp>
      <p:grpSp>
        <p:nvGrpSpPr>
          <p:cNvPr id="69679" name="Group 113"/>
          <p:cNvGrpSpPr>
            <a:grpSpLocks/>
          </p:cNvGrpSpPr>
          <p:nvPr/>
        </p:nvGrpSpPr>
        <p:grpSpPr bwMode="auto">
          <a:xfrm>
            <a:off x="6350" y="5957888"/>
            <a:ext cx="1593850" cy="752475"/>
            <a:chOff x="6350" y="5961591"/>
            <a:chExt cx="1593849" cy="751362"/>
          </a:xfrm>
        </p:grpSpPr>
        <p:sp>
          <p:nvSpPr>
            <p:cNvPr id="69711" name="Text Box 379"/>
            <p:cNvSpPr txBox="1">
              <a:spLocks noChangeArrowheads="1"/>
            </p:cNvSpPr>
            <p:nvPr/>
          </p:nvSpPr>
          <p:spPr bwMode="auto">
            <a:xfrm>
              <a:off x="441325" y="6127750"/>
              <a:ext cx="992579" cy="585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Product</a:t>
              </a:r>
              <a:b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</a:br>
              <a:r>
                <a:rPr lang="en-US" sz="1800">
                  <a:solidFill>
                    <a:schemeClr val="bg1"/>
                  </a:solidFill>
                  <a:latin typeface="Myriad Pro Semibold" pitchFamily="29" charset="0"/>
                </a:rPr>
                <a:t>Backlog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4000" y="6036093"/>
              <a:ext cx="1260474" cy="112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2" name="Chord 71"/>
            <p:cNvSpPr/>
            <p:nvPr/>
          </p:nvSpPr>
          <p:spPr>
            <a:xfrm>
              <a:off x="182563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88" name="Chord 87"/>
            <p:cNvSpPr/>
            <p:nvPr/>
          </p:nvSpPr>
          <p:spPr>
            <a:xfrm flipV="1">
              <a:off x="73025" y="600597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5" name="Chord 94"/>
            <p:cNvSpPr/>
            <p:nvPr/>
          </p:nvSpPr>
          <p:spPr>
            <a:xfrm>
              <a:off x="6350" y="602024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525" y="6007560"/>
              <a:ext cx="839787" cy="58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275" y="6064625"/>
              <a:ext cx="838199" cy="38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050" y="6007560"/>
              <a:ext cx="838199" cy="11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0" name="Chord 99"/>
            <p:cNvSpPr/>
            <p:nvPr/>
          </p:nvSpPr>
          <p:spPr>
            <a:xfrm>
              <a:off x="1444624" y="596159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6550" y="600756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375" y="6010730"/>
              <a:ext cx="838199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3" name="Chord 102"/>
            <p:cNvSpPr/>
            <p:nvPr/>
          </p:nvSpPr>
          <p:spPr>
            <a:xfrm>
              <a:off x="180975" y="5964761"/>
              <a:ext cx="155575" cy="187048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4" name="Chord 103"/>
            <p:cNvSpPr/>
            <p:nvPr/>
          </p:nvSpPr>
          <p:spPr>
            <a:xfrm flipV="1">
              <a:off x="76200" y="6002805"/>
              <a:ext cx="106363" cy="12681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5" name="Chord 104"/>
            <p:cNvSpPr/>
            <p:nvPr/>
          </p:nvSpPr>
          <p:spPr>
            <a:xfrm>
              <a:off x="9525" y="6023411"/>
              <a:ext cx="66675" cy="80843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5738" y="6023411"/>
              <a:ext cx="69850" cy="47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6538" y="6020241"/>
              <a:ext cx="95250" cy="5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375" y="605511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0175" y="6058285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600" y="6048774"/>
              <a:ext cx="46038" cy="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9680" name="Rectangle 215"/>
          <p:cNvSpPr>
            <a:spLocks noChangeArrowheads="1"/>
          </p:cNvSpPr>
          <p:nvPr/>
        </p:nvSpPr>
        <p:spPr bwMode="auto">
          <a:xfrm>
            <a:off x="334963" y="52895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8</a:t>
            </a:r>
          </a:p>
        </p:txBody>
      </p:sp>
      <p:sp>
        <p:nvSpPr>
          <p:cNvPr id="69681" name="Rectangle 216"/>
          <p:cNvSpPr>
            <a:spLocks noChangeArrowheads="1"/>
          </p:cNvSpPr>
          <p:nvPr/>
        </p:nvSpPr>
        <p:spPr bwMode="auto">
          <a:xfrm>
            <a:off x="334963" y="54419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9</a:t>
            </a:r>
          </a:p>
        </p:txBody>
      </p:sp>
      <p:sp>
        <p:nvSpPr>
          <p:cNvPr id="69682" name="Rectangle 217"/>
          <p:cNvSpPr>
            <a:spLocks noChangeArrowheads="1"/>
          </p:cNvSpPr>
          <p:nvPr/>
        </p:nvSpPr>
        <p:spPr bwMode="auto">
          <a:xfrm>
            <a:off x="334963" y="55943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10</a:t>
            </a:r>
          </a:p>
        </p:txBody>
      </p:sp>
      <p:sp>
        <p:nvSpPr>
          <p:cNvPr id="69683" name="Rectangle 218"/>
          <p:cNvSpPr>
            <a:spLocks noChangeArrowheads="1"/>
          </p:cNvSpPr>
          <p:nvPr/>
        </p:nvSpPr>
        <p:spPr bwMode="auto">
          <a:xfrm>
            <a:off x="334963" y="57467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11</a:t>
            </a:r>
          </a:p>
        </p:txBody>
      </p:sp>
      <p:sp>
        <p:nvSpPr>
          <p:cNvPr id="69684" name="Rectangle 219"/>
          <p:cNvSpPr>
            <a:spLocks noChangeArrowheads="1"/>
          </p:cNvSpPr>
          <p:nvPr/>
        </p:nvSpPr>
        <p:spPr bwMode="auto">
          <a:xfrm>
            <a:off x="334963" y="5899150"/>
            <a:ext cx="1271587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r>
              <a:rPr lang="en-US" sz="800" b="1">
                <a:latin typeface="Myriad Pro Semibold" pitchFamily="29" charset="0"/>
              </a:rPr>
              <a:t>12</a:t>
            </a:r>
          </a:p>
        </p:txBody>
      </p:sp>
      <p:sp>
        <p:nvSpPr>
          <p:cNvPr id="69685" name="Rectangle 217"/>
          <p:cNvSpPr>
            <a:spLocks noChangeArrowheads="1"/>
          </p:cNvSpPr>
          <p:nvPr/>
        </p:nvSpPr>
        <p:spPr bwMode="auto">
          <a:xfrm>
            <a:off x="3757613" y="5214938"/>
            <a:ext cx="719137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eaLnBrk="0" hangingPunct="0"/>
            <a:endParaRPr lang="en-US" sz="1100" b="1">
              <a:latin typeface="Myriad Pro Semibold" pitchFamily="2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800" y="1890713"/>
            <a:ext cx="2044700" cy="13223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1" name="Rectangle 110"/>
          <p:cNvSpPr/>
          <p:nvPr/>
        </p:nvSpPr>
        <p:spPr>
          <a:xfrm>
            <a:off x="174625" y="3341688"/>
            <a:ext cx="1822450" cy="787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2001838" y="3271838"/>
            <a:ext cx="1504950" cy="869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5" name="Rectangle 114"/>
          <p:cNvSpPr/>
          <p:nvPr/>
        </p:nvSpPr>
        <p:spPr>
          <a:xfrm>
            <a:off x="4859338" y="1117600"/>
            <a:ext cx="1490662" cy="85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7" name="Rectangle 116"/>
          <p:cNvSpPr/>
          <p:nvPr/>
        </p:nvSpPr>
        <p:spPr>
          <a:xfrm>
            <a:off x="7564438" y="3354388"/>
            <a:ext cx="1579562" cy="9667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9" name="Rectangle 118"/>
          <p:cNvSpPr/>
          <p:nvPr/>
        </p:nvSpPr>
        <p:spPr>
          <a:xfrm>
            <a:off x="7404100" y="5770563"/>
            <a:ext cx="1739900" cy="10874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0" name="Rectangle 119"/>
          <p:cNvSpPr/>
          <p:nvPr/>
        </p:nvSpPr>
        <p:spPr>
          <a:xfrm>
            <a:off x="5011738" y="4986338"/>
            <a:ext cx="1838325" cy="7572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Rectangle 120"/>
          <p:cNvSpPr/>
          <p:nvPr/>
        </p:nvSpPr>
        <p:spPr>
          <a:xfrm>
            <a:off x="3686175" y="4183063"/>
            <a:ext cx="882650" cy="179546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Freeform 125"/>
          <p:cNvSpPr/>
          <p:nvPr/>
        </p:nvSpPr>
        <p:spPr>
          <a:xfrm>
            <a:off x="3611563" y="2090738"/>
            <a:ext cx="1577975" cy="746125"/>
          </a:xfrm>
          <a:custGeom>
            <a:avLst/>
            <a:gdLst>
              <a:gd name="connsiteX0" fmla="*/ 169333 w 1579033"/>
              <a:gd name="connsiteY0" fmla="*/ 745066 h 745066"/>
              <a:gd name="connsiteX1" fmla="*/ 1134533 w 1579033"/>
              <a:gd name="connsiteY1" fmla="*/ 740833 h 745066"/>
              <a:gd name="connsiteX2" fmla="*/ 1333500 w 1579033"/>
              <a:gd name="connsiteY2" fmla="*/ 563033 h 745066"/>
              <a:gd name="connsiteX3" fmla="*/ 1401233 w 1579033"/>
              <a:gd name="connsiteY3" fmla="*/ 537633 h 745066"/>
              <a:gd name="connsiteX4" fmla="*/ 1401233 w 1579033"/>
              <a:gd name="connsiteY4" fmla="*/ 537633 h 745066"/>
              <a:gd name="connsiteX5" fmla="*/ 1579033 w 1579033"/>
              <a:gd name="connsiteY5" fmla="*/ 397933 h 745066"/>
              <a:gd name="connsiteX6" fmla="*/ 1392766 w 1579033"/>
              <a:gd name="connsiteY6" fmla="*/ 76200 h 745066"/>
              <a:gd name="connsiteX7" fmla="*/ 194733 w 1579033"/>
              <a:gd name="connsiteY7" fmla="*/ 0 h 745066"/>
              <a:gd name="connsiteX8" fmla="*/ 0 w 1579033"/>
              <a:gd name="connsiteY8" fmla="*/ 660400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033" h="745066">
                <a:moveTo>
                  <a:pt x="169333" y="745066"/>
                </a:moveTo>
                <a:lnTo>
                  <a:pt x="1134533" y="740833"/>
                </a:lnTo>
                <a:lnTo>
                  <a:pt x="1333500" y="563033"/>
                </a:lnTo>
                <a:lnTo>
                  <a:pt x="1401233" y="537633"/>
                </a:lnTo>
                <a:lnTo>
                  <a:pt x="1401233" y="537633"/>
                </a:lnTo>
                <a:lnTo>
                  <a:pt x="1579033" y="397933"/>
                </a:lnTo>
                <a:lnTo>
                  <a:pt x="1392766" y="76200"/>
                </a:lnTo>
                <a:lnTo>
                  <a:pt x="194733" y="0"/>
                </a:lnTo>
                <a:lnTo>
                  <a:pt x="0" y="66040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8" name="Freeform 127"/>
          <p:cNvSpPr/>
          <p:nvPr/>
        </p:nvSpPr>
        <p:spPr>
          <a:xfrm>
            <a:off x="6337300" y="4300538"/>
            <a:ext cx="2776538" cy="1384300"/>
          </a:xfrm>
          <a:custGeom>
            <a:avLst/>
            <a:gdLst>
              <a:gd name="connsiteX0" fmla="*/ 677333 w 2777067"/>
              <a:gd name="connsiteY0" fmla="*/ 0 h 1384300"/>
              <a:gd name="connsiteX1" fmla="*/ 296333 w 2777067"/>
              <a:gd name="connsiteY1" fmla="*/ 381000 h 1384300"/>
              <a:gd name="connsiteX2" fmla="*/ 0 w 2777067"/>
              <a:gd name="connsiteY2" fmla="*/ 584200 h 1384300"/>
              <a:gd name="connsiteX3" fmla="*/ 127000 w 2777067"/>
              <a:gd name="connsiteY3" fmla="*/ 643466 h 1384300"/>
              <a:gd name="connsiteX4" fmla="*/ 914400 w 2777067"/>
              <a:gd name="connsiteY4" fmla="*/ 910166 h 1384300"/>
              <a:gd name="connsiteX5" fmla="*/ 1464733 w 2777067"/>
              <a:gd name="connsiteY5" fmla="*/ 1371600 h 1384300"/>
              <a:gd name="connsiteX6" fmla="*/ 2455333 w 2777067"/>
              <a:gd name="connsiteY6" fmla="*/ 1384300 h 1384300"/>
              <a:gd name="connsiteX7" fmla="*/ 2777067 w 2777067"/>
              <a:gd name="connsiteY7" fmla="*/ 1075266 h 1384300"/>
              <a:gd name="connsiteX8" fmla="*/ 2683933 w 2777067"/>
              <a:gd name="connsiteY8" fmla="*/ 444500 h 1384300"/>
              <a:gd name="connsiteX9" fmla="*/ 2429933 w 2777067"/>
              <a:gd name="connsiteY9" fmla="*/ 105833 h 1384300"/>
              <a:gd name="connsiteX10" fmla="*/ 1447800 w 2777067"/>
              <a:gd name="connsiteY10" fmla="*/ 55033 h 1384300"/>
              <a:gd name="connsiteX11" fmla="*/ 791633 w 2777067"/>
              <a:gd name="connsiteY11" fmla="*/ 8466 h 1384300"/>
              <a:gd name="connsiteX12" fmla="*/ 486833 w 2777067"/>
              <a:gd name="connsiteY12" fmla="*/ 220133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7067" h="1384300">
                <a:moveTo>
                  <a:pt x="677333" y="0"/>
                </a:moveTo>
                <a:lnTo>
                  <a:pt x="296333" y="381000"/>
                </a:lnTo>
                <a:lnTo>
                  <a:pt x="0" y="584200"/>
                </a:lnTo>
                <a:lnTo>
                  <a:pt x="127000" y="643466"/>
                </a:lnTo>
                <a:cubicBezTo>
                  <a:pt x="388446" y="735325"/>
                  <a:pt x="790483" y="1158030"/>
                  <a:pt x="914400" y="910166"/>
                </a:cubicBezTo>
                <a:lnTo>
                  <a:pt x="1464733" y="1371600"/>
                </a:lnTo>
                <a:lnTo>
                  <a:pt x="2455333" y="1384300"/>
                </a:lnTo>
                <a:lnTo>
                  <a:pt x="2777067" y="1075266"/>
                </a:lnTo>
                <a:cubicBezTo>
                  <a:pt x="2745817" y="865041"/>
                  <a:pt x="2683933" y="657035"/>
                  <a:pt x="2683933" y="444500"/>
                </a:cubicBezTo>
                <a:lnTo>
                  <a:pt x="2429933" y="105833"/>
                </a:lnTo>
                <a:lnTo>
                  <a:pt x="1447800" y="55033"/>
                </a:lnTo>
                <a:lnTo>
                  <a:pt x="791633" y="8466"/>
                </a:lnTo>
                <a:lnTo>
                  <a:pt x="486833" y="220133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Freeform 129"/>
          <p:cNvSpPr/>
          <p:nvPr/>
        </p:nvSpPr>
        <p:spPr>
          <a:xfrm>
            <a:off x="6337300" y="1041400"/>
            <a:ext cx="2794000" cy="2630488"/>
          </a:xfrm>
          <a:custGeom>
            <a:avLst/>
            <a:gdLst>
              <a:gd name="connsiteX0" fmla="*/ 0 w 2794000"/>
              <a:gd name="connsiteY0" fmla="*/ 1130300 h 2630020"/>
              <a:gd name="connsiteX1" fmla="*/ 0 w 2794000"/>
              <a:gd name="connsiteY1" fmla="*/ 1498600 h 2630020"/>
              <a:gd name="connsiteX2" fmla="*/ 482600 w 2794000"/>
              <a:gd name="connsiteY2" fmla="*/ 1905000 h 2630020"/>
              <a:gd name="connsiteX3" fmla="*/ 850900 w 2794000"/>
              <a:gd name="connsiteY3" fmla="*/ 2095500 h 2630020"/>
              <a:gd name="connsiteX4" fmla="*/ 2794000 w 2794000"/>
              <a:gd name="connsiteY4" fmla="*/ 1981200 h 2630020"/>
              <a:gd name="connsiteX5" fmla="*/ 2387600 w 2794000"/>
              <a:gd name="connsiteY5" fmla="*/ 0 h 2630020"/>
              <a:gd name="connsiteX6" fmla="*/ 482600 w 2794000"/>
              <a:gd name="connsiteY6" fmla="*/ 88900 h 2630020"/>
              <a:gd name="connsiteX7" fmla="*/ 0 w 2794000"/>
              <a:gd name="connsiteY7" fmla="*/ 1130300 h 26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630020">
                <a:moveTo>
                  <a:pt x="0" y="1130300"/>
                </a:moveTo>
                <a:lnTo>
                  <a:pt x="0" y="1498600"/>
                </a:lnTo>
                <a:lnTo>
                  <a:pt x="482600" y="1905000"/>
                </a:lnTo>
                <a:cubicBezTo>
                  <a:pt x="854712" y="2084640"/>
                  <a:pt x="850900" y="1946476"/>
                  <a:pt x="850900" y="2095500"/>
                </a:cubicBezTo>
                <a:cubicBezTo>
                  <a:pt x="1498835" y="2061621"/>
                  <a:pt x="2794000" y="2630020"/>
                  <a:pt x="2794000" y="1981200"/>
                </a:cubicBezTo>
                <a:lnTo>
                  <a:pt x="2387600" y="0"/>
                </a:lnTo>
                <a:lnTo>
                  <a:pt x="482600" y="889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Circular Arrow 34"/>
          <p:cNvSpPr/>
          <p:nvPr/>
        </p:nvSpPr>
        <p:spPr>
          <a:xfrm flipH="1">
            <a:off x="4364038" y="2141538"/>
            <a:ext cx="2938462" cy="2938462"/>
          </a:xfrm>
          <a:prstGeom prst="circularArrow">
            <a:avLst>
              <a:gd name="adj1" fmla="val 11156"/>
              <a:gd name="adj2" fmla="val 1142319"/>
              <a:gd name="adj3" fmla="val 1881005"/>
              <a:gd name="adj4" fmla="val 5465592"/>
              <a:gd name="adj5" fmla="val 1196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9698" name="Group 137"/>
          <p:cNvGrpSpPr>
            <a:grpSpLocks/>
          </p:cNvGrpSpPr>
          <p:nvPr/>
        </p:nvGrpSpPr>
        <p:grpSpPr bwMode="auto">
          <a:xfrm>
            <a:off x="495300" y="4222750"/>
            <a:ext cx="1300163" cy="1066800"/>
            <a:chOff x="495816" y="4222750"/>
            <a:chExt cx="1299254" cy="1066800"/>
          </a:xfrm>
        </p:grpSpPr>
        <p:sp>
          <p:nvSpPr>
            <p:cNvPr id="69703" name="Rectangle 214"/>
            <p:cNvSpPr>
              <a:spLocks noChangeArrowheads="1"/>
            </p:cNvSpPr>
            <p:nvPr/>
          </p:nvSpPr>
          <p:spPr bwMode="auto">
            <a:xfrm>
              <a:off x="495816" y="5137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7</a:t>
              </a:r>
            </a:p>
          </p:txBody>
        </p:sp>
        <p:sp>
          <p:nvSpPr>
            <p:cNvPr id="69704" name="Rectangle 220"/>
            <p:cNvSpPr>
              <a:spLocks noChangeArrowheads="1"/>
            </p:cNvSpPr>
            <p:nvPr/>
          </p:nvSpPr>
          <p:spPr bwMode="auto">
            <a:xfrm>
              <a:off x="495816" y="4222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1</a:t>
              </a:r>
            </a:p>
          </p:txBody>
        </p:sp>
        <p:sp>
          <p:nvSpPr>
            <p:cNvPr id="69705" name="Rectangle 221"/>
            <p:cNvSpPr>
              <a:spLocks noChangeArrowheads="1"/>
            </p:cNvSpPr>
            <p:nvPr/>
          </p:nvSpPr>
          <p:spPr bwMode="auto">
            <a:xfrm>
              <a:off x="495816" y="43751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2</a:t>
              </a:r>
            </a:p>
          </p:txBody>
        </p:sp>
        <p:sp>
          <p:nvSpPr>
            <p:cNvPr id="69706" name="Rectangle 222"/>
            <p:cNvSpPr>
              <a:spLocks noChangeArrowheads="1"/>
            </p:cNvSpPr>
            <p:nvPr/>
          </p:nvSpPr>
          <p:spPr bwMode="auto">
            <a:xfrm>
              <a:off x="495816" y="45275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3</a:t>
              </a:r>
            </a:p>
          </p:txBody>
        </p:sp>
        <p:sp>
          <p:nvSpPr>
            <p:cNvPr id="69707" name="Rectangle 223"/>
            <p:cNvSpPr>
              <a:spLocks noChangeArrowheads="1"/>
            </p:cNvSpPr>
            <p:nvPr/>
          </p:nvSpPr>
          <p:spPr bwMode="auto">
            <a:xfrm>
              <a:off x="495816" y="46799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4</a:t>
              </a:r>
            </a:p>
          </p:txBody>
        </p:sp>
        <p:sp>
          <p:nvSpPr>
            <p:cNvPr id="69708" name="Rectangle 224"/>
            <p:cNvSpPr>
              <a:spLocks noChangeArrowheads="1"/>
            </p:cNvSpPr>
            <p:nvPr/>
          </p:nvSpPr>
          <p:spPr bwMode="auto">
            <a:xfrm>
              <a:off x="495816" y="48323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5</a:t>
              </a:r>
            </a:p>
          </p:txBody>
        </p:sp>
        <p:sp>
          <p:nvSpPr>
            <p:cNvPr id="69709" name="Rectangle 225"/>
            <p:cNvSpPr>
              <a:spLocks noChangeArrowheads="1"/>
            </p:cNvSpPr>
            <p:nvPr/>
          </p:nvSpPr>
          <p:spPr bwMode="auto">
            <a:xfrm>
              <a:off x="495816" y="4984750"/>
              <a:ext cx="1271587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0" hangingPunct="0"/>
              <a:r>
                <a:rPr lang="en-US" sz="800" b="1">
                  <a:latin typeface="Myriad Pro Semibold" pitchFamily="29" charset="0"/>
                </a:rPr>
                <a:t>6</a:t>
              </a:r>
            </a:p>
          </p:txBody>
        </p:sp>
        <p:sp>
          <p:nvSpPr>
            <p:cNvPr id="69710" name="TextBox 145"/>
            <p:cNvSpPr txBox="1">
              <a:spLocks noChangeArrowheads="1"/>
            </p:cNvSpPr>
            <p:nvPr/>
          </p:nvSpPr>
          <p:spPr bwMode="auto">
            <a:xfrm rot="-2700000">
              <a:off x="600975" y="4559299"/>
              <a:ext cx="11940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yriad Pro Semibold" pitchFamily="29" charset="0"/>
                </a:rPr>
                <a:t>FEATURES</a:t>
              </a:r>
            </a:p>
          </p:txBody>
        </p:sp>
      </p:grpSp>
      <p:sp>
        <p:nvSpPr>
          <p:cNvPr id="149" name="Freeform 148"/>
          <p:cNvSpPr/>
          <p:nvPr/>
        </p:nvSpPr>
        <p:spPr>
          <a:xfrm>
            <a:off x="4489450" y="2222500"/>
            <a:ext cx="2787650" cy="3062288"/>
          </a:xfrm>
          <a:custGeom>
            <a:avLst/>
            <a:gdLst>
              <a:gd name="connsiteX0" fmla="*/ 844550 w 2787650"/>
              <a:gd name="connsiteY0" fmla="*/ 146050 h 3062904"/>
              <a:gd name="connsiteX1" fmla="*/ 330200 w 2787650"/>
              <a:gd name="connsiteY1" fmla="*/ 552450 h 3062904"/>
              <a:gd name="connsiteX2" fmla="*/ 25400 w 2787650"/>
              <a:gd name="connsiteY2" fmla="*/ 939800 h 3062904"/>
              <a:gd name="connsiteX3" fmla="*/ 0 w 2787650"/>
              <a:gd name="connsiteY3" fmla="*/ 1504950 h 3062904"/>
              <a:gd name="connsiteX4" fmla="*/ 82550 w 2787650"/>
              <a:gd name="connsiteY4" fmla="*/ 1968500 h 3062904"/>
              <a:gd name="connsiteX5" fmla="*/ 107950 w 2787650"/>
              <a:gd name="connsiteY5" fmla="*/ 2705100 h 3062904"/>
              <a:gd name="connsiteX6" fmla="*/ 1733550 w 2787650"/>
              <a:gd name="connsiteY6" fmla="*/ 2679700 h 3062904"/>
              <a:gd name="connsiteX7" fmla="*/ 2508250 w 2787650"/>
              <a:gd name="connsiteY7" fmla="*/ 2120900 h 3062904"/>
              <a:gd name="connsiteX8" fmla="*/ 2787650 w 2787650"/>
              <a:gd name="connsiteY8" fmla="*/ 1403350 h 3062904"/>
              <a:gd name="connsiteX9" fmla="*/ 2628900 w 2787650"/>
              <a:gd name="connsiteY9" fmla="*/ 908050 h 3062904"/>
              <a:gd name="connsiteX10" fmla="*/ 2254250 w 2787650"/>
              <a:gd name="connsiteY10" fmla="*/ 463550 h 3062904"/>
              <a:gd name="connsiteX11" fmla="*/ 2171700 w 2787650"/>
              <a:gd name="connsiteY11" fmla="*/ 387350 h 3062904"/>
              <a:gd name="connsiteX12" fmla="*/ 1905000 w 2787650"/>
              <a:gd name="connsiteY12" fmla="*/ 215900 h 3062904"/>
              <a:gd name="connsiteX13" fmla="*/ 1225550 w 2787650"/>
              <a:gd name="connsiteY13" fmla="*/ 0 h 30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7650" h="3062904">
                <a:moveTo>
                  <a:pt x="844550" y="146050"/>
                </a:moveTo>
                <a:lnTo>
                  <a:pt x="330200" y="552450"/>
                </a:lnTo>
                <a:lnTo>
                  <a:pt x="25400" y="939800"/>
                </a:lnTo>
                <a:lnTo>
                  <a:pt x="0" y="1504950"/>
                </a:lnTo>
                <a:lnTo>
                  <a:pt x="82550" y="1968500"/>
                </a:lnTo>
                <a:cubicBezTo>
                  <a:pt x="90944" y="2214036"/>
                  <a:pt x="107950" y="2950779"/>
                  <a:pt x="107950" y="2705100"/>
                </a:cubicBezTo>
                <a:cubicBezTo>
                  <a:pt x="649846" y="2698774"/>
                  <a:pt x="2116754" y="3062904"/>
                  <a:pt x="1733550" y="2679700"/>
                </a:cubicBezTo>
                <a:lnTo>
                  <a:pt x="2508250" y="2120900"/>
                </a:lnTo>
                <a:lnTo>
                  <a:pt x="2787650" y="1403350"/>
                </a:lnTo>
                <a:lnTo>
                  <a:pt x="2628900" y="908050"/>
                </a:lnTo>
                <a:lnTo>
                  <a:pt x="2254250" y="463550"/>
                </a:lnTo>
                <a:lnTo>
                  <a:pt x="2171700" y="387350"/>
                </a:lnTo>
                <a:lnTo>
                  <a:pt x="1905000" y="215900"/>
                </a:lnTo>
                <a:lnTo>
                  <a:pt x="1225550" y="0"/>
                </a:lnTo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3" name="Rectangle 122"/>
          <p:cNvSpPr/>
          <p:nvPr/>
        </p:nvSpPr>
        <p:spPr>
          <a:xfrm>
            <a:off x="-22225" y="4206875"/>
            <a:ext cx="1820863" cy="26463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9701" name="Text Box 379"/>
          <p:cNvSpPr txBox="1">
            <a:spLocks noChangeArrowheads="1"/>
          </p:cNvSpPr>
          <p:nvPr/>
        </p:nvSpPr>
        <p:spPr bwMode="auto">
          <a:xfrm>
            <a:off x="2462213" y="6053138"/>
            <a:ext cx="21986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dirty="0">
                <a:solidFill>
                  <a:schemeClr val="bg1"/>
                </a:solidFill>
                <a:latin typeface="Myriad Pro Semibold" pitchFamily="29" charset="0"/>
              </a:rPr>
              <a:t>“Definition of Done”</a:t>
            </a:r>
          </a:p>
        </p:txBody>
      </p:sp>
      <p:sp>
        <p:nvSpPr>
          <p:cNvPr id="116" name="Right Arrow 115"/>
          <p:cNvSpPr/>
          <p:nvPr/>
        </p:nvSpPr>
        <p:spPr>
          <a:xfrm>
            <a:off x="1919288" y="5981700"/>
            <a:ext cx="546100" cy="50800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-228600"/>
            <a:ext cx="9296400" cy="701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70659" name="Picture 4" descr="definition of d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76200"/>
            <a:ext cx="40671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4021" name="Text Box 5"/>
          <p:cNvSpPr txBox="1">
            <a:spLocks noChangeArrowheads="1"/>
          </p:cNvSpPr>
          <p:nvPr/>
        </p:nvSpPr>
        <p:spPr bwMode="auto">
          <a:xfrm>
            <a:off x="3184525" y="977900"/>
            <a:ext cx="218598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Code complete</a:t>
            </a:r>
          </a:p>
          <a:p>
            <a:pPr>
              <a:lnSpc>
                <a:spcPct val="105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Code reviewed</a:t>
            </a:r>
          </a:p>
          <a:p>
            <a:pPr>
              <a:lnSpc>
                <a:spcPct val="105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Unit tested</a:t>
            </a:r>
          </a:p>
          <a:p>
            <a:pPr>
              <a:lnSpc>
                <a:spcPct val="105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Integrated</a:t>
            </a:r>
          </a:p>
          <a:p>
            <a:pPr>
              <a:lnSpc>
                <a:spcPct val="105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Documented</a:t>
            </a:r>
          </a:p>
          <a:p>
            <a:pPr>
              <a:lnSpc>
                <a:spcPct val="105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94022" name="Text Box 6"/>
          <p:cNvSpPr txBox="1">
            <a:spLocks noChangeArrowheads="1"/>
          </p:cNvSpPr>
          <p:nvPr/>
        </p:nvSpPr>
        <p:spPr bwMode="auto">
          <a:xfrm>
            <a:off x="3797300" y="6248400"/>
            <a:ext cx="5562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No P1 defects, &lt;3 P2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21" grpId="0" build="allAtOnce"/>
      <p:bldP spid="149402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Scrum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First Question – Do you really need a tool?</a:t>
            </a:r>
          </a:p>
          <a:p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If yes, well-known commercial tools include</a:t>
            </a:r>
          </a:p>
          <a:p>
            <a:pPr lvl="1"/>
            <a:r>
              <a:rPr lang="en-US" sz="2800" smtClean="0">
                <a:latin typeface="Myriad Pro" pitchFamily="29" charset="0"/>
                <a:ea typeface="ＭＳ Ｐゴシック" pitchFamily="29" charset="-128"/>
              </a:rPr>
              <a:t>ScrumWorks</a:t>
            </a:r>
          </a:p>
          <a:p>
            <a:pPr lvl="1"/>
            <a:r>
              <a:rPr lang="en-US" sz="2800" smtClean="0">
                <a:latin typeface="Myriad Pro" pitchFamily="29" charset="0"/>
                <a:ea typeface="ＭＳ Ｐゴシック" pitchFamily="29" charset="-128"/>
              </a:rPr>
              <a:t>Rally Software</a:t>
            </a:r>
          </a:p>
          <a:p>
            <a:pPr lvl="1"/>
            <a:r>
              <a:rPr lang="en-US" sz="2800" smtClean="0">
                <a:latin typeface="Myriad Pro" pitchFamily="29" charset="0"/>
                <a:ea typeface="ＭＳ Ｐゴシック" pitchFamily="29" charset="-128"/>
              </a:rPr>
              <a:t>VersionOne</a:t>
            </a:r>
          </a:p>
          <a:p>
            <a:pPr lvl="1"/>
            <a:r>
              <a:rPr lang="en-US" sz="2800" smtClean="0">
                <a:latin typeface="Myriad Pro" pitchFamily="29" charset="0"/>
                <a:ea typeface="ＭＳ Ｐゴシック" pitchFamily="29" charset="-128"/>
              </a:rPr>
              <a:t>XPlanner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sz="4800" smtClean="0">
                <a:latin typeface="Myriad Pro Semibold" pitchFamily="29" charset="0"/>
                <a:ea typeface="ＭＳ Ｐゴシック" pitchFamily="29" charset="-128"/>
              </a:rPr>
              <a:t>Release Planning and Estimation in Scrum</a:t>
            </a:r>
            <a:endParaRPr lang="en-US" sz="2800" smtClean="0">
              <a:latin typeface="Myriad Pro Semibold" pitchFamily="29" charset="0"/>
              <a:ea typeface="ＭＳ Ｐゴシック" pitchFamily="29" charset="-128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066800" y="4845050"/>
            <a:ext cx="7165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latin typeface="Arial" pitchFamily="34" charset="0"/>
              </a:rPr>
              <a:t>Pete Deemer</a:t>
            </a:r>
          </a:p>
          <a:p>
            <a:pPr algn="ctr" eaLnBrk="0" hangingPunct="0"/>
            <a:r>
              <a:rPr lang="en-US" sz="2800" b="1">
                <a:latin typeface="Arial" pitchFamily="34" charset="0"/>
              </a:rPr>
              <a:t>CPO, Yahoo! India R&amp;D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Myriad Pro Semibold" pitchFamily="29" charset="0"/>
                <a:ea typeface="ＭＳ Ｐゴシック" pitchFamily="29" charset="-128"/>
              </a:rPr>
              <a:t>Team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74750" y="3155950"/>
            <a:ext cx="793750" cy="719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Myriad Pro Semibold"/>
                <a:cs typeface="Myriad Pro Semibold"/>
              </a:rPr>
              <a:t>4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168400" y="2352675"/>
            <a:ext cx="1241425" cy="720725"/>
            <a:chOff x="1168980" y="2353038"/>
            <a:chExt cx="1240453" cy="720536"/>
          </a:xfrm>
        </p:grpSpPr>
        <p:sp>
          <p:nvSpPr>
            <p:cNvPr id="26" name="Rectangle 25"/>
            <p:cNvSpPr/>
            <p:nvPr/>
          </p:nvSpPr>
          <p:spPr>
            <a:xfrm>
              <a:off x="1168980" y="2353038"/>
              <a:ext cx="360081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1546" y="2353038"/>
              <a:ext cx="360080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49353" y="2353038"/>
              <a:ext cx="360080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898900" y="1898650"/>
            <a:ext cx="1249363" cy="1606550"/>
            <a:chOff x="3898934" y="1898020"/>
            <a:chExt cx="1249546" cy="1607180"/>
          </a:xfrm>
        </p:grpSpPr>
        <p:sp>
          <p:nvSpPr>
            <p:cNvPr id="31" name="Rectangle 30"/>
            <p:cNvSpPr/>
            <p:nvPr/>
          </p:nvSpPr>
          <p:spPr>
            <a:xfrm>
              <a:off x="3898934" y="1898020"/>
              <a:ext cx="360416" cy="360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1912" y="1898020"/>
              <a:ext cx="358828" cy="360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83302" y="1898020"/>
              <a:ext cx="360415" cy="360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98934" y="2341107"/>
              <a:ext cx="360416" cy="719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1912" y="2341107"/>
              <a:ext cx="360415" cy="719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3698" y="3154225"/>
              <a:ext cx="1240019" cy="350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3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88064" y="2341107"/>
              <a:ext cx="360416" cy="719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831850" y="3967163"/>
            <a:ext cx="7462838" cy="736600"/>
            <a:chOff x="831558" y="3967117"/>
            <a:chExt cx="7463517" cy="736348"/>
          </a:xfrm>
        </p:grpSpPr>
        <p:sp>
          <p:nvSpPr>
            <p:cNvPr id="98340" name="AutoShape 7"/>
            <p:cNvSpPr>
              <a:spLocks/>
            </p:cNvSpPr>
            <p:nvPr/>
          </p:nvSpPr>
          <p:spPr bwMode="auto">
            <a:xfrm rot="5400000">
              <a:off x="1921464" y="2881099"/>
              <a:ext cx="186670" cy="2366481"/>
            </a:xfrm>
            <a:prstGeom prst="rightBracket">
              <a:avLst>
                <a:gd name="adj" fmla="val 26235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98341" name="AutoShape 9"/>
            <p:cNvSpPr>
              <a:spLocks/>
            </p:cNvSpPr>
            <p:nvPr/>
          </p:nvSpPr>
          <p:spPr bwMode="auto">
            <a:xfrm rot="5400000">
              <a:off x="4469982" y="2877211"/>
              <a:ext cx="186670" cy="2366481"/>
            </a:xfrm>
            <a:prstGeom prst="rightBracket">
              <a:avLst>
                <a:gd name="adj" fmla="val 26235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98342" name="AutoShape 11"/>
            <p:cNvSpPr>
              <a:spLocks/>
            </p:cNvSpPr>
            <p:nvPr/>
          </p:nvSpPr>
          <p:spPr bwMode="auto">
            <a:xfrm rot="5400000">
              <a:off x="7018500" y="2881099"/>
              <a:ext cx="186670" cy="2366481"/>
            </a:xfrm>
            <a:prstGeom prst="rightBracket">
              <a:avLst>
                <a:gd name="adj" fmla="val 26235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Myriad Pro Semibold" pitchFamily="29" charset="0"/>
              </a:endParaRPr>
            </a:p>
          </p:txBody>
        </p:sp>
        <p:sp>
          <p:nvSpPr>
            <p:cNvPr id="98343" name="TextBox 49"/>
            <p:cNvSpPr txBox="1">
              <a:spLocks noChangeArrowheads="1"/>
            </p:cNvSpPr>
            <p:nvPr/>
          </p:nvSpPr>
          <p:spPr bwMode="auto">
            <a:xfrm>
              <a:off x="1346200" y="4241800"/>
              <a:ext cx="12240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Myriad Pro Semibold" pitchFamily="29" charset="0"/>
                </a:rPr>
                <a:t>Sprint 1</a:t>
              </a:r>
            </a:p>
          </p:txBody>
        </p:sp>
        <p:sp>
          <p:nvSpPr>
            <p:cNvPr id="98344" name="TextBox 50"/>
            <p:cNvSpPr txBox="1">
              <a:spLocks noChangeArrowheads="1"/>
            </p:cNvSpPr>
            <p:nvPr/>
          </p:nvSpPr>
          <p:spPr bwMode="auto">
            <a:xfrm>
              <a:off x="3911600" y="4241800"/>
              <a:ext cx="12240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Myriad Pro Semibold" pitchFamily="29" charset="0"/>
                </a:rPr>
                <a:t>Sprint 2</a:t>
              </a:r>
            </a:p>
          </p:txBody>
        </p:sp>
        <p:sp>
          <p:nvSpPr>
            <p:cNvPr id="98345" name="TextBox 51"/>
            <p:cNvSpPr txBox="1">
              <a:spLocks noChangeArrowheads="1"/>
            </p:cNvSpPr>
            <p:nvPr/>
          </p:nvSpPr>
          <p:spPr bwMode="auto">
            <a:xfrm>
              <a:off x="6451600" y="4241800"/>
              <a:ext cx="12240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Myriad Pro Semibold" pitchFamily="29" charset="0"/>
                </a:rPr>
                <a:t>Sprint 3</a:t>
              </a:r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30300" y="4838700"/>
            <a:ext cx="18129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yriad Pro Semibold" pitchFamily="29" charset="0"/>
              </a:rPr>
              <a:t>14 Points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of functionality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644900" y="4838700"/>
            <a:ext cx="18129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yriad Pro Semibold" pitchFamily="29" charset="0"/>
              </a:rPr>
              <a:t>12 Points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of functionality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59500" y="4838700"/>
            <a:ext cx="18129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yriad Pro Semibold" pitchFamily="29" charset="0"/>
              </a:rPr>
              <a:t>15 Points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of functionality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3100" y="5943600"/>
            <a:ext cx="5903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yriad Pro Semibold" pitchFamily="29" charset="0"/>
              </a:rPr>
              <a:t>Average of ~14 Points per Sprint</a:t>
            </a:r>
            <a:endParaRPr lang="en-US" sz="180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456363" y="5943600"/>
            <a:ext cx="2454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Wingdings" pitchFamily="2" charset="2"/>
              </a:rPr>
              <a:t></a:t>
            </a:r>
            <a:r>
              <a:rPr lang="en-US" sz="3200">
                <a:solidFill>
                  <a:schemeClr val="bg1"/>
                </a:solidFill>
                <a:latin typeface="Myriad Pro Semibold" pitchFamily="29" charset="0"/>
              </a:rPr>
              <a:t> “Velocity”</a:t>
            </a:r>
            <a:endParaRPr lang="en-US" sz="1800">
              <a:solidFill>
                <a:schemeClr val="bg1"/>
              </a:solidFill>
              <a:latin typeface="Myriad Pro Semibold" pitchFamily="29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311900" y="1911350"/>
            <a:ext cx="1690688" cy="2051050"/>
            <a:chOff x="6311934" y="1910720"/>
            <a:chExt cx="1691302" cy="2051680"/>
          </a:xfrm>
        </p:grpSpPr>
        <p:sp>
          <p:nvSpPr>
            <p:cNvPr id="40" name="Rectangle 39"/>
            <p:cNvSpPr/>
            <p:nvPr/>
          </p:nvSpPr>
          <p:spPr>
            <a:xfrm>
              <a:off x="6311934" y="1910720"/>
              <a:ext cx="360494" cy="360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55008" y="1910720"/>
              <a:ext cx="358905" cy="360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96493" y="1910720"/>
              <a:ext cx="358905" cy="360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11934" y="2353769"/>
              <a:ext cx="360494" cy="719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56595" y="2353769"/>
              <a:ext cx="360494" cy="719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42742" y="1910720"/>
              <a:ext cx="360494" cy="360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6493" y="2355357"/>
              <a:ext cx="358905" cy="360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16699" y="3154115"/>
              <a:ext cx="1240287" cy="3509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16699" y="3611455"/>
              <a:ext cx="1240287" cy="3509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3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168400" y="1911350"/>
            <a:ext cx="1679575" cy="360363"/>
            <a:chOff x="1168434" y="1910720"/>
            <a:chExt cx="1679202" cy="361735"/>
          </a:xfrm>
        </p:grpSpPr>
        <p:sp>
          <p:nvSpPr>
            <p:cNvPr id="70" name="Rectangle 69"/>
            <p:cNvSpPr/>
            <p:nvPr/>
          </p:nvSpPr>
          <p:spPr>
            <a:xfrm>
              <a:off x="1168434" y="1910720"/>
              <a:ext cx="360283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11249" y="1910720"/>
              <a:ext cx="358695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52476" y="1910720"/>
              <a:ext cx="360282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87354" y="1912314"/>
              <a:ext cx="360282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 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168400" y="1911350"/>
            <a:ext cx="1679575" cy="360363"/>
            <a:chOff x="1168434" y="1910720"/>
            <a:chExt cx="1679202" cy="361735"/>
          </a:xfrm>
        </p:grpSpPr>
        <p:sp>
          <p:nvSpPr>
            <p:cNvPr id="23" name="Rectangle 22"/>
            <p:cNvSpPr/>
            <p:nvPr/>
          </p:nvSpPr>
          <p:spPr>
            <a:xfrm>
              <a:off x="1168434" y="1910720"/>
              <a:ext cx="360283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1249" y="1910720"/>
              <a:ext cx="358695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52476" y="1910720"/>
              <a:ext cx="360282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7354" y="1912314"/>
              <a:ext cx="360282" cy="360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1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1168400" y="2352675"/>
            <a:ext cx="1241425" cy="720725"/>
            <a:chOff x="1168980" y="2353038"/>
            <a:chExt cx="1240453" cy="720536"/>
          </a:xfrm>
        </p:grpSpPr>
        <p:sp>
          <p:nvSpPr>
            <p:cNvPr id="75" name="Rectangle 74"/>
            <p:cNvSpPr/>
            <p:nvPr/>
          </p:nvSpPr>
          <p:spPr>
            <a:xfrm>
              <a:off x="1168980" y="2353038"/>
              <a:ext cx="360081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11546" y="2353038"/>
              <a:ext cx="360080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49353" y="2353038"/>
              <a:ext cx="360080" cy="72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Myriad Pro Semibold"/>
                  <a:cs typeface="Myriad Pro Semibold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/>
      <p:bldP spid="56" grpId="0"/>
      <p:bldP spid="57" grpId="0"/>
      <p:bldP spid="63" grpId="0"/>
      <p:bldP spid="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The Product Backlog</a:t>
            </a:r>
          </a:p>
        </p:txBody>
      </p:sp>
      <p:pic>
        <p:nvPicPr>
          <p:cNvPr id="100355" name="Picture 4" descr="Snapshot 2008-09-12 15-41-58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5862638"/>
            <a:ext cx="705961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1400" y="1665288"/>
          <a:ext cx="5954629" cy="464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75"/>
                <a:gridCol w="3571979"/>
                <a:gridCol w="1083675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Size</a:t>
                      </a:r>
                      <a:br>
                        <a:rPr lang="en-US" sz="160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(to build)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</a:t>
                      </a:r>
                      <a:r>
                        <a:rPr lang="en-US" sz="1600" b="0" i="0" baseline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 A</a:t>
                      </a:r>
                      <a:endParaRPr lang="en-US" sz="1600" b="0" i="0">
                        <a:solidFill>
                          <a:schemeClr val="tx1"/>
                        </a:solidFill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latin typeface="Myriad Pro Semibold"/>
                          <a:cs typeface="Myriad Pro Semibold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73900" y="2222500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Total = 40 points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73900" y="2705100"/>
            <a:ext cx="214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Velocity = 14 points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73900" y="3187700"/>
            <a:ext cx="2106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Time to complete =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73900" y="34925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yriad Pro Semibold" pitchFamily="29" charset="0"/>
              </a:rPr>
              <a:t>40/14 = 2.8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457200" y="-146050"/>
            <a:ext cx="8229600" cy="1143000"/>
          </a:xfrm>
        </p:spPr>
        <p:txBody>
          <a:bodyPr/>
          <a:lstStyle/>
          <a:p>
            <a:pPr algn="ctr"/>
            <a:r>
              <a:rPr lang="en-US" sz="3200" smtClean="0">
                <a:solidFill>
                  <a:srgbClr val="000000"/>
                </a:solidFill>
                <a:latin typeface="Myriad Pro Semibold" pitchFamily="29" charset="0"/>
                <a:ea typeface="ＭＳ Ｐゴシック" pitchFamily="29" charset="-128"/>
              </a:rPr>
              <a:t>Business Value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012825" y="1524000"/>
          <a:ext cx="7216818" cy="3962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2803"/>
                <a:gridCol w="1202803"/>
                <a:gridCol w="1202803"/>
                <a:gridCol w="1202803"/>
                <a:gridCol w="1202803"/>
                <a:gridCol w="1202803"/>
              </a:tblGrid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352425" y="1320800"/>
          <a:ext cx="685800" cy="4358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</a:tblGrid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95" name="TextBox 8"/>
          <p:cNvSpPr txBox="1">
            <a:spLocks noChangeArrowheads="1"/>
          </p:cNvSpPr>
          <p:nvPr/>
        </p:nvSpPr>
        <p:spPr bwMode="auto">
          <a:xfrm rot="-5400000">
            <a:off x="-31750" y="3149600"/>
            <a:ext cx="13192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Pro Semibold" pitchFamily="29" charset="0"/>
              </a:rPr>
              <a:t>Business Value %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1555750" y="5470525"/>
          <a:ext cx="7306644" cy="24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7774"/>
                <a:gridCol w="1217774"/>
                <a:gridCol w="1217774"/>
                <a:gridCol w="1217774"/>
                <a:gridCol w="1217774"/>
                <a:gridCol w="1217774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2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3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4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5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6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 flipV="1">
            <a:off x="998538" y="593725"/>
            <a:ext cx="7248525" cy="4876800"/>
            <a:chOff x="999288" y="1529529"/>
            <a:chExt cx="7248389" cy="4876325"/>
          </a:xfrm>
        </p:grpSpPr>
        <p:cxnSp>
          <p:nvCxnSpPr>
            <p:cNvPr id="30" name="Straight Connector 29"/>
            <p:cNvCxnSpPr/>
            <p:nvPr/>
          </p:nvCxnSpPr>
          <p:spPr>
            <a:xfrm rot="5400000" flipH="1" flipV="1">
              <a:off x="7413527" y="4662154"/>
              <a:ext cx="1658775" cy="9525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37" name="Straight Connector 36"/>
              <p:cNvCxnSpPr>
                <a:endCxn id="38" idx="2"/>
              </p:cNvCxnSpPr>
              <p:nvPr/>
            </p:nvCxnSpPr>
            <p:spPr>
              <a:xfrm>
                <a:off x="999288" y="1529529"/>
                <a:ext cx="4932269" cy="20635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 rot="16200000" flipV="1">
                <a:off x="3502919" y="1661096"/>
                <a:ext cx="4855690" cy="4633826"/>
              </a:xfrm>
              <a:prstGeom prst="arc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5" name="Group 38"/>
          <p:cNvGrpSpPr>
            <a:grpSpLocks/>
          </p:cNvGrpSpPr>
          <p:nvPr/>
        </p:nvGrpSpPr>
        <p:grpSpPr bwMode="auto">
          <a:xfrm flipV="1">
            <a:off x="1012825" y="3511550"/>
            <a:ext cx="1206500" cy="1905000"/>
            <a:chOff x="999288" y="1529529"/>
            <a:chExt cx="7248389" cy="4876325"/>
          </a:xfrm>
        </p:grpSpPr>
        <p:cxnSp>
          <p:nvCxnSpPr>
            <p:cNvPr id="40" name="Straight Connector 39"/>
            <p:cNvCxnSpPr/>
            <p:nvPr/>
          </p:nvCxnSpPr>
          <p:spPr>
            <a:xfrm rot="5400000" flipH="1" flipV="1">
              <a:off x="7413938" y="4661866"/>
              <a:ext cx="1657950" cy="9534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42" name="Straight Connector 41"/>
              <p:cNvCxnSpPr>
                <a:endCxn id="43" idx="2"/>
              </p:cNvCxnSpPr>
              <p:nvPr/>
            </p:nvCxnSpPr>
            <p:spPr>
              <a:xfrm>
                <a:off x="999288" y="1529529"/>
                <a:ext cx="4930815" cy="20317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/>
              <p:cNvSpPr/>
              <p:nvPr/>
            </p:nvSpPr>
            <p:spPr>
              <a:xfrm rot="16200000" flipV="1">
                <a:off x="3502096" y="1660273"/>
                <a:ext cx="4856008" cy="4635154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9" name="Group 43"/>
          <p:cNvGrpSpPr>
            <a:grpSpLocks/>
          </p:cNvGrpSpPr>
          <p:nvPr/>
        </p:nvGrpSpPr>
        <p:grpSpPr bwMode="auto">
          <a:xfrm flipV="1">
            <a:off x="7011988" y="1481138"/>
            <a:ext cx="1208087" cy="125412"/>
            <a:chOff x="999288" y="1529529"/>
            <a:chExt cx="7248389" cy="4876325"/>
          </a:xfrm>
        </p:grpSpPr>
        <p:cxnSp>
          <p:nvCxnSpPr>
            <p:cNvPr id="45" name="Straight Connector 44"/>
            <p:cNvCxnSpPr/>
            <p:nvPr/>
          </p:nvCxnSpPr>
          <p:spPr>
            <a:xfrm rot="5400000" flipH="1" flipV="1">
              <a:off x="7409607" y="4641915"/>
              <a:ext cx="1666618" cy="9522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47" name="Straight Connector 46"/>
              <p:cNvCxnSpPr>
                <a:endCxn id="48" idx="2"/>
              </p:cNvCxnSpPr>
              <p:nvPr/>
            </p:nvCxnSpPr>
            <p:spPr>
              <a:xfrm>
                <a:off x="999288" y="1529529"/>
                <a:ext cx="4933859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 rot="16200000" flipV="1">
                <a:off x="3494985" y="1653178"/>
                <a:ext cx="4876325" cy="4629065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 flipV="1">
            <a:off x="5824538" y="1493838"/>
            <a:ext cx="1208087" cy="431800"/>
            <a:chOff x="999288" y="1529529"/>
            <a:chExt cx="7248389" cy="4876325"/>
          </a:xfrm>
        </p:grpSpPr>
        <p:cxnSp>
          <p:nvCxnSpPr>
            <p:cNvPr id="50" name="Straight Connector 49"/>
            <p:cNvCxnSpPr/>
            <p:nvPr/>
          </p:nvCxnSpPr>
          <p:spPr>
            <a:xfrm rot="5400000" flipH="1" flipV="1">
              <a:off x="7418246" y="4662121"/>
              <a:ext cx="1649345" cy="9522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52" name="Straight Connector 51"/>
              <p:cNvCxnSpPr>
                <a:endCxn id="53" idx="2"/>
              </p:cNvCxnSpPr>
              <p:nvPr/>
            </p:nvCxnSpPr>
            <p:spPr>
              <a:xfrm>
                <a:off x="999288" y="1529529"/>
                <a:ext cx="4933859" cy="17933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rot="16200000" flipV="1">
                <a:off x="3503952" y="1662131"/>
                <a:ext cx="4858392" cy="4629065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 flipV="1">
            <a:off x="4624388" y="1800225"/>
            <a:ext cx="1208087" cy="515938"/>
            <a:chOff x="999288" y="1529529"/>
            <a:chExt cx="7248389" cy="4876325"/>
          </a:xfrm>
        </p:grpSpPr>
        <p:cxnSp>
          <p:nvCxnSpPr>
            <p:cNvPr id="55" name="Straight Connector 54"/>
            <p:cNvCxnSpPr/>
            <p:nvPr/>
          </p:nvCxnSpPr>
          <p:spPr>
            <a:xfrm rot="5400000" flipH="1" flipV="1">
              <a:off x="7417693" y="4660617"/>
              <a:ext cx="1650447" cy="9522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57" name="Straight Connector 56"/>
              <p:cNvCxnSpPr>
                <a:endCxn id="58" idx="2"/>
              </p:cNvCxnSpPr>
              <p:nvPr/>
            </p:nvCxnSpPr>
            <p:spPr>
              <a:xfrm>
                <a:off x="999288" y="1529529"/>
                <a:ext cx="4933859" cy="15009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 rot="16200000" flipV="1">
                <a:off x="3502489" y="1660668"/>
                <a:ext cx="4861316" cy="4629065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6" name="Group 58"/>
          <p:cNvGrpSpPr>
            <a:grpSpLocks/>
          </p:cNvGrpSpPr>
          <p:nvPr/>
        </p:nvGrpSpPr>
        <p:grpSpPr bwMode="auto">
          <a:xfrm flipV="1">
            <a:off x="3395663" y="2139950"/>
            <a:ext cx="1208087" cy="776288"/>
            <a:chOff x="999288" y="1529529"/>
            <a:chExt cx="7248389" cy="4876325"/>
          </a:xfrm>
        </p:grpSpPr>
        <p:cxnSp>
          <p:nvCxnSpPr>
            <p:cNvPr id="60" name="Straight Connector 59"/>
            <p:cNvCxnSpPr/>
            <p:nvPr/>
          </p:nvCxnSpPr>
          <p:spPr>
            <a:xfrm rot="5400000" flipH="1" flipV="1">
              <a:off x="7415238" y="4665957"/>
              <a:ext cx="1655357" cy="9522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62" name="Straight Connector 61"/>
              <p:cNvCxnSpPr>
                <a:endCxn id="63" idx="2"/>
              </p:cNvCxnSpPr>
              <p:nvPr/>
            </p:nvCxnSpPr>
            <p:spPr>
              <a:xfrm>
                <a:off x="999288" y="1529529"/>
                <a:ext cx="4933859" cy="19944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 rot="16200000" flipV="1">
                <a:off x="3504954" y="1663131"/>
                <a:ext cx="4856381" cy="4629065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8" name="Group 63"/>
          <p:cNvGrpSpPr>
            <a:grpSpLocks/>
          </p:cNvGrpSpPr>
          <p:nvPr/>
        </p:nvGrpSpPr>
        <p:grpSpPr bwMode="auto">
          <a:xfrm flipV="1">
            <a:off x="2209800" y="2660650"/>
            <a:ext cx="1209675" cy="1231900"/>
            <a:chOff x="999288" y="1529529"/>
            <a:chExt cx="7248389" cy="4876325"/>
          </a:xfrm>
        </p:grpSpPr>
        <p:cxnSp>
          <p:nvCxnSpPr>
            <p:cNvPr id="65" name="Straight Connector 64"/>
            <p:cNvCxnSpPr/>
            <p:nvPr/>
          </p:nvCxnSpPr>
          <p:spPr>
            <a:xfrm rot="5400000" flipH="1" flipV="1">
              <a:off x="7413447" y="4660452"/>
              <a:ext cx="1658956" cy="9509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67" name="Straight Connector 66"/>
              <p:cNvCxnSpPr>
                <a:endCxn id="68" idx="2"/>
              </p:cNvCxnSpPr>
              <p:nvPr/>
            </p:nvCxnSpPr>
            <p:spPr>
              <a:xfrm>
                <a:off x="999288" y="1529529"/>
                <a:ext cx="4927383" cy="1885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rot="16200000" flipV="1">
                <a:off x="3502691" y="1660868"/>
                <a:ext cx="4857475" cy="4632498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Product Backlog Estimation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8382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latin typeface="Myriad Pro Semibold" pitchFamily="29" charset="0"/>
                <a:ea typeface="ＭＳ Ｐゴシック" pitchFamily="29" charset="-128"/>
              </a:rPr>
              <a:t>We are estimating the SIZE of each Product Backlog Item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713" y="2479675"/>
            <a:ext cx="9048750" cy="2171700"/>
            <a:chOff x="88" y="1944"/>
            <a:chExt cx="5700" cy="1368"/>
          </a:xfrm>
        </p:grpSpPr>
        <p:sp>
          <p:nvSpPr>
            <p:cNvPr id="102406" name="Text Box 5"/>
            <p:cNvSpPr txBox="1">
              <a:spLocks noChangeArrowheads="1"/>
            </p:cNvSpPr>
            <p:nvPr/>
          </p:nvSpPr>
          <p:spPr bwMode="auto">
            <a:xfrm>
              <a:off x="1152" y="2402"/>
              <a:ext cx="76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b="1" i="1" dirty="0">
                  <a:solidFill>
                    <a:schemeClr val="bg1"/>
                  </a:solidFill>
                  <a:latin typeface="Myriad Pro Semibold" pitchFamily="29" charset="0"/>
                </a:rPr>
                <a:t>How long will it take to do</a:t>
              </a:r>
              <a:endParaRPr lang="en-US" sz="1800" i="1" dirty="0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102407" name="Text Box 6"/>
            <p:cNvSpPr txBox="1">
              <a:spLocks noChangeArrowheads="1"/>
            </p:cNvSpPr>
            <p:nvPr/>
          </p:nvSpPr>
          <p:spPr bwMode="auto">
            <a:xfrm>
              <a:off x="2512" y="2400"/>
              <a:ext cx="100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b="1" i="1">
                  <a:solidFill>
                    <a:schemeClr val="bg1"/>
                  </a:solidFill>
                  <a:latin typeface="Myriad Pro Semibold" pitchFamily="29" charset="0"/>
                </a:rPr>
                <a:t>How difficult will it be to do</a:t>
              </a:r>
              <a:endParaRPr lang="en-US" sz="1800" i="1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102408" name="Text Box 7"/>
            <p:cNvSpPr txBox="1">
              <a:spLocks noChangeArrowheads="1"/>
            </p:cNvSpPr>
            <p:nvPr/>
          </p:nvSpPr>
          <p:spPr bwMode="auto">
            <a:xfrm>
              <a:off x="4320" y="2400"/>
              <a:ext cx="1277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b="1" i="1" dirty="0">
                  <a:solidFill>
                    <a:schemeClr val="bg1"/>
                  </a:solidFill>
                  <a:latin typeface="Myriad Pro Semibold" pitchFamily="29" charset="0"/>
                </a:rPr>
                <a:t>How unsure     are we of the requirements or implementation</a:t>
              </a:r>
            </a:p>
            <a:p>
              <a:pPr algn="ctr"/>
              <a:endParaRPr lang="en-US" sz="1800" i="1" dirty="0">
                <a:solidFill>
                  <a:schemeClr val="bg1"/>
                </a:solidFill>
                <a:latin typeface="Myriad Pro Semibold" pitchFamily="29" charset="0"/>
              </a:endParaRPr>
            </a:p>
          </p:txBody>
        </p:sp>
        <p:sp>
          <p:nvSpPr>
            <p:cNvPr id="102409" name="Text Box 8"/>
            <p:cNvSpPr txBox="1">
              <a:spLocks noChangeArrowheads="1"/>
            </p:cNvSpPr>
            <p:nvPr/>
          </p:nvSpPr>
          <p:spPr bwMode="auto">
            <a:xfrm>
              <a:off x="106" y="1968"/>
              <a:ext cx="568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3600" b="1" dirty="0">
                  <a:solidFill>
                    <a:schemeClr val="bg1"/>
                  </a:solidFill>
                  <a:latin typeface="Myriad Pro Semibold" pitchFamily="29" charset="0"/>
                </a:rPr>
                <a:t>SIZE = Effort x Complexity x Uncertainty</a:t>
              </a:r>
            </a:p>
            <a:p>
              <a:endParaRPr lang="en-US" sz="3600" dirty="0">
                <a:latin typeface="Myriad Pro Semibold" pitchFamily="29" charset="0"/>
              </a:endParaRPr>
            </a:p>
          </p:txBody>
        </p:sp>
        <p:sp>
          <p:nvSpPr>
            <p:cNvPr id="102410" name="Rectangle 9"/>
            <p:cNvSpPr>
              <a:spLocks noChangeArrowheads="1"/>
            </p:cNvSpPr>
            <p:nvPr/>
          </p:nvSpPr>
          <p:spPr bwMode="auto">
            <a:xfrm>
              <a:off x="88" y="1944"/>
              <a:ext cx="5664" cy="129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Myriad Pro Semibold" pitchFamily="29" charset="0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31800" y="4838700"/>
            <a:ext cx="871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-110" charset="2"/>
              <a:buChar char="§"/>
              <a:defRPr/>
            </a:pPr>
            <a:r>
              <a:rPr lang="en-US" kern="0">
                <a:solidFill>
                  <a:schemeClr val="bg1"/>
                </a:solidFill>
                <a:latin typeface="Myriad Pro Semibold" pitchFamily="-110" charset="0"/>
                <a:ea typeface="ＭＳ Ｐゴシック" pitchFamily="-110" charset="-128"/>
                <a:cs typeface="Myriad Pro Semibold"/>
              </a:rPr>
              <a:t>Everyone estimates the whole size (design, code, test,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236538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188" y="93252"/>
          <a:ext cx="5132487" cy="6719587"/>
        </p:xfrm>
        <a:graphic>
          <a:graphicData uri="http://schemas.openxmlformats.org/drawingml/2006/table">
            <a:tbl>
              <a:tblPr/>
              <a:tblGrid>
                <a:gridCol w="352109"/>
                <a:gridCol w="507074"/>
                <a:gridCol w="3658811"/>
                <a:gridCol w="614493"/>
              </a:tblGrid>
              <a:tr h="193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Priority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latin typeface="Myriad Pro Semibold"/>
                          <a:cs typeface="Myriad Pro Semibold"/>
                        </a:rPr>
                        <a:t>MoSCoW</a:t>
                      </a:r>
                      <a:endParaRPr lang="en-US" sz="700" b="1" i="0" u="none" strike="noStrike">
                        <a:latin typeface="Myriad Pro Semibold"/>
                        <a:cs typeface="Myriad Pro Semibold"/>
                      </a:endParaRP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User Story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Size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Must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type the Clockazone URL in my browser and load Clockazon’s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the "buy" button to put a clock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complete the purchase of the items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receive an email with the details of my order, after it’s finishing processing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log onto the system and see the orders that need to be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print a shipping label and packing list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the shopping cart icon and see what’s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remove an item from my shopping cart, or change the quantities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page that shows detailed information about a single clock (such as price, specifications, user reviews, etc.), along with thumbnail photos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on a thumbnail photo to see a full-size photo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type of clock (wristwatch, alarm clock, etc.), and see the clocks of that type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manufacturer, and see all the clocks available from that manufacturer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select a number of rating stars, and see all the clocks that were rated at that level or higher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list of clocks that have reduced prices or are “on sale”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clocks”, and then see a list of all clocks that match any part of that text (product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log in and enter a star rating (1-5 stars) for a product which I have purchased, for several different criteria (timekeeping accuracy, value for money, etc.)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log onto my account and see whether my order has shipped or not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be able to show a list of all the clocks in our inventory, and be able to enter a sale price for any or all of them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enter free-form HTML for the content of a promotional box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upload the specifications, pricing, and photos for a single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do a bulk upload of clock specifications, pricing, and photos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look up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change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business manager, I want to generate a report showing total sales for a period of time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Should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price range, and see all the clocks that are within that price range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list of “new arrivals” (clocks that have recently been added to the Clockazon inventory)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see a list of the best-selling clocks on the site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website”, and then see a list of every page on the website that matches any part of that text (freeform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log in and type a free-form text review for a product which I have purchased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set up an account to save my credit card and other info to use on later visits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log onto my account and view and edit my account details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receive an email to let me know that my clock has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have a lost password sent to me via email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schedule different clocks to be featured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select a clock and edit any of the information stored for that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create a public profile page that shows the different clocks I own, what kinds of clocks I’m interested in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be able to post messages in a discussion area, so that I can interact with other clock enthusiasts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Could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get a recommendation of clocks that I might like, based on the star ratings I’ve given to other clocks, compared with the star ratings of other users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Facebook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40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Myspace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195"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vert="vert27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latin typeface="Myriad Pro Semibold"/>
                          <a:cs typeface="Myriad Pro Semibold"/>
                        </a:rPr>
                        <a:t>TOTAL   </a:t>
                      </a: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256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95925" y="319088"/>
            <a:ext cx="303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Team’s previous velocity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2913" y="608013"/>
            <a:ext cx="2122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= 24 per Sprint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61000" y="6149975"/>
            <a:ext cx="1643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Full List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= 256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92750" y="1427163"/>
            <a:ext cx="3136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Theoretically,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whole backlog would take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16563" y="2608263"/>
            <a:ext cx="32924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Estimation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Rework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Additions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Pre-Release Sprint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08625" y="2030413"/>
            <a:ext cx="313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256 / 24 = 10.6 Sprints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53363" y="2611438"/>
            <a:ext cx="1290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+15%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 build="p"/>
      <p:bldP spid="14" grpId="0"/>
      <p:bldP spid="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Myriad Pro Semibold" pitchFamily="29" charset="0"/>
                <a:ea typeface="ＭＳ Ｐゴシック" pitchFamily="29" charset="-128"/>
              </a:rPr>
              <a:t>Pre-Release Sprint</a:t>
            </a:r>
          </a:p>
        </p:txBody>
      </p:sp>
      <p:sp>
        <p:nvSpPr>
          <p:cNvPr id="106499" name="Text Box 5"/>
          <p:cNvSpPr txBox="1">
            <a:spLocks noChangeArrowheads="1"/>
          </p:cNvSpPr>
          <p:nvPr/>
        </p:nvSpPr>
        <p:spPr bwMode="auto">
          <a:xfrm>
            <a:off x="6665913" y="2506663"/>
            <a:ext cx="1069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PRE-RELEASE</a:t>
            </a:r>
            <a:br>
              <a:rPr lang="en-US" sz="12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</a:t>
            </a:r>
          </a:p>
        </p:txBody>
      </p:sp>
      <p:sp>
        <p:nvSpPr>
          <p:cNvPr id="106500" name="AutoShape 7"/>
          <p:cNvSpPr>
            <a:spLocks/>
          </p:cNvSpPr>
          <p:nvPr/>
        </p:nvSpPr>
        <p:spPr bwMode="auto">
          <a:xfrm rot="5400000">
            <a:off x="1828800" y="1990725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sp>
        <p:nvSpPr>
          <p:cNvPr id="106501" name="AutoShape 9"/>
          <p:cNvSpPr>
            <a:spLocks/>
          </p:cNvSpPr>
          <p:nvPr/>
        </p:nvSpPr>
        <p:spPr bwMode="auto">
          <a:xfrm rot="5400000">
            <a:off x="2895600" y="1989138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sp>
        <p:nvSpPr>
          <p:cNvPr id="106502" name="Text Box 10"/>
          <p:cNvSpPr txBox="1">
            <a:spLocks noChangeArrowheads="1"/>
          </p:cNvSpPr>
          <p:nvPr/>
        </p:nvSpPr>
        <p:spPr bwMode="auto">
          <a:xfrm>
            <a:off x="2514600" y="2522538"/>
            <a:ext cx="83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 </a:t>
            </a:r>
          </a:p>
        </p:txBody>
      </p:sp>
      <p:sp>
        <p:nvSpPr>
          <p:cNvPr id="106503" name="AutoShape 11"/>
          <p:cNvSpPr>
            <a:spLocks/>
          </p:cNvSpPr>
          <p:nvPr/>
        </p:nvSpPr>
        <p:spPr bwMode="auto">
          <a:xfrm rot="5400000">
            <a:off x="3962400" y="1990725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sp>
        <p:nvSpPr>
          <p:cNvPr id="106504" name="Text Box 12"/>
          <p:cNvSpPr txBox="1">
            <a:spLocks noChangeArrowheads="1"/>
          </p:cNvSpPr>
          <p:nvPr/>
        </p:nvSpPr>
        <p:spPr bwMode="auto">
          <a:xfrm>
            <a:off x="3581400" y="2524125"/>
            <a:ext cx="83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</a:t>
            </a:r>
          </a:p>
        </p:txBody>
      </p:sp>
      <p:sp>
        <p:nvSpPr>
          <p:cNvPr id="106505" name="AutoShape 13"/>
          <p:cNvSpPr>
            <a:spLocks/>
          </p:cNvSpPr>
          <p:nvPr/>
        </p:nvSpPr>
        <p:spPr bwMode="auto">
          <a:xfrm rot="5400000">
            <a:off x="5019675" y="1989138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sp>
        <p:nvSpPr>
          <p:cNvPr id="106506" name="Text Box 14"/>
          <p:cNvSpPr txBox="1">
            <a:spLocks noChangeArrowheads="1"/>
          </p:cNvSpPr>
          <p:nvPr/>
        </p:nvSpPr>
        <p:spPr bwMode="auto">
          <a:xfrm>
            <a:off x="4638675" y="2522538"/>
            <a:ext cx="83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</a:t>
            </a:r>
          </a:p>
        </p:txBody>
      </p:sp>
      <p:sp>
        <p:nvSpPr>
          <p:cNvPr id="106507" name="AutoShape 15"/>
          <p:cNvSpPr>
            <a:spLocks/>
          </p:cNvSpPr>
          <p:nvPr/>
        </p:nvSpPr>
        <p:spPr bwMode="auto">
          <a:xfrm rot="5400000">
            <a:off x="6086475" y="1990725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sp>
        <p:nvSpPr>
          <p:cNvPr id="106508" name="Text Box 16"/>
          <p:cNvSpPr txBox="1">
            <a:spLocks noChangeArrowheads="1"/>
          </p:cNvSpPr>
          <p:nvPr/>
        </p:nvSpPr>
        <p:spPr bwMode="auto">
          <a:xfrm>
            <a:off x="5705475" y="2524125"/>
            <a:ext cx="83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</a:t>
            </a:r>
          </a:p>
        </p:txBody>
      </p:sp>
      <p:sp>
        <p:nvSpPr>
          <p:cNvPr id="106509" name="AutoShape 17"/>
          <p:cNvSpPr>
            <a:spLocks/>
          </p:cNvSpPr>
          <p:nvPr/>
        </p:nvSpPr>
        <p:spPr bwMode="auto">
          <a:xfrm rot="5400000">
            <a:off x="7153275" y="1989138"/>
            <a:ext cx="76200" cy="990600"/>
          </a:xfrm>
          <a:prstGeom prst="rightBracket">
            <a:avLst>
              <a:gd name="adj" fmla="val 26241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Myriad Pro Semibold" pitchFamily="29" charset="0"/>
            </a:endParaRPr>
          </a:p>
        </p:txBody>
      </p:sp>
      <p:grpSp>
        <p:nvGrpSpPr>
          <p:cNvPr id="106510" name="Group 48"/>
          <p:cNvGrpSpPr>
            <a:grpSpLocks/>
          </p:cNvGrpSpPr>
          <p:nvPr/>
        </p:nvGrpSpPr>
        <p:grpSpPr bwMode="auto">
          <a:xfrm>
            <a:off x="7524750" y="1981200"/>
            <a:ext cx="965200" cy="457200"/>
            <a:chOff x="4740" y="1536"/>
            <a:chExt cx="608" cy="288"/>
          </a:xfrm>
        </p:grpSpPr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4860" y="1536"/>
              <a:ext cx="4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Myriad Pro Semibold" pitchFamily="29" charset="0"/>
                </a:rPr>
                <a:t>RELEASE</a:t>
              </a:r>
            </a:p>
          </p:txBody>
        </p:sp>
        <p:sp>
          <p:nvSpPr>
            <p:cNvPr id="106515" name="AutoShape 19"/>
            <p:cNvSpPr>
              <a:spLocks noChangeArrowheads="1"/>
            </p:cNvSpPr>
            <p:nvPr/>
          </p:nvSpPr>
          <p:spPr bwMode="auto">
            <a:xfrm>
              <a:off x="4740" y="1584"/>
              <a:ext cx="240" cy="240"/>
            </a:xfrm>
            <a:prstGeom prst="star4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Myriad Pro Semibold" pitchFamily="29" charset="0"/>
              </a:endParaRPr>
            </a:p>
          </p:txBody>
        </p:sp>
      </p:grpSp>
      <p:sp>
        <p:nvSpPr>
          <p:cNvPr id="106511" name="Text Box 67"/>
          <p:cNvSpPr txBox="1">
            <a:spLocks noChangeArrowheads="1"/>
          </p:cNvSpPr>
          <p:nvPr/>
        </p:nvSpPr>
        <p:spPr bwMode="auto">
          <a:xfrm>
            <a:off x="6380163" y="3135313"/>
            <a:ext cx="1612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FINAL STABILIZATION</a:t>
            </a:r>
            <a:br>
              <a:rPr lang="en-US" sz="12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AND RELEASE </a:t>
            </a:r>
            <a:br>
              <a:rPr lang="en-US" sz="1200">
                <a:solidFill>
                  <a:schemeClr val="bg1"/>
                </a:solidFill>
                <a:latin typeface="Myriad Pro Semibold" pitchFamily="29" charset="0"/>
              </a:rPr>
            </a:br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PREPARATION</a:t>
            </a:r>
          </a:p>
        </p:txBody>
      </p:sp>
      <p:sp>
        <p:nvSpPr>
          <p:cNvPr id="106512" name="Line 68"/>
          <p:cNvSpPr>
            <a:spLocks noChangeShapeType="1"/>
          </p:cNvSpPr>
          <p:nvPr/>
        </p:nvSpPr>
        <p:spPr bwMode="auto">
          <a:xfrm>
            <a:off x="7197725" y="2914650"/>
            <a:ext cx="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3" name="Text Box 69"/>
          <p:cNvSpPr txBox="1">
            <a:spLocks noChangeArrowheads="1"/>
          </p:cNvSpPr>
          <p:nvPr/>
        </p:nvSpPr>
        <p:spPr bwMode="auto">
          <a:xfrm>
            <a:off x="1436688" y="2525713"/>
            <a:ext cx="83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yriad Pro Semibold" pitchFamily="29" charset="0"/>
              </a:rPr>
              <a:t>S P R I N 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236538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188" y="93252"/>
          <a:ext cx="5132487" cy="6719587"/>
        </p:xfrm>
        <a:graphic>
          <a:graphicData uri="http://schemas.openxmlformats.org/drawingml/2006/table">
            <a:tbl>
              <a:tblPr/>
              <a:tblGrid>
                <a:gridCol w="352109"/>
                <a:gridCol w="507074"/>
                <a:gridCol w="3658811"/>
                <a:gridCol w="614493"/>
              </a:tblGrid>
              <a:tr h="193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Priority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latin typeface="Myriad Pro Semibold"/>
                          <a:cs typeface="Myriad Pro Semibold"/>
                        </a:rPr>
                        <a:t>MoSCoW</a:t>
                      </a:r>
                      <a:endParaRPr lang="en-US" sz="700" b="1" i="0" u="none" strike="noStrike">
                        <a:latin typeface="Myriad Pro Semibold"/>
                        <a:cs typeface="Myriad Pro Semibold"/>
                      </a:endParaRP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User Story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latin typeface="Myriad Pro Semibold"/>
                          <a:cs typeface="Myriad Pro Semibold"/>
                        </a:rPr>
                        <a:t>Size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Must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type the Clockazone URL in my browser and load Clockazon’s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the "buy" button to put a clock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complete the purchase of the items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receive an email with the details of my order, after it’s finishing processing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log onto the system and see the orders that need to be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print a shipping label and packing list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the shopping cart icon and see what’s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remove an item from my shopping cart, or change the quantities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page that shows detailed information about a single clock (such as price, specifications, user reviews, etc.), along with thumbnail photos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click on a thumbnail photo to see a full-size photo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type of clock (wristwatch, alarm clock, etc.), and see the clocks of that type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manufacturer, and see all the clocks available from that manufacturer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select a number of rating stars, and see all the clocks that were rated at that level or higher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list of clocks that have reduced prices or are “on sale”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clocks”, and then see a list of all clocks that match any part of that text (product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log in and enter a star rating (1-5 stars) for a product which I have purchased, for several different criteria (timekeeping accuracy, value for money, etc.)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log onto my account and see whether my order has shipped or not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be able to show a list of all the clocks in our inventory, and be able to enter a sale price for any or all of them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19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enter free-form HTML for the content of a promotional box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upload the specifications, pricing, and photos for a single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do a bulk upload of clock specifications, pricing, and photos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look up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shipping manager, I want to change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business manager, I want to generate a report showing total sales for a period of time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Should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select a price range, and see all the clocks that are within that price range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see a list of “new arrivals” (clocks that have recently been added to the Clockazon inventory)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see a list of the best-selling clocks on the site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website”, and then see a list of every page on the website that matches any part of that text (freeform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29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be able to log in and type a free-form text review for a product which I have purchased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set up an account to save my credit card and other info to use on later visits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log onto my account and view and edit my account details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receive an email to let me know that my clock has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have a lost password sent to me via email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promotions manager, I want to schedule different clocks to be featured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the sales manager, I want to select a clock and edit any of the information stored for that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create a public profile page that shows the different clocks I own, what kinds of clocks I’m interested in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be able to post messages in a discussion area, so that I can interact with other clock enthusiasts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Myriad Pro"/>
                          <a:cs typeface="Myriad Pro"/>
                        </a:rPr>
                        <a:t>Could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Clockazon user, I want to get a recommendation of clocks that I might like, based on the star ratings I’ve given to other clocks, compared with the star ratings of other users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39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Facebook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"/>
                          <a:cs typeface="Myriad Pro"/>
                        </a:rPr>
                        <a:t>40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Myspace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195"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vert="vert27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latin typeface="Myriad Pro Semibold"/>
                          <a:cs typeface="Myriad Pro Semibold"/>
                        </a:rPr>
                        <a:t>TOTAL   </a:t>
                      </a: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256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548" name="TextBox 7"/>
          <p:cNvSpPr txBox="1">
            <a:spLocks noChangeArrowheads="1"/>
          </p:cNvSpPr>
          <p:nvPr/>
        </p:nvSpPr>
        <p:spPr bwMode="auto">
          <a:xfrm>
            <a:off x="5495925" y="319088"/>
            <a:ext cx="303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Team’s previous velocity</a:t>
            </a:r>
          </a:p>
        </p:txBody>
      </p:sp>
      <p:sp>
        <p:nvSpPr>
          <p:cNvPr id="108549" name="TextBox 8"/>
          <p:cNvSpPr txBox="1">
            <a:spLocks noChangeArrowheads="1"/>
          </p:cNvSpPr>
          <p:nvPr/>
        </p:nvSpPr>
        <p:spPr bwMode="auto">
          <a:xfrm>
            <a:off x="5522913" y="608013"/>
            <a:ext cx="2122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= 24 per Sprint</a:t>
            </a:r>
          </a:p>
        </p:txBody>
      </p:sp>
      <p:sp>
        <p:nvSpPr>
          <p:cNvPr id="108550" name="TextBox 9"/>
          <p:cNvSpPr txBox="1">
            <a:spLocks noChangeArrowheads="1"/>
          </p:cNvSpPr>
          <p:nvPr/>
        </p:nvSpPr>
        <p:spPr bwMode="auto">
          <a:xfrm>
            <a:off x="5461000" y="6149975"/>
            <a:ext cx="1643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Full List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= 256</a:t>
            </a:r>
          </a:p>
        </p:txBody>
      </p:sp>
      <p:sp>
        <p:nvSpPr>
          <p:cNvPr id="108551" name="TextBox 11"/>
          <p:cNvSpPr txBox="1">
            <a:spLocks noChangeArrowheads="1"/>
          </p:cNvSpPr>
          <p:nvPr/>
        </p:nvSpPr>
        <p:spPr bwMode="auto">
          <a:xfrm>
            <a:off x="5492750" y="1427163"/>
            <a:ext cx="3136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Theoretically,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whole backlog would take</a:t>
            </a:r>
          </a:p>
        </p:txBody>
      </p:sp>
      <p:sp>
        <p:nvSpPr>
          <p:cNvPr id="108552" name="TextBox 12"/>
          <p:cNvSpPr txBox="1">
            <a:spLocks noChangeArrowheads="1"/>
          </p:cNvSpPr>
          <p:nvPr/>
        </p:nvSpPr>
        <p:spPr bwMode="auto">
          <a:xfrm>
            <a:off x="5516563" y="2608263"/>
            <a:ext cx="32924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Estimation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Rework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Additions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Pre-Release Sprint</a:t>
            </a:r>
          </a:p>
        </p:txBody>
      </p:sp>
      <p:sp>
        <p:nvSpPr>
          <p:cNvPr id="108553" name="TextBox 13"/>
          <p:cNvSpPr txBox="1">
            <a:spLocks noChangeArrowheads="1"/>
          </p:cNvSpPr>
          <p:nvPr/>
        </p:nvSpPr>
        <p:spPr bwMode="auto">
          <a:xfrm>
            <a:off x="5508625" y="2030413"/>
            <a:ext cx="313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256 / 24 = 10.6 Sprints</a:t>
            </a:r>
          </a:p>
        </p:txBody>
      </p:sp>
      <p:sp>
        <p:nvSpPr>
          <p:cNvPr id="108554" name="TextBox 14"/>
          <p:cNvSpPr txBox="1">
            <a:spLocks noChangeArrowheads="1"/>
          </p:cNvSpPr>
          <p:nvPr/>
        </p:nvSpPr>
        <p:spPr bwMode="auto">
          <a:xfrm>
            <a:off x="7853363" y="2611438"/>
            <a:ext cx="1290637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+15%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 Sprint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10800000">
            <a:off x="7715250" y="4298950"/>
            <a:ext cx="13462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415213" y="4352925"/>
            <a:ext cx="1706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= 15.3 Sprints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12038" y="4356100"/>
            <a:ext cx="1706562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= 16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Release Planning Exercise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	On what date could you commit to launch all the “Must Have” </a:t>
            </a:r>
            <a:r>
              <a:rPr lang="en-US" sz="2800" u="sng" smtClean="0">
                <a:latin typeface="Myriad Pro Semibold" pitchFamily="29" charset="0"/>
                <a:ea typeface="ＭＳ Ｐゴシック" pitchFamily="29" charset="-128"/>
              </a:rPr>
              <a:t>and</a:t>
            </a:r>
            <a:r>
              <a:rPr lang="en-US" sz="2800" smtClean="0">
                <a:latin typeface="Myriad Pro Semibold" pitchFamily="29" charset="0"/>
                <a:ea typeface="ＭＳ Ｐゴシック" pitchFamily="29" charset="-128"/>
              </a:rPr>
              <a:t> “Should Have” items?</a:t>
            </a:r>
          </a:p>
          <a:p>
            <a:pPr marL="514350" indent="-514350">
              <a:buFont typeface="Wingdings" pitchFamily="2" charset="2"/>
              <a:buNone/>
            </a:pPr>
            <a:endParaRPr lang="en-US" sz="2800" smtClean="0">
              <a:latin typeface="Myriad Pro Semibold" pitchFamily="29" charset="0"/>
              <a:ea typeface="ＭＳ Ｐゴシック" pitchFamily="29" charset="-128"/>
            </a:endParaRPr>
          </a:p>
          <a:p>
            <a:pPr marL="514350" indent="-514350">
              <a:buFont typeface="Wingdings" pitchFamily="2" charset="2"/>
              <a:buNone/>
            </a:pPr>
            <a:endParaRPr lang="en-US" smtClean="0">
              <a:latin typeface="Myriad Pro Semibold" pitchFamily="29" charset="0"/>
              <a:ea typeface="ＭＳ Ｐゴシック" pitchFamily="29" charset="-128"/>
            </a:endParaRPr>
          </a:p>
          <a:p>
            <a:pPr marL="514350" indent="-514350"/>
            <a:endParaRPr lang="en-US" smtClean="0">
              <a:latin typeface="Myriad Pro Semibold" pitchFamily="29" charset="0"/>
              <a:ea typeface="ＭＳ Ｐゴシック" pitchFamily="2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236538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Double Brace 6"/>
          <p:cNvSpPr/>
          <p:nvPr/>
        </p:nvSpPr>
        <p:spPr>
          <a:xfrm>
            <a:off x="4471988" y="355600"/>
            <a:ext cx="939800" cy="4622800"/>
          </a:xfrm>
          <a:prstGeom prst="bracePair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95925" y="319088"/>
            <a:ext cx="221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“Must” + “Should” = 144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16563" y="1981200"/>
            <a:ext cx="3292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Estimation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Rework Buffer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Additions Buffer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08625" y="1292225"/>
            <a:ext cx="313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144 / 24 = 6 Sprints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53363" y="1982788"/>
            <a:ext cx="1290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+15%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+10%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10800000">
            <a:off x="7715250" y="3084513"/>
            <a:ext cx="1346200" cy="1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16800" y="3140075"/>
            <a:ext cx="1706563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= 8.1 Sprints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19738" y="3621088"/>
            <a:ext cx="329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Pre-release Sprint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56538" y="3624263"/>
            <a:ext cx="128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Myriad Pro Semibold" pitchFamily="29" charset="0"/>
              </a:rPr>
              <a:t>+1</a:t>
            </a: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0800000">
            <a:off x="7718425" y="4090988"/>
            <a:ext cx="1346200" cy="1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419975" y="4148138"/>
            <a:ext cx="1706563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FFFFFF"/>
                </a:solidFill>
                <a:latin typeface="Myriad Pro Semibold" pitchFamily="29" charset="0"/>
              </a:rPr>
              <a:t>= 9.1 Sprints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500" y="138577"/>
          <a:ext cx="5054600" cy="7459439"/>
        </p:xfrm>
        <a:graphic>
          <a:graphicData uri="http://schemas.openxmlformats.org/drawingml/2006/table">
            <a:tbl>
              <a:tblPr/>
              <a:tblGrid>
                <a:gridCol w="363729"/>
                <a:gridCol w="383128"/>
                <a:gridCol w="3824817"/>
                <a:gridCol w="482926"/>
              </a:tblGrid>
              <a:tr h="217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Myriad Pro Semibold"/>
                          <a:cs typeface="Myriad Pro Semibold"/>
                        </a:rPr>
                        <a:t>Priority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Myriad Pro Semibold"/>
                          <a:cs typeface="Myriad Pro Semibold"/>
                        </a:rPr>
                        <a:t>MoSCoW</a:t>
                      </a:r>
                      <a:endParaRPr lang="en-US" sz="800" b="1" i="0" u="none" strike="noStrike">
                        <a:latin typeface="Myriad Pro Semibold"/>
                        <a:cs typeface="Myriad Pro Semibold"/>
                      </a:endParaRP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Myriad Pro Semibold"/>
                          <a:cs typeface="Myriad Pro Semibold"/>
                        </a:rPr>
                        <a:t>User Story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Myriad Pro Semibold"/>
                          <a:cs typeface="Myriad Pro Semibold"/>
                        </a:rPr>
                        <a:t>Size</a:t>
                      </a:r>
                    </a:p>
                  </a:txBody>
                  <a:tcPr marL="0" marR="0"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Must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be able to type the Clockazone URL in my browser and load Clockazon’s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click the "buy" button to put a clock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complete the purchase of the items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receive an email with the details of my order, after it’s finishing processing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shipping manager, I want to log onto the system and see the orders that need to be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shipping manager, I want to print a shipping label and packing list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click the shopping cart icon and see what’s in my shopping cart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remove an item from my shopping cart, or change the quantities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see a page that shows detailed information about a single clock (such as price, specifications, user reviews, etc.), along with thumbnail photos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click on a thumbnail photo to see a full-size photo of the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select a type of clock (wristwatch, alarm clock, etc.), and see the clocks of that type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select a manufacturer, and see all the clocks available from that manufacturer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select a number of rating stars, and see all the clocks that were rated at that level or higher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see a list of clocks that have reduced prices or are “on sale”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clocks”, and then see a list of all clocks that match any part of that text (product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be able to log in and enter a star rating (1-5 stars) for a product which I have purchased, for several different criteria (timekeeping accuracy, value for money, etc.)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log onto my account and see whether my order has shipped or not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promotions manager, I want to be able to show a list of all the clocks in our inventory, and be able to enter a sale price for any or all of them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Should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promotions manager, I want to enter free-form HTML for the content of a promotional box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sales manager, I want to upload the specifications, pricing, and photos for a single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sales manager, I want to do a bulk upload of clock specifications, pricing, and photos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shipping manager, I want to look up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shipping manager, I want to change the status of a particular order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business manager, I want to generate a report showing total sales for a period of time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select a price range, and see all the clocks that are within that price range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see a list of “new arrivals” (clocks that have recently been added to the Clockazon inventory)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see a list of the best-selling clocks on the site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latin typeface="Myriad Pro"/>
                          <a:cs typeface="Myriad Pro"/>
                        </a:rPr>
                        <a:t>Could Have</a:t>
                      </a: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enter a piece of text and click “search website”, and then see a list of every page on the website that matches any part of that text (freeform search)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be able to log in and type a free-form text review for a product which I have purchased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set up an account to save my credit card and other info to use on later visits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31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log onto my account and view and edit my account details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receive an email to let me know that my clock has shipped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have a lost password sent to me via email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34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promotions manager, I want to schedule different clocks to be featured on the home page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35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the sales manager, I want to select a clock and edit any of the information stored for that clock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registered Clockazon customer, I want to create a public profile page that shows the different clocks I own, what kinds of clocks I’m interested in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37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registered Clockazon customer, I want to be able to post messages in a discussion area, so that I can interact with other clock enthusiasts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38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vert="vert27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Clockazon user, I want to get a recommendation of clocks that I might like, based on the star ratings I’ve given to other clocks, compared with the star ratings of other users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39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Facebook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40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latin typeface="Myriad Pro"/>
                        <a:cs typeface="Myriad Pro"/>
                      </a:endParaRPr>
                    </a:p>
                  </a:txBody>
                  <a:tcPr marL="2192" marR="2192" marT="2192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Myriad Pro"/>
                          <a:cs typeface="Myriad Pro"/>
                        </a:rPr>
                        <a:t>As a registered Clockazon customer, I want to place a Clockazone module on my Myspace page which shows all the clocks I own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13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299"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latin typeface="Myriad Pro"/>
                        <a:cs typeface="Myriad Pro"/>
                      </a:endParaRPr>
                    </a:p>
                  </a:txBody>
                  <a:tcPr marT="9144" marB="9144" vert="vert27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Myriad Pro Semibold"/>
                          <a:cs typeface="Myriad Pro Semibold"/>
                        </a:rPr>
                        <a:t>TOTAL   </a:t>
                      </a:r>
                    </a:p>
                  </a:txBody>
                  <a:tcPr marT="9144" marB="914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Myriad Pro"/>
                          <a:cs typeface="Myriad Pro"/>
                        </a:rPr>
                        <a:t>256</a:t>
                      </a:r>
                    </a:p>
                  </a:txBody>
                  <a:tcPr marT="9144" marB="9144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/>
      <p:bldP spid="14" grpId="0"/>
      <p:bldP spid="15" grpId="0" build="p"/>
      <p:bldP spid="24" grpId="0" animBg="1"/>
      <p:bldP spid="16" grpId="0" build="p"/>
      <p:bldP spid="18" grpId="0" build="p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261257" y="1534319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09900" y="61913"/>
          <a:ext cx="3639925" cy="6725647"/>
        </p:xfrm>
        <a:graphic>
          <a:graphicData uri="http://schemas.openxmlformats.org/drawingml/2006/table">
            <a:tbl>
              <a:tblPr/>
              <a:tblGrid>
                <a:gridCol w="727985"/>
                <a:gridCol w="727985"/>
                <a:gridCol w="727985"/>
                <a:gridCol w="727985"/>
                <a:gridCol w="727985"/>
              </a:tblGrid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Mon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Tues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Weds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Thurs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Fri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31-Jan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28-Feb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30-Mar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30-Apr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31-May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29-Jun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31-Jul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31-Aug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28-Sep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31-Oct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8-Nov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9-Nov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15-Nov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16-Nov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22-Nov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23-Nov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29-Nov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30-Nov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3-Dec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4-Dec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5-Dec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6-Dec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7-Dec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10-Dec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11-Dec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12-Dec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13-Dec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14-Dec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17-Dec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18-Dec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19-Dec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20-Dec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21-Dec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24-Dec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25-Dec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26-Dec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27-Dec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latin typeface="Myriad Pro"/>
                        </a:rPr>
                        <a:t>28-Dec</a:t>
                      </a:r>
                    </a:p>
                  </a:txBody>
                  <a:tcPr marL="4979" marR="4979" marT="497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32138" y="436563"/>
            <a:ext cx="463550" cy="150812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Left Bracket 9"/>
          <p:cNvSpPr>
            <a:spLocks/>
          </p:cNvSpPr>
          <p:nvPr/>
        </p:nvSpPr>
        <p:spPr bwMode="auto">
          <a:xfrm>
            <a:off x="2916238" y="473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2" name="Left Bracket 21"/>
          <p:cNvSpPr>
            <a:spLocks/>
          </p:cNvSpPr>
          <p:nvPr/>
        </p:nvSpPr>
        <p:spPr bwMode="auto">
          <a:xfrm>
            <a:off x="2916238" y="727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3" name="Left Bracket 22"/>
          <p:cNvSpPr>
            <a:spLocks/>
          </p:cNvSpPr>
          <p:nvPr/>
        </p:nvSpPr>
        <p:spPr bwMode="auto">
          <a:xfrm>
            <a:off x="2916238" y="981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4" name="Left Bracket 23"/>
          <p:cNvSpPr>
            <a:spLocks/>
          </p:cNvSpPr>
          <p:nvPr/>
        </p:nvSpPr>
        <p:spPr bwMode="auto">
          <a:xfrm>
            <a:off x="2916238" y="1235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5" name="Left Bracket 24"/>
          <p:cNvSpPr>
            <a:spLocks/>
          </p:cNvSpPr>
          <p:nvPr/>
        </p:nvSpPr>
        <p:spPr bwMode="auto">
          <a:xfrm>
            <a:off x="2916238" y="1489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6" name="Left Bracket 25"/>
          <p:cNvSpPr>
            <a:spLocks/>
          </p:cNvSpPr>
          <p:nvPr/>
        </p:nvSpPr>
        <p:spPr bwMode="auto">
          <a:xfrm>
            <a:off x="2916238" y="1743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7" name="Left Bracket 26"/>
          <p:cNvSpPr>
            <a:spLocks/>
          </p:cNvSpPr>
          <p:nvPr/>
        </p:nvSpPr>
        <p:spPr bwMode="auto">
          <a:xfrm>
            <a:off x="2916238" y="1997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8" name="Left Bracket 27"/>
          <p:cNvSpPr>
            <a:spLocks/>
          </p:cNvSpPr>
          <p:nvPr/>
        </p:nvSpPr>
        <p:spPr bwMode="auto">
          <a:xfrm>
            <a:off x="2916238" y="2251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29" name="Left Bracket 28"/>
          <p:cNvSpPr>
            <a:spLocks/>
          </p:cNvSpPr>
          <p:nvPr/>
        </p:nvSpPr>
        <p:spPr bwMode="auto">
          <a:xfrm>
            <a:off x="2916238" y="2505075"/>
            <a:ext cx="61912" cy="188913"/>
          </a:xfrm>
          <a:prstGeom prst="leftBracket">
            <a:avLst>
              <a:gd name="adj" fmla="val 823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32138" y="2722563"/>
            <a:ext cx="463550" cy="150812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15715" name="Picture 148" descr="clockazon release backlog blank.xls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438"/>
            <a:ext cx="9144000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90500" y="1003300"/>
            <a:ext cx="8674100" cy="342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16740" name="Picture 113" descr="clockazon release burndown chart.xls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8" y="0"/>
            <a:ext cx="88757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2717800" y="2247900"/>
            <a:ext cx="1187450" cy="3778250"/>
            <a:chOff x="3466426" y="2285787"/>
            <a:chExt cx="1188128" cy="3779037"/>
          </a:xfrm>
        </p:grpSpPr>
        <p:cxnSp>
          <p:nvCxnSpPr>
            <p:cNvPr id="131" name="Straight Connector 130"/>
            <p:cNvCxnSpPr/>
            <p:nvPr/>
          </p:nvCxnSpPr>
          <p:spPr>
            <a:xfrm rot="5400000">
              <a:off x="2788852" y="4199121"/>
              <a:ext cx="3721875" cy="9530"/>
            </a:xfrm>
            <a:prstGeom prst="line">
              <a:avLst/>
            </a:prstGeom>
            <a:ln w="50800">
              <a:solidFill>
                <a:srgbClr val="0000F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750" name="TextBox 135"/>
            <p:cNvSpPr txBox="1">
              <a:spLocks noChangeArrowheads="1"/>
            </p:cNvSpPr>
            <p:nvPr/>
          </p:nvSpPr>
          <p:spPr bwMode="auto">
            <a:xfrm>
              <a:off x="3466426" y="2285787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00FF"/>
                  </a:solidFill>
                  <a:latin typeface="Myriad Pro Semibold" pitchFamily="29" charset="0"/>
                </a:rPr>
                <a:t>Dev End</a:t>
              </a:r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4252913" y="2246313"/>
            <a:ext cx="1187450" cy="3783012"/>
            <a:chOff x="5002214" y="2284703"/>
            <a:chExt cx="1188022" cy="3782321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3160269" y="4201256"/>
              <a:ext cx="3722007" cy="953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748" name="TextBox 136"/>
            <p:cNvSpPr txBox="1">
              <a:spLocks noChangeArrowheads="1"/>
            </p:cNvSpPr>
            <p:nvPr/>
          </p:nvSpPr>
          <p:spPr bwMode="auto">
            <a:xfrm>
              <a:off x="5002214" y="2284703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Myriad Pro Semibold" pitchFamily="29" charset="0"/>
                </a:rPr>
                <a:t>Release</a:t>
              </a:r>
            </a:p>
          </p:txBody>
        </p:sp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-1588" y="2233613"/>
            <a:ext cx="1187451" cy="3798887"/>
            <a:chOff x="-1586" y="2233903"/>
            <a:chExt cx="1188022" cy="3798596"/>
          </a:xfrm>
        </p:grpSpPr>
        <p:cxnSp>
          <p:nvCxnSpPr>
            <p:cNvPr id="142" name="Straight Connector 141"/>
            <p:cNvCxnSpPr/>
            <p:nvPr/>
          </p:nvCxnSpPr>
          <p:spPr>
            <a:xfrm rot="16200000" flipH="1">
              <a:off x="-910620" y="4165742"/>
              <a:ext cx="3733514" cy="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746" name="TextBox 142"/>
            <p:cNvSpPr txBox="1">
              <a:spLocks noChangeArrowheads="1"/>
            </p:cNvSpPr>
            <p:nvPr/>
          </p:nvSpPr>
          <p:spPr bwMode="auto">
            <a:xfrm>
              <a:off x="-1586" y="2233903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Myriad Pro Semibold" pitchFamily="29" charset="0"/>
                </a:rPr>
                <a:t>Proj Start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rot="16200000" flipH="1">
            <a:off x="880269" y="3001169"/>
            <a:ext cx="3063875" cy="2973387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90500" y="1003300"/>
            <a:ext cx="8674100" cy="342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3" name="Rectangle 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17764" name="Picture 113" descr="clockazon release burndown chart.xls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8" y="0"/>
            <a:ext cx="88757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2717800" y="2247900"/>
            <a:ext cx="1187450" cy="3778250"/>
            <a:chOff x="3466426" y="2285787"/>
            <a:chExt cx="1188128" cy="3779037"/>
          </a:xfrm>
        </p:grpSpPr>
        <p:cxnSp>
          <p:nvCxnSpPr>
            <p:cNvPr id="131" name="Straight Connector 130"/>
            <p:cNvCxnSpPr/>
            <p:nvPr/>
          </p:nvCxnSpPr>
          <p:spPr>
            <a:xfrm rot="5400000">
              <a:off x="2788852" y="4199121"/>
              <a:ext cx="3721875" cy="9530"/>
            </a:xfrm>
            <a:prstGeom prst="line">
              <a:avLst/>
            </a:prstGeom>
            <a:ln w="50800">
              <a:solidFill>
                <a:srgbClr val="0000F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787" name="TextBox 135"/>
            <p:cNvSpPr txBox="1">
              <a:spLocks noChangeArrowheads="1"/>
            </p:cNvSpPr>
            <p:nvPr/>
          </p:nvSpPr>
          <p:spPr bwMode="auto">
            <a:xfrm>
              <a:off x="3466426" y="2285787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00FF"/>
                  </a:solidFill>
                  <a:latin typeface="Myriad Pro Semibold" pitchFamily="29" charset="0"/>
                </a:rPr>
                <a:t>Dev End</a:t>
              </a:r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4252913" y="2246313"/>
            <a:ext cx="1187450" cy="3783012"/>
            <a:chOff x="5002214" y="2284703"/>
            <a:chExt cx="1188022" cy="3782321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3160269" y="4201256"/>
              <a:ext cx="3722007" cy="953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785" name="TextBox 136"/>
            <p:cNvSpPr txBox="1">
              <a:spLocks noChangeArrowheads="1"/>
            </p:cNvSpPr>
            <p:nvPr/>
          </p:nvSpPr>
          <p:spPr bwMode="auto">
            <a:xfrm>
              <a:off x="5002214" y="2284703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Myriad Pro Semibold" pitchFamily="29" charset="0"/>
                </a:rPr>
                <a:t>Release</a:t>
              </a:r>
            </a:p>
          </p:txBody>
        </p:sp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-1588" y="2233613"/>
            <a:ext cx="1187451" cy="3798887"/>
            <a:chOff x="-1586" y="2233903"/>
            <a:chExt cx="1188022" cy="3798596"/>
          </a:xfrm>
        </p:grpSpPr>
        <p:cxnSp>
          <p:nvCxnSpPr>
            <p:cNvPr id="142" name="Straight Connector 141"/>
            <p:cNvCxnSpPr/>
            <p:nvPr/>
          </p:nvCxnSpPr>
          <p:spPr>
            <a:xfrm rot="16200000" flipH="1">
              <a:off x="-910620" y="4165742"/>
              <a:ext cx="3733514" cy="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783" name="TextBox 142"/>
            <p:cNvSpPr txBox="1">
              <a:spLocks noChangeArrowheads="1"/>
            </p:cNvSpPr>
            <p:nvPr/>
          </p:nvSpPr>
          <p:spPr bwMode="auto">
            <a:xfrm>
              <a:off x="-1586" y="2233903"/>
              <a:ext cx="11880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Myriad Pro Semibold" pitchFamily="29" charset="0"/>
                </a:rPr>
                <a:t>Proj Start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rot="16200000" flipH="1">
            <a:off x="880269" y="3001169"/>
            <a:ext cx="3063875" cy="2973387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54175" y="3521075"/>
            <a:ext cx="74613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2500" y="2971800"/>
            <a:ext cx="371475" cy="14922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1281112" y="3154363"/>
            <a:ext cx="447675" cy="37465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89100" y="3562350"/>
            <a:ext cx="381000" cy="13970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60575" y="3698875"/>
            <a:ext cx="374650" cy="36195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285875" y="3089275"/>
            <a:ext cx="74613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914400" y="2927350"/>
            <a:ext cx="74613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2022475" y="3660775"/>
            <a:ext cx="74613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4" name="Oval 23"/>
          <p:cNvSpPr/>
          <p:nvPr/>
        </p:nvSpPr>
        <p:spPr>
          <a:xfrm>
            <a:off x="2393950" y="4013200"/>
            <a:ext cx="74613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5" name="Straight Connector 44"/>
          <p:cNvCxnSpPr>
            <a:stCxn id="22" idx="1"/>
          </p:cNvCxnSpPr>
          <p:nvPr/>
        </p:nvCxnSpPr>
        <p:spPr>
          <a:xfrm rot="16200000" flipH="1">
            <a:off x="1481138" y="2382838"/>
            <a:ext cx="3081337" cy="419258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>
            <a:spLocks noChangeArrowheads="1"/>
          </p:cNvSpPr>
          <p:nvPr/>
        </p:nvSpPr>
        <p:spPr bwMode="auto">
          <a:xfrm>
            <a:off x="4711700" y="4789488"/>
            <a:ext cx="1308100" cy="9144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en-US" sz="1600">
                <a:latin typeface="Myriad Pro Semibold" pitchFamily="29" charset="0"/>
              </a:rPr>
              <a:t>To release </a:t>
            </a:r>
            <a:r>
              <a:rPr lang="en-US" sz="1600" u="sng">
                <a:latin typeface="Myriad Pro Semibold" pitchFamily="29" charset="0"/>
              </a:rPr>
              <a:t>full scope</a:t>
            </a:r>
            <a:r>
              <a:rPr lang="en-US" sz="1600">
                <a:latin typeface="Myriad Pro Semibold" pitchFamily="29" charset="0"/>
              </a:rPr>
              <a:t>, 4 extra Sprints required</a:t>
            </a:r>
          </a:p>
        </p:txBody>
      </p:sp>
      <p:sp>
        <p:nvSpPr>
          <p:cNvPr id="50" name="Rectangular Callout 49"/>
          <p:cNvSpPr>
            <a:spLocks noChangeArrowheads="1"/>
          </p:cNvSpPr>
          <p:nvPr/>
        </p:nvSpPr>
        <p:spPr bwMode="auto">
          <a:xfrm>
            <a:off x="655638" y="3819525"/>
            <a:ext cx="1308100" cy="109696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en-US" sz="1600">
                <a:latin typeface="Myriad Pro Semibold" pitchFamily="29" charset="0"/>
              </a:rPr>
              <a:t>To release </a:t>
            </a:r>
            <a:r>
              <a:rPr lang="en-US" sz="1600" u="sng">
                <a:latin typeface="Myriad Pro Semibold" pitchFamily="29" charset="0"/>
              </a:rPr>
              <a:t>on time</a:t>
            </a:r>
            <a:r>
              <a:rPr lang="en-US" sz="1600">
                <a:latin typeface="Myriad Pro Semibold" pitchFamily="29" charset="0"/>
              </a:rPr>
              <a:t>, remove 45 points of Backlog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952500" y="5137150"/>
            <a:ext cx="2946400" cy="1588"/>
          </a:xfrm>
          <a:prstGeom prst="line">
            <a:avLst/>
          </a:prstGeom>
          <a:ln w="38100" cap="flat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  <p:bldP spid="24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457200" y="-146050"/>
            <a:ext cx="8229600" cy="1143000"/>
          </a:xfrm>
        </p:spPr>
        <p:txBody>
          <a:bodyPr/>
          <a:lstStyle/>
          <a:p>
            <a:pPr algn="ctr"/>
            <a:r>
              <a:rPr lang="en-US" sz="3200" smtClean="0">
                <a:solidFill>
                  <a:srgbClr val="000000"/>
                </a:solidFill>
                <a:latin typeface="Myriad Pro Semibold" pitchFamily="29" charset="0"/>
                <a:ea typeface="ＭＳ Ｐゴシック" pitchFamily="29" charset="-128"/>
              </a:rPr>
              <a:t>Uncertainty and Risk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012825" y="1524000"/>
          <a:ext cx="7216818" cy="3962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2803"/>
                <a:gridCol w="1202803"/>
                <a:gridCol w="1202803"/>
                <a:gridCol w="1202803"/>
                <a:gridCol w="1202803"/>
                <a:gridCol w="1202803"/>
              </a:tblGrid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352425" y="1320800"/>
          <a:ext cx="685800" cy="4358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</a:tblGrid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19" name="TextBox 8"/>
          <p:cNvSpPr txBox="1">
            <a:spLocks noChangeArrowheads="1"/>
          </p:cNvSpPr>
          <p:nvPr/>
        </p:nvSpPr>
        <p:spPr bwMode="auto">
          <a:xfrm rot="-5400000">
            <a:off x="-233362" y="3149600"/>
            <a:ext cx="17224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Pro Semibold" pitchFamily="29" charset="0"/>
              </a:rPr>
              <a:t>Uncertainty and Risk %</a:t>
            </a: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1555750" y="5470525"/>
          <a:ext cx="7306644" cy="24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7774"/>
                <a:gridCol w="1217774"/>
                <a:gridCol w="1217774"/>
                <a:gridCol w="1217774"/>
                <a:gridCol w="1217774"/>
                <a:gridCol w="1217774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2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3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4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5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latin typeface="Myriad Pro Semibold"/>
                          <a:cs typeface="Myriad Pro Semibold"/>
                        </a:rPr>
                        <a:t>Month</a:t>
                      </a:r>
                      <a:r>
                        <a:rPr lang="en-US" sz="1000" b="0" i="0" baseline="0">
                          <a:latin typeface="Myriad Pro Semibold"/>
                          <a:cs typeface="Myriad Pro Semibold"/>
                        </a:rPr>
                        <a:t> 6</a:t>
                      </a:r>
                      <a:endParaRPr lang="en-US" sz="1000" b="0" i="0">
                        <a:latin typeface="Myriad Pro Semibold"/>
                        <a:cs typeface="Myriad Pro Semibold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98538" y="1528763"/>
            <a:ext cx="7248525" cy="4876800"/>
            <a:chOff x="999288" y="1529529"/>
            <a:chExt cx="7248389" cy="4876325"/>
          </a:xfrm>
        </p:grpSpPr>
        <p:cxnSp>
          <p:nvCxnSpPr>
            <p:cNvPr id="13" name="Straight Connector 12"/>
            <p:cNvCxnSpPr/>
            <p:nvPr/>
          </p:nvCxnSpPr>
          <p:spPr>
            <a:xfrm rot="5400000" flipH="1" flipV="1">
              <a:off x="7413527" y="4662154"/>
              <a:ext cx="1658775" cy="9525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12" name="Straight Connector 11"/>
              <p:cNvCxnSpPr>
                <a:endCxn id="32" idx="2"/>
              </p:cNvCxnSpPr>
              <p:nvPr/>
            </p:nvCxnSpPr>
            <p:spPr>
              <a:xfrm>
                <a:off x="999288" y="1529529"/>
                <a:ext cx="4932269" cy="20635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/>
              <p:cNvSpPr/>
              <p:nvPr/>
            </p:nvSpPr>
            <p:spPr>
              <a:xfrm rot="16200000" flipV="1">
                <a:off x="3502919" y="1661096"/>
                <a:ext cx="4855690" cy="4633826"/>
              </a:xfrm>
              <a:prstGeom prst="arc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98538" y="1577975"/>
            <a:ext cx="1206500" cy="1905000"/>
            <a:chOff x="999288" y="1529529"/>
            <a:chExt cx="7248389" cy="4876325"/>
          </a:xfrm>
        </p:grpSpPr>
        <p:cxnSp>
          <p:nvCxnSpPr>
            <p:cNvPr id="38" name="Straight Connector 37"/>
            <p:cNvCxnSpPr/>
            <p:nvPr/>
          </p:nvCxnSpPr>
          <p:spPr>
            <a:xfrm rot="5400000" flipH="1" flipV="1">
              <a:off x="7413932" y="4661861"/>
              <a:ext cx="1657950" cy="9540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40" name="Straight Connector 39"/>
              <p:cNvCxnSpPr>
                <a:endCxn id="41" idx="2"/>
              </p:cNvCxnSpPr>
              <p:nvPr/>
            </p:nvCxnSpPr>
            <p:spPr>
              <a:xfrm>
                <a:off x="999288" y="1529529"/>
                <a:ext cx="4930809" cy="20319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 flipV="1">
                <a:off x="3502100" y="1660273"/>
                <a:ext cx="4856006" cy="4635154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97700" y="5387975"/>
            <a:ext cx="1208088" cy="127000"/>
            <a:chOff x="999288" y="1529529"/>
            <a:chExt cx="7248389" cy="4876325"/>
          </a:xfrm>
        </p:grpSpPr>
        <p:cxnSp>
          <p:nvCxnSpPr>
            <p:cNvPr id="43" name="Straight Connector 42"/>
            <p:cNvCxnSpPr/>
            <p:nvPr/>
          </p:nvCxnSpPr>
          <p:spPr>
            <a:xfrm rot="5400000" flipH="1" flipV="1">
              <a:off x="7420021" y="4663928"/>
              <a:ext cx="1645779" cy="9528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45" name="Straight Connector 44"/>
              <p:cNvCxnSpPr>
                <a:endCxn id="46" idx="2"/>
              </p:cNvCxnSpPr>
              <p:nvPr/>
            </p:nvCxnSpPr>
            <p:spPr>
              <a:xfrm>
                <a:off x="999288" y="1529529"/>
                <a:ext cx="4933855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16200000" flipV="1">
                <a:off x="3494987" y="1653142"/>
                <a:ext cx="4876325" cy="4629061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5810250" y="5068888"/>
            <a:ext cx="1208088" cy="431800"/>
            <a:chOff x="999288" y="1529529"/>
            <a:chExt cx="7248389" cy="4876325"/>
          </a:xfrm>
        </p:grpSpPr>
        <p:cxnSp>
          <p:nvCxnSpPr>
            <p:cNvPr id="48" name="Straight Connector 47"/>
            <p:cNvCxnSpPr/>
            <p:nvPr/>
          </p:nvCxnSpPr>
          <p:spPr>
            <a:xfrm rot="5400000" flipH="1" flipV="1">
              <a:off x="7418240" y="4662101"/>
              <a:ext cx="1649345" cy="9528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50" name="Straight Connector 49"/>
              <p:cNvCxnSpPr>
                <a:endCxn id="51" idx="2"/>
              </p:cNvCxnSpPr>
              <p:nvPr/>
            </p:nvCxnSpPr>
            <p:spPr>
              <a:xfrm>
                <a:off x="999288" y="1529529"/>
                <a:ext cx="4933855" cy="17922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 rot="16200000" flipV="1">
                <a:off x="3503945" y="1662122"/>
                <a:ext cx="4858403" cy="4629061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4610100" y="4679950"/>
            <a:ext cx="1208088" cy="514350"/>
            <a:chOff x="999288" y="1529529"/>
            <a:chExt cx="7248389" cy="4876325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7407619" y="4662773"/>
              <a:ext cx="1670588" cy="9528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55" name="Straight Connector 54"/>
              <p:cNvCxnSpPr>
                <a:endCxn id="56" idx="2"/>
              </p:cNvCxnSpPr>
              <p:nvPr/>
            </p:nvCxnSpPr>
            <p:spPr>
              <a:xfrm>
                <a:off x="999288" y="1529529"/>
                <a:ext cx="4933855" cy="15055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16200000" flipV="1">
                <a:off x="3502514" y="1660684"/>
                <a:ext cx="4861270" cy="4629061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3382963" y="4079875"/>
            <a:ext cx="1206500" cy="774700"/>
            <a:chOff x="999288" y="1529529"/>
            <a:chExt cx="7248389" cy="4876325"/>
          </a:xfrm>
        </p:grpSpPr>
        <p:cxnSp>
          <p:nvCxnSpPr>
            <p:cNvPr id="58" name="Straight Connector 57"/>
            <p:cNvCxnSpPr/>
            <p:nvPr/>
          </p:nvCxnSpPr>
          <p:spPr>
            <a:xfrm rot="5400000" flipH="1" flipV="1">
              <a:off x="7413529" y="4662400"/>
              <a:ext cx="1658750" cy="9540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60" name="Straight Connector 59"/>
              <p:cNvCxnSpPr>
                <a:endCxn id="61" idx="2"/>
              </p:cNvCxnSpPr>
              <p:nvPr/>
            </p:nvCxnSpPr>
            <p:spPr>
              <a:xfrm>
                <a:off x="999288" y="1529529"/>
                <a:ext cx="4930809" cy="19985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16200000" flipV="1">
                <a:off x="3501930" y="1660107"/>
                <a:ext cx="4856340" cy="4635154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2195513" y="3101975"/>
            <a:ext cx="1209675" cy="1231900"/>
            <a:chOff x="999288" y="1529529"/>
            <a:chExt cx="7248389" cy="4876325"/>
          </a:xfrm>
        </p:grpSpPr>
        <p:cxnSp>
          <p:nvCxnSpPr>
            <p:cNvPr id="63" name="Straight Connector 62"/>
            <p:cNvCxnSpPr/>
            <p:nvPr/>
          </p:nvCxnSpPr>
          <p:spPr>
            <a:xfrm rot="5400000" flipH="1" flipV="1">
              <a:off x="7413441" y="4660451"/>
              <a:ext cx="1658956" cy="9515"/>
            </a:xfrm>
            <a:prstGeom prst="line">
              <a:avLst/>
            </a:prstGeom>
            <a:ln w="635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999288" y="1529529"/>
              <a:ext cx="7248389" cy="4876325"/>
              <a:chOff x="999288" y="1529529"/>
              <a:chExt cx="7248389" cy="4876325"/>
            </a:xfrm>
          </p:grpSpPr>
          <p:cxnSp>
            <p:nvCxnSpPr>
              <p:cNvPr id="65" name="Straight Connector 64"/>
              <p:cNvCxnSpPr>
                <a:endCxn id="66" idx="2"/>
              </p:cNvCxnSpPr>
              <p:nvPr/>
            </p:nvCxnSpPr>
            <p:spPr>
              <a:xfrm>
                <a:off x="999288" y="1529529"/>
                <a:ext cx="4927383" cy="18854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6200000" flipV="1">
                <a:off x="3502690" y="1660867"/>
                <a:ext cx="4857471" cy="4632504"/>
              </a:xfrm>
              <a:prstGeom prst="arc">
                <a:avLst/>
              </a:prstGeom>
              <a:ln w="635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08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1066800"/>
            <a:ext cx="8432800" cy="292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latin typeface="Gill Sans"/>
              <a:cs typeface="Gill San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85900" y="0"/>
            <a:ext cx="6400800" cy="6835775"/>
            <a:chOff x="1485900" y="-243"/>
            <a:chExt cx="6400800" cy="6835697"/>
          </a:xfrm>
        </p:grpSpPr>
        <p:pic>
          <p:nvPicPr>
            <p:cNvPr id="5130" name="Picture 4" descr="brolly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5900" y="-243"/>
              <a:ext cx="6400800" cy="6835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2997200" y="1320800"/>
              <a:ext cx="3162300" cy="1193800"/>
            </a:xfrm>
            <a:prstGeom prst="ellipse">
              <a:avLst/>
            </a:prstGeom>
            <a:gradFill flip="none" rotWithShape="1">
              <a:gsLst>
                <a:gs pos="56000">
                  <a:schemeClr val="tx1"/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Gill Sans"/>
              </a:endParaRPr>
            </a:p>
          </p:txBody>
        </p:sp>
      </p:grp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3670300" y="1384300"/>
            <a:ext cx="199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Gill Sans" charset="0"/>
              </a:rPr>
              <a:t>AGILE</a:t>
            </a: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392238" y="3382963"/>
            <a:ext cx="25511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Gill Sans" charset="0"/>
              </a:rPr>
              <a:t>Scrum</a:t>
            </a:r>
          </a:p>
        </p:txBody>
      </p:sp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5256213" y="3568700"/>
            <a:ext cx="2387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Gill Sans" charset="0"/>
              </a:rPr>
              <a:t>eXtreme</a:t>
            </a:r>
            <a:br>
              <a:rPr lang="en-US" sz="3200">
                <a:solidFill>
                  <a:schemeClr val="bg1"/>
                </a:solidFill>
                <a:latin typeface="Gill Sans" charset="0"/>
              </a:rPr>
            </a:br>
            <a:r>
              <a:rPr lang="en-US" sz="3200">
                <a:solidFill>
                  <a:schemeClr val="bg1"/>
                </a:solidFill>
                <a:latin typeface="Gill Sans" charset="0"/>
              </a:rPr>
              <a:t>Programming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Gill Sans" charset="0"/>
              </a:rPr>
              <a:t>(“XP”)</a:t>
            </a:r>
          </a:p>
        </p:txBody>
      </p:sp>
      <p:sp>
        <p:nvSpPr>
          <p:cNvPr id="31752" name="TextBox 9"/>
          <p:cNvSpPr txBox="1">
            <a:spLocks noChangeArrowheads="1"/>
          </p:cNvSpPr>
          <p:nvPr/>
        </p:nvSpPr>
        <p:spPr bwMode="auto">
          <a:xfrm>
            <a:off x="1711325" y="4765675"/>
            <a:ext cx="21463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Gill Sans" charset="0"/>
              </a:rPr>
              <a:t>Test-Driven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Gill Sans" charset="0"/>
              </a:rPr>
              <a:t>Development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Gill Sans" charset="0"/>
              </a:rPr>
              <a:t>(“TDD”)</a:t>
            </a:r>
            <a:endParaRPr lang="en-US" sz="1800">
              <a:solidFill>
                <a:schemeClr val="bg1"/>
              </a:solidFill>
              <a:latin typeface="Gill Sans" charset="0"/>
            </a:endParaRPr>
          </a:p>
        </p:txBody>
      </p:sp>
      <p:sp>
        <p:nvSpPr>
          <p:cNvPr id="31753" name="TextBox 10"/>
          <p:cNvSpPr txBox="1">
            <a:spLocks noChangeArrowheads="1"/>
          </p:cNvSpPr>
          <p:nvPr/>
        </p:nvSpPr>
        <p:spPr bwMode="auto">
          <a:xfrm>
            <a:off x="5232400" y="5267325"/>
            <a:ext cx="2462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 charset="0"/>
              </a:rPr>
              <a:t>Crystal    DSDM    FDD</a:t>
            </a:r>
          </a:p>
        </p:txBody>
      </p:sp>
      <p:sp>
        <p:nvSpPr>
          <p:cNvPr id="31754" name="TextBox 11"/>
          <p:cNvSpPr txBox="1">
            <a:spLocks noChangeArrowheads="1"/>
          </p:cNvSpPr>
          <p:nvPr/>
        </p:nvSpPr>
        <p:spPr bwMode="auto">
          <a:xfrm>
            <a:off x="5805488" y="5740400"/>
            <a:ext cx="1314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 charset="0"/>
              </a:rPr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6908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2" grpId="0"/>
      <p:bldP spid="31753" grpId="0"/>
      <p:bldP spid="317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yriad Pro Semibold" pitchFamily="29" charset="0"/>
                <a:ea typeface="ＭＳ Ｐゴシック" pitchFamily="29" charset="-128"/>
              </a:rPr>
              <a:t>The Emergence of Scrum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Scrum formalized in 1995 by Ken </a:t>
            </a:r>
            <a:r>
              <a:rPr lang="en-US" sz="2800" dirty="0" err="1" smtClean="0">
                <a:latin typeface="Myriad Pro Semibold" pitchFamily="29" charset="0"/>
                <a:ea typeface="ＭＳ Ｐゴシック" pitchFamily="29" charset="-128"/>
              </a:rPr>
              <a:t>Schwaber</a:t>
            </a: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 and Jeff Sutherland</a:t>
            </a:r>
          </a:p>
          <a:p>
            <a:pPr eaLnBrk="1" hangingPunct="1"/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In use at many Fortune 100 companies globally</a:t>
            </a:r>
          </a:p>
          <a:p>
            <a:pPr eaLnBrk="1" hangingPunct="1"/>
            <a:endParaRPr lang="en-US" sz="2800" dirty="0" smtClean="0">
              <a:latin typeface="Myriad Pro Semibold" pitchFamily="29" charset="0"/>
              <a:ea typeface="ＭＳ Ｐゴシック" pitchFamily="29" charset="-128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990600" y="4030663"/>
            <a:ext cx="39401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yriad Pro Semibold" pitchFamily="29" charset="0"/>
              </a:rPr>
              <a:t>Google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yriad Pro Semibold" pitchFamily="29" charset="0"/>
              </a:rPr>
              <a:t>Sun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yriad Pro Semibold" pitchFamily="29" charset="0"/>
              </a:rPr>
              <a:t>Siemens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yriad Pro Semibold" pitchFamily="29" charset="0"/>
              </a:rPr>
              <a:t>GE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yriad Pro Semibold" pitchFamily="29" charset="0"/>
              </a:rPr>
              <a:t>TCS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yriad Pro Semibold" pitchFamily="29" charset="0"/>
              </a:rPr>
              <a:t>IBM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Myriad Pro Semibold" pitchFamily="29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610100" y="4046538"/>
            <a:ext cx="450373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Nokia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Infosys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HP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Motorola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Wipro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Myriad Pro Semibold" pitchFamily="29" charset="0"/>
              </a:rPr>
              <a:t>BT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  <p:bldP spid="44037" grpId="0"/>
      <p:bldP spid="440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Myriad Pro Semibold" pitchFamily="29" charset="0"/>
                <a:ea typeface="ＭＳ Ｐゴシック" pitchFamily="29" charset="-128"/>
              </a:rPr>
              <a:t>Agile Challenges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It’s hard!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It requires significant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It makes all dysfunction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Agile doesn’t fix anything: the team has to do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It forces honesty and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Myriad Pro Semibold" pitchFamily="29" charset="0"/>
                <a:ea typeface="ＭＳ Ｐゴシック" pitchFamily="29" charset="-128"/>
              </a:rPr>
              <a:t>If you don’t address the problems, it will be painful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Bad products will be delivered sooner, and doomed projects will fail faster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Partial adoption may be worse than none at 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Myriad Pro Semibold" pitchFamily="29" charset="0"/>
                <a:ea typeface="ＭＳ Ｐゴシック" pitchFamily="29" charset="-128"/>
              </a:rPr>
              <a:t>Be forewarned: many Agile adoptions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ill Sans" charset="0"/>
                <a:cs typeface="Gill Sans" charset="0"/>
              </a:rPr>
              <a:t>The Agile Manifesto – 2001</a:t>
            </a:r>
          </a:p>
        </p:txBody>
      </p:sp>
      <p:sp>
        <p:nvSpPr>
          <p:cNvPr id="922628" name="Text Box 4"/>
          <p:cNvSpPr txBox="1">
            <a:spLocks noChangeArrowheads="1"/>
          </p:cNvSpPr>
          <p:nvPr/>
        </p:nvSpPr>
        <p:spPr bwMode="auto">
          <a:xfrm>
            <a:off x="609600" y="1557338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ill Sans" charset="0"/>
              </a:rPr>
              <a:t>We are uncovering better ways of developing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Gill Sans" charset="0"/>
              </a:rPr>
              <a:t>software by doing it and helping others do it.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Gill Sans" charset="0"/>
              </a:rPr>
              <a:t>Through this work we have come to value:</a:t>
            </a: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09600" y="5926138"/>
            <a:ext cx="7772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ill Sans" charset="0"/>
              </a:rPr>
              <a:t>That is, while there is value in the items on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Gill Sans" charset="0"/>
              </a:rPr>
              <a:t>the right, </a:t>
            </a:r>
            <a:r>
              <a:rPr lang="en-US" u="sng">
                <a:solidFill>
                  <a:schemeClr val="bg1"/>
                </a:solidFill>
                <a:latin typeface="Gill Sans" charset="0"/>
              </a:rPr>
              <a:t>we value the items on the left more</a:t>
            </a:r>
            <a:r>
              <a:rPr lang="en-US">
                <a:solidFill>
                  <a:schemeClr val="bg1"/>
                </a:solidFill>
                <a:latin typeface="Gill Sans" charset="0"/>
              </a:rPr>
              <a:t>. </a:t>
            </a: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0" y="3008313"/>
            <a:ext cx="9144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300"/>
              </a:spcBef>
            </a:pPr>
            <a:r>
              <a:rPr lang="en-US" sz="3200" u="sng">
                <a:solidFill>
                  <a:schemeClr val="bg1"/>
                </a:solidFill>
                <a:latin typeface="Gill Sans" charset="0"/>
              </a:rPr>
              <a:t>Individuals and interactions</a:t>
            </a:r>
            <a:r>
              <a:rPr lang="en-US">
                <a:solidFill>
                  <a:schemeClr val="bg1"/>
                </a:solidFill>
                <a:latin typeface="Gill Sans" charset="0"/>
              </a:rPr>
              <a:t> over processes and tools</a:t>
            </a:r>
          </a:p>
          <a:p>
            <a:pPr algn="ctr">
              <a:spcBef>
                <a:spcPts val="1300"/>
              </a:spcBef>
            </a:pPr>
            <a:r>
              <a:rPr lang="en-US" sz="3200" u="sng">
                <a:solidFill>
                  <a:schemeClr val="bg1"/>
                </a:solidFill>
                <a:latin typeface="Gill Sans" charset="0"/>
              </a:rPr>
              <a:t>Working software</a:t>
            </a:r>
            <a:r>
              <a:rPr lang="en-US">
                <a:solidFill>
                  <a:schemeClr val="bg1"/>
                </a:solidFill>
                <a:latin typeface="Gill Sans" charset="0"/>
              </a:rPr>
              <a:t> over comprehensive documentation</a:t>
            </a:r>
          </a:p>
          <a:p>
            <a:pPr algn="ctr">
              <a:spcBef>
                <a:spcPts val="1300"/>
              </a:spcBef>
            </a:pPr>
            <a:r>
              <a:rPr lang="en-US" sz="3200" u="sng">
                <a:solidFill>
                  <a:schemeClr val="bg1"/>
                </a:solidFill>
                <a:latin typeface="Gill Sans" charset="0"/>
              </a:rPr>
              <a:t>Customer collaboration</a:t>
            </a:r>
            <a:r>
              <a:rPr lang="en-US">
                <a:solidFill>
                  <a:schemeClr val="bg1"/>
                </a:solidFill>
                <a:latin typeface="Gill Sans" charset="0"/>
              </a:rPr>
              <a:t> over contract negotiation</a:t>
            </a:r>
          </a:p>
          <a:p>
            <a:pPr algn="ctr">
              <a:spcBef>
                <a:spcPts val="1300"/>
              </a:spcBef>
            </a:pPr>
            <a:r>
              <a:rPr lang="en-US" sz="3200" u="sng">
                <a:solidFill>
                  <a:schemeClr val="bg1"/>
                </a:solidFill>
                <a:latin typeface="Gill Sans" charset="0"/>
              </a:rPr>
              <a:t>Responding to change</a:t>
            </a:r>
            <a:r>
              <a:rPr lang="en-US">
                <a:solidFill>
                  <a:schemeClr val="bg1"/>
                </a:solidFill>
                <a:latin typeface="Gill Sans" charset="0"/>
              </a:rPr>
              <a:t>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44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/>
      <p:bldP spid="922629" grpId="0"/>
      <p:bldP spid="92263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34499</TotalTime>
  <Words>8019</Words>
  <Application>Microsoft Office PowerPoint</Application>
  <PresentationFormat>On-screen Show (4:3)</PresentationFormat>
  <Paragraphs>1880</Paragraphs>
  <Slides>49</Slides>
  <Notes>43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MS PGothic</vt:lpstr>
      <vt:lpstr>MS PGothic</vt:lpstr>
      <vt:lpstr>Arial</vt:lpstr>
      <vt:lpstr>Courier New</vt:lpstr>
      <vt:lpstr>Gill Sans</vt:lpstr>
      <vt:lpstr>Myriad Pro</vt:lpstr>
      <vt:lpstr>Myriad Pro Light</vt:lpstr>
      <vt:lpstr>Myriad Pro Semibold</vt:lpstr>
      <vt:lpstr>Wingdings</vt:lpstr>
      <vt:lpstr>Default Design</vt:lpstr>
      <vt:lpstr>Introduction to Scrum</vt:lpstr>
      <vt:lpstr>The Traditional Approach</vt:lpstr>
      <vt:lpstr>Agile: Iterative Incremental Development</vt:lpstr>
      <vt:lpstr>Business Value</vt:lpstr>
      <vt:lpstr>Uncertainty and Risk</vt:lpstr>
      <vt:lpstr>PowerPoint Presentation</vt:lpstr>
      <vt:lpstr>The Emergence of Scrum</vt:lpstr>
      <vt:lpstr>Agile Challenges</vt:lpstr>
      <vt:lpstr>The Agile Manifesto – 2001</vt:lpstr>
      <vt:lpstr>The Essence of Scrum</vt:lpstr>
      <vt:lpstr>PowerPoint Presentation</vt:lpstr>
      <vt:lpstr>PowerPoint Presentation</vt:lpstr>
      <vt:lpstr>PowerPoint Presentation</vt:lpstr>
      <vt:lpstr>PowerPoint Presentation</vt:lpstr>
      <vt:lpstr> The Product Owner</vt:lpstr>
      <vt:lpstr>PowerPoint Presentation</vt:lpstr>
      <vt:lpstr>The Team</vt:lpstr>
      <vt:lpstr>PowerPoint Presentation</vt:lpstr>
      <vt:lpstr>PowerPoint Presentation</vt:lpstr>
      <vt:lpstr>PowerPoint Presentation</vt:lpstr>
      <vt:lpstr>PowerPoint Presentation</vt:lpstr>
      <vt:lpstr>The ScrumMaster</vt:lpstr>
      <vt:lpstr>Choosing the ScrumMaster</vt:lpstr>
      <vt:lpstr>Scrum Meetings and Artifacts</vt:lpstr>
      <vt:lpstr>Sprint Planning Meeting</vt:lpstr>
      <vt:lpstr>PowerPoint Presentation</vt:lpstr>
      <vt:lpstr>Daily Scrum Meeting</vt:lpstr>
      <vt:lpstr>PowerPoint Presentation</vt:lpstr>
      <vt:lpstr>PowerPoint Presentation</vt:lpstr>
      <vt:lpstr>PowerPoint Presentation</vt:lpstr>
      <vt:lpstr>PowerPoint Presentation</vt:lpstr>
      <vt:lpstr>Sprint Review</vt:lpstr>
      <vt:lpstr>Sprint Retrospective</vt:lpstr>
      <vt:lpstr>PowerPoint Presentation</vt:lpstr>
      <vt:lpstr>PowerPoint Presentation</vt:lpstr>
      <vt:lpstr>Scrum Tools</vt:lpstr>
      <vt:lpstr>Release Planning and Estimation in Scrum</vt:lpstr>
      <vt:lpstr>Team A</vt:lpstr>
      <vt:lpstr>The Product Backlog</vt:lpstr>
      <vt:lpstr>Product Backlog Estimation</vt:lpstr>
      <vt:lpstr>PowerPoint Presentation</vt:lpstr>
      <vt:lpstr>Pre-Release Sprint</vt:lpstr>
      <vt:lpstr>PowerPoint Presentation</vt:lpstr>
      <vt:lpstr>Release Planning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Siva Sankar Gudi</dc:creator>
  <cp:lastModifiedBy>Siva Sankar Gudi</cp:lastModifiedBy>
  <cp:revision>1909</cp:revision>
  <dcterms:created xsi:type="dcterms:W3CDTF">2009-10-12T02:23:24Z</dcterms:created>
  <dcterms:modified xsi:type="dcterms:W3CDTF">2015-03-25T12:23:06Z</dcterms:modified>
</cp:coreProperties>
</file>