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46"/>
  </p:notesMasterIdLst>
  <p:handoutMasterIdLst>
    <p:handoutMasterId r:id="rId47"/>
  </p:handoutMasterIdLst>
  <p:sldIdLst>
    <p:sldId id="256" r:id="rId2"/>
    <p:sldId id="292" r:id="rId3"/>
    <p:sldId id="257" r:id="rId4"/>
    <p:sldId id="293" r:id="rId5"/>
    <p:sldId id="294" r:id="rId6"/>
    <p:sldId id="295" r:id="rId7"/>
    <p:sldId id="296" r:id="rId8"/>
    <p:sldId id="297" r:id="rId9"/>
    <p:sldId id="298" r:id="rId10"/>
    <p:sldId id="299" r:id="rId11"/>
    <p:sldId id="301" r:id="rId12"/>
    <p:sldId id="300" r:id="rId13"/>
    <p:sldId id="302" r:id="rId14"/>
    <p:sldId id="303" r:id="rId15"/>
    <p:sldId id="304" r:id="rId16"/>
    <p:sldId id="305" r:id="rId17"/>
    <p:sldId id="306" r:id="rId18"/>
    <p:sldId id="312" r:id="rId19"/>
    <p:sldId id="308" r:id="rId20"/>
    <p:sldId id="309" r:id="rId21"/>
    <p:sldId id="310" r:id="rId22"/>
    <p:sldId id="311" r:id="rId23"/>
    <p:sldId id="313" r:id="rId24"/>
    <p:sldId id="314" r:id="rId25"/>
    <p:sldId id="315" r:id="rId26"/>
    <p:sldId id="316" r:id="rId27"/>
    <p:sldId id="317" r:id="rId28"/>
    <p:sldId id="318" r:id="rId29"/>
    <p:sldId id="320" r:id="rId30"/>
    <p:sldId id="319" r:id="rId31"/>
    <p:sldId id="321" r:id="rId32"/>
    <p:sldId id="322" r:id="rId33"/>
    <p:sldId id="323" r:id="rId34"/>
    <p:sldId id="324" r:id="rId35"/>
    <p:sldId id="325" r:id="rId36"/>
    <p:sldId id="326" r:id="rId37"/>
    <p:sldId id="331" r:id="rId38"/>
    <p:sldId id="332" r:id="rId39"/>
    <p:sldId id="327" r:id="rId40"/>
    <p:sldId id="328" r:id="rId41"/>
    <p:sldId id="329" r:id="rId42"/>
    <p:sldId id="330" r:id="rId43"/>
    <p:sldId id="277" r:id="rId44"/>
    <p:sldId id="278"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9B8BB"/>
    <a:srgbClr val="E5E8E8"/>
    <a:srgbClr val="822980"/>
    <a:srgbClr val="B9B9BB"/>
    <a:srgbClr val="B6B8BB"/>
    <a:srgbClr val="87898B"/>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6" autoAdjust="0"/>
    <p:restoredTop sz="88727" autoAdjust="0"/>
  </p:normalViewPr>
  <p:slideViewPr>
    <p:cSldViewPr snapToGrid="0">
      <p:cViewPr varScale="1">
        <p:scale>
          <a:sx n="87" d="100"/>
          <a:sy n="87" d="100"/>
        </p:scale>
        <p:origin x="864" y="102"/>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8/19/2017</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8/19/2017</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34" r:id="rId2"/>
    <p:sldLayoutId id="2147483833" r:id="rId3"/>
    <p:sldLayoutId id="2147483837" r:id="rId4"/>
    <p:sldLayoutId id="2147483809" r:id="rId5"/>
    <p:sldLayoutId id="2147483839" r:id="rId6"/>
    <p:sldLayoutId id="2147483823" r:id="rId7"/>
    <p:sldLayoutId id="2147483824" r:id="rId8"/>
    <p:sldLayoutId id="2147483825" r:id="rId9"/>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w3schools.com/htmldom/dom_obj_event.asp"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19041" y="2330734"/>
            <a:ext cx="6858000" cy="1206484"/>
          </a:xfrm>
        </p:spPr>
        <p:txBody>
          <a:bodyPr/>
          <a:lstStyle/>
          <a:p>
            <a:r>
              <a:rPr lang="en-US" dirty="0" smtClean="0"/>
              <a:t>                  </a:t>
            </a:r>
            <a:r>
              <a:rPr lang="en-US" sz="6000" dirty="0" smtClean="0"/>
              <a:t>JAVASCRIPT</a:t>
            </a:r>
            <a:r>
              <a:rPr lang="en-US" dirty="0" smtClean="0"/>
              <a:t/>
            </a:r>
            <a:br>
              <a:rPr lang="en-US" dirty="0" smtClean="0"/>
            </a:br>
            <a:r>
              <a:rPr lang="en-US" dirty="0" smtClean="0"/>
              <a:t> </a:t>
            </a:r>
            <a:endParaRPr lang="en-US" sz="3200" dirty="0"/>
          </a:p>
        </p:txBody>
      </p:sp>
    </p:spTree>
    <p:extLst>
      <p:ext uri="{BB962C8B-B14F-4D97-AF65-F5344CB8AC3E}">
        <p14:creationId xmlns:p14="http://schemas.microsoft.com/office/powerpoint/2010/main" val="564679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29184" y="237745"/>
            <a:ext cx="7222352" cy="676656"/>
          </a:xfrm>
        </p:spPr>
        <p:txBody>
          <a:bodyPr/>
          <a:lstStyle/>
          <a:p>
            <a:r>
              <a:rPr lang="en-US" dirty="0" smtClean="0"/>
              <a:t>JavaScript Data Types</a:t>
            </a:r>
            <a:r>
              <a:rPr lang="en-US" dirty="0"/>
              <a:t/>
            </a:r>
            <a:br>
              <a:rPr lang="en-US" dirty="0"/>
            </a:br>
            <a:r>
              <a:rPr lang="en-US" dirty="0"/>
              <a:t/>
            </a:r>
            <a:br>
              <a:rPr lang="en-US" dirty="0"/>
            </a:br>
            <a:endParaRPr lang="en-US" dirty="0"/>
          </a:p>
        </p:txBody>
      </p:sp>
      <p:sp>
        <p:nvSpPr>
          <p:cNvPr id="5" name="TextBox 4"/>
          <p:cNvSpPr txBox="1"/>
          <p:nvPr/>
        </p:nvSpPr>
        <p:spPr>
          <a:xfrm>
            <a:off x="533400" y="1006381"/>
            <a:ext cx="8142514" cy="3693319"/>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T</a:t>
            </a:r>
            <a:r>
              <a:rPr lang="en-US" sz="1600" dirty="0" smtClean="0"/>
              <a:t>he </a:t>
            </a:r>
            <a:r>
              <a:rPr lang="en-US" sz="1600" dirty="0"/>
              <a:t>type of values that can be represented and manipulated in a programming language</a:t>
            </a:r>
            <a:r>
              <a:rPr lang="en-US" sz="1600" dirty="0" smtClean="0"/>
              <a:t>.</a:t>
            </a:r>
          </a:p>
          <a:p>
            <a:pPr marL="285750" indent="-285750" defTabSz="430213">
              <a:spcAft>
                <a:spcPts val="400"/>
              </a:spcAft>
              <a:buSzPct val="100000"/>
              <a:buFont typeface="Wingdings" pitchFamily="2" charset="2"/>
              <a:buChar char="§"/>
            </a:pPr>
            <a:endParaRPr lang="en-US" sz="1600" dirty="0">
              <a:solidFill>
                <a:srgbClr val="000000"/>
              </a:solidFill>
              <a:latin typeface="HP Simplified" pitchFamily="34" charset="0"/>
              <a:cs typeface="HP Simplified" pitchFamily="34" charset="0"/>
            </a:endParaRPr>
          </a:p>
          <a:p>
            <a:pPr marL="285750" indent="-285750" defTabSz="430213">
              <a:spcAft>
                <a:spcPts val="400"/>
              </a:spcAft>
              <a:buSzPct val="100000"/>
              <a:buFont typeface="Wingdings" pitchFamily="2" charset="2"/>
              <a:buChar char="§"/>
            </a:pPr>
            <a:r>
              <a:rPr lang="en-US" sz="1600" dirty="0"/>
              <a:t>JavaScript allows you to work with three primitive data types: </a:t>
            </a:r>
            <a:endParaRPr lang="en-US" sz="1600" dirty="0" smtClean="0"/>
          </a:p>
          <a:p>
            <a:endParaRPr lang="en-US" sz="1600" dirty="0"/>
          </a:p>
          <a:p>
            <a:pPr marL="742950" lvl="1" indent="-285750">
              <a:buFont typeface="Courier New" pitchFamily="49" charset="0"/>
              <a:buChar char="o"/>
            </a:pPr>
            <a:r>
              <a:rPr lang="nb-NO" sz="1600" dirty="0"/>
              <a:t>Numbers eg. 123, 120.50 etc. </a:t>
            </a:r>
          </a:p>
          <a:p>
            <a:pPr marL="742950" lvl="1" indent="-285750">
              <a:buFont typeface="Courier New" pitchFamily="49" charset="0"/>
              <a:buChar char="o"/>
            </a:pPr>
            <a:r>
              <a:rPr lang="en-US" sz="1600" dirty="0" smtClean="0"/>
              <a:t>Strings </a:t>
            </a:r>
            <a:r>
              <a:rPr lang="en-US" sz="1600" dirty="0"/>
              <a:t>of text e.g. "This text string" etc. </a:t>
            </a:r>
          </a:p>
          <a:p>
            <a:pPr marL="742950" lvl="1" indent="-285750">
              <a:buFont typeface="Courier New" pitchFamily="49" charset="0"/>
              <a:buChar char="o"/>
            </a:pPr>
            <a:r>
              <a:rPr lang="en-US" sz="1600" dirty="0" smtClean="0"/>
              <a:t>Boolean </a:t>
            </a:r>
            <a:r>
              <a:rPr lang="en-US" sz="1600" dirty="0"/>
              <a:t>e.g. true or false. </a:t>
            </a:r>
            <a:endParaRPr lang="en-US" sz="1600" dirty="0" smtClean="0"/>
          </a:p>
          <a:p>
            <a:pPr lvl="1"/>
            <a:endParaRPr lang="en-US" sz="1600" dirty="0"/>
          </a:p>
          <a:p>
            <a:pPr marL="285750" indent="-285750">
              <a:buFont typeface="Wingdings" pitchFamily="2" charset="2"/>
              <a:buChar char="§"/>
            </a:pPr>
            <a:r>
              <a:rPr lang="en-US" sz="1600" dirty="0"/>
              <a:t>Special data </a:t>
            </a:r>
            <a:r>
              <a:rPr lang="en-US" sz="1600" dirty="0" smtClean="0"/>
              <a:t>types</a:t>
            </a:r>
          </a:p>
          <a:p>
            <a:endParaRPr lang="en-US" sz="1600" dirty="0"/>
          </a:p>
          <a:p>
            <a:pPr marL="742950" lvl="1" indent="-285750">
              <a:buFont typeface="Courier New" pitchFamily="49" charset="0"/>
              <a:buChar char="o"/>
            </a:pPr>
            <a:r>
              <a:rPr lang="en-US" sz="1600" b="1" dirty="0">
                <a:solidFill>
                  <a:schemeClr val="accent2">
                    <a:lumMod val="50000"/>
                  </a:schemeClr>
                </a:solidFill>
              </a:rPr>
              <a:t>Null</a:t>
            </a:r>
            <a:r>
              <a:rPr lang="en-US" sz="1600" dirty="0"/>
              <a:t>: the only value is "null" – to represent nothing.</a:t>
            </a:r>
          </a:p>
          <a:p>
            <a:pPr marL="742950" lvl="1" indent="-285750">
              <a:buFont typeface="Courier New" pitchFamily="49" charset="0"/>
              <a:buChar char="o"/>
            </a:pPr>
            <a:r>
              <a:rPr lang="en-US" sz="1600" b="1" dirty="0">
                <a:solidFill>
                  <a:schemeClr val="accent2">
                    <a:lumMod val="50000"/>
                  </a:schemeClr>
                </a:solidFill>
              </a:rPr>
              <a:t>Undefined</a:t>
            </a:r>
            <a:r>
              <a:rPr lang="en-US" sz="1600" dirty="0"/>
              <a:t>: the only value is "undefined" – to represent the value of an </a:t>
            </a:r>
            <a:r>
              <a:rPr lang="en-US" sz="1600" dirty="0" smtClean="0"/>
              <a:t>uninitialized </a:t>
            </a:r>
            <a:r>
              <a:rPr lang="en-US" sz="1600" dirty="0"/>
              <a:t>variable</a:t>
            </a:r>
          </a:p>
          <a:p>
            <a:pPr marL="285750" indent="-285750" defTabSz="430213">
              <a:spcAft>
                <a:spcPts val="400"/>
              </a:spcAft>
              <a:buSzPct val="100000"/>
              <a:buFont typeface="Wingdings" pitchFamily="2" charset="2"/>
              <a:buChar char="§"/>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3653176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00456"/>
          </a:xfrm>
        </p:spPr>
        <p:txBody>
          <a:bodyPr/>
          <a:lstStyle/>
          <a:p>
            <a:r>
              <a:rPr lang="en-US" dirty="0"/>
              <a:t>Null &amp; Undefined</a:t>
            </a:r>
            <a:br>
              <a:rPr lang="en-US" dirty="0"/>
            </a:br>
            <a:endParaRPr lang="en-US" dirty="0"/>
          </a:p>
        </p:txBody>
      </p:sp>
      <p:sp>
        <p:nvSpPr>
          <p:cNvPr id="3" name="Rectangle 2"/>
          <p:cNvSpPr>
            <a:spLocks noGrp="1" noChangeArrowheads="1"/>
          </p:cNvSpPr>
          <p:nvPr/>
        </p:nvSpPr>
        <p:spPr bwMode="auto">
          <a:xfrm>
            <a:off x="269762" y="879701"/>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pPr eaLnBrk="1" hangingPunct="1">
              <a:lnSpc>
                <a:spcPct val="90000"/>
              </a:lnSpc>
            </a:pPr>
            <a:r>
              <a:rPr lang="en-US" sz="2000" dirty="0" smtClean="0"/>
              <a:t>An undefined value is represented by the keyword "</a:t>
            </a:r>
            <a:r>
              <a:rPr lang="en-US" sz="2000" b="1" dirty="0" smtClean="0">
                <a:solidFill>
                  <a:srgbClr val="0000FF"/>
                </a:solidFill>
                <a:latin typeface="Courier New" pitchFamily="49" charset="0"/>
              </a:rPr>
              <a:t>undefined</a:t>
            </a:r>
            <a:r>
              <a:rPr lang="en-US" sz="2000" dirty="0" smtClean="0"/>
              <a:t>". </a:t>
            </a:r>
          </a:p>
          <a:p>
            <a:pPr lvl="1" eaLnBrk="1" hangingPunct="1">
              <a:lnSpc>
                <a:spcPct val="90000"/>
              </a:lnSpc>
            </a:pPr>
            <a:r>
              <a:rPr lang="en-US" sz="2000" dirty="0" smtClean="0"/>
              <a:t>It represents the value of an uninitialized variable</a:t>
            </a:r>
          </a:p>
          <a:p>
            <a:pPr eaLnBrk="1" hangingPunct="1">
              <a:lnSpc>
                <a:spcPct val="90000"/>
              </a:lnSpc>
            </a:pPr>
            <a:r>
              <a:rPr lang="en-US" sz="2000" dirty="0" smtClean="0"/>
              <a:t>The keyword "</a:t>
            </a:r>
            <a:r>
              <a:rPr lang="en-US" sz="2000" b="1" dirty="0" smtClean="0">
                <a:solidFill>
                  <a:srgbClr val="0000FF"/>
                </a:solidFill>
                <a:latin typeface="Courier New" pitchFamily="49" charset="0"/>
              </a:rPr>
              <a:t>null</a:t>
            </a:r>
            <a:r>
              <a:rPr lang="en-US" sz="2000" dirty="0" smtClean="0"/>
              <a:t>" is used to represent “nothing”</a:t>
            </a:r>
          </a:p>
          <a:p>
            <a:pPr lvl="1" eaLnBrk="1" hangingPunct="1">
              <a:lnSpc>
                <a:spcPct val="90000"/>
              </a:lnSpc>
            </a:pPr>
            <a:r>
              <a:rPr lang="en-US" sz="2000" dirty="0" smtClean="0"/>
              <a:t>Declare and define a variable as “null” if you want the variable to hold nothing. </a:t>
            </a:r>
          </a:p>
          <a:p>
            <a:pPr lvl="1" eaLnBrk="1" hangingPunct="1">
              <a:lnSpc>
                <a:spcPct val="90000"/>
              </a:lnSpc>
            </a:pPr>
            <a:r>
              <a:rPr lang="en-US" sz="2000" dirty="0" smtClean="0"/>
              <a:t>Avoid leaving a variable undefined.</a:t>
            </a:r>
          </a:p>
          <a:p>
            <a:pPr marL="57150" indent="0" eaLnBrk="1" hangingPunct="1">
              <a:lnSpc>
                <a:spcPct val="90000"/>
              </a:lnSpc>
              <a:buNone/>
            </a:pPr>
            <a:r>
              <a:rPr lang="en-US" sz="2400">
                <a:solidFill>
                  <a:srgbClr val="C00000"/>
                </a:solidFill>
              </a:rPr>
              <a:t>var </a:t>
            </a:r>
            <a:r>
              <a:rPr lang="en-US" sz="2400" smtClean="0">
                <a:solidFill>
                  <a:srgbClr val="C00000"/>
                </a:solidFill>
              </a:rPr>
              <a:t>a; </a:t>
            </a:r>
            <a:endParaRPr lang="en-US" sz="2400" dirty="0" smtClean="0">
              <a:solidFill>
                <a:srgbClr val="C00000"/>
              </a:solidFill>
            </a:endParaRPr>
          </a:p>
          <a:p>
            <a:pPr marL="57150" lvl="1" indent="0" eaLnBrk="1" hangingPunct="1">
              <a:lnSpc>
                <a:spcPct val="90000"/>
              </a:lnSpc>
              <a:buNone/>
            </a:pPr>
            <a:r>
              <a:rPr lang="en-US" dirty="0">
                <a:solidFill>
                  <a:srgbClr val="C00000"/>
                </a:solidFill>
              </a:rPr>
              <a:t>if (a == undefined)</a:t>
            </a:r>
          </a:p>
          <a:p>
            <a:pPr marL="57150" lvl="1" indent="0" eaLnBrk="1" hangingPunct="1">
              <a:lnSpc>
                <a:spcPct val="90000"/>
              </a:lnSpc>
              <a:buNone/>
            </a:pPr>
            <a:r>
              <a:rPr lang="en-US" dirty="0">
                <a:solidFill>
                  <a:srgbClr val="C00000"/>
                </a:solidFill>
              </a:rPr>
              <a:t>if (a == null)</a:t>
            </a:r>
          </a:p>
        </p:txBody>
      </p:sp>
    </p:spTree>
    <p:extLst>
      <p:ext uri="{BB962C8B-B14F-4D97-AF65-F5344CB8AC3E}">
        <p14:creationId xmlns:p14="http://schemas.microsoft.com/office/powerpoint/2010/main" val="370525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070" y="0"/>
            <a:ext cx="7222352" cy="491599"/>
          </a:xfrm>
        </p:spPr>
        <p:txBody>
          <a:bodyPr/>
          <a:lstStyle/>
          <a:p>
            <a:r>
              <a:rPr lang="en-US" sz="2800" dirty="0" smtClean="0"/>
              <a:t>JavaScript Variables</a:t>
            </a:r>
            <a:endParaRPr lang="en-US" sz="2800" dirty="0"/>
          </a:p>
        </p:txBody>
      </p:sp>
      <p:sp>
        <p:nvSpPr>
          <p:cNvPr id="3" name="TextBox 2"/>
          <p:cNvSpPr txBox="1"/>
          <p:nvPr/>
        </p:nvSpPr>
        <p:spPr>
          <a:xfrm>
            <a:off x="696686" y="539221"/>
            <a:ext cx="7064828" cy="964367"/>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JavaScript has variables. Variables can be thought of as named containers</a:t>
            </a:r>
            <a:r>
              <a:rPr lang="en-US" sz="1600" dirty="0" smtClean="0"/>
              <a:t>.</a:t>
            </a:r>
          </a:p>
          <a:p>
            <a:pPr marL="285750" indent="-285750" defTabSz="430213">
              <a:spcAft>
                <a:spcPts val="400"/>
              </a:spcAft>
              <a:buSzPct val="100000"/>
              <a:buFont typeface="Wingdings" pitchFamily="2" charset="2"/>
              <a:buChar char="§"/>
            </a:pPr>
            <a:r>
              <a:rPr lang="en-US" sz="1600" dirty="0"/>
              <a:t>Variables are declared with the </a:t>
            </a:r>
            <a:r>
              <a:rPr lang="en-US" sz="1600" b="1" dirty="0"/>
              <a:t>var</a:t>
            </a:r>
            <a:r>
              <a:rPr lang="en-US" sz="1600" dirty="0"/>
              <a:t> keyword as follows:</a:t>
            </a:r>
            <a:endParaRPr lang="en-US" sz="1600" dirty="0" smtClean="0"/>
          </a:p>
          <a:p>
            <a:pPr marL="285750" indent="-285750" defTabSz="430213">
              <a:spcAft>
                <a:spcPts val="400"/>
              </a:spcAft>
              <a:buSzPct val="100000"/>
              <a:buFont typeface="Wingdings" pitchFamily="2" charset="2"/>
              <a:buChar char="§"/>
            </a:pPr>
            <a:endParaRPr lang="en-US" sz="1600" dirty="0" smtClean="0">
              <a:solidFill>
                <a:srgbClr val="000000"/>
              </a:solidFill>
              <a:latin typeface="HP Simplified" pitchFamily="34" charset="0"/>
              <a:cs typeface="HP Simplified"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43" y="1197428"/>
            <a:ext cx="3156857" cy="83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6686" y="2035627"/>
            <a:ext cx="7750628" cy="1918474"/>
          </a:xfrm>
          <a:prstGeom prst="rect">
            <a:avLst/>
          </a:prstGeom>
          <a:noFill/>
        </p:spPr>
        <p:txBody>
          <a:bodyPr wrap="square" rtlCol="0">
            <a:spAutoFit/>
          </a:bodyPr>
          <a:lstStyle/>
          <a:p>
            <a:pPr defTabSz="430213">
              <a:spcAft>
                <a:spcPts val="400"/>
              </a:spcAft>
              <a:buSzPct val="100000"/>
            </a:pPr>
            <a:r>
              <a:rPr lang="en-US" sz="1600" b="1" u="sng" dirty="0"/>
              <a:t>Variable Scope</a:t>
            </a:r>
            <a:r>
              <a:rPr lang="en-US" sz="1600" b="1" u="sng" dirty="0" smtClean="0"/>
              <a:t>:</a:t>
            </a:r>
            <a:endParaRPr lang="en-US" sz="1600" dirty="0" smtClean="0"/>
          </a:p>
          <a:p>
            <a:pPr marL="285750" indent="-285750">
              <a:buFont typeface="Wingdings" pitchFamily="2" charset="2"/>
              <a:buChar char="§"/>
            </a:pPr>
            <a:r>
              <a:rPr lang="en-US" sz="1600" b="1" dirty="0"/>
              <a:t>Global Variables:</a:t>
            </a:r>
            <a:r>
              <a:rPr lang="en-US" sz="1600" dirty="0"/>
              <a:t> A global variable has global scope which means it is defined everywhere in your JavaScript code.</a:t>
            </a:r>
          </a:p>
          <a:p>
            <a:pPr marL="285750" indent="-285750">
              <a:buFont typeface="Wingdings" pitchFamily="2" charset="2"/>
              <a:buChar char="§"/>
            </a:pPr>
            <a:r>
              <a:rPr lang="en-US" sz="1600" b="1" dirty="0"/>
              <a:t>Local Variables:</a:t>
            </a:r>
            <a:r>
              <a:rPr lang="en-US" sz="1600" dirty="0"/>
              <a:t> A local variable will be visible only within a function where it is defined. Function parameters are always local to that function.</a:t>
            </a:r>
          </a:p>
          <a:p>
            <a:pPr defTabSz="430213">
              <a:spcAft>
                <a:spcPts val="400"/>
              </a:spcAft>
              <a:buSzPct val="100000"/>
            </a:pPr>
            <a:endParaRPr lang="en-US" sz="1600" b="1" u="sng" dirty="0"/>
          </a:p>
          <a:p>
            <a:pPr marL="0"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3330893"/>
            <a:ext cx="4537301" cy="156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268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731085"/>
          </a:xfrm>
        </p:spPr>
        <p:txBody>
          <a:bodyPr/>
          <a:lstStyle/>
          <a:p>
            <a:r>
              <a:rPr lang="en-US" dirty="0"/>
              <a:t>Dialog Box's</a:t>
            </a:r>
          </a:p>
        </p:txBody>
      </p:sp>
      <p:sp>
        <p:nvSpPr>
          <p:cNvPr id="3" name="TextBox 2"/>
          <p:cNvSpPr txBox="1"/>
          <p:nvPr/>
        </p:nvSpPr>
        <p:spPr>
          <a:xfrm>
            <a:off x="370114" y="925286"/>
            <a:ext cx="7271657" cy="2811026"/>
          </a:xfrm>
          <a:prstGeom prst="rect">
            <a:avLst/>
          </a:prstGeom>
          <a:noFill/>
        </p:spPr>
        <p:txBody>
          <a:bodyPr wrap="square" rtlCol="0">
            <a:spAutoFit/>
          </a:bodyPr>
          <a:lstStyle/>
          <a:p>
            <a:pPr marL="285750" indent="-285750" defTabSz="430213">
              <a:lnSpc>
                <a:spcPct val="150000"/>
              </a:lnSpc>
              <a:spcAft>
                <a:spcPts val="400"/>
              </a:spcAft>
              <a:buSzPct val="100000"/>
              <a:buFont typeface="Wingdings" pitchFamily="2" charset="2"/>
              <a:buChar char="§"/>
            </a:pPr>
            <a:r>
              <a:rPr lang="en-US" sz="1600" dirty="0"/>
              <a:t>JavaScript supports three important types of dialog boxes</a:t>
            </a:r>
            <a:r>
              <a:rPr lang="en-US" sz="1600" dirty="0" smtClean="0"/>
              <a:t>.</a:t>
            </a:r>
          </a:p>
          <a:p>
            <a:pPr marL="285750" indent="-285750" defTabSz="430213">
              <a:lnSpc>
                <a:spcPct val="150000"/>
              </a:lnSpc>
              <a:spcAft>
                <a:spcPts val="400"/>
              </a:spcAft>
              <a:buSzPct val="100000"/>
              <a:buFont typeface="Wingdings" pitchFamily="2" charset="2"/>
              <a:buChar char="§"/>
            </a:pPr>
            <a:r>
              <a:rPr lang="en-US" sz="1600" dirty="0"/>
              <a:t>These dialog boxes can be used to raise and alert, or to get confirmation on any input or to have a kind of input from the users</a:t>
            </a:r>
            <a:r>
              <a:rPr lang="en-US" sz="1600" dirty="0" smtClean="0"/>
              <a:t>.</a:t>
            </a:r>
          </a:p>
          <a:p>
            <a:pPr marL="800100" lvl="1" indent="-342900" defTabSz="430213">
              <a:lnSpc>
                <a:spcPct val="150000"/>
              </a:lnSpc>
              <a:spcAft>
                <a:spcPts val="400"/>
              </a:spcAft>
              <a:buSzPct val="100000"/>
              <a:buFont typeface="+mj-lt"/>
              <a:buAutoNum type="arabicPeriod"/>
            </a:pPr>
            <a:r>
              <a:rPr lang="en-US" sz="1600" dirty="0"/>
              <a:t>Alert Dialog Box</a:t>
            </a:r>
          </a:p>
          <a:p>
            <a:pPr marL="800100" lvl="1" indent="-342900" defTabSz="430213">
              <a:lnSpc>
                <a:spcPct val="150000"/>
              </a:lnSpc>
              <a:spcAft>
                <a:spcPts val="400"/>
              </a:spcAft>
              <a:buSzPct val="100000"/>
              <a:buFont typeface="+mj-lt"/>
              <a:buAutoNum type="arabicPeriod"/>
            </a:pPr>
            <a:r>
              <a:rPr lang="en-US" sz="1600" dirty="0"/>
              <a:t>Confirmation Dialog Box:</a:t>
            </a:r>
          </a:p>
          <a:p>
            <a:pPr marL="800100" lvl="1" indent="-342900" defTabSz="430213">
              <a:lnSpc>
                <a:spcPct val="150000"/>
              </a:lnSpc>
              <a:spcAft>
                <a:spcPts val="400"/>
              </a:spcAft>
              <a:buSzPct val="100000"/>
              <a:buFont typeface="+mj-lt"/>
              <a:buAutoNum type="arabicPeriod"/>
            </a:pPr>
            <a:r>
              <a:rPr lang="en-US" sz="1600" dirty="0"/>
              <a:t>Prompt Dialog Box:</a:t>
            </a:r>
          </a:p>
          <a:p>
            <a:pPr marL="742950" lvl="1" indent="-285750" defTabSz="430213">
              <a:spcAft>
                <a:spcPts val="400"/>
              </a:spcAft>
              <a:buSzPct val="100000"/>
              <a:buFont typeface="Wingdings" pitchFamily="2" charset="2"/>
              <a:buChar char="§"/>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4085309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11342"/>
          </a:xfrm>
        </p:spPr>
        <p:txBody>
          <a:bodyPr/>
          <a:lstStyle/>
          <a:p>
            <a:r>
              <a:rPr lang="en-US" b="0" dirty="0"/>
              <a:t>Alert Dialog Box</a:t>
            </a:r>
            <a:br>
              <a:rPr lang="en-US" b="0" dirty="0"/>
            </a:br>
            <a:endParaRPr lang="en-US" dirty="0"/>
          </a:p>
        </p:txBody>
      </p:sp>
      <p:sp>
        <p:nvSpPr>
          <p:cNvPr id="3" name="TextBox 2"/>
          <p:cNvSpPr txBox="1"/>
          <p:nvPr/>
        </p:nvSpPr>
        <p:spPr>
          <a:xfrm>
            <a:off x="446314" y="957943"/>
            <a:ext cx="7043057" cy="1261884"/>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M</a:t>
            </a:r>
            <a:r>
              <a:rPr lang="en-US" sz="1600" dirty="0" smtClean="0"/>
              <a:t>ostly </a:t>
            </a:r>
            <a:r>
              <a:rPr lang="en-US" sz="1600" dirty="0"/>
              <a:t>used to give a warning message to the users</a:t>
            </a:r>
            <a:r>
              <a:rPr lang="en-US" sz="1600" dirty="0" smtClean="0"/>
              <a:t>.</a:t>
            </a:r>
          </a:p>
          <a:p>
            <a:pPr marL="285750" indent="-285750" defTabSz="430213">
              <a:spcAft>
                <a:spcPts val="400"/>
              </a:spcAft>
              <a:buSzPct val="100000"/>
              <a:buFont typeface="Wingdings" pitchFamily="2" charset="2"/>
              <a:buChar char="§"/>
            </a:pPr>
            <a:r>
              <a:rPr lang="en-US" sz="1600" dirty="0"/>
              <a:t>The syntax for an alert box is: </a:t>
            </a:r>
            <a:r>
              <a:rPr lang="en-US" sz="1600" b="1" dirty="0"/>
              <a:t>alert</a:t>
            </a:r>
            <a:r>
              <a:rPr lang="en-US" sz="1600" b="1" dirty="0" smtClean="0"/>
              <a:t>("your text");</a:t>
            </a:r>
          </a:p>
          <a:p>
            <a:pPr marL="285750" indent="-285750" defTabSz="430213">
              <a:spcAft>
                <a:spcPts val="400"/>
              </a:spcAft>
              <a:buSzPct val="100000"/>
              <a:buFont typeface="Wingdings" pitchFamily="2" charset="2"/>
              <a:buChar char="§"/>
            </a:pPr>
            <a:r>
              <a:rPr lang="en-US" sz="1600" dirty="0"/>
              <a:t>The user will need to click "OK" to proceed. </a:t>
            </a:r>
            <a:endParaRPr lang="en-US" sz="1600" dirty="0" smtClean="0"/>
          </a:p>
          <a:p>
            <a:pPr marL="285750" indent="-285750" defTabSz="430213">
              <a:spcAft>
                <a:spcPts val="400"/>
              </a:spcAft>
              <a:buSzPct val="100000"/>
              <a:buFont typeface="Wingdings" pitchFamily="2" charset="2"/>
              <a:buChar char="§"/>
            </a:pPr>
            <a:endParaRPr lang="en-US" sz="1600" dirty="0" smtClean="0">
              <a:solidFill>
                <a:srgbClr val="000000"/>
              </a:solidFill>
              <a:latin typeface="HP Simplified" pitchFamily="34" charset="0"/>
              <a:cs typeface="HP Simplified"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666" y="2219827"/>
            <a:ext cx="2636877" cy="209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2257" y="2852057"/>
            <a:ext cx="4288972" cy="74023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517" y="3048000"/>
            <a:ext cx="2714626" cy="40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838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229" y="3461657"/>
            <a:ext cx="5105400" cy="6096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var r=confirm("Confirm! You are leaving site");</a:t>
            </a:r>
          </a:p>
        </p:txBody>
      </p:sp>
      <p:sp>
        <p:nvSpPr>
          <p:cNvPr id="2" name="Title 1"/>
          <p:cNvSpPr>
            <a:spLocks noGrp="1"/>
          </p:cNvSpPr>
          <p:nvPr>
            <p:ph type="ctrTitle"/>
          </p:nvPr>
        </p:nvSpPr>
        <p:spPr>
          <a:xfrm>
            <a:off x="329184" y="237744"/>
            <a:ext cx="7222352" cy="643999"/>
          </a:xfrm>
        </p:spPr>
        <p:txBody>
          <a:bodyPr/>
          <a:lstStyle/>
          <a:p>
            <a:r>
              <a:rPr lang="en-US" b="0" dirty="0"/>
              <a:t>Confirmation Dialog Box</a:t>
            </a:r>
            <a:br>
              <a:rPr lang="en-US" b="0" dirty="0"/>
            </a:br>
            <a:endParaRPr lang="en-US" dirty="0"/>
          </a:p>
        </p:txBody>
      </p:sp>
      <p:sp>
        <p:nvSpPr>
          <p:cNvPr id="3" name="TextBox 2"/>
          <p:cNvSpPr txBox="1"/>
          <p:nvPr/>
        </p:nvSpPr>
        <p:spPr>
          <a:xfrm>
            <a:off x="359229" y="1001486"/>
            <a:ext cx="8207828" cy="2046651"/>
          </a:xfrm>
          <a:prstGeom prst="rect">
            <a:avLst/>
          </a:prstGeom>
          <a:noFill/>
        </p:spPr>
        <p:txBody>
          <a:bodyPr wrap="square" rtlCol="0">
            <a:spAutoFit/>
          </a:bodyPr>
          <a:lstStyle/>
          <a:p>
            <a:pPr marL="285750" indent="-285750" defTabSz="430213">
              <a:lnSpc>
                <a:spcPct val="150000"/>
              </a:lnSpc>
              <a:spcAft>
                <a:spcPts val="400"/>
              </a:spcAft>
              <a:buSzPct val="100000"/>
              <a:buFont typeface="Wingdings" pitchFamily="2" charset="2"/>
              <a:buChar char="§"/>
            </a:pPr>
            <a:r>
              <a:rPr lang="en-US" sz="1600" dirty="0"/>
              <a:t>A confirmation dialog box is mostly used to take user's consent on any option. It displays a dialog box with two buttons: </a:t>
            </a:r>
            <a:r>
              <a:rPr lang="en-US" sz="1600" b="1" dirty="0"/>
              <a:t>OK</a:t>
            </a:r>
            <a:r>
              <a:rPr lang="en-US" sz="1600" dirty="0"/>
              <a:t> and </a:t>
            </a:r>
            <a:r>
              <a:rPr lang="en-US" sz="1600" b="1" dirty="0"/>
              <a:t>Cancel</a:t>
            </a:r>
            <a:r>
              <a:rPr lang="en-US" sz="1600" dirty="0" smtClean="0"/>
              <a:t>.</a:t>
            </a:r>
          </a:p>
          <a:p>
            <a:pPr marL="742950" lvl="1" indent="-285750" defTabSz="430213">
              <a:lnSpc>
                <a:spcPct val="150000"/>
              </a:lnSpc>
              <a:spcAft>
                <a:spcPts val="400"/>
              </a:spcAft>
              <a:buSzPct val="100000"/>
              <a:buFont typeface="Courier New" pitchFamily="49" charset="0"/>
              <a:buChar char="o"/>
            </a:pPr>
            <a:r>
              <a:rPr lang="en-US" sz="1600" dirty="0"/>
              <a:t>If the user clicks "OK", the box returns the value </a:t>
            </a:r>
            <a:r>
              <a:rPr lang="en-US" sz="1600" b="1" dirty="0" smtClean="0"/>
              <a:t>true</a:t>
            </a:r>
            <a:r>
              <a:rPr lang="en-US" sz="1600" dirty="0" smtClean="0"/>
              <a:t>.</a:t>
            </a:r>
          </a:p>
          <a:p>
            <a:pPr marL="742950" lvl="1" indent="-285750" defTabSz="430213">
              <a:lnSpc>
                <a:spcPct val="150000"/>
              </a:lnSpc>
              <a:spcAft>
                <a:spcPts val="400"/>
              </a:spcAft>
              <a:buSzPct val="100000"/>
              <a:buFont typeface="Courier New" pitchFamily="49" charset="0"/>
              <a:buChar char="o"/>
            </a:pPr>
            <a:r>
              <a:rPr lang="en-US" sz="1600" dirty="0" smtClean="0"/>
              <a:t>If </a:t>
            </a:r>
            <a:r>
              <a:rPr lang="en-US" sz="1600" dirty="0"/>
              <a:t>the user clicks "Cancel", the box returns the value </a:t>
            </a:r>
            <a:r>
              <a:rPr lang="en-US" sz="1600" b="1" dirty="0"/>
              <a:t>false</a:t>
            </a:r>
            <a:r>
              <a:rPr lang="en-US" sz="1600" dirty="0" smtClean="0"/>
              <a:t>.</a:t>
            </a:r>
          </a:p>
          <a:p>
            <a:pPr marL="285750" indent="-285750" defTabSz="430213">
              <a:lnSpc>
                <a:spcPct val="150000"/>
              </a:lnSpc>
              <a:spcAft>
                <a:spcPts val="400"/>
              </a:spcAft>
              <a:buSzPct val="100000"/>
              <a:buFont typeface="Wingdings" pitchFamily="2" charset="2"/>
              <a:buChar char="§"/>
            </a:pPr>
            <a:r>
              <a:rPr lang="en-US" sz="1600" dirty="0"/>
              <a:t>The syntax for a confirm box is: </a:t>
            </a:r>
            <a:r>
              <a:rPr lang="en-US" sz="1600" b="1" dirty="0"/>
              <a:t>confirm("</a:t>
            </a:r>
            <a:r>
              <a:rPr lang="en-US" sz="1600" b="1" dirty="0" smtClean="0"/>
              <a:t>your text</a:t>
            </a:r>
            <a:r>
              <a:rPr lang="en-US" sz="1600" b="1" dirty="0"/>
              <a:t>");</a:t>
            </a:r>
            <a:endParaRPr lang="en-US" sz="1600" dirty="0" smtClean="0">
              <a:solidFill>
                <a:srgbClr val="000000"/>
              </a:solidFill>
              <a:latin typeface="HP Simplified" pitchFamily="34" charset="0"/>
              <a:cs typeface="HP Simplified"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043" y="3048137"/>
            <a:ext cx="2667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43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65770"/>
          </a:xfrm>
        </p:spPr>
        <p:txBody>
          <a:bodyPr/>
          <a:lstStyle/>
          <a:p>
            <a:r>
              <a:rPr lang="en-US" b="0" dirty="0"/>
              <a:t>Prompt Dialog Box</a:t>
            </a:r>
            <a:br>
              <a:rPr lang="en-US" b="0" dirty="0"/>
            </a:br>
            <a:endParaRPr lang="en-US" dirty="0"/>
          </a:p>
        </p:txBody>
      </p:sp>
      <p:sp>
        <p:nvSpPr>
          <p:cNvPr id="3" name="TextBox 2"/>
          <p:cNvSpPr txBox="1"/>
          <p:nvPr/>
        </p:nvSpPr>
        <p:spPr>
          <a:xfrm>
            <a:off x="816429" y="1034143"/>
            <a:ext cx="7532914" cy="2072362"/>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The prompt dialog box is very useful when you want to pop-up a text box to get user input</a:t>
            </a:r>
            <a:r>
              <a:rPr lang="en-US" sz="1600" dirty="0" smtClean="0"/>
              <a:t>.</a:t>
            </a:r>
          </a:p>
          <a:p>
            <a:pPr marL="285750" indent="-285750" defTabSz="430213">
              <a:spcAft>
                <a:spcPts val="400"/>
              </a:spcAft>
              <a:buSzPct val="100000"/>
              <a:buFont typeface="Wingdings" pitchFamily="2" charset="2"/>
              <a:buChar char="§"/>
            </a:pPr>
            <a:r>
              <a:rPr lang="en-US" sz="1600" dirty="0"/>
              <a:t>The prompt box syntax is: </a:t>
            </a:r>
            <a:r>
              <a:rPr lang="en-US" sz="1600" b="1" dirty="0"/>
              <a:t>prompt("</a:t>
            </a:r>
            <a:r>
              <a:rPr lang="en-US" sz="1600" b="1" dirty="0" smtClean="0"/>
              <a:t>your text", "default value");</a:t>
            </a:r>
          </a:p>
          <a:p>
            <a:pPr marL="285750" indent="-285750" defTabSz="430213">
              <a:spcAft>
                <a:spcPts val="400"/>
              </a:spcAft>
              <a:buSzPct val="100000"/>
              <a:buFont typeface="Wingdings" pitchFamily="2" charset="2"/>
              <a:buChar char="§"/>
            </a:pPr>
            <a:r>
              <a:rPr lang="en-US" sz="1600" dirty="0"/>
              <a:t>The user must click either "OK" or "Cancel" to proceed after entering the text</a:t>
            </a:r>
            <a:r>
              <a:rPr lang="en-US" sz="1600" dirty="0" smtClean="0"/>
              <a:t>.</a:t>
            </a:r>
          </a:p>
          <a:p>
            <a:pPr marL="742950" lvl="1" indent="-285750" defTabSz="430213">
              <a:spcAft>
                <a:spcPts val="400"/>
              </a:spcAft>
              <a:buSzPct val="100000"/>
              <a:buFont typeface="Courier New" pitchFamily="49" charset="0"/>
              <a:buChar char="o"/>
            </a:pPr>
            <a:r>
              <a:rPr lang="en-US" sz="1600" dirty="0" smtClean="0"/>
              <a:t> If </a:t>
            </a:r>
            <a:r>
              <a:rPr lang="en-US" sz="1600" dirty="0"/>
              <a:t>the user clicks "OK" the prompt box returns the entry. </a:t>
            </a:r>
            <a:endParaRPr lang="en-US" sz="1600" dirty="0" smtClean="0"/>
          </a:p>
          <a:p>
            <a:pPr marL="742950" lvl="1" indent="-285750" defTabSz="430213">
              <a:spcAft>
                <a:spcPts val="400"/>
              </a:spcAft>
              <a:buSzPct val="100000"/>
              <a:buFont typeface="Courier New" pitchFamily="49" charset="0"/>
              <a:buChar char="o"/>
            </a:pPr>
            <a:r>
              <a:rPr lang="en-US" sz="1600" dirty="0" smtClean="0"/>
              <a:t> </a:t>
            </a:r>
            <a:r>
              <a:rPr lang="en-US" sz="1600" dirty="0"/>
              <a:t>If the user clicks "Cancel" the prompt box returns </a:t>
            </a:r>
            <a:r>
              <a:rPr lang="en-US" sz="1600" b="1" dirty="0"/>
              <a:t>null</a:t>
            </a:r>
            <a:r>
              <a:rPr lang="en-US" sz="1600" dirty="0"/>
              <a:t>.</a:t>
            </a:r>
            <a:endParaRPr lang="en-US" sz="1600" b="1" dirty="0" smtClean="0"/>
          </a:p>
          <a:p>
            <a:pPr marL="285750" indent="-285750" defTabSz="430213">
              <a:spcAft>
                <a:spcPts val="400"/>
              </a:spcAft>
              <a:buSzPct val="100000"/>
              <a:buFont typeface="Wingdings" pitchFamily="2" charset="2"/>
              <a:buChar char="§"/>
            </a:pPr>
            <a:endParaRPr lang="en-US" sz="1600" dirty="0" smtClean="0">
              <a:solidFill>
                <a:srgbClr val="000000"/>
              </a:solidFill>
              <a:latin typeface="HP Simplified" pitchFamily="34" charset="0"/>
              <a:cs typeface="HP Simplified"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629" y="3162972"/>
            <a:ext cx="3842656"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430" y="3460969"/>
            <a:ext cx="4887685" cy="708929"/>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prompt("Are you Web Developer : ", "Yes I Am");</a:t>
            </a:r>
          </a:p>
        </p:txBody>
      </p:sp>
    </p:spTree>
    <p:extLst>
      <p:ext uri="{BB962C8B-B14F-4D97-AF65-F5344CB8AC3E}">
        <p14:creationId xmlns:p14="http://schemas.microsoft.com/office/powerpoint/2010/main" val="48100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413" y="270402"/>
            <a:ext cx="7222352" cy="553653"/>
          </a:xfrm>
        </p:spPr>
        <p:txBody>
          <a:bodyPr/>
          <a:lstStyle/>
          <a:p>
            <a:r>
              <a:rPr lang="en-US" sz="3600" dirty="0" smtClean="0"/>
              <a:t>Line Breaks</a:t>
            </a:r>
            <a:endParaRPr lang="en-US" sz="3600" dirty="0"/>
          </a:p>
        </p:txBody>
      </p:sp>
      <p:sp>
        <p:nvSpPr>
          <p:cNvPr id="3" name="TextBox 2"/>
          <p:cNvSpPr txBox="1"/>
          <p:nvPr/>
        </p:nvSpPr>
        <p:spPr>
          <a:xfrm>
            <a:off x="936171" y="979714"/>
            <a:ext cx="6683829" cy="338554"/>
          </a:xfrm>
          <a:prstGeom prst="rect">
            <a:avLst/>
          </a:prstGeom>
          <a:noFill/>
        </p:spPr>
        <p:txBody>
          <a:bodyPr wrap="square" rtlCol="0">
            <a:spAutoFit/>
          </a:bodyPr>
          <a:lstStyle/>
          <a:p>
            <a:pPr marL="285750" indent="-285750"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Provide Line Breaks for Content.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371" y="2649595"/>
            <a:ext cx="3320143" cy="1824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8086" y="1883229"/>
            <a:ext cx="5943600" cy="4572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alert("Welcome to </a:t>
            </a:r>
            <a:r>
              <a:rPr lang="en-US" b="1" dirty="0" smtClean="0"/>
              <a:t>JavaScript </a:t>
            </a:r>
            <a:r>
              <a:rPr lang="en-US" b="1" dirty="0"/>
              <a:t>\n Training Programming");</a:t>
            </a:r>
          </a:p>
        </p:txBody>
      </p:sp>
    </p:spTree>
    <p:extLst>
      <p:ext uri="{BB962C8B-B14F-4D97-AF65-F5344CB8AC3E}">
        <p14:creationId xmlns:p14="http://schemas.microsoft.com/office/powerpoint/2010/main" val="23193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22227"/>
          </a:xfrm>
        </p:spPr>
        <p:txBody>
          <a:bodyPr/>
          <a:lstStyle/>
          <a:p>
            <a:r>
              <a:rPr lang="en-US" dirty="0" smtClean="0"/>
              <a:t>Arrays</a:t>
            </a:r>
            <a:endParaRPr lang="en-US" dirty="0"/>
          </a:p>
        </p:txBody>
      </p:sp>
      <p:sp>
        <p:nvSpPr>
          <p:cNvPr id="3" name="TextBox 2"/>
          <p:cNvSpPr txBox="1"/>
          <p:nvPr/>
        </p:nvSpPr>
        <p:spPr>
          <a:xfrm>
            <a:off x="609600" y="1001486"/>
            <a:ext cx="7184571" cy="3206006"/>
          </a:xfrm>
          <a:prstGeom prst="rect">
            <a:avLst/>
          </a:prstGeom>
          <a:noFill/>
        </p:spPr>
        <p:txBody>
          <a:bodyPr wrap="square" rtlCol="0">
            <a:spAutoFit/>
          </a:bodyPr>
          <a:lstStyle/>
          <a:p>
            <a:pPr marL="285750" indent="-285750" defTabSz="430213">
              <a:lnSpc>
                <a:spcPct val="150000"/>
              </a:lnSpc>
              <a:spcAft>
                <a:spcPts val="400"/>
              </a:spcAft>
              <a:buSzPct val="100000"/>
              <a:buFont typeface="Wingdings" pitchFamily="2" charset="2"/>
              <a:buChar char="§"/>
            </a:pPr>
            <a:r>
              <a:rPr lang="en-US" sz="1600" dirty="0"/>
              <a:t>The </a:t>
            </a:r>
            <a:r>
              <a:rPr lang="en-US" sz="1600" b="1" dirty="0"/>
              <a:t>Array </a:t>
            </a:r>
            <a:r>
              <a:rPr lang="en-US" sz="1600" dirty="0"/>
              <a:t>object let's you store multiple values in a single variable. </a:t>
            </a:r>
            <a:endParaRPr lang="en-US" sz="1600" dirty="0" smtClean="0"/>
          </a:p>
          <a:p>
            <a:pPr marL="742950" lvl="2" indent="-285750" defTabSz="430213">
              <a:lnSpc>
                <a:spcPct val="150000"/>
              </a:lnSpc>
              <a:spcAft>
                <a:spcPts val="400"/>
              </a:spcAft>
              <a:buSzPct val="100000"/>
              <a:buFont typeface="Wingdings" pitchFamily="2" charset="2"/>
              <a:buChar char="§"/>
            </a:pPr>
            <a:r>
              <a:rPr lang="en-US" b="1" dirty="0">
                <a:latin typeface="Courier New" pitchFamily="49" charset="0"/>
              </a:rPr>
              <a:t>var myArray = new Array(N);</a:t>
            </a:r>
          </a:p>
          <a:p>
            <a:pPr marL="742950" lvl="1" indent="-285750" defTabSz="430213">
              <a:lnSpc>
                <a:spcPct val="150000"/>
              </a:lnSpc>
              <a:spcAft>
                <a:spcPts val="400"/>
              </a:spcAft>
              <a:buSzPct val="100000"/>
              <a:buFont typeface="Wingdings" pitchFamily="2" charset="2"/>
              <a:buChar char="§"/>
            </a:pPr>
            <a:r>
              <a:rPr lang="en-US" sz="1600" dirty="0"/>
              <a:t>var fruits = new Array( "apple", "orange", "mango" ); 	</a:t>
            </a:r>
            <a:endParaRPr lang="en-US" sz="1600" dirty="0" smtClean="0"/>
          </a:p>
          <a:p>
            <a:pPr marL="285750" indent="-285750" defTabSz="430213">
              <a:lnSpc>
                <a:spcPct val="150000"/>
              </a:lnSpc>
              <a:spcAft>
                <a:spcPts val="400"/>
              </a:spcAft>
              <a:buSzPct val="100000"/>
              <a:buFont typeface="Wingdings" pitchFamily="2" charset="2"/>
              <a:buChar char="§"/>
            </a:pPr>
            <a:r>
              <a:rPr lang="en-US" sz="1600" dirty="0"/>
              <a:t>Index of array runs from 0 to N-1.</a:t>
            </a:r>
          </a:p>
          <a:p>
            <a:pPr marL="285750" indent="-285750" defTabSz="430213">
              <a:lnSpc>
                <a:spcPct val="150000"/>
              </a:lnSpc>
              <a:spcAft>
                <a:spcPts val="400"/>
              </a:spcAft>
              <a:buSzPct val="100000"/>
              <a:buFont typeface="Wingdings" pitchFamily="2" charset="2"/>
              <a:buChar char="§"/>
            </a:pPr>
            <a:r>
              <a:rPr lang="en-US" sz="1600" dirty="0"/>
              <a:t>Can store values of different types</a:t>
            </a:r>
          </a:p>
          <a:p>
            <a:pPr marL="285750" indent="-285750" defTabSz="430213">
              <a:lnSpc>
                <a:spcPct val="150000"/>
              </a:lnSpc>
              <a:spcAft>
                <a:spcPts val="400"/>
              </a:spcAft>
              <a:buSzPct val="100000"/>
              <a:buFont typeface="Wingdings" pitchFamily="2" charset="2"/>
              <a:buChar char="§"/>
            </a:pPr>
            <a:r>
              <a:rPr lang="en-US" sz="1600" dirty="0"/>
              <a:t>Property "</a:t>
            </a:r>
            <a:r>
              <a:rPr lang="en-US" sz="1600" b="1" dirty="0">
                <a:latin typeface="Courier New" pitchFamily="49" charset="0"/>
              </a:rPr>
              <a:t>length</a:t>
            </a:r>
            <a:r>
              <a:rPr lang="en-US" sz="1600" dirty="0"/>
              <a:t>" tells the # of elements in the array.</a:t>
            </a:r>
          </a:p>
          <a:p>
            <a:pPr marL="285750" indent="-285750" defTabSz="430213">
              <a:spcAft>
                <a:spcPts val="400"/>
              </a:spcAft>
              <a:buSzPct val="100000"/>
              <a:buFont typeface="Wingdings" pitchFamily="2" charset="2"/>
              <a:buChar char="§"/>
            </a:pPr>
            <a:endParaRPr lang="en-US" sz="1600" dirty="0"/>
          </a:p>
          <a:p>
            <a:pPr marL="285750" indent="-285750" defTabSz="430213">
              <a:spcAft>
                <a:spcPts val="400"/>
              </a:spcAft>
              <a:buSzPct val="100000"/>
              <a:buFont typeface="Wingdings" pitchFamily="2" charset="2"/>
              <a:buChar char="§"/>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386820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43999"/>
          </a:xfrm>
        </p:spPr>
        <p:txBody>
          <a:bodyPr/>
          <a:lstStyle/>
          <a:p>
            <a:r>
              <a:rPr lang="en-US" dirty="0" smtClean="0"/>
              <a:t>Operators</a:t>
            </a:r>
            <a:endParaRPr lang="en-US" dirty="0"/>
          </a:p>
        </p:txBody>
      </p:sp>
      <p:sp>
        <p:nvSpPr>
          <p:cNvPr id="3" name="Rectangle 2"/>
          <p:cNvSpPr>
            <a:spLocks noGrp="1" noRot="1" noChangeArrowheads="1"/>
          </p:cNvSpPr>
          <p:nvPr/>
        </p:nvSpPr>
        <p:spPr bwMode="auto">
          <a:xfrm>
            <a:off x="454025" y="2169930"/>
            <a:ext cx="4194175"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9pPr>
          </a:lstStyle>
          <a:p>
            <a:pPr>
              <a:buFont typeface="Arial" pitchFamily="34" charset="0"/>
              <a:buNone/>
            </a:pPr>
            <a:r>
              <a:rPr lang="tr-TR" sz="2800" dirty="0"/>
              <a:t>Arithmetic Operators</a:t>
            </a:r>
          </a:p>
          <a:p>
            <a:pPr>
              <a:buFont typeface="Arial" pitchFamily="34" charset="0"/>
              <a:buNone/>
            </a:pPr>
            <a:endParaRPr lang="tr-TR" sz="1200" dirty="0"/>
          </a:p>
        </p:txBody>
      </p:sp>
      <p:pic>
        <p:nvPicPr>
          <p:cNvPr id="4" name="table"/>
          <p:cNvPicPr>
            <a:picLocks noChangeAspect="1"/>
          </p:cNvPicPr>
          <p:nvPr/>
        </p:nvPicPr>
        <p:blipFill>
          <a:blip r:embed="rId2"/>
          <a:stretch>
            <a:fillRect/>
          </a:stretch>
        </p:blipFill>
        <p:spPr>
          <a:xfrm>
            <a:off x="4949825" y="339134"/>
            <a:ext cx="4194175" cy="4760595"/>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71" y="1021216"/>
            <a:ext cx="4435929" cy="114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26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black">
          <a:xfrm>
            <a:off x="-1475426" y="0"/>
            <a:ext cx="7222352" cy="720199"/>
          </a:xfrm>
          <a:prstGeom prst="rect">
            <a:avLst/>
          </a:prstGeom>
          <a:ln>
            <a:noFill/>
          </a:ln>
        </p:spPr>
        <p:txBody>
          <a:bodyPr vert="horz" wrap="square" lIns="0" tIns="0" rIns="0" bIns="0" rtlCol="0" anchor="t" anchorCtr="0">
            <a:noAutofit/>
          </a:bodyPr>
          <a:lstStyle>
            <a:lvl1pPr algn="l" defTabSz="457200" rtl="0" eaLnBrk="1" latinLnBrk="0" hangingPunct="1">
              <a:lnSpc>
                <a:spcPct val="90000"/>
              </a:lnSpc>
              <a:spcBef>
                <a:spcPct val="0"/>
              </a:spcBef>
              <a:spcAft>
                <a:spcPts val="0"/>
              </a:spcAft>
              <a:buNone/>
              <a:defRPr lang="en-GB" sz="4000" b="1" i="0" kern="1200" spc="-100">
                <a:solidFill>
                  <a:schemeClr val="tx1"/>
                </a:solidFill>
                <a:latin typeface="HP Simplified" pitchFamily="34" charset="0"/>
                <a:ea typeface="+mj-ea"/>
                <a:cs typeface="HP Simplified" pitchFamily="34" charset="0"/>
              </a:defRPr>
            </a:lvl1pPr>
          </a:lstStyle>
          <a:p>
            <a:pPr algn="r"/>
            <a:r>
              <a:rPr lang="en-US" smtClean="0"/>
              <a:t>Presenter</a:t>
            </a:r>
            <a:endParaRPr lang="en-US" dirty="0"/>
          </a:p>
        </p:txBody>
      </p:sp>
      <p:sp>
        <p:nvSpPr>
          <p:cNvPr id="7" name="Rounded Rectangle 6"/>
          <p:cNvSpPr/>
          <p:nvPr/>
        </p:nvSpPr>
        <p:spPr>
          <a:xfrm>
            <a:off x="3053642" y="622292"/>
            <a:ext cx="2980267" cy="381424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sz="1400" dirty="0" smtClean="0"/>
          </a:p>
          <a:p>
            <a:pPr algn="ctr"/>
            <a:endParaRPr lang="en-US" sz="1400" dirty="0"/>
          </a:p>
          <a:p>
            <a:pPr algn="ctr"/>
            <a:endParaRPr lang="en-US" sz="1400" dirty="0" smtClean="0"/>
          </a:p>
          <a:p>
            <a:pPr algn="ctr"/>
            <a:endParaRPr lang="en-US" sz="1400" dirty="0" smtClean="0"/>
          </a:p>
          <a:p>
            <a:pPr algn="ctr"/>
            <a:endParaRPr lang="en-US" sz="1400" dirty="0"/>
          </a:p>
          <a:p>
            <a:pPr algn="ctr"/>
            <a:endParaRPr lang="en-US" sz="1400" dirty="0" smtClean="0"/>
          </a:p>
          <a:p>
            <a:pPr algn="ctr"/>
            <a:r>
              <a:rPr lang="en-US" sz="1400" b="1" dirty="0" smtClean="0"/>
              <a:t>Rasool Naguru : </a:t>
            </a:r>
            <a:r>
              <a:rPr lang="en-US" sz="1200" dirty="0" smtClean="0"/>
              <a:t>I have been working in IT industry around </a:t>
            </a:r>
            <a:r>
              <a:rPr lang="en-US" sz="1200" dirty="0" smtClean="0"/>
              <a:t>10 </a:t>
            </a:r>
            <a:r>
              <a:rPr lang="en-US" sz="1200" dirty="0" smtClean="0"/>
              <a:t>years. My Passion is towards building applications on SharePoint Platform ,Web designing and Data </a:t>
            </a:r>
            <a:r>
              <a:rPr lang="en-US" sz="1200" dirty="0" smtClean="0"/>
              <a:t>Migrations, Performance Tuning</a:t>
            </a:r>
            <a:r>
              <a:rPr lang="en-US" sz="1200" dirty="0" smtClean="0"/>
              <a:t>, Application Design and Architecture, etc.,</a:t>
            </a:r>
            <a:r>
              <a:rPr lang="en-US" sz="1200" dirty="0" smtClean="0"/>
              <a:t>.</a:t>
            </a:r>
            <a:endParaRPr lang="en-US" sz="1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912" y="720199"/>
            <a:ext cx="2154081" cy="1884820"/>
          </a:xfrm>
          <a:prstGeom prst="rect">
            <a:avLst/>
          </a:prstGeom>
        </p:spPr>
      </p:pic>
    </p:spTree>
    <p:extLst>
      <p:ext uri="{BB962C8B-B14F-4D97-AF65-F5344CB8AC3E}">
        <p14:creationId xmlns:p14="http://schemas.microsoft.com/office/powerpoint/2010/main" val="1020040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nvSpPr>
        <p:spPr bwMode="auto">
          <a:xfrm>
            <a:off x="301625" y="1495197"/>
            <a:ext cx="4194175"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9pPr>
          </a:lstStyle>
          <a:p>
            <a:pPr>
              <a:buFont typeface="Arial" pitchFamily="34" charset="0"/>
              <a:buNone/>
            </a:pPr>
            <a:r>
              <a:rPr lang="tr-TR" sz="2800" dirty="0"/>
              <a:t>Assignment </a:t>
            </a:r>
            <a:r>
              <a:rPr lang="tr-TR" sz="2800" dirty="0" smtClean="0"/>
              <a:t>Operators</a:t>
            </a:r>
            <a:endParaRPr lang="tr-TR" sz="2800" dirty="0"/>
          </a:p>
        </p:txBody>
      </p:sp>
      <p:pic>
        <p:nvPicPr>
          <p:cNvPr id="4" name="table"/>
          <p:cNvPicPr>
            <a:picLocks noChangeAspect="1"/>
          </p:cNvPicPr>
          <p:nvPr/>
        </p:nvPicPr>
        <p:blipFill>
          <a:blip r:embed="rId2"/>
          <a:stretch>
            <a:fillRect/>
          </a:stretch>
        </p:blipFill>
        <p:spPr>
          <a:xfrm>
            <a:off x="4495800" y="254226"/>
            <a:ext cx="4194175" cy="4498975"/>
          </a:xfrm>
          <a:prstGeom prst="rect">
            <a:avLst/>
          </a:prstGeom>
        </p:spPr>
      </p:pic>
    </p:spTree>
    <p:extLst>
      <p:ext uri="{BB962C8B-B14F-4D97-AF65-F5344CB8AC3E}">
        <p14:creationId xmlns:p14="http://schemas.microsoft.com/office/powerpoint/2010/main" val="427982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nvSpPr>
        <p:spPr bwMode="auto">
          <a:xfrm>
            <a:off x="225425" y="1462541"/>
            <a:ext cx="4194175"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9pPr>
          </a:lstStyle>
          <a:p>
            <a:pPr>
              <a:buFont typeface="Arial" pitchFamily="34" charset="0"/>
              <a:buNone/>
            </a:pPr>
            <a:r>
              <a:rPr lang="tr-TR" sz="2800" dirty="0"/>
              <a:t>Comparison Operators</a:t>
            </a:r>
          </a:p>
          <a:p>
            <a:pPr>
              <a:buFont typeface="Arial" pitchFamily="34" charset="0"/>
              <a:buNone/>
            </a:pPr>
            <a:endParaRPr lang="tr-TR" sz="2800" dirty="0"/>
          </a:p>
        </p:txBody>
      </p:sp>
      <p:pic>
        <p:nvPicPr>
          <p:cNvPr id="4" name="table"/>
          <p:cNvPicPr>
            <a:picLocks noChangeAspect="1"/>
          </p:cNvPicPr>
          <p:nvPr/>
        </p:nvPicPr>
        <p:blipFill>
          <a:blip r:embed="rId2"/>
          <a:stretch>
            <a:fillRect/>
          </a:stretch>
        </p:blipFill>
        <p:spPr>
          <a:xfrm>
            <a:off x="4572000" y="395741"/>
            <a:ext cx="4194175" cy="4321178"/>
          </a:xfrm>
          <a:prstGeom prst="rect">
            <a:avLst/>
          </a:prstGeom>
        </p:spPr>
      </p:pic>
    </p:spTree>
    <p:extLst>
      <p:ext uri="{BB962C8B-B14F-4D97-AF65-F5344CB8AC3E}">
        <p14:creationId xmlns:p14="http://schemas.microsoft.com/office/powerpoint/2010/main" val="8181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Rot="1" noChangeArrowheads="1"/>
          </p:cNvSpPr>
          <p:nvPr/>
        </p:nvSpPr>
        <p:spPr bwMode="auto">
          <a:xfrm>
            <a:off x="225425" y="1473425"/>
            <a:ext cx="4194175"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9pPr>
          </a:lstStyle>
          <a:p>
            <a:pPr>
              <a:buFont typeface="Arial" pitchFamily="34" charset="0"/>
              <a:buNone/>
            </a:pPr>
            <a:r>
              <a:rPr lang="tr-TR" sz="2800" dirty="0"/>
              <a:t>Logical Operators</a:t>
            </a:r>
          </a:p>
          <a:p>
            <a:pPr>
              <a:buFont typeface="Arial" pitchFamily="34" charset="0"/>
              <a:buNone/>
            </a:pPr>
            <a:endParaRPr lang="tr-TR" sz="2800" dirty="0"/>
          </a:p>
        </p:txBody>
      </p:sp>
      <p:pic>
        <p:nvPicPr>
          <p:cNvPr id="5" name="table"/>
          <p:cNvPicPr>
            <a:picLocks noChangeAspect="1"/>
          </p:cNvPicPr>
          <p:nvPr/>
        </p:nvPicPr>
        <p:blipFill>
          <a:blip r:embed="rId2"/>
          <a:stretch>
            <a:fillRect/>
          </a:stretch>
        </p:blipFill>
        <p:spPr>
          <a:xfrm>
            <a:off x="4572000" y="178025"/>
            <a:ext cx="4194175" cy="4498978"/>
          </a:xfrm>
          <a:prstGeom prst="rect">
            <a:avLst/>
          </a:prstGeom>
        </p:spPr>
      </p:pic>
    </p:spTree>
    <p:extLst>
      <p:ext uri="{BB962C8B-B14F-4D97-AF65-F5344CB8AC3E}">
        <p14:creationId xmlns:p14="http://schemas.microsoft.com/office/powerpoint/2010/main" val="390439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8887"/>
            <a:ext cx="7222352" cy="698427"/>
          </a:xfrm>
        </p:spPr>
        <p:txBody>
          <a:bodyPr/>
          <a:lstStyle/>
          <a:p>
            <a:r>
              <a:rPr lang="en-US" dirty="0" smtClean="0"/>
              <a:t>Type of Operator</a:t>
            </a:r>
            <a:endParaRPr lang="en-US" dirty="0"/>
          </a:p>
        </p:txBody>
      </p:sp>
      <p:sp>
        <p:nvSpPr>
          <p:cNvPr id="3" name="Text Box 4"/>
          <p:cNvSpPr txBox="1">
            <a:spLocks noChangeArrowheads="1"/>
          </p:cNvSpPr>
          <p:nvPr/>
        </p:nvSpPr>
        <p:spPr bwMode="auto">
          <a:xfrm>
            <a:off x="381000" y="782865"/>
            <a:ext cx="8153400" cy="1261884"/>
          </a:xfrm>
          <a:prstGeom prst="rect">
            <a:avLst/>
          </a:prstGeom>
          <a:solidFill>
            <a:srgbClr val="FFFFFF"/>
          </a:solidFill>
          <a:ln w="9525" algn="ctr">
            <a:solidFill>
              <a:schemeClr val="tx1"/>
            </a:solidFill>
            <a:miter lim="800000"/>
            <a:headEnd/>
            <a:tailEnd/>
          </a:ln>
        </p:spPr>
        <p:txBody>
          <a:bodyPr>
            <a:spAutoFit/>
          </a:bodyPr>
          <a:lstStyle>
            <a:defPPr>
              <a:defRPr lang="zh-TW"/>
            </a:defPPr>
            <a:lvl1pPr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5pPr>
            <a:lvl6pPr marL="2286000" algn="l" defTabSz="914400" rtl="0" eaLnBrk="1" latinLnBrk="0" hangingPunct="1">
              <a:defRPr b="1" kern="1200">
                <a:solidFill>
                  <a:schemeClr val="tx1"/>
                </a:solidFill>
                <a:latin typeface="Arial" pitchFamily="34" charset="0"/>
                <a:ea typeface="PMingLiU" pitchFamily="18" charset="-120"/>
                <a:cs typeface="+mn-cs"/>
              </a:defRPr>
            </a:lvl6pPr>
            <a:lvl7pPr marL="2743200" algn="l" defTabSz="914400" rtl="0" eaLnBrk="1" latinLnBrk="0" hangingPunct="1">
              <a:defRPr b="1" kern="1200">
                <a:solidFill>
                  <a:schemeClr val="tx1"/>
                </a:solidFill>
                <a:latin typeface="Arial" pitchFamily="34" charset="0"/>
                <a:ea typeface="PMingLiU" pitchFamily="18" charset="-120"/>
                <a:cs typeface="+mn-cs"/>
              </a:defRPr>
            </a:lvl7pPr>
            <a:lvl8pPr marL="3200400" algn="l" defTabSz="914400" rtl="0" eaLnBrk="1" latinLnBrk="0" hangingPunct="1">
              <a:defRPr b="1" kern="1200">
                <a:solidFill>
                  <a:schemeClr val="tx1"/>
                </a:solidFill>
                <a:latin typeface="Arial" pitchFamily="34" charset="0"/>
                <a:ea typeface="PMingLiU" pitchFamily="18" charset="-120"/>
                <a:cs typeface="+mn-cs"/>
              </a:defRPr>
            </a:lvl8pPr>
            <a:lvl9pPr marL="3657600" algn="l" defTabSz="914400" rtl="0" eaLnBrk="1" latinLnBrk="0" hangingPunct="1">
              <a:defRPr b="1" kern="1200">
                <a:solidFill>
                  <a:schemeClr val="tx1"/>
                </a:solidFill>
                <a:latin typeface="Arial" pitchFamily="34" charset="0"/>
                <a:ea typeface="PMingLiU" pitchFamily="18" charset="-120"/>
                <a:cs typeface="+mn-cs"/>
              </a:defRPr>
            </a:lvl9pPr>
          </a:lstStyle>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var x = "hello", </a:t>
            </a:r>
            <a:r>
              <a:rPr kumimoji="1" lang="en-US" sz="2000" dirty="0" smtClean="0">
                <a:latin typeface="Courier New" pitchFamily="49" charset="0"/>
              </a:rPr>
              <a:t>y=true, z=123;</a:t>
            </a:r>
            <a:endParaRPr kumimoji="1" lang="en-US" sz="2000"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alert("Variable x value is " + </a:t>
            </a:r>
            <a:r>
              <a:rPr kumimoji="1" lang="en-US" sz="2000" dirty="0" err="1">
                <a:latin typeface="Courier New" pitchFamily="49" charset="0"/>
              </a:rPr>
              <a:t>typeof</a:t>
            </a:r>
            <a:r>
              <a:rPr kumimoji="1" lang="en-US" sz="2000" dirty="0">
                <a:latin typeface="Courier New" pitchFamily="49" charset="0"/>
              </a:rPr>
              <a:t> x );</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alert("Variable y value is " + </a:t>
            </a:r>
            <a:r>
              <a:rPr kumimoji="1" lang="en-US" sz="2000" dirty="0" err="1">
                <a:latin typeface="Courier New" pitchFamily="49" charset="0"/>
              </a:rPr>
              <a:t>typeof</a:t>
            </a:r>
            <a:r>
              <a:rPr kumimoji="1" lang="en-US" sz="2000" dirty="0">
                <a:latin typeface="Courier New" pitchFamily="49" charset="0"/>
              </a:rPr>
              <a:t> y );</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alert("Variable x value is " + </a:t>
            </a:r>
            <a:r>
              <a:rPr kumimoji="1" lang="en-US" sz="2000" dirty="0" err="1">
                <a:latin typeface="Courier New" pitchFamily="49" charset="0"/>
              </a:rPr>
              <a:t>typeof</a:t>
            </a:r>
            <a:r>
              <a:rPr kumimoji="1" lang="en-US" sz="2000" dirty="0">
                <a:latin typeface="Courier New" pitchFamily="49" charset="0"/>
              </a:rPr>
              <a:t> z );</a:t>
            </a:r>
          </a:p>
        </p:txBody>
      </p:sp>
      <p:sp>
        <p:nvSpPr>
          <p:cNvPr id="4" name="Rectangle 3"/>
          <p:cNvSpPr>
            <a:spLocks noGrp="1" noChangeArrowheads="1"/>
          </p:cNvSpPr>
          <p:nvPr/>
        </p:nvSpPr>
        <p:spPr bwMode="auto">
          <a:xfrm>
            <a:off x="332018" y="2295978"/>
            <a:ext cx="8534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pPr eaLnBrk="1" hangingPunct="1">
              <a:lnSpc>
                <a:spcPct val="90000"/>
              </a:lnSpc>
            </a:pPr>
            <a:r>
              <a:rPr lang="en-US" dirty="0" smtClean="0"/>
              <a:t>An unary operator that tells the type of its operand.</a:t>
            </a:r>
          </a:p>
          <a:p>
            <a:pPr lvl="1" eaLnBrk="1" hangingPunct="1">
              <a:lnSpc>
                <a:spcPct val="90000"/>
              </a:lnSpc>
            </a:pPr>
            <a:r>
              <a:rPr lang="en-US" dirty="0" smtClean="0"/>
              <a:t>Returns a string which can be "number", "string", "</a:t>
            </a:r>
            <a:r>
              <a:rPr lang="en-US" dirty="0" err="1" smtClean="0"/>
              <a:t>boolean</a:t>
            </a:r>
            <a:r>
              <a:rPr lang="en-US" dirty="0" smtClean="0"/>
              <a:t>", "object", "function", "undefined", and "null"</a:t>
            </a:r>
          </a:p>
          <a:p>
            <a:pPr lvl="1" eaLnBrk="1" hangingPunct="1">
              <a:lnSpc>
                <a:spcPct val="90000"/>
              </a:lnSpc>
            </a:pPr>
            <a:endParaRPr lang="en-US" dirty="0" smtClean="0"/>
          </a:p>
          <a:p>
            <a:pPr lvl="1" eaLnBrk="1" hangingPunct="1">
              <a:lnSpc>
                <a:spcPct val="90000"/>
              </a:lnSpc>
            </a:pPr>
            <a:r>
              <a:rPr lang="en-US" dirty="0" smtClean="0"/>
              <a:t>An array is internally represented as an object.</a:t>
            </a:r>
          </a:p>
        </p:txBody>
      </p:sp>
    </p:spTree>
    <p:extLst>
      <p:ext uri="{BB962C8B-B14F-4D97-AF65-F5344CB8AC3E}">
        <p14:creationId xmlns:p14="http://schemas.microsoft.com/office/powerpoint/2010/main" val="425471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87542"/>
          </a:xfrm>
        </p:spPr>
        <p:txBody>
          <a:bodyPr/>
          <a:lstStyle/>
          <a:p>
            <a:r>
              <a:rPr lang="en-US" dirty="0" smtClean="0"/>
              <a:t>Conditional Statements</a:t>
            </a:r>
            <a:endParaRPr lang="en-US" dirty="0"/>
          </a:p>
        </p:txBody>
      </p:sp>
      <p:sp>
        <p:nvSpPr>
          <p:cNvPr id="3" name="TextBox 2"/>
          <p:cNvSpPr txBox="1"/>
          <p:nvPr/>
        </p:nvSpPr>
        <p:spPr>
          <a:xfrm>
            <a:off x="740229" y="1012371"/>
            <a:ext cx="6324600" cy="338554"/>
          </a:xfrm>
          <a:prstGeom prst="rect">
            <a:avLst/>
          </a:prstGeom>
          <a:noFill/>
        </p:spPr>
        <p:txBody>
          <a:bodyPr wrap="square" rtlCol="0">
            <a:spAutoFit/>
          </a:bodyPr>
          <a:lstStyle/>
          <a:p>
            <a:pPr marL="342900" indent="-342900" defTabSz="430213">
              <a:spcAft>
                <a:spcPts val="400"/>
              </a:spcAft>
              <a:buSzPct val="100000"/>
              <a:buFont typeface="+mj-lt"/>
              <a:buAutoNum type="arabicPeriod"/>
            </a:pPr>
            <a:r>
              <a:rPr lang="en-US" sz="1600" b="1" dirty="0"/>
              <a:t>if statement </a:t>
            </a:r>
            <a:endParaRPr lang="en-US" sz="1600" dirty="0" smtClean="0">
              <a:solidFill>
                <a:srgbClr val="000000"/>
              </a:solidFill>
              <a:latin typeface="HP Simplified" pitchFamily="34" charset="0"/>
              <a:cs typeface="HP Simplified"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635" y="1350925"/>
            <a:ext cx="6924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0229" y="2394857"/>
            <a:ext cx="4669971" cy="338554"/>
          </a:xfrm>
          <a:prstGeom prst="rect">
            <a:avLst/>
          </a:prstGeom>
          <a:noFill/>
        </p:spPr>
        <p:txBody>
          <a:bodyPr wrap="square" rtlCol="0">
            <a:spAutoFit/>
          </a:bodyPr>
          <a:lstStyle/>
          <a:p>
            <a:pPr defTabSz="430213">
              <a:spcAft>
                <a:spcPts val="400"/>
              </a:spcAft>
              <a:buSzPct val="100000"/>
            </a:pPr>
            <a:r>
              <a:rPr lang="en-US" sz="1600" dirty="0" smtClean="0">
                <a:solidFill>
                  <a:srgbClr val="000000"/>
                </a:solidFill>
                <a:latin typeface="HP Simplified" pitchFamily="34" charset="0"/>
                <a:cs typeface="HP Simplified" pitchFamily="34" charset="0"/>
              </a:rPr>
              <a:t>2. </a:t>
            </a:r>
            <a:r>
              <a:rPr lang="en-US" sz="1600" b="1" dirty="0"/>
              <a:t>if...else </a:t>
            </a:r>
            <a:r>
              <a:rPr lang="en-US" sz="1600" b="1" dirty="0" smtClean="0"/>
              <a:t>statement</a:t>
            </a:r>
            <a:endParaRPr lang="en-US" sz="1600" dirty="0" smtClean="0">
              <a:solidFill>
                <a:srgbClr val="000000"/>
              </a:solidFill>
              <a:latin typeface="HP Simplified" pitchFamily="34" charset="0"/>
              <a:cs typeface="HP Simplified" pitchFamily="34"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635" y="2831382"/>
            <a:ext cx="66198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762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2771" y="102866"/>
            <a:ext cx="7108372" cy="338554"/>
          </a:xfrm>
          <a:prstGeom prst="rect">
            <a:avLst/>
          </a:prstGeom>
          <a:noFill/>
        </p:spPr>
        <p:txBody>
          <a:bodyPr wrap="square" rtlCol="0">
            <a:spAutoFit/>
          </a:bodyPr>
          <a:lstStyle/>
          <a:p>
            <a:pPr defTabSz="430213">
              <a:spcAft>
                <a:spcPts val="400"/>
              </a:spcAft>
              <a:buSzPct val="100000"/>
            </a:pPr>
            <a:r>
              <a:rPr lang="en-US" sz="1600" dirty="0" smtClean="0">
                <a:solidFill>
                  <a:srgbClr val="000000"/>
                </a:solidFill>
                <a:latin typeface="HP Simplified" pitchFamily="34" charset="0"/>
                <a:cs typeface="HP Simplified" pitchFamily="34" charset="0"/>
              </a:rPr>
              <a:t>3. </a:t>
            </a:r>
            <a:r>
              <a:rPr lang="en-US" sz="1600" b="1" dirty="0"/>
              <a:t>if...else if... statement </a:t>
            </a:r>
            <a:endParaRPr lang="en-US" sz="1600" dirty="0" smtClean="0">
              <a:solidFill>
                <a:srgbClr val="000000"/>
              </a:solidFill>
              <a:latin typeface="HP Simplified" pitchFamily="34" charset="0"/>
              <a:cs typeface="HP Simplified"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909" y="441420"/>
            <a:ext cx="7400925" cy="181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9857" y="2423716"/>
            <a:ext cx="3467100" cy="338554"/>
          </a:xfrm>
          <a:prstGeom prst="rect">
            <a:avLst/>
          </a:prstGeom>
          <a:noFill/>
        </p:spPr>
        <p:txBody>
          <a:bodyPr wrap="square" rtlCol="0">
            <a:spAutoFit/>
          </a:bodyPr>
          <a:lstStyle/>
          <a:p>
            <a:pPr defTabSz="430213">
              <a:spcAft>
                <a:spcPts val="400"/>
              </a:spcAft>
              <a:buSzPct val="100000"/>
            </a:pPr>
            <a:r>
              <a:rPr lang="en-US" sz="1600" b="1" dirty="0" smtClean="0"/>
              <a:t>4. switch </a:t>
            </a:r>
            <a:r>
              <a:rPr lang="en-US" sz="1600" b="1" dirty="0"/>
              <a:t>statement </a:t>
            </a:r>
            <a:endParaRPr lang="en-US" sz="1600" dirty="0" smtClean="0">
              <a:solidFill>
                <a:srgbClr val="000000"/>
              </a:solidFill>
              <a:latin typeface="HP Simplified" pitchFamily="34" charset="0"/>
              <a:cs typeface="HP Simplified"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10" y="2762271"/>
            <a:ext cx="7771720" cy="187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13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895" y="0"/>
            <a:ext cx="7222352" cy="589570"/>
          </a:xfrm>
        </p:spPr>
        <p:txBody>
          <a:bodyPr/>
          <a:lstStyle/>
          <a:p>
            <a:r>
              <a:rPr lang="en-US" dirty="0" smtClean="0"/>
              <a:t>Looping Statements</a:t>
            </a:r>
            <a:endParaRPr lang="en-US" dirty="0"/>
          </a:p>
        </p:txBody>
      </p:sp>
      <p:sp>
        <p:nvSpPr>
          <p:cNvPr id="3" name="TextBox 2"/>
          <p:cNvSpPr txBox="1"/>
          <p:nvPr/>
        </p:nvSpPr>
        <p:spPr>
          <a:xfrm>
            <a:off x="805543" y="619390"/>
            <a:ext cx="6281057" cy="338554"/>
          </a:xfrm>
          <a:prstGeom prst="rect">
            <a:avLst/>
          </a:prstGeom>
          <a:noFill/>
        </p:spPr>
        <p:txBody>
          <a:bodyPr wrap="square" rtlCol="0">
            <a:spAutoFit/>
          </a:bodyPr>
          <a:lstStyle/>
          <a:p>
            <a:pPr defTabSz="430213">
              <a:spcAft>
                <a:spcPts val="400"/>
              </a:spcAft>
              <a:buSzPct val="100000"/>
            </a:pPr>
            <a:r>
              <a:rPr lang="en-US" sz="1600" b="1" i="1" dirty="0" smtClean="0"/>
              <a:t>1. while </a:t>
            </a:r>
            <a:r>
              <a:rPr lang="en-US" sz="1600" b="1" dirty="0"/>
              <a:t>Loop </a:t>
            </a:r>
            <a:endParaRPr lang="en-US" sz="1600" dirty="0" smtClean="0">
              <a:solidFill>
                <a:srgbClr val="000000"/>
              </a:solidFill>
              <a:latin typeface="HP Simplified" pitchFamily="34" charset="0"/>
              <a:cs typeface="HP Simplified"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74" y="980396"/>
            <a:ext cx="6753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05543" y="1975079"/>
            <a:ext cx="4212771" cy="338554"/>
          </a:xfrm>
          <a:prstGeom prst="rect">
            <a:avLst/>
          </a:prstGeom>
          <a:noFill/>
        </p:spPr>
        <p:txBody>
          <a:bodyPr wrap="square" rtlCol="0">
            <a:spAutoFit/>
          </a:bodyPr>
          <a:lstStyle/>
          <a:p>
            <a:pPr defTabSz="430213">
              <a:spcAft>
                <a:spcPts val="400"/>
              </a:spcAft>
              <a:buSzPct val="100000"/>
            </a:pPr>
            <a:r>
              <a:rPr lang="en-US" sz="1600" dirty="0" smtClean="0">
                <a:solidFill>
                  <a:srgbClr val="000000"/>
                </a:solidFill>
                <a:latin typeface="HP Simplified" pitchFamily="34" charset="0"/>
                <a:cs typeface="HP Simplified" pitchFamily="34" charset="0"/>
              </a:rPr>
              <a:t>2. </a:t>
            </a:r>
            <a:r>
              <a:rPr lang="en-US" sz="1600" b="1" i="1" dirty="0"/>
              <a:t>do...while </a:t>
            </a:r>
            <a:r>
              <a:rPr lang="en-US" sz="1600" b="1" dirty="0"/>
              <a:t>Loop </a:t>
            </a:r>
            <a:endParaRPr lang="en-US" sz="1600" dirty="0" smtClean="0">
              <a:solidFill>
                <a:srgbClr val="000000"/>
              </a:solidFill>
              <a:latin typeface="HP Simplified" pitchFamily="34" charset="0"/>
              <a:cs typeface="HP Simplified"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959" y="2441120"/>
            <a:ext cx="4911497" cy="974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05543" y="3415391"/>
            <a:ext cx="4071257" cy="338554"/>
          </a:xfrm>
          <a:prstGeom prst="rect">
            <a:avLst/>
          </a:prstGeom>
          <a:noFill/>
        </p:spPr>
        <p:txBody>
          <a:bodyPr wrap="square" rtlCol="0">
            <a:spAutoFit/>
          </a:bodyPr>
          <a:lstStyle/>
          <a:p>
            <a:pPr defTabSz="430213">
              <a:spcAft>
                <a:spcPts val="400"/>
              </a:spcAft>
              <a:buSzPct val="100000"/>
            </a:pPr>
            <a:r>
              <a:rPr lang="en-US" sz="1600" dirty="0" smtClean="0">
                <a:solidFill>
                  <a:srgbClr val="000000"/>
                </a:solidFill>
                <a:latin typeface="HP Simplified" pitchFamily="34" charset="0"/>
                <a:cs typeface="HP Simplified" pitchFamily="34" charset="0"/>
              </a:rPr>
              <a:t>3. </a:t>
            </a:r>
            <a:r>
              <a:rPr lang="en-US" sz="1600" b="1" i="1" dirty="0"/>
              <a:t>for </a:t>
            </a:r>
            <a:r>
              <a:rPr lang="en-US" sz="1600" b="1" dirty="0"/>
              <a:t>Loop </a:t>
            </a:r>
            <a:endParaRPr lang="en-US" sz="1600" dirty="0" smtClean="0">
              <a:solidFill>
                <a:srgbClr val="000000"/>
              </a:solidFill>
              <a:latin typeface="HP Simplified" pitchFamily="34" charset="0"/>
              <a:cs typeface="HP Simplified" pitchFamily="34" charset="0"/>
            </a:endParaRPr>
          </a:p>
        </p:txBody>
      </p:sp>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3753945"/>
            <a:ext cx="75819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35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55" y="0"/>
            <a:ext cx="7222352" cy="687542"/>
          </a:xfrm>
        </p:spPr>
        <p:txBody>
          <a:bodyPr/>
          <a:lstStyle/>
          <a:p>
            <a:r>
              <a:rPr lang="en-US" dirty="0"/>
              <a:t>Functions (Return Values)</a:t>
            </a:r>
          </a:p>
        </p:txBody>
      </p:sp>
      <p:sp>
        <p:nvSpPr>
          <p:cNvPr id="3" name="Text Box 3"/>
          <p:cNvSpPr txBox="1">
            <a:spLocks noChangeArrowheads="1"/>
          </p:cNvSpPr>
          <p:nvPr/>
        </p:nvSpPr>
        <p:spPr bwMode="auto">
          <a:xfrm>
            <a:off x="0" y="598713"/>
            <a:ext cx="9144000" cy="5268685"/>
          </a:xfrm>
          <a:prstGeom prst="rect">
            <a:avLst/>
          </a:prstGeom>
          <a:solidFill>
            <a:srgbClr val="FFFFFF"/>
          </a:solidFill>
          <a:ln w="9525" algn="ctr">
            <a:solidFill>
              <a:schemeClr val="tx1"/>
            </a:solidFill>
            <a:miter lim="800000"/>
            <a:headEnd/>
            <a:tailEnd/>
          </a:ln>
        </p:spPr>
        <p:txBody>
          <a:bodyPr/>
          <a:lstStyle>
            <a:defPPr>
              <a:defRPr lang="zh-TW"/>
            </a:defPPr>
            <a:lvl1pPr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5pPr>
            <a:lvl6pPr marL="2286000" algn="l" defTabSz="914400" rtl="0" eaLnBrk="1" latinLnBrk="0" hangingPunct="1">
              <a:defRPr b="1" kern="1200">
                <a:solidFill>
                  <a:schemeClr val="tx1"/>
                </a:solidFill>
                <a:latin typeface="Arial" pitchFamily="34" charset="0"/>
                <a:ea typeface="PMingLiU" pitchFamily="18" charset="-120"/>
                <a:cs typeface="+mn-cs"/>
              </a:defRPr>
            </a:lvl6pPr>
            <a:lvl7pPr marL="2743200" algn="l" defTabSz="914400" rtl="0" eaLnBrk="1" latinLnBrk="0" hangingPunct="1">
              <a:defRPr b="1" kern="1200">
                <a:solidFill>
                  <a:schemeClr val="tx1"/>
                </a:solidFill>
                <a:latin typeface="Arial" pitchFamily="34" charset="0"/>
                <a:ea typeface="PMingLiU" pitchFamily="18" charset="-120"/>
                <a:cs typeface="+mn-cs"/>
              </a:defRPr>
            </a:lvl7pPr>
            <a:lvl8pPr marL="3200400" algn="l" defTabSz="914400" rtl="0" eaLnBrk="1" latinLnBrk="0" hangingPunct="1">
              <a:defRPr b="1" kern="1200">
                <a:solidFill>
                  <a:schemeClr val="tx1"/>
                </a:solidFill>
                <a:latin typeface="Arial" pitchFamily="34" charset="0"/>
                <a:ea typeface="PMingLiU" pitchFamily="18" charset="-120"/>
                <a:cs typeface="+mn-cs"/>
              </a:defRPr>
            </a:lvl8pPr>
            <a:lvl9pPr marL="3657600" algn="l" defTabSz="914400" rtl="0" eaLnBrk="1" latinLnBrk="0" hangingPunct="1">
              <a:defRPr b="1" kern="1200">
                <a:solidFill>
                  <a:schemeClr val="tx1"/>
                </a:solidFill>
                <a:latin typeface="Arial" pitchFamily="34" charset="0"/>
                <a:ea typeface="PMingLiU" pitchFamily="18" charset="-120"/>
                <a:cs typeface="+mn-cs"/>
              </a:defRPr>
            </a:lvl9pPr>
          </a:lstStyle>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A function can return value of any type using the</a:t>
            </a: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keyword "return</a:t>
            </a:r>
            <a:r>
              <a:rPr kumimoji="1" lang="en-US" dirty="0" smtClean="0">
                <a:solidFill>
                  <a:schemeClr val="hlink"/>
                </a:solidFill>
                <a:latin typeface="Courier New" pitchFamily="49" charset="0"/>
              </a:rPr>
              <a:t>".</a:t>
            </a:r>
            <a:endParaRPr kumimoji="1" lang="en-US"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The same function can possibly return values </a:t>
            </a: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of different types</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function foo (p1) {</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if (</a:t>
            </a:r>
            <a:r>
              <a:rPr kumimoji="1" lang="en-US" dirty="0" err="1">
                <a:latin typeface="Courier New" pitchFamily="49" charset="0"/>
              </a:rPr>
              <a:t>typeof</a:t>
            </a:r>
            <a:r>
              <a:rPr kumimoji="1" lang="en-US" dirty="0">
                <a:latin typeface="Courier New" pitchFamily="49" charset="0"/>
              </a:rPr>
              <a:t>(p1) == "number")</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return 0;	// Return a number</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else</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if (</a:t>
            </a:r>
            <a:r>
              <a:rPr kumimoji="1" lang="en-US" dirty="0" err="1">
                <a:latin typeface="Courier New" pitchFamily="49" charset="0"/>
              </a:rPr>
              <a:t>typeof</a:t>
            </a:r>
            <a:r>
              <a:rPr kumimoji="1" lang="en-US" dirty="0">
                <a:latin typeface="Courier New" pitchFamily="49" charset="0"/>
              </a:rPr>
              <a:t>(p1) == "string")</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return "zero"; // Return a string</a:t>
            </a:r>
          </a:p>
          <a:p>
            <a:pPr eaLnBrk="1" hangingPunct="1">
              <a:lnSpc>
                <a:spcPct val="80000"/>
              </a:lnSpc>
              <a:spcBef>
                <a:spcPct val="20000"/>
              </a:spcBef>
              <a:buClr>
                <a:schemeClr val="hlink"/>
              </a:buClr>
              <a:buSzPct val="70000"/>
              <a:buFont typeface="Wingdings" pitchFamily="2" charset="2"/>
              <a:buNone/>
            </a:pPr>
            <a:endParaRPr kumimoji="1" lang="en-US"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 If no value being explicitly returned </a:t>
            </a: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 "undefined" is returned.</a:t>
            </a:r>
            <a:endParaRPr kumimoji="1" lang="en-US"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endParaRPr kumimoji="1" lang="en-US"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foo(1);		// returns 0</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foo("</a:t>
            </a:r>
            <a:r>
              <a:rPr kumimoji="1" lang="en-US" dirty="0" err="1">
                <a:latin typeface="Courier New" pitchFamily="49" charset="0"/>
              </a:rPr>
              <a:t>abc</a:t>
            </a:r>
            <a:r>
              <a:rPr kumimoji="1" lang="en-US" dirty="0">
                <a:latin typeface="Courier New" pitchFamily="49" charset="0"/>
              </a:rPr>
              <a:t>");		// returns "zero"</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foo();		// returns undefined</a:t>
            </a:r>
          </a:p>
          <a:p>
            <a:pPr eaLnBrk="1" hangingPunct="1">
              <a:lnSpc>
                <a:spcPct val="80000"/>
              </a:lnSpc>
              <a:spcBef>
                <a:spcPct val="20000"/>
              </a:spcBef>
              <a:buClr>
                <a:schemeClr val="hlink"/>
              </a:buClr>
              <a:buSzPct val="70000"/>
              <a:buFont typeface="Wingdings" pitchFamily="2" charset="2"/>
              <a:buNone/>
            </a:pPr>
            <a:endParaRPr kumimoji="1" lang="en-US" dirty="0">
              <a:latin typeface="Courier New" pitchFamily="49" charset="0"/>
            </a:endParaRPr>
          </a:p>
        </p:txBody>
      </p:sp>
    </p:spTree>
    <p:extLst>
      <p:ext uri="{BB962C8B-B14F-4D97-AF65-F5344CB8AC3E}">
        <p14:creationId xmlns:p14="http://schemas.microsoft.com/office/powerpoint/2010/main" val="556598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65770"/>
          </a:xfrm>
        </p:spPr>
        <p:txBody>
          <a:bodyPr/>
          <a:lstStyle/>
          <a:p>
            <a:r>
              <a:rPr lang="en-US" dirty="0"/>
              <a:t>Embedding JavaScript</a:t>
            </a:r>
          </a:p>
        </p:txBody>
      </p:sp>
      <p:sp>
        <p:nvSpPr>
          <p:cNvPr id="3" name="TextBox 2"/>
          <p:cNvSpPr txBox="1"/>
          <p:nvPr/>
        </p:nvSpPr>
        <p:spPr>
          <a:xfrm>
            <a:off x="555171" y="1055914"/>
            <a:ext cx="8588829" cy="1815882"/>
          </a:xfrm>
          <a:prstGeom prst="rect">
            <a:avLst/>
          </a:prstGeom>
          <a:noFill/>
        </p:spPr>
        <p:txBody>
          <a:bodyPr wrap="square" rtlCol="0">
            <a:spAutoFit/>
          </a:bodyPr>
          <a:lstStyle/>
          <a:p>
            <a:pPr marL="285750" indent="-285750">
              <a:lnSpc>
                <a:spcPct val="150000"/>
              </a:lnSpc>
              <a:buFont typeface="Wingdings" pitchFamily="2" charset="2"/>
              <a:buChar char="§"/>
            </a:pPr>
            <a:r>
              <a:rPr lang="en-US" sz="1600" dirty="0"/>
              <a:t>You can use the SRC attribute of the &lt;SCRIPT&gt; tag to call JavaScript code</a:t>
            </a:r>
          </a:p>
          <a:p>
            <a:pPr>
              <a:lnSpc>
                <a:spcPct val="150000"/>
              </a:lnSpc>
            </a:pPr>
            <a:r>
              <a:rPr lang="en-US" sz="1600" dirty="0" smtClean="0"/>
              <a:t>        from </a:t>
            </a:r>
            <a:r>
              <a:rPr lang="en-US" sz="1600" dirty="0"/>
              <a:t>an external text file</a:t>
            </a:r>
            <a:r>
              <a:rPr lang="en-US" sz="1600" dirty="0" smtClean="0"/>
              <a:t>.</a:t>
            </a:r>
          </a:p>
          <a:p>
            <a:pPr marL="285750" indent="-285750">
              <a:lnSpc>
                <a:spcPct val="150000"/>
              </a:lnSpc>
              <a:buFont typeface="Wingdings" pitchFamily="2" charset="2"/>
              <a:buChar char="§"/>
            </a:pPr>
            <a:r>
              <a:rPr lang="en-US" sz="1600" dirty="0"/>
              <a:t>This is useful if you have a lot of code or </a:t>
            </a:r>
            <a:r>
              <a:rPr lang="en-US" sz="1600" dirty="0" smtClean="0"/>
              <a:t>you  want </a:t>
            </a:r>
            <a:r>
              <a:rPr lang="en-US" sz="1600" dirty="0"/>
              <a:t>to run it from several pages, because any number of pages can call </a:t>
            </a:r>
            <a:r>
              <a:rPr lang="en-US" sz="1600" dirty="0" smtClean="0"/>
              <a:t>the  same </a:t>
            </a:r>
            <a:r>
              <a:rPr lang="en-US" sz="1600" dirty="0"/>
              <a:t>external JavaScript file.</a:t>
            </a:r>
            <a:endParaRPr lang="en-US" sz="1600" dirty="0" smtClean="0"/>
          </a:p>
          <a:p>
            <a:endParaRPr lang="en-US" sz="1600" dirty="0" smtClean="0">
              <a:solidFill>
                <a:srgbClr val="000000"/>
              </a:solidFill>
              <a:latin typeface="HP Simplified" pitchFamily="34" charset="0"/>
              <a:cs typeface="HP Simplified"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692" y="2871796"/>
            <a:ext cx="44862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378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709313"/>
          </a:xfrm>
        </p:spPr>
        <p:txBody>
          <a:bodyPr/>
          <a:lstStyle/>
          <a:p>
            <a:r>
              <a:rPr lang="en-US" dirty="0"/>
              <a:t>JavaScript - The Date Object </a:t>
            </a:r>
          </a:p>
        </p:txBody>
      </p:sp>
      <p:sp>
        <p:nvSpPr>
          <p:cNvPr id="3" name="TextBox 2"/>
          <p:cNvSpPr txBox="1"/>
          <p:nvPr/>
        </p:nvSpPr>
        <p:spPr>
          <a:xfrm>
            <a:off x="500743" y="947057"/>
            <a:ext cx="6553200" cy="1918474"/>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The Date object is a datatype built into the JavaScript language. Date objects are created with the </a:t>
            </a:r>
            <a:r>
              <a:rPr lang="en-US" sz="1600" b="1" dirty="0"/>
              <a:t>new Date( ) </a:t>
            </a:r>
            <a:endParaRPr lang="en-US" sz="1600" b="1" dirty="0" smtClean="0"/>
          </a:p>
          <a:p>
            <a:pPr marL="285750" indent="-285750" defTabSz="430213">
              <a:spcAft>
                <a:spcPts val="400"/>
              </a:spcAft>
              <a:buSzPct val="100000"/>
              <a:buFont typeface="Wingdings" pitchFamily="2" charset="2"/>
              <a:buChar char="§"/>
            </a:pPr>
            <a:r>
              <a:rPr lang="en-US" sz="1600" dirty="0"/>
              <a:t>Once a Date object is created, a number of methods allow you to operate on it. </a:t>
            </a:r>
            <a:endParaRPr lang="en-US" sz="1600" dirty="0" smtClean="0"/>
          </a:p>
          <a:p>
            <a:pPr marL="285750" indent="-285750" defTabSz="430213">
              <a:spcAft>
                <a:spcPts val="400"/>
              </a:spcAft>
              <a:buSzPct val="100000"/>
              <a:buFont typeface="Wingdings" pitchFamily="2" charset="2"/>
              <a:buChar char="§"/>
            </a:pPr>
            <a:r>
              <a:rPr lang="en-US" sz="1600" dirty="0" smtClean="0"/>
              <a:t>Most </a:t>
            </a:r>
            <a:r>
              <a:rPr lang="en-US" sz="1600" dirty="0"/>
              <a:t>methods simply allow you to get and set the year, month, day, hour, minute, second, and millisecond fields of the object, using either local time or UTC (universal, or GMT) time. </a:t>
            </a:r>
            <a:endParaRPr lang="en-US" sz="1600" dirty="0" smtClean="0">
              <a:solidFill>
                <a:srgbClr val="000000"/>
              </a:solidFill>
              <a:latin typeface="HP Simplified" pitchFamily="34" charset="0"/>
              <a:cs typeface="HP Simplified"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14" y="3177949"/>
            <a:ext cx="7143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56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0"/>
            <a:ext cx="7222352" cy="807285"/>
          </a:xfrm>
        </p:spPr>
        <p:txBody>
          <a:bodyPr/>
          <a:lstStyle/>
          <a:p>
            <a:r>
              <a:rPr lang="en-US" dirty="0" smtClean="0">
                <a:latin typeface="+mj-lt"/>
              </a:rPr>
              <a:t>Agenda</a:t>
            </a:r>
            <a:endParaRPr lang="en-US" dirty="0">
              <a:latin typeface="+mj-lt"/>
            </a:endParaRPr>
          </a:p>
        </p:txBody>
      </p:sp>
      <p:sp>
        <p:nvSpPr>
          <p:cNvPr id="3" name="TextBox 2"/>
          <p:cNvSpPr txBox="1"/>
          <p:nvPr/>
        </p:nvSpPr>
        <p:spPr>
          <a:xfrm>
            <a:off x="859971" y="457199"/>
            <a:ext cx="8131629" cy="6022161"/>
          </a:xfrm>
          <a:prstGeom prst="rect">
            <a:avLst/>
          </a:prstGeom>
          <a:noFill/>
        </p:spPr>
        <p:txBody>
          <a:bodyPr wrap="square" rtlCol="0">
            <a:spAutoFit/>
          </a:bodyPr>
          <a:lstStyle/>
          <a:p>
            <a:pPr marL="342900" indent="-342900" defTabSz="430213">
              <a:spcAft>
                <a:spcPts val="400"/>
              </a:spcAft>
              <a:buSzPct val="100000"/>
              <a:buFont typeface="Wingdings" pitchFamily="2" charset="2"/>
              <a:buChar char="§"/>
            </a:pPr>
            <a:r>
              <a:rPr lang="en-US" sz="2000" dirty="0">
                <a:solidFill>
                  <a:srgbClr val="000000"/>
                </a:solidFill>
                <a:latin typeface="HP Simplified" pitchFamily="34" charset="0"/>
                <a:cs typeface="HP Simplified" pitchFamily="34" charset="0"/>
              </a:rPr>
              <a:t>Overview of </a:t>
            </a:r>
            <a:r>
              <a:rPr lang="en-US" sz="2000" dirty="0" smtClean="0">
                <a:solidFill>
                  <a:srgbClr val="000000"/>
                </a:solidFill>
                <a:latin typeface="HP Simplified" pitchFamily="34" charset="0"/>
                <a:cs typeface="HP Simplified" pitchFamily="34" charset="0"/>
              </a:rPr>
              <a:t>JavaScript</a:t>
            </a:r>
          </a:p>
          <a:p>
            <a:pPr marL="342900" indent="-342900" defTabSz="430213">
              <a:spcAft>
                <a:spcPts val="400"/>
              </a:spcAft>
              <a:buSzPct val="100000"/>
              <a:buFont typeface="Wingdings" pitchFamily="2" charset="2"/>
              <a:buChar char="§"/>
            </a:pPr>
            <a:r>
              <a:rPr lang="en-US" sz="2000" dirty="0" smtClean="0">
                <a:solidFill>
                  <a:srgbClr val="000000"/>
                </a:solidFill>
                <a:latin typeface="HP Simplified" pitchFamily="34" charset="0"/>
                <a:cs typeface="HP Simplified" pitchFamily="34" charset="0"/>
              </a:rPr>
              <a:t>JavaScript Syntax</a:t>
            </a:r>
          </a:p>
          <a:p>
            <a:pPr marL="342900" indent="-342900" defTabSz="430213">
              <a:spcAft>
                <a:spcPts val="400"/>
              </a:spcAft>
              <a:buSzPct val="100000"/>
              <a:buFont typeface="Wingdings" pitchFamily="2" charset="2"/>
              <a:buChar char="§"/>
            </a:pPr>
            <a:r>
              <a:rPr lang="en-US" sz="2000" dirty="0"/>
              <a:t>How to Add JavaScript to a </a:t>
            </a:r>
            <a:r>
              <a:rPr lang="en-US" sz="2000" dirty="0" smtClean="0"/>
              <a:t>Page</a:t>
            </a:r>
          </a:p>
          <a:p>
            <a:pPr marL="342900" indent="-342900" defTabSz="430213">
              <a:spcAft>
                <a:spcPts val="400"/>
              </a:spcAft>
              <a:buSzPct val="100000"/>
              <a:buFont typeface="Wingdings" pitchFamily="2" charset="2"/>
              <a:buChar char="§"/>
            </a:pPr>
            <a:r>
              <a:rPr lang="en-US" sz="2000" dirty="0"/>
              <a:t>JavaScript Reserved </a:t>
            </a:r>
            <a:r>
              <a:rPr lang="en-US" sz="2000" dirty="0" smtClean="0"/>
              <a:t>Words</a:t>
            </a:r>
          </a:p>
          <a:p>
            <a:pPr marL="342900" indent="-342900" defTabSz="430213">
              <a:spcAft>
                <a:spcPts val="400"/>
              </a:spcAft>
              <a:buSzPct val="100000"/>
              <a:buFont typeface="Wingdings" pitchFamily="2" charset="2"/>
              <a:buChar char="§"/>
            </a:pPr>
            <a:r>
              <a:rPr lang="en-US" sz="2000" dirty="0"/>
              <a:t>Data </a:t>
            </a:r>
            <a:r>
              <a:rPr lang="en-US" sz="2000" dirty="0" smtClean="0"/>
              <a:t>Types &amp;</a:t>
            </a:r>
            <a:r>
              <a:rPr lang="tr-TR" sz="2000" dirty="0" smtClean="0"/>
              <a:t> Variables</a:t>
            </a:r>
            <a:endParaRPr lang="en-US" sz="2000" dirty="0"/>
          </a:p>
          <a:p>
            <a:pPr marL="342900" indent="-342900" defTabSz="430213">
              <a:spcAft>
                <a:spcPts val="400"/>
              </a:spcAft>
              <a:buSzPct val="100000"/>
              <a:buFont typeface="Wingdings" pitchFamily="2" charset="2"/>
              <a:buChar char="§"/>
            </a:pPr>
            <a:r>
              <a:rPr lang="en-US" sz="2000" dirty="0"/>
              <a:t>Dialog Box's </a:t>
            </a:r>
            <a:endParaRPr lang="tr-TR" sz="2000" dirty="0"/>
          </a:p>
          <a:p>
            <a:pPr marL="342900" indent="-342900" defTabSz="430213">
              <a:spcAft>
                <a:spcPts val="400"/>
              </a:spcAft>
              <a:buSzPct val="100000"/>
              <a:buFont typeface="Wingdings" pitchFamily="2" charset="2"/>
              <a:buChar char="§"/>
            </a:pPr>
            <a:r>
              <a:rPr lang="en-US" sz="2000" dirty="0" smtClean="0"/>
              <a:t>Operators &amp; Arrays </a:t>
            </a:r>
          </a:p>
          <a:p>
            <a:pPr marL="342900" indent="-342900" defTabSz="430213">
              <a:spcAft>
                <a:spcPts val="400"/>
              </a:spcAft>
              <a:buSzPct val="100000"/>
              <a:buFont typeface="Wingdings" pitchFamily="2" charset="2"/>
              <a:buChar char="§"/>
            </a:pPr>
            <a:r>
              <a:rPr lang="en-US" altLang="zh-TW" sz="2000" dirty="0" smtClean="0">
                <a:ea typeface="PMingLiU" pitchFamily="18" charset="-120"/>
              </a:rPr>
              <a:t>Conditional &amp; Looping Statements</a:t>
            </a:r>
            <a:endParaRPr lang="en-US" altLang="zh-TW" sz="2000" dirty="0">
              <a:ea typeface="PMingLiU" pitchFamily="18" charset="-120"/>
            </a:endParaRPr>
          </a:p>
          <a:p>
            <a:pPr marL="342900" indent="-342900" defTabSz="430213">
              <a:spcAft>
                <a:spcPts val="400"/>
              </a:spcAft>
              <a:buSzPct val="100000"/>
              <a:buFont typeface="Wingdings" pitchFamily="2" charset="2"/>
              <a:buChar char="§"/>
            </a:pPr>
            <a:r>
              <a:rPr lang="en-US" sz="2000" dirty="0" smtClean="0"/>
              <a:t>Functions </a:t>
            </a:r>
            <a:r>
              <a:rPr lang="en-US" sz="2000" dirty="0"/>
              <a:t>(Return Values</a:t>
            </a:r>
            <a:r>
              <a:rPr lang="en-US" sz="2000" dirty="0" smtClean="0"/>
              <a:t>)</a:t>
            </a:r>
          </a:p>
          <a:p>
            <a:pPr marL="342900" indent="-342900" defTabSz="430213">
              <a:spcAft>
                <a:spcPts val="400"/>
              </a:spcAft>
              <a:buSzPct val="100000"/>
              <a:buFont typeface="Wingdings" pitchFamily="2" charset="2"/>
              <a:buChar char="§"/>
            </a:pPr>
            <a:r>
              <a:rPr lang="en-US" sz="2000" dirty="0"/>
              <a:t>Embedding JavaScript</a:t>
            </a:r>
          </a:p>
          <a:p>
            <a:pPr marL="342900" indent="-342900" defTabSz="430213">
              <a:spcAft>
                <a:spcPts val="400"/>
              </a:spcAft>
              <a:buSzPct val="100000"/>
              <a:buFont typeface="Wingdings" pitchFamily="2" charset="2"/>
              <a:buChar char="§"/>
            </a:pPr>
            <a:r>
              <a:rPr lang="en-GB" sz="2000" dirty="0"/>
              <a:t>Forms and </a:t>
            </a:r>
            <a:r>
              <a:rPr lang="en-GB" sz="2000" dirty="0" smtClean="0"/>
              <a:t>JavaScript</a:t>
            </a:r>
            <a:endParaRPr lang="en-US" sz="2000" dirty="0" smtClean="0"/>
          </a:p>
          <a:p>
            <a:pPr marL="342900" indent="-342900" defTabSz="430213">
              <a:spcAft>
                <a:spcPts val="400"/>
              </a:spcAft>
              <a:buSzPct val="100000"/>
              <a:buFont typeface="Wingdings" pitchFamily="2" charset="2"/>
              <a:buChar char="§"/>
            </a:pPr>
            <a:r>
              <a:rPr lang="en-US" sz="2000" dirty="0" smtClean="0"/>
              <a:t>Events</a:t>
            </a:r>
          </a:p>
          <a:p>
            <a:pPr marL="342900" indent="-342900" defTabSz="430213">
              <a:spcAft>
                <a:spcPts val="400"/>
              </a:spcAft>
              <a:buSzPct val="100000"/>
              <a:buFont typeface="Wingdings" pitchFamily="2" charset="2"/>
              <a:buChar char="§"/>
            </a:pPr>
            <a:r>
              <a:rPr lang="en-US" sz="2000" dirty="0" smtClean="0"/>
              <a:t>Error Handling</a:t>
            </a:r>
            <a:endParaRPr lang="en-US" sz="2000" dirty="0"/>
          </a:p>
          <a:p>
            <a:pPr marL="342900" indent="-342900" defTabSz="430213">
              <a:spcAft>
                <a:spcPts val="400"/>
              </a:spcAft>
              <a:buSzPct val="100000"/>
              <a:buFont typeface="Wingdings" pitchFamily="2" charset="2"/>
              <a:buChar char="§"/>
            </a:pPr>
            <a:endParaRPr lang="en-US" sz="2000" dirty="0"/>
          </a:p>
          <a:p>
            <a:pPr marL="342900" indent="-342900" defTabSz="430213">
              <a:spcAft>
                <a:spcPts val="400"/>
              </a:spcAft>
              <a:buSzPct val="100000"/>
              <a:buFont typeface="Wingdings" pitchFamily="2" charset="2"/>
              <a:buChar char="§"/>
            </a:pPr>
            <a:endParaRPr lang="en-US" sz="2000" dirty="0" smtClean="0">
              <a:solidFill>
                <a:srgbClr val="000000"/>
              </a:solidFill>
              <a:latin typeface="HP Simplified" pitchFamily="34" charset="0"/>
              <a:cs typeface="HP Simplified" pitchFamily="34" charset="0"/>
            </a:endParaRPr>
          </a:p>
          <a:p>
            <a:pPr defTabSz="430213">
              <a:spcAft>
                <a:spcPts val="400"/>
              </a:spcAft>
              <a:buSzPct val="100000"/>
            </a:pPr>
            <a:endParaRPr lang="en-US" sz="1600" dirty="0" smtClean="0">
              <a:solidFill>
                <a:srgbClr val="000000"/>
              </a:solidFill>
              <a:latin typeface="HP Simplified" pitchFamily="34" charset="0"/>
              <a:cs typeface="HP Simplified" pitchFamily="34" charset="0"/>
            </a:endParaRPr>
          </a:p>
          <a:p>
            <a:pPr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722657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65770"/>
          </a:xfrm>
        </p:spPr>
        <p:txBody>
          <a:bodyPr/>
          <a:lstStyle/>
          <a:p>
            <a:r>
              <a:rPr lang="en-US" dirty="0"/>
              <a:t>Forms and JavaScript</a:t>
            </a:r>
          </a:p>
        </p:txBody>
      </p:sp>
      <p:sp>
        <p:nvSpPr>
          <p:cNvPr id="3" name="TextBox 2"/>
          <p:cNvSpPr txBox="1"/>
          <p:nvPr/>
        </p:nvSpPr>
        <p:spPr>
          <a:xfrm>
            <a:off x="751115" y="1088571"/>
            <a:ext cx="7380514" cy="1231106"/>
          </a:xfrm>
          <a:prstGeom prst="rect">
            <a:avLst/>
          </a:prstGeom>
          <a:noFill/>
        </p:spPr>
        <p:txBody>
          <a:bodyPr wrap="square" rtlCol="0">
            <a:spAutoFit/>
          </a:bodyPr>
          <a:lstStyle/>
          <a:p>
            <a:pPr marL="342900" indent="-342900" defTabSz="430213">
              <a:spcAft>
                <a:spcPts val="400"/>
              </a:spcAft>
              <a:buSzPct val="100000"/>
              <a:buFont typeface="+mj-lt"/>
              <a:buAutoNum type="arabicPeriod"/>
            </a:pPr>
            <a:r>
              <a:rPr lang="en-US" sz="1600" dirty="0" smtClean="0">
                <a:solidFill>
                  <a:srgbClr val="000000"/>
                </a:solidFill>
                <a:latin typeface="HP Simplified" pitchFamily="34" charset="0"/>
                <a:cs typeface="HP Simplified" pitchFamily="34" charset="0"/>
              </a:rPr>
              <a:t>Textbox						5. Checkboxes</a:t>
            </a:r>
          </a:p>
          <a:p>
            <a:pPr marL="342900" indent="-342900" defTabSz="430213">
              <a:spcAft>
                <a:spcPts val="400"/>
              </a:spcAft>
              <a:buSzPct val="100000"/>
              <a:buFont typeface="+mj-lt"/>
              <a:buAutoNum type="arabicPeriod"/>
            </a:pPr>
            <a:r>
              <a:rPr lang="en-US" sz="1600" dirty="0" smtClean="0">
                <a:solidFill>
                  <a:srgbClr val="000000"/>
                </a:solidFill>
                <a:latin typeface="HP Simplified" pitchFamily="34" charset="0"/>
                <a:cs typeface="HP Simplified" pitchFamily="34" charset="0"/>
              </a:rPr>
              <a:t>Password						6. Textarea</a:t>
            </a:r>
          </a:p>
          <a:p>
            <a:pPr marL="342900" indent="-342900" defTabSz="430213">
              <a:spcAft>
                <a:spcPts val="400"/>
              </a:spcAft>
              <a:buSzPct val="100000"/>
              <a:buFont typeface="+mj-lt"/>
              <a:buAutoNum type="arabicPeriod"/>
            </a:pPr>
            <a:r>
              <a:rPr lang="en-US" sz="1600" dirty="0" smtClean="0">
                <a:solidFill>
                  <a:srgbClr val="000000"/>
                </a:solidFill>
                <a:latin typeface="HP Simplified" pitchFamily="34" charset="0"/>
                <a:cs typeface="HP Simplified" pitchFamily="34" charset="0"/>
              </a:rPr>
              <a:t>Dropdown menu				7. Buttons</a:t>
            </a:r>
          </a:p>
          <a:p>
            <a:pPr marL="342900" indent="-342900" defTabSz="430213">
              <a:spcAft>
                <a:spcPts val="400"/>
              </a:spcAft>
              <a:buSzPct val="100000"/>
              <a:buFont typeface="+mj-lt"/>
              <a:buAutoNum type="arabicPeriod"/>
            </a:pPr>
            <a:r>
              <a:rPr lang="en-US" sz="1600" dirty="0" smtClean="0">
                <a:solidFill>
                  <a:srgbClr val="000000"/>
                </a:solidFill>
                <a:latin typeface="HP Simplified" pitchFamily="34" charset="0"/>
                <a:cs typeface="HP Simplified" pitchFamily="34" charset="0"/>
              </a:rPr>
              <a:t>Radio buttons</a:t>
            </a:r>
          </a:p>
        </p:txBody>
      </p:sp>
      <p:sp>
        <p:nvSpPr>
          <p:cNvPr id="4" name="TextBox 3"/>
          <p:cNvSpPr txBox="1"/>
          <p:nvPr/>
        </p:nvSpPr>
        <p:spPr>
          <a:xfrm>
            <a:off x="620486" y="2612571"/>
            <a:ext cx="6357257" cy="338554"/>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smtClean="0">
                <a:solidFill>
                  <a:srgbClr val="000000"/>
                </a:solidFill>
                <a:latin typeface="HP Simplified" pitchFamily="34" charset="0"/>
                <a:cs typeface="HP Simplified" pitchFamily="34" charset="0"/>
              </a:rPr>
              <a:t>To get values for Form Input Fields by using following methods</a:t>
            </a:r>
          </a:p>
        </p:txBody>
      </p:sp>
      <p:sp>
        <p:nvSpPr>
          <p:cNvPr id="6" name="Rectangle 5"/>
          <p:cNvSpPr/>
          <p:nvPr/>
        </p:nvSpPr>
        <p:spPr>
          <a:xfrm>
            <a:off x="751115" y="2951125"/>
            <a:ext cx="8175171" cy="1556658"/>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Font typeface="Wingdings" pitchFamily="2" charset="2"/>
              <a:buChar char="§"/>
            </a:pPr>
            <a:r>
              <a:rPr lang="en-US" b="1" dirty="0" err="1">
                <a:solidFill>
                  <a:schemeClr val="tx1"/>
                </a:solidFill>
              </a:rPr>
              <a:t>document.getElementById</a:t>
            </a:r>
            <a:r>
              <a:rPr lang="en-US" b="1" dirty="0">
                <a:solidFill>
                  <a:schemeClr val="tx1"/>
                </a:solidFill>
              </a:rPr>
              <a:t>('</a:t>
            </a:r>
            <a:r>
              <a:rPr lang="en-US" b="1" dirty="0" err="1">
                <a:solidFill>
                  <a:schemeClr val="tx1"/>
                </a:solidFill>
              </a:rPr>
              <a:t>textbox_id</a:t>
            </a:r>
            <a:r>
              <a:rPr lang="en-US" b="1" dirty="0">
                <a:solidFill>
                  <a:schemeClr val="tx1"/>
                </a:solidFill>
              </a:rPr>
              <a:t>').</a:t>
            </a:r>
            <a:r>
              <a:rPr lang="en-US" b="1" dirty="0" smtClean="0">
                <a:solidFill>
                  <a:schemeClr val="tx1"/>
                </a:solidFill>
              </a:rPr>
              <a:t>value</a:t>
            </a:r>
          </a:p>
          <a:p>
            <a:pPr marL="1257300" lvl="2" indent="-342900" fontAlgn="base">
              <a:buFont typeface="Wingdings" pitchFamily="2" charset="2"/>
              <a:buChar char="§"/>
            </a:pPr>
            <a:r>
              <a:rPr lang="en-US" b="1" dirty="0" err="1">
                <a:solidFill>
                  <a:schemeClr val="tx1"/>
                </a:solidFill>
              </a:rPr>
              <a:t>document.getElementsByName</a:t>
            </a:r>
            <a:r>
              <a:rPr lang="en-US" b="1" dirty="0">
                <a:solidFill>
                  <a:schemeClr val="tx1"/>
                </a:solidFill>
              </a:rPr>
              <a:t>('name')[</a:t>
            </a:r>
            <a:r>
              <a:rPr lang="en-US" b="1" dirty="0" err="1">
                <a:solidFill>
                  <a:schemeClr val="tx1"/>
                </a:solidFill>
              </a:rPr>
              <a:t>whole_number</a:t>
            </a:r>
            <a:r>
              <a:rPr lang="en-US" b="1" dirty="0">
                <a:solidFill>
                  <a:schemeClr val="tx1"/>
                </a:solidFill>
              </a:rPr>
              <a:t>].value</a:t>
            </a:r>
          </a:p>
          <a:p>
            <a:pPr fontAlgn="base"/>
            <a:r>
              <a:rPr lang="en-US" b="1" dirty="0" err="1"/>
              <a:t>Eg</a:t>
            </a:r>
            <a:r>
              <a:rPr lang="en-US" b="1" dirty="0"/>
              <a:t>.</a:t>
            </a:r>
            <a:r>
              <a:rPr lang="en-US" dirty="0"/>
              <a:t> </a:t>
            </a:r>
            <a:r>
              <a:rPr lang="en-US" dirty="0" err="1"/>
              <a:t>document.getElementsByName</a:t>
            </a:r>
            <a:r>
              <a:rPr lang="en-US" dirty="0"/>
              <a:t>("</a:t>
            </a:r>
            <a:r>
              <a:rPr lang="en-US" dirty="0" err="1"/>
              <a:t>searchTxt</a:t>
            </a:r>
            <a:r>
              <a:rPr lang="en-US" dirty="0"/>
              <a:t>")[0].value; if this is the first textbox with name '</a:t>
            </a:r>
            <a:r>
              <a:rPr lang="en-US" dirty="0" err="1"/>
              <a:t>searchtext</a:t>
            </a:r>
            <a:r>
              <a:rPr lang="en-US" dirty="0"/>
              <a:t>' in your page.</a:t>
            </a:r>
          </a:p>
          <a:p>
            <a:pPr algn="ctr"/>
            <a:endParaRPr lang="en-US" b="1" dirty="0"/>
          </a:p>
        </p:txBody>
      </p:sp>
    </p:spTree>
    <p:extLst>
      <p:ext uri="{BB962C8B-B14F-4D97-AF65-F5344CB8AC3E}">
        <p14:creationId xmlns:p14="http://schemas.microsoft.com/office/powerpoint/2010/main" val="2598600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150658"/>
            <a:ext cx="7222352" cy="643999"/>
          </a:xfrm>
        </p:spPr>
        <p:txBody>
          <a:bodyPr/>
          <a:lstStyle/>
          <a:p>
            <a:r>
              <a:rPr lang="en-US" dirty="0" smtClean="0"/>
              <a:t>Events</a:t>
            </a:r>
            <a:endParaRPr lang="en-US" dirty="0"/>
          </a:p>
        </p:txBody>
      </p:sp>
      <p:sp>
        <p:nvSpPr>
          <p:cNvPr id="3" name="Rectangle 2"/>
          <p:cNvSpPr>
            <a:spLocks noGrp="1" noChangeArrowheads="1"/>
          </p:cNvSpPr>
          <p:nvPr/>
        </p:nvSpPr>
        <p:spPr bwMode="auto">
          <a:xfrm>
            <a:off x="287337" y="766535"/>
            <a:ext cx="85693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pPr eaLnBrk="1" hangingPunct="1"/>
            <a:r>
              <a:rPr lang="en-US" dirty="0" smtClean="0"/>
              <a:t>An event occurs as a result of some activity</a:t>
            </a:r>
          </a:p>
          <a:p>
            <a:pPr lvl="1" eaLnBrk="1" hangingPunct="1"/>
            <a:r>
              <a:rPr lang="en-US" sz="2800" dirty="0" smtClean="0"/>
              <a:t>e.g.: </a:t>
            </a:r>
          </a:p>
          <a:p>
            <a:pPr lvl="2" eaLnBrk="1" hangingPunct="1"/>
            <a:r>
              <a:rPr lang="en-US" sz="2400" dirty="0" smtClean="0"/>
              <a:t>A user clicks on a link in a page</a:t>
            </a:r>
          </a:p>
          <a:p>
            <a:pPr lvl="2" eaLnBrk="1" hangingPunct="1"/>
            <a:r>
              <a:rPr lang="en-US" sz="2400" dirty="0" smtClean="0"/>
              <a:t>Button click</a:t>
            </a:r>
          </a:p>
          <a:p>
            <a:pPr lvl="2" eaLnBrk="1" hangingPunct="1"/>
            <a:r>
              <a:rPr lang="en-US" sz="2400" dirty="0" smtClean="0"/>
              <a:t>Page finished loaded</a:t>
            </a:r>
          </a:p>
          <a:p>
            <a:pPr lvl="2" eaLnBrk="1" hangingPunct="1"/>
            <a:r>
              <a:rPr lang="en-US" sz="2400" dirty="0" smtClean="0"/>
              <a:t>Mouse cursor enter an area</a:t>
            </a:r>
          </a:p>
          <a:p>
            <a:pPr lvl="2" eaLnBrk="1" hangingPunct="1"/>
            <a:r>
              <a:rPr lang="en-US" sz="2400" dirty="0" smtClean="0"/>
              <a:t>A preset amount of time elapses</a:t>
            </a:r>
          </a:p>
          <a:p>
            <a:pPr lvl="2" eaLnBrk="1" hangingPunct="1"/>
            <a:r>
              <a:rPr lang="en-US" sz="2400" dirty="0" smtClean="0"/>
              <a:t>A form is being submitted</a:t>
            </a:r>
          </a:p>
          <a:p>
            <a:pPr lvl="2" eaLnBrk="1" hangingPunct="1"/>
            <a:endParaRPr lang="en-US" sz="2400" dirty="0" smtClean="0"/>
          </a:p>
        </p:txBody>
      </p:sp>
    </p:spTree>
    <p:extLst>
      <p:ext uri="{BB962C8B-B14F-4D97-AF65-F5344CB8AC3E}">
        <p14:creationId xmlns:p14="http://schemas.microsoft.com/office/powerpoint/2010/main" val="1535179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33113"/>
          </a:xfrm>
        </p:spPr>
        <p:txBody>
          <a:bodyPr/>
          <a:lstStyle/>
          <a:p>
            <a:r>
              <a:rPr lang="en-US" dirty="0"/>
              <a:t>Event Handlers</a:t>
            </a:r>
            <a:br>
              <a:rPr lang="en-US" dirty="0"/>
            </a:br>
            <a:endParaRPr lang="en-US" dirty="0"/>
          </a:p>
        </p:txBody>
      </p:sp>
      <p:sp>
        <p:nvSpPr>
          <p:cNvPr id="3" name="Rectangle 2"/>
          <p:cNvSpPr>
            <a:spLocks noGrp="1" noChangeArrowheads="1"/>
          </p:cNvSpPr>
          <p:nvPr/>
        </p:nvSpPr>
        <p:spPr bwMode="auto">
          <a:xfrm>
            <a:off x="454819" y="125095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pPr eaLnBrk="1" hangingPunct="1"/>
            <a:r>
              <a:rPr lang="en-US" sz="1800" dirty="0" smtClean="0">
                <a:solidFill>
                  <a:srgbClr val="0000FF"/>
                </a:solidFill>
              </a:rPr>
              <a:t>Event Handler</a:t>
            </a:r>
            <a:r>
              <a:rPr lang="en-US" sz="1800" dirty="0" smtClean="0"/>
              <a:t> – a segment of codes (usually a function) to be executed when an event occurs</a:t>
            </a:r>
          </a:p>
          <a:p>
            <a:pPr eaLnBrk="1" hangingPunct="1"/>
            <a:endParaRPr lang="en-US" sz="1800" dirty="0" smtClean="0"/>
          </a:p>
          <a:p>
            <a:pPr eaLnBrk="1" hangingPunct="1"/>
            <a:r>
              <a:rPr lang="en-US" sz="1800" dirty="0" smtClean="0"/>
              <a:t>We can specify event handlers as attributes in the HTML tags.</a:t>
            </a:r>
          </a:p>
          <a:p>
            <a:pPr eaLnBrk="1" hangingPunct="1"/>
            <a:endParaRPr lang="en-US" sz="1800" dirty="0" smtClean="0"/>
          </a:p>
          <a:p>
            <a:pPr eaLnBrk="1" hangingPunct="1"/>
            <a:r>
              <a:rPr lang="en-US" sz="1800" dirty="0" smtClean="0"/>
              <a:t>The attribute names typically take the form "</a:t>
            </a:r>
            <a:r>
              <a:rPr lang="en-US" sz="1800" b="1" dirty="0" err="1" smtClean="0">
                <a:latin typeface="Courier New" pitchFamily="49" charset="0"/>
              </a:rPr>
              <a:t>onXXX</a:t>
            </a:r>
            <a:r>
              <a:rPr lang="en-US" sz="1800" dirty="0" smtClean="0"/>
              <a:t>" where </a:t>
            </a:r>
            <a:r>
              <a:rPr lang="en-US" sz="1800" b="1" dirty="0" smtClean="0">
                <a:latin typeface="Courier New" pitchFamily="49" charset="0"/>
              </a:rPr>
              <a:t>XXX</a:t>
            </a:r>
            <a:r>
              <a:rPr lang="en-US" sz="1800" dirty="0" smtClean="0"/>
              <a:t> is the event name.</a:t>
            </a:r>
          </a:p>
          <a:p>
            <a:pPr lvl="1" eaLnBrk="1" hangingPunct="1"/>
            <a:r>
              <a:rPr lang="en-US" sz="1800" dirty="0" smtClean="0"/>
              <a:t>e.g.:</a:t>
            </a:r>
            <a:endParaRPr lang="en-US" sz="1800" dirty="0" smtClean="0">
              <a:latin typeface="Comic Sans MS" pitchFamily="66" charset="0"/>
            </a:endParaRPr>
          </a:p>
          <a:p>
            <a:pPr eaLnBrk="1" hangingPunct="1">
              <a:buFont typeface="Wingdings" pitchFamily="2" charset="2"/>
              <a:buNone/>
            </a:pPr>
            <a:r>
              <a:rPr lang="en-US" sz="1800" b="1" dirty="0" smtClean="0">
                <a:solidFill>
                  <a:srgbClr val="0000FF"/>
                </a:solidFill>
                <a:latin typeface="Courier New" pitchFamily="49" charset="0"/>
              </a:rPr>
              <a:t>	&lt;a href="…" </a:t>
            </a:r>
            <a:r>
              <a:rPr lang="en-US" sz="1800" b="1" dirty="0" err="1" smtClean="0">
                <a:solidFill>
                  <a:srgbClr val="0000FF"/>
                </a:solidFill>
                <a:latin typeface="Courier New" pitchFamily="49" charset="0"/>
              </a:rPr>
              <a:t>onClick</a:t>
            </a:r>
            <a:r>
              <a:rPr lang="en-US" sz="1800" b="1" dirty="0" smtClean="0">
                <a:solidFill>
                  <a:srgbClr val="0000FF"/>
                </a:solidFill>
                <a:latin typeface="Courier New" pitchFamily="49" charset="0"/>
              </a:rPr>
              <a:t>="alert('Bye')"&gt;Other Website&lt;/a&gt;</a:t>
            </a:r>
          </a:p>
        </p:txBody>
      </p:sp>
    </p:spTree>
    <p:extLst>
      <p:ext uri="{BB962C8B-B14F-4D97-AF65-F5344CB8AC3E}">
        <p14:creationId xmlns:p14="http://schemas.microsoft.com/office/powerpoint/2010/main" val="1052899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ChangeAspect="1"/>
          </p:cNvPicPr>
          <p:nvPr/>
        </p:nvPicPr>
        <p:blipFill>
          <a:blip r:embed="rId2"/>
          <a:stretch>
            <a:fillRect/>
          </a:stretch>
        </p:blipFill>
        <p:spPr>
          <a:xfrm>
            <a:off x="228600" y="1"/>
            <a:ext cx="8512629" cy="4191000"/>
          </a:xfrm>
          <a:prstGeom prst="rect">
            <a:avLst/>
          </a:prstGeom>
        </p:spPr>
      </p:pic>
      <p:sp>
        <p:nvSpPr>
          <p:cNvPr id="5" name="Rectangle 4"/>
          <p:cNvSpPr>
            <a:spLocks noChangeArrowheads="1"/>
          </p:cNvSpPr>
          <p:nvPr/>
        </p:nvSpPr>
        <p:spPr bwMode="auto">
          <a:xfrm>
            <a:off x="130629" y="4317546"/>
            <a:ext cx="86106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TW"/>
            </a:defPPr>
            <a:lvl1pPr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5pPr>
            <a:lvl6pPr marL="2286000" algn="l" defTabSz="914400" rtl="0" eaLnBrk="1" latinLnBrk="0" hangingPunct="1">
              <a:defRPr b="1" kern="1200">
                <a:solidFill>
                  <a:schemeClr val="tx1"/>
                </a:solidFill>
                <a:latin typeface="Arial" pitchFamily="34" charset="0"/>
                <a:ea typeface="PMingLiU" pitchFamily="18" charset="-120"/>
                <a:cs typeface="+mn-cs"/>
              </a:defRPr>
            </a:lvl6pPr>
            <a:lvl7pPr marL="2743200" algn="l" defTabSz="914400" rtl="0" eaLnBrk="1" latinLnBrk="0" hangingPunct="1">
              <a:defRPr b="1" kern="1200">
                <a:solidFill>
                  <a:schemeClr val="tx1"/>
                </a:solidFill>
                <a:latin typeface="Arial" pitchFamily="34" charset="0"/>
                <a:ea typeface="PMingLiU" pitchFamily="18" charset="-120"/>
                <a:cs typeface="+mn-cs"/>
              </a:defRPr>
            </a:lvl7pPr>
            <a:lvl8pPr marL="3200400" algn="l" defTabSz="914400" rtl="0" eaLnBrk="1" latinLnBrk="0" hangingPunct="1">
              <a:defRPr b="1" kern="1200">
                <a:solidFill>
                  <a:schemeClr val="tx1"/>
                </a:solidFill>
                <a:latin typeface="Arial" pitchFamily="34" charset="0"/>
                <a:ea typeface="PMingLiU" pitchFamily="18" charset="-120"/>
                <a:cs typeface="+mn-cs"/>
              </a:defRPr>
            </a:lvl8pPr>
            <a:lvl9pPr marL="3657600" algn="l" defTabSz="914400" rtl="0" eaLnBrk="1" latinLnBrk="0" hangingPunct="1">
              <a:defRPr b="1" kern="1200">
                <a:solidFill>
                  <a:schemeClr val="tx1"/>
                </a:solidFill>
                <a:latin typeface="Arial" pitchFamily="34" charset="0"/>
                <a:ea typeface="PMingLiU" pitchFamily="18" charset="-120"/>
                <a:cs typeface="+mn-cs"/>
              </a:defRPr>
            </a:lvl9pPr>
          </a:lstStyle>
          <a:p>
            <a:pPr eaLnBrk="1" hangingPunct="1">
              <a:lnSpc>
                <a:spcPct val="80000"/>
              </a:lnSpc>
              <a:spcBef>
                <a:spcPct val="20000"/>
              </a:spcBef>
              <a:buClr>
                <a:schemeClr val="accent1"/>
              </a:buClr>
              <a:buFont typeface="Wingdings" pitchFamily="2" charset="2"/>
              <a:buNone/>
            </a:pPr>
            <a:r>
              <a:rPr lang="en-US" b="0" dirty="0"/>
              <a:t>For a complete list, see </a:t>
            </a:r>
            <a:r>
              <a:rPr lang="en-US" b="0" dirty="0">
                <a:hlinkClick r:id="rId3"/>
              </a:rPr>
              <a:t>http://www.w3schools.com/htmldom/dom_obj_event.asp</a:t>
            </a:r>
            <a:endParaRPr lang="en-US" b="0" dirty="0"/>
          </a:p>
        </p:txBody>
      </p:sp>
    </p:spTree>
    <p:extLst>
      <p:ext uri="{BB962C8B-B14F-4D97-AF65-F5344CB8AC3E}">
        <p14:creationId xmlns:p14="http://schemas.microsoft.com/office/powerpoint/2010/main" val="1121745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65770"/>
          </a:xfrm>
        </p:spPr>
        <p:txBody>
          <a:bodyPr/>
          <a:lstStyle/>
          <a:p>
            <a:r>
              <a:rPr lang="en-US" dirty="0" smtClean="0"/>
              <a:t>Hide Controls </a:t>
            </a:r>
            <a:endParaRPr lang="en-US" dirty="0"/>
          </a:p>
        </p:txBody>
      </p:sp>
      <p:sp>
        <p:nvSpPr>
          <p:cNvPr id="3" name="TextBox 2"/>
          <p:cNvSpPr txBox="1"/>
          <p:nvPr/>
        </p:nvSpPr>
        <p:spPr>
          <a:xfrm>
            <a:off x="1175657" y="968829"/>
            <a:ext cx="6705600" cy="338554"/>
          </a:xfrm>
          <a:prstGeom prst="rect">
            <a:avLst/>
          </a:prstGeom>
          <a:noFill/>
        </p:spPr>
        <p:txBody>
          <a:bodyPr wrap="square" rtlCol="0">
            <a:spAutoFit/>
          </a:bodyPr>
          <a:lstStyle/>
          <a:p>
            <a:pPr marL="285750" indent="-285750"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You can hide Controls based on following conditions.</a:t>
            </a:r>
          </a:p>
        </p:txBody>
      </p:sp>
      <p:sp>
        <p:nvSpPr>
          <p:cNvPr id="4" name="Rectangle 3"/>
          <p:cNvSpPr/>
          <p:nvPr/>
        </p:nvSpPr>
        <p:spPr>
          <a:xfrm>
            <a:off x="244928" y="1447799"/>
            <a:ext cx="8567057" cy="164374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document.getElementById</a:t>
            </a:r>
            <a:r>
              <a:rPr lang="en-US" dirty="0"/>
              <a:t>("</a:t>
            </a:r>
            <a:r>
              <a:rPr lang="en-US" dirty="0" smtClean="0"/>
              <a:t>Id").</a:t>
            </a:r>
            <a:r>
              <a:rPr lang="en-US" dirty="0" err="1"/>
              <a:t>style.visibility</a:t>
            </a:r>
            <a:r>
              <a:rPr lang="en-US" dirty="0"/>
              <a:t> = "visible</a:t>
            </a:r>
            <a:r>
              <a:rPr lang="en-US" dirty="0" smtClean="0"/>
              <a:t>"; // To Show</a:t>
            </a:r>
          </a:p>
          <a:p>
            <a:pPr algn="ctr"/>
            <a:r>
              <a:rPr lang="en-US" dirty="0" err="1"/>
              <a:t>document.getElementById</a:t>
            </a:r>
            <a:r>
              <a:rPr lang="en-US" dirty="0"/>
              <a:t>("</a:t>
            </a:r>
            <a:r>
              <a:rPr lang="en-US" dirty="0" smtClean="0"/>
              <a:t>Id").</a:t>
            </a:r>
            <a:r>
              <a:rPr lang="en-US" dirty="0" err="1"/>
              <a:t>style.visibility</a:t>
            </a:r>
            <a:r>
              <a:rPr lang="en-US" dirty="0"/>
              <a:t> = "hidden</a:t>
            </a:r>
            <a:r>
              <a:rPr lang="en-US" dirty="0" smtClean="0"/>
              <a:t>"; //To Hide</a:t>
            </a:r>
          </a:p>
          <a:p>
            <a:pPr algn="ctr"/>
            <a:r>
              <a:rPr lang="en-US" dirty="0" smtClean="0"/>
              <a:t>Or</a:t>
            </a:r>
          </a:p>
          <a:p>
            <a:pPr algn="ctr"/>
            <a:r>
              <a:rPr lang="en-US" dirty="0"/>
              <a:t>var </a:t>
            </a:r>
            <a:r>
              <a:rPr lang="en-US" dirty="0" err="1" smtClean="0"/>
              <a:t>nResult</a:t>
            </a:r>
            <a:r>
              <a:rPr lang="en-US" dirty="0" smtClean="0"/>
              <a:t> </a:t>
            </a:r>
            <a:r>
              <a:rPr lang="en-US" dirty="0"/>
              <a:t>= </a:t>
            </a:r>
            <a:r>
              <a:rPr lang="en-US" dirty="0" err="1"/>
              <a:t>document.getElementById</a:t>
            </a:r>
            <a:r>
              <a:rPr lang="en-US" dirty="0" smtClean="0"/>
              <a:t>(‘id'); </a:t>
            </a:r>
          </a:p>
          <a:p>
            <a:pPr algn="ctr"/>
            <a:r>
              <a:rPr lang="en-US" dirty="0" err="1"/>
              <a:t>nResult</a:t>
            </a:r>
            <a:r>
              <a:rPr lang="en-US" dirty="0" err="1" smtClean="0"/>
              <a:t>.style.visibility</a:t>
            </a:r>
            <a:r>
              <a:rPr lang="en-US" dirty="0" smtClean="0"/>
              <a:t> </a:t>
            </a:r>
            <a:r>
              <a:rPr lang="en-US" dirty="0"/>
              <a:t>= 'hidden';</a:t>
            </a:r>
            <a:endParaRPr lang="en-US" dirty="0" smtClean="0"/>
          </a:p>
          <a:p>
            <a:pPr algn="ctr"/>
            <a:endParaRPr lang="en-US" dirty="0"/>
          </a:p>
        </p:txBody>
      </p:sp>
    </p:spTree>
    <p:extLst>
      <p:ext uri="{BB962C8B-B14F-4D97-AF65-F5344CB8AC3E}">
        <p14:creationId xmlns:p14="http://schemas.microsoft.com/office/powerpoint/2010/main" val="3602691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785513"/>
          </a:xfrm>
        </p:spPr>
        <p:txBody>
          <a:bodyPr/>
          <a:lstStyle/>
          <a:p>
            <a:r>
              <a:rPr lang="en-US" dirty="0" smtClean="0"/>
              <a:t>Make Controls Readonly</a:t>
            </a:r>
            <a:endParaRPr lang="en-US" dirty="0"/>
          </a:p>
        </p:txBody>
      </p:sp>
      <p:sp>
        <p:nvSpPr>
          <p:cNvPr id="3" name="TextBox 2"/>
          <p:cNvSpPr txBox="1"/>
          <p:nvPr/>
        </p:nvSpPr>
        <p:spPr>
          <a:xfrm>
            <a:off x="1055914" y="1023257"/>
            <a:ext cx="6433457" cy="338554"/>
          </a:xfrm>
          <a:prstGeom prst="rect">
            <a:avLst/>
          </a:prstGeom>
          <a:noFill/>
        </p:spPr>
        <p:txBody>
          <a:bodyPr wrap="square" rtlCol="0">
            <a:spAutoFit/>
          </a:bodyPr>
          <a:lstStyle/>
          <a:p>
            <a:pPr marL="285750" indent="-285750"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To Make Controls Readonly using code</a:t>
            </a:r>
          </a:p>
        </p:txBody>
      </p:sp>
      <p:sp>
        <p:nvSpPr>
          <p:cNvPr id="4" name="Rectangle 3"/>
          <p:cNvSpPr/>
          <p:nvPr/>
        </p:nvSpPr>
        <p:spPr>
          <a:xfrm>
            <a:off x="576943" y="1589314"/>
            <a:ext cx="7674428" cy="1513115"/>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document.getElementById</a:t>
            </a:r>
            <a:r>
              <a:rPr lang="en-US" dirty="0" smtClean="0"/>
              <a:t>(“Id").</a:t>
            </a:r>
            <a:r>
              <a:rPr lang="en-US" dirty="0" err="1"/>
              <a:t>readOnly</a:t>
            </a:r>
            <a:r>
              <a:rPr lang="en-US" dirty="0"/>
              <a:t>   = true</a:t>
            </a:r>
            <a:r>
              <a:rPr lang="en-US" dirty="0" smtClean="0"/>
              <a:t>; // To Readonly</a:t>
            </a:r>
          </a:p>
          <a:p>
            <a:pPr algn="ctr"/>
            <a:r>
              <a:rPr lang="en-US" dirty="0" err="1"/>
              <a:t>document.getElementById</a:t>
            </a:r>
            <a:r>
              <a:rPr lang="en-US" dirty="0"/>
              <a:t>(“Id").</a:t>
            </a:r>
            <a:r>
              <a:rPr lang="en-US" dirty="0" err="1"/>
              <a:t>readOnly</a:t>
            </a:r>
            <a:r>
              <a:rPr lang="en-US" dirty="0"/>
              <a:t>   = </a:t>
            </a:r>
            <a:r>
              <a:rPr lang="en-US" dirty="0" smtClean="0"/>
              <a:t>false; //To </a:t>
            </a:r>
            <a:r>
              <a:rPr lang="en-US" dirty="0" err="1" smtClean="0"/>
              <a:t>UnReadonlyg</a:t>
            </a:r>
            <a:endParaRPr lang="en-US" dirty="0"/>
          </a:p>
          <a:p>
            <a:pPr algn="ctr"/>
            <a:endParaRPr lang="en-US" dirty="0"/>
          </a:p>
        </p:txBody>
      </p:sp>
    </p:spTree>
    <p:extLst>
      <p:ext uri="{BB962C8B-B14F-4D97-AF65-F5344CB8AC3E}">
        <p14:creationId xmlns:p14="http://schemas.microsoft.com/office/powerpoint/2010/main" val="720635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87542"/>
          </a:xfrm>
        </p:spPr>
        <p:txBody>
          <a:bodyPr/>
          <a:lstStyle/>
          <a:p>
            <a:r>
              <a:rPr lang="en-US" dirty="0"/>
              <a:t>Windows </a:t>
            </a:r>
            <a:r>
              <a:rPr lang="en-US" dirty="0" smtClean="0"/>
              <a:t>Open &amp; Close</a:t>
            </a:r>
            <a:br>
              <a:rPr lang="en-US" dirty="0" smtClean="0"/>
            </a:br>
            <a:endParaRPr lang="en-US" dirty="0"/>
          </a:p>
        </p:txBody>
      </p:sp>
      <p:sp>
        <p:nvSpPr>
          <p:cNvPr id="3" name="TextBox 2"/>
          <p:cNvSpPr txBox="1"/>
          <p:nvPr/>
        </p:nvSpPr>
        <p:spPr>
          <a:xfrm>
            <a:off x="511628" y="953042"/>
            <a:ext cx="6389914" cy="933589"/>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smtClean="0">
                <a:solidFill>
                  <a:srgbClr val="000000"/>
                </a:solidFill>
                <a:latin typeface="HP Simplified" pitchFamily="34" charset="0"/>
                <a:cs typeface="HP Simplified" pitchFamily="34" charset="0"/>
              </a:rPr>
              <a:t>Window.Open();</a:t>
            </a:r>
          </a:p>
          <a:p>
            <a:pPr lvl="1" defTabSz="430213">
              <a:spcAft>
                <a:spcPts val="400"/>
              </a:spcAft>
              <a:buSzPct val="100000"/>
            </a:pPr>
            <a:r>
              <a:rPr lang="en-US" sz="1600" dirty="0" smtClean="0"/>
              <a:t>Syntax : window.open(</a:t>
            </a:r>
            <a:r>
              <a:rPr lang="en-US" sz="1600" i="1" dirty="0" smtClean="0"/>
              <a:t>URL, name, </a:t>
            </a:r>
            <a:r>
              <a:rPr lang="en-US" sz="1600" dirty="0" smtClean="0"/>
              <a:t>Specs</a:t>
            </a:r>
            <a:r>
              <a:rPr lang="en-US" sz="1600" i="1" dirty="0" smtClean="0"/>
              <a:t>);</a:t>
            </a:r>
          </a:p>
          <a:p>
            <a:pPr lvl="1"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58" y="1625374"/>
            <a:ext cx="75152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58" y="2926898"/>
            <a:ext cx="31337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43412" y="3380557"/>
            <a:ext cx="6389914" cy="1261884"/>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smtClean="0">
                <a:solidFill>
                  <a:srgbClr val="000000"/>
                </a:solidFill>
                <a:latin typeface="HP Simplified" pitchFamily="34" charset="0"/>
                <a:cs typeface="HP Simplified" pitchFamily="34" charset="0"/>
              </a:rPr>
              <a:t>Window.Close();  OR</a:t>
            </a:r>
          </a:p>
          <a:p>
            <a:pPr marL="285750" indent="-285750" defTabSz="430213">
              <a:spcAft>
                <a:spcPts val="400"/>
              </a:spcAft>
              <a:buSzPct val="100000"/>
              <a:buFont typeface="Wingdings" pitchFamily="2" charset="2"/>
              <a:buChar char="§"/>
            </a:pPr>
            <a:r>
              <a:rPr lang="en-US" sz="1600" dirty="0" err="1"/>
              <a:t>top.close</a:t>
            </a:r>
            <a:r>
              <a:rPr lang="en-US" sz="1600" dirty="0"/>
              <a:t>();</a:t>
            </a:r>
            <a:endParaRPr lang="en-US" sz="1600" dirty="0" smtClean="0">
              <a:solidFill>
                <a:srgbClr val="000000"/>
              </a:solidFill>
              <a:latin typeface="HP Simplified" pitchFamily="34" charset="0"/>
              <a:cs typeface="HP Simplified" pitchFamily="34" charset="0"/>
            </a:endParaRPr>
          </a:p>
          <a:p>
            <a:pPr lvl="1" defTabSz="430213">
              <a:spcAft>
                <a:spcPts val="400"/>
              </a:spcAft>
              <a:buSzPct val="100000"/>
            </a:pPr>
            <a:r>
              <a:rPr lang="en-US" sz="1600" dirty="0" smtClean="0"/>
              <a:t>Syntax : </a:t>
            </a:r>
            <a:r>
              <a:rPr lang="en-US" sz="1600" dirty="0" err="1" smtClean="0"/>
              <a:t>window.Close</a:t>
            </a:r>
            <a:r>
              <a:rPr lang="en-US" sz="1600" dirty="0" smtClean="0"/>
              <a:t>(</a:t>
            </a:r>
            <a:r>
              <a:rPr lang="en-US" sz="1600" i="1" dirty="0" smtClean="0"/>
              <a:t>);</a:t>
            </a:r>
          </a:p>
          <a:p>
            <a:pPr lvl="1"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224559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556913"/>
          </a:xfrm>
        </p:spPr>
        <p:txBody>
          <a:bodyPr/>
          <a:lstStyle/>
          <a:p>
            <a:r>
              <a:rPr lang="en-US" dirty="0" smtClean="0"/>
              <a:t>Page Redirection</a:t>
            </a:r>
            <a:endParaRPr lang="en-US" dirty="0"/>
          </a:p>
        </p:txBody>
      </p:sp>
      <p:sp>
        <p:nvSpPr>
          <p:cNvPr id="3" name="TextBox 2"/>
          <p:cNvSpPr txBox="1"/>
          <p:nvPr/>
        </p:nvSpPr>
        <p:spPr>
          <a:xfrm>
            <a:off x="642257" y="1088571"/>
            <a:ext cx="5976257" cy="584775"/>
          </a:xfrm>
          <a:prstGeom prst="rect">
            <a:avLst/>
          </a:prstGeom>
          <a:noFill/>
        </p:spPr>
        <p:txBody>
          <a:bodyPr wrap="square" rtlCol="0">
            <a:spAutoFit/>
          </a:bodyPr>
          <a:lstStyle/>
          <a:p>
            <a:pPr marL="285750" indent="-285750" defTabSz="430213">
              <a:spcAft>
                <a:spcPts val="400"/>
              </a:spcAft>
              <a:buSzPct val="100000"/>
              <a:buFont typeface="Arial" pitchFamily="34" charset="0"/>
              <a:buChar char="•"/>
            </a:pPr>
            <a:r>
              <a:rPr lang="en-US" sz="1600" dirty="0"/>
              <a:t>This is very simple to do a page redirect using JavaScript at client side.</a:t>
            </a:r>
            <a:endParaRPr lang="en-US" sz="1600" dirty="0" smtClean="0">
              <a:solidFill>
                <a:srgbClr val="000000"/>
              </a:solidFill>
              <a:latin typeface="HP Simplified" pitchFamily="34" charset="0"/>
              <a:cs typeface="HP Simplified"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47" y="1847518"/>
            <a:ext cx="7290251" cy="145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16429" y="3472543"/>
            <a:ext cx="5660571" cy="636072"/>
          </a:xfrm>
          <a:prstGeom prst="rect">
            <a:avLst/>
          </a:prstGeom>
          <a:noFill/>
        </p:spPr>
        <p:txBody>
          <a:bodyPr wrap="square" rtlCol="0">
            <a:spAutoFit/>
          </a:bodyPr>
          <a:lstStyle/>
          <a:p>
            <a:pPr marL="285750" indent="-285750"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You can set Time interval for Redirection as well</a:t>
            </a:r>
          </a:p>
          <a:p>
            <a:pPr defTabSz="430213">
              <a:spcAft>
                <a:spcPts val="400"/>
              </a:spcAft>
              <a:buSzPct val="100000"/>
            </a:pPr>
            <a:r>
              <a:rPr lang="en-US" sz="1600" dirty="0" smtClean="0"/>
              <a:t>          </a:t>
            </a:r>
            <a:r>
              <a:rPr lang="en-US" sz="1600" b="1" dirty="0" err="1" smtClean="0"/>
              <a:t>setTimeout</a:t>
            </a:r>
            <a:r>
              <a:rPr lang="en-US" sz="1600" b="1" dirty="0" smtClean="0"/>
              <a:t>(‘url/function', ‘time’);</a:t>
            </a:r>
            <a:endParaRPr lang="en-US" sz="1600" b="1" dirty="0" smtClean="0">
              <a:solidFill>
                <a:srgbClr val="000000"/>
              </a:solidFill>
              <a:latin typeface="HP Simplified" pitchFamily="34" charset="0"/>
              <a:cs typeface="HP Simplified" pitchFamily="34" charset="0"/>
            </a:endParaRPr>
          </a:p>
        </p:txBody>
      </p:sp>
      <p:sp>
        <p:nvSpPr>
          <p:cNvPr id="6" name="TextBox 5"/>
          <p:cNvSpPr txBox="1"/>
          <p:nvPr/>
        </p:nvSpPr>
        <p:spPr>
          <a:xfrm>
            <a:off x="402771" y="4201886"/>
            <a:ext cx="6847115" cy="636072"/>
          </a:xfrm>
          <a:prstGeom prst="rect">
            <a:avLst/>
          </a:prstGeom>
          <a:noFill/>
        </p:spPr>
        <p:txBody>
          <a:bodyPr wrap="square" rtlCol="0">
            <a:spAutoFit/>
          </a:bodyPr>
          <a:lstStyle/>
          <a:p>
            <a:pPr marL="285750" indent="-285750" defTabSz="430213">
              <a:spcAft>
                <a:spcPts val="400"/>
              </a:spcAft>
              <a:buSzPct val="100000"/>
              <a:buFont typeface="Arial" pitchFamily="34" charset="0"/>
              <a:buChar char="•"/>
            </a:pPr>
            <a:r>
              <a:rPr lang="en-US" sz="1600" dirty="0" smtClean="0"/>
              <a:t>TO get current location address</a:t>
            </a:r>
          </a:p>
          <a:p>
            <a:pPr defTabSz="430213">
              <a:spcAft>
                <a:spcPts val="400"/>
              </a:spcAft>
              <a:buSzPct val="100000"/>
            </a:pPr>
            <a:r>
              <a:rPr lang="en-US" sz="1600" b="1" dirty="0" smtClean="0"/>
              <a:t>		</a:t>
            </a:r>
            <a:r>
              <a:rPr lang="en-US" sz="1600" b="1" dirty="0" err="1" smtClean="0"/>
              <a:t>document.location.href</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3044788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98427"/>
          </a:xfrm>
        </p:spPr>
        <p:txBody>
          <a:bodyPr/>
          <a:lstStyle/>
          <a:p>
            <a:r>
              <a:rPr lang="en-US" dirty="0" smtClean="0"/>
              <a:t>Query String Parameters</a:t>
            </a:r>
            <a:endParaRPr lang="en-US" dirty="0"/>
          </a:p>
        </p:txBody>
      </p:sp>
      <p:sp>
        <p:nvSpPr>
          <p:cNvPr id="3" name="TextBox 2"/>
          <p:cNvSpPr txBox="1"/>
          <p:nvPr/>
        </p:nvSpPr>
        <p:spPr>
          <a:xfrm>
            <a:off x="1186543" y="1153886"/>
            <a:ext cx="6683828" cy="1354217"/>
          </a:xfrm>
          <a:prstGeom prst="rect">
            <a:avLst/>
          </a:prstGeom>
          <a:noFill/>
        </p:spPr>
        <p:txBody>
          <a:bodyPr wrap="squar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You can Pass Variables from page to another page using following format.</a:t>
            </a:r>
          </a:p>
          <a:p>
            <a:pPr defTabSz="430213">
              <a:spcAft>
                <a:spcPts val="400"/>
              </a:spcAft>
              <a:buSzPct val="100000"/>
            </a:pPr>
            <a:r>
              <a:rPr lang="en-US" sz="1600" dirty="0" smtClean="0">
                <a:solidFill>
                  <a:srgbClr val="000000"/>
                </a:solidFill>
                <a:latin typeface="HP Simplified" pitchFamily="34" charset="0"/>
                <a:cs typeface="HP Simplified" pitchFamily="34" charset="0"/>
              </a:rPr>
              <a:t> </a:t>
            </a:r>
            <a:r>
              <a:rPr lang="en-US" sz="2000" b="1" dirty="0" smtClean="0">
                <a:latin typeface="HP Simplified" pitchFamily="34" charset="0"/>
                <a:cs typeface="HP Simplified" pitchFamily="34" charset="0"/>
              </a:rPr>
              <a:t>Syntax :  </a:t>
            </a:r>
            <a:r>
              <a:rPr lang="en-US" sz="2000" b="1" dirty="0" err="1"/>
              <a:t>window.location.href</a:t>
            </a:r>
            <a:r>
              <a:rPr lang="en-US" sz="2000" b="1" dirty="0"/>
              <a:t> = </a:t>
            </a:r>
            <a:r>
              <a:rPr lang="en-US" sz="2000" b="1" dirty="0" smtClean="0"/>
              <a:t>“</a:t>
            </a:r>
            <a:r>
              <a:rPr lang="en-US" sz="2000" b="1" dirty="0" err="1" smtClean="0"/>
              <a:t>url?variable</a:t>
            </a:r>
            <a:r>
              <a:rPr lang="en-US" sz="2000" b="1" dirty="0" smtClean="0"/>
              <a:t>=</a:t>
            </a:r>
            <a:r>
              <a:rPr lang="en-US" sz="2000" b="1" dirty="0" err="1" smtClean="0"/>
              <a:t>val</a:t>
            </a:r>
            <a:r>
              <a:rPr lang="en-US" sz="2000" b="1" dirty="0" smtClean="0"/>
              <a:t>“;</a:t>
            </a:r>
          </a:p>
          <a:p>
            <a:pPr defTabSz="430213">
              <a:spcAft>
                <a:spcPts val="400"/>
              </a:spcAft>
              <a:buSzPct val="100000"/>
            </a:pPr>
            <a:r>
              <a:rPr lang="en-US" sz="2000" b="1" dirty="0" smtClean="0">
                <a:latin typeface="HP Simplified" pitchFamily="34" charset="0"/>
                <a:cs typeface="HP Simplified" pitchFamily="34" charset="0"/>
              </a:rPr>
              <a:t>Example :  </a:t>
            </a:r>
            <a:r>
              <a:rPr lang="en-US" sz="2000" b="1" dirty="0" err="1"/>
              <a:t>window.location.href</a:t>
            </a:r>
            <a:r>
              <a:rPr lang="en-US" sz="2000" b="1" dirty="0"/>
              <a:t> = </a:t>
            </a:r>
            <a:r>
              <a:rPr lang="en-US" sz="2000" b="1" dirty="0" smtClean="0"/>
              <a:t>“</a:t>
            </a:r>
            <a:r>
              <a:rPr lang="en-US" sz="2000" b="1" dirty="0" err="1" smtClean="0"/>
              <a:t>child.html?id</a:t>
            </a:r>
            <a:r>
              <a:rPr lang="en-US" sz="2000" b="1" dirty="0" smtClean="0"/>
              <a:t>=23“;</a:t>
            </a:r>
            <a:endParaRPr lang="en-US" sz="2000" b="1" dirty="0">
              <a:latin typeface="HP Simplified" pitchFamily="34" charset="0"/>
              <a:cs typeface="HP Simplified" pitchFamily="34" charset="0"/>
            </a:endParaRPr>
          </a:p>
          <a:p>
            <a:pPr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
        <p:nvSpPr>
          <p:cNvPr id="4" name="TextBox 3"/>
          <p:cNvSpPr txBox="1"/>
          <p:nvPr/>
        </p:nvSpPr>
        <p:spPr>
          <a:xfrm>
            <a:off x="500743" y="2340427"/>
            <a:ext cx="6683828" cy="636072"/>
          </a:xfrm>
          <a:prstGeom prst="rect">
            <a:avLst/>
          </a:prstGeom>
          <a:noFill/>
        </p:spPr>
        <p:txBody>
          <a:bodyPr wrap="squar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Use below function to read Query string Parameters or</a:t>
            </a:r>
          </a:p>
          <a:p>
            <a:pPr marL="0" defTabSz="430213">
              <a:spcAft>
                <a:spcPts val="400"/>
              </a:spcAft>
              <a:buSzPct val="100000"/>
            </a:pPr>
            <a:r>
              <a:rPr lang="en-US" sz="1600" dirty="0" smtClean="0">
                <a:solidFill>
                  <a:srgbClr val="000000"/>
                </a:solidFill>
                <a:latin typeface="HP Simplified" pitchFamily="34" charset="0"/>
                <a:cs typeface="HP Simplified" pitchFamily="34" charset="0"/>
              </a:rPr>
              <a:t>You can use </a:t>
            </a:r>
            <a:r>
              <a:rPr lang="en-US" sz="1600" b="1" dirty="0" smtClean="0">
                <a:solidFill>
                  <a:srgbClr val="000000"/>
                </a:solidFill>
                <a:latin typeface="HP Simplified" pitchFamily="34" charset="0"/>
                <a:cs typeface="HP Simplified" pitchFamily="34" charset="0"/>
              </a:rPr>
              <a:t>Split</a:t>
            </a:r>
            <a:r>
              <a:rPr lang="en-US" sz="1600" dirty="0" smtClean="0">
                <a:solidFill>
                  <a:srgbClr val="000000"/>
                </a:solidFill>
                <a:latin typeface="HP Simplified" pitchFamily="34" charset="0"/>
                <a:cs typeface="HP Simplified" pitchFamily="34" charset="0"/>
              </a:rPr>
              <a:t> method to query string values</a:t>
            </a:r>
          </a:p>
        </p:txBody>
      </p:sp>
      <p:sp>
        <p:nvSpPr>
          <p:cNvPr id="5" name="Rectangle 4"/>
          <p:cNvSpPr/>
          <p:nvPr/>
        </p:nvSpPr>
        <p:spPr>
          <a:xfrm>
            <a:off x="500743" y="2976499"/>
            <a:ext cx="7739742" cy="187234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function </a:t>
            </a:r>
            <a:r>
              <a:rPr lang="en-US" dirty="0" err="1"/>
              <a:t>getParameterByName</a:t>
            </a:r>
            <a:r>
              <a:rPr lang="en-US" dirty="0"/>
              <a:t>(name) { </a:t>
            </a:r>
            <a:endParaRPr lang="en-US" dirty="0" smtClean="0"/>
          </a:p>
          <a:p>
            <a:pPr algn="ctr"/>
            <a:r>
              <a:rPr lang="en-US" dirty="0" smtClean="0"/>
              <a:t>name </a:t>
            </a:r>
            <a:r>
              <a:rPr lang="en-US" dirty="0"/>
              <a:t>= </a:t>
            </a:r>
            <a:r>
              <a:rPr lang="en-US" dirty="0" err="1"/>
              <a:t>name.replace</a:t>
            </a:r>
            <a:r>
              <a:rPr lang="en-US" dirty="0"/>
              <a:t>(/[\[]/, "\\\[").replace(/[\]]/, </a:t>
            </a:r>
            <a:r>
              <a:rPr lang="en-US" dirty="0" smtClean="0"/>
              <a:t>"\\\]");</a:t>
            </a:r>
          </a:p>
          <a:p>
            <a:pPr algn="ctr"/>
            <a:r>
              <a:rPr lang="en-US" dirty="0" smtClean="0"/>
              <a:t> </a:t>
            </a:r>
            <a:r>
              <a:rPr lang="en-US" dirty="0"/>
              <a:t>var regex = new </a:t>
            </a:r>
            <a:r>
              <a:rPr lang="en-US" dirty="0" err="1"/>
              <a:t>RegExp</a:t>
            </a:r>
            <a:r>
              <a:rPr lang="en-US" dirty="0"/>
              <a:t>("[\\?&amp;]" + name + "=([^&amp;#]*)"), results = </a:t>
            </a:r>
            <a:r>
              <a:rPr lang="en-US" dirty="0" err="1"/>
              <a:t>regex.exec</a:t>
            </a:r>
            <a:r>
              <a:rPr lang="en-US" dirty="0"/>
              <a:t>(</a:t>
            </a:r>
            <a:r>
              <a:rPr lang="en-US" dirty="0" err="1"/>
              <a:t>location.search</a:t>
            </a:r>
            <a:r>
              <a:rPr lang="en-US" dirty="0"/>
              <a:t>); return results == null ? "" : </a:t>
            </a:r>
            <a:r>
              <a:rPr lang="en-US" dirty="0" err="1"/>
              <a:t>decodeURIComponent</a:t>
            </a:r>
            <a:r>
              <a:rPr lang="en-US" dirty="0"/>
              <a:t>(results[1].replace(/\+/g, " </a:t>
            </a:r>
            <a:r>
              <a:rPr lang="en-US" dirty="0" smtClean="0"/>
              <a:t>"));</a:t>
            </a:r>
          </a:p>
          <a:p>
            <a:pPr algn="ctr"/>
            <a:r>
              <a:rPr lang="en-US" dirty="0" smtClean="0"/>
              <a:t> </a:t>
            </a:r>
            <a:r>
              <a:rPr lang="en-US" dirty="0"/>
              <a:t>}</a:t>
            </a:r>
          </a:p>
        </p:txBody>
      </p:sp>
    </p:spTree>
    <p:extLst>
      <p:ext uri="{BB962C8B-B14F-4D97-AF65-F5344CB8AC3E}">
        <p14:creationId xmlns:p14="http://schemas.microsoft.com/office/powerpoint/2010/main" val="4014025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32206"/>
          </a:xfrm>
        </p:spPr>
        <p:txBody>
          <a:bodyPr/>
          <a:lstStyle/>
          <a:p>
            <a:r>
              <a:rPr lang="en-US" sz="2400" dirty="0"/>
              <a:t>Error and Exception Handling in JavaScript</a:t>
            </a:r>
            <a:br>
              <a:rPr lang="en-US" sz="2400" dirty="0"/>
            </a:br>
            <a:endParaRPr lang="en-US" sz="2400" dirty="0"/>
          </a:p>
        </p:txBody>
      </p:sp>
      <p:sp>
        <p:nvSpPr>
          <p:cNvPr id="3" name="Rectangle 2"/>
          <p:cNvSpPr>
            <a:spLocks noGrp="1" noChangeArrowheads="1"/>
          </p:cNvSpPr>
          <p:nvPr/>
        </p:nvSpPr>
        <p:spPr bwMode="auto">
          <a:xfrm>
            <a:off x="308768" y="706664"/>
            <a:ext cx="852646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pPr eaLnBrk="1" hangingPunct="1">
              <a:lnSpc>
                <a:spcPct val="90000"/>
              </a:lnSpc>
            </a:pPr>
            <a:r>
              <a:rPr lang="en-US" sz="1600" dirty="0" smtClean="0"/>
              <a:t>JavaScript makes no distinction between Error and Exception (Unlike Java)</a:t>
            </a:r>
          </a:p>
          <a:p>
            <a:pPr eaLnBrk="1" hangingPunct="1">
              <a:lnSpc>
                <a:spcPct val="90000"/>
              </a:lnSpc>
            </a:pPr>
            <a:endParaRPr lang="en-US" sz="1600" dirty="0" smtClean="0"/>
          </a:p>
          <a:p>
            <a:pPr eaLnBrk="1" hangingPunct="1">
              <a:lnSpc>
                <a:spcPct val="90000"/>
              </a:lnSpc>
            </a:pPr>
            <a:r>
              <a:rPr lang="en-US" sz="1600" dirty="0" smtClean="0"/>
              <a:t>Handling Exceptions</a:t>
            </a:r>
          </a:p>
          <a:p>
            <a:pPr lvl="1" eaLnBrk="1" hangingPunct="1">
              <a:lnSpc>
                <a:spcPct val="90000"/>
              </a:lnSpc>
            </a:pPr>
            <a:r>
              <a:rPr lang="en-US" sz="1600" dirty="0" smtClean="0"/>
              <a:t>The </a:t>
            </a:r>
            <a:r>
              <a:rPr lang="en-US" sz="1600" dirty="0" smtClean="0">
                <a:solidFill>
                  <a:srgbClr val="0000FF"/>
                </a:solidFill>
              </a:rPr>
              <a:t>onError</a:t>
            </a:r>
            <a:r>
              <a:rPr lang="en-US" sz="1600" dirty="0" smtClean="0"/>
              <a:t> event handler</a:t>
            </a:r>
          </a:p>
          <a:p>
            <a:pPr lvl="2" eaLnBrk="1" hangingPunct="1">
              <a:lnSpc>
                <a:spcPct val="90000"/>
              </a:lnSpc>
            </a:pPr>
            <a:r>
              <a:rPr lang="en-US" sz="1600" dirty="0" smtClean="0"/>
              <a:t>A method associated with the window object.</a:t>
            </a:r>
          </a:p>
          <a:p>
            <a:pPr lvl="2" eaLnBrk="1" hangingPunct="1">
              <a:lnSpc>
                <a:spcPct val="90000"/>
              </a:lnSpc>
            </a:pPr>
            <a:r>
              <a:rPr lang="en-US" sz="1600" dirty="0" smtClean="0"/>
              <a:t>It is called whenever an exception occurs</a:t>
            </a:r>
          </a:p>
          <a:p>
            <a:pPr lvl="1" eaLnBrk="1" hangingPunct="1">
              <a:lnSpc>
                <a:spcPct val="90000"/>
              </a:lnSpc>
            </a:pPr>
            <a:r>
              <a:rPr lang="en-US" sz="1600" dirty="0" smtClean="0"/>
              <a:t>The</a:t>
            </a:r>
            <a:r>
              <a:rPr lang="en-US" sz="1600" dirty="0" smtClean="0">
                <a:solidFill>
                  <a:srgbClr val="0000FF"/>
                </a:solidFill>
              </a:rPr>
              <a:t> try … catch … finally</a:t>
            </a:r>
            <a:r>
              <a:rPr lang="en-US" sz="1600" dirty="0" smtClean="0"/>
              <a:t> block</a:t>
            </a:r>
          </a:p>
          <a:p>
            <a:pPr lvl="2" eaLnBrk="1" hangingPunct="1">
              <a:lnSpc>
                <a:spcPct val="90000"/>
              </a:lnSpc>
            </a:pPr>
            <a:r>
              <a:rPr lang="en-US" sz="1600" dirty="0" smtClean="0"/>
              <a:t>Similar to Java try … catch … finally block</a:t>
            </a:r>
          </a:p>
          <a:p>
            <a:pPr lvl="2" eaLnBrk="1" hangingPunct="1">
              <a:lnSpc>
                <a:spcPct val="90000"/>
              </a:lnSpc>
            </a:pPr>
            <a:r>
              <a:rPr lang="en-US" sz="1600" dirty="0" smtClean="0"/>
              <a:t>For handling exceptions in a code segment</a:t>
            </a:r>
          </a:p>
          <a:p>
            <a:pPr lvl="1" eaLnBrk="1" hangingPunct="1">
              <a:lnSpc>
                <a:spcPct val="90000"/>
              </a:lnSpc>
            </a:pPr>
            <a:r>
              <a:rPr lang="en-US" sz="1600" dirty="0" smtClean="0"/>
              <a:t>Use </a:t>
            </a:r>
            <a:r>
              <a:rPr lang="en-US" sz="1600" dirty="0" smtClean="0">
                <a:solidFill>
                  <a:srgbClr val="0000FF"/>
                </a:solidFill>
              </a:rPr>
              <a:t>throw</a:t>
            </a:r>
            <a:r>
              <a:rPr lang="en-US" sz="1600" dirty="0" smtClean="0"/>
              <a:t> statement to throw an exception</a:t>
            </a:r>
          </a:p>
          <a:p>
            <a:pPr lvl="2" eaLnBrk="1" hangingPunct="1">
              <a:lnSpc>
                <a:spcPct val="90000"/>
              </a:lnSpc>
            </a:pPr>
            <a:r>
              <a:rPr lang="en-US" sz="1600" dirty="0" smtClean="0"/>
              <a:t>You can throw value of any type</a:t>
            </a:r>
          </a:p>
          <a:p>
            <a:pPr lvl="1" eaLnBrk="1" hangingPunct="1">
              <a:lnSpc>
                <a:spcPct val="90000"/>
              </a:lnSpc>
            </a:pPr>
            <a:r>
              <a:rPr lang="en-US" sz="1600" dirty="0" smtClean="0"/>
              <a:t>The </a:t>
            </a:r>
            <a:r>
              <a:rPr lang="en-US" sz="1600" dirty="0" smtClean="0">
                <a:solidFill>
                  <a:srgbClr val="0000FF"/>
                </a:solidFill>
              </a:rPr>
              <a:t>Error</a:t>
            </a:r>
            <a:r>
              <a:rPr lang="en-US" sz="1600" dirty="0" smtClean="0"/>
              <a:t> object</a:t>
            </a:r>
          </a:p>
          <a:p>
            <a:pPr lvl="2" eaLnBrk="1" hangingPunct="1">
              <a:lnSpc>
                <a:spcPct val="90000"/>
              </a:lnSpc>
            </a:pPr>
            <a:r>
              <a:rPr lang="en-US" sz="1600" dirty="0" smtClean="0"/>
              <a:t>Default object for representing an exception</a:t>
            </a:r>
          </a:p>
          <a:p>
            <a:pPr lvl="2" eaLnBrk="1" hangingPunct="1">
              <a:lnSpc>
                <a:spcPct val="90000"/>
              </a:lnSpc>
            </a:pPr>
            <a:r>
              <a:rPr lang="en-US" sz="1600" dirty="0" smtClean="0"/>
              <a:t>Each Error object has a </a:t>
            </a:r>
            <a:r>
              <a:rPr lang="en-US" sz="1600" dirty="0" smtClean="0">
                <a:solidFill>
                  <a:srgbClr val="0000FF"/>
                </a:solidFill>
              </a:rPr>
              <a:t>name</a:t>
            </a:r>
            <a:r>
              <a:rPr lang="en-US" sz="1600" dirty="0" smtClean="0"/>
              <a:t> and </a:t>
            </a:r>
            <a:r>
              <a:rPr lang="en-US" sz="1600" dirty="0" smtClean="0">
                <a:solidFill>
                  <a:srgbClr val="0000FF"/>
                </a:solidFill>
              </a:rPr>
              <a:t>message</a:t>
            </a:r>
            <a:r>
              <a:rPr lang="en-US" sz="1600" dirty="0" smtClean="0"/>
              <a:t> properties</a:t>
            </a:r>
          </a:p>
        </p:txBody>
      </p:sp>
    </p:spTree>
    <p:extLst>
      <p:ext uri="{BB962C8B-B14F-4D97-AF65-F5344CB8AC3E}">
        <p14:creationId xmlns:p14="http://schemas.microsoft.com/office/powerpoint/2010/main" val="89087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143" y="130629"/>
            <a:ext cx="7222352" cy="676656"/>
          </a:xfrm>
        </p:spPr>
        <p:txBody>
          <a:bodyPr/>
          <a:lstStyle/>
          <a:p>
            <a:r>
              <a:rPr lang="en-US" dirty="0">
                <a:solidFill>
                  <a:srgbClr val="000000"/>
                </a:solidFill>
              </a:rPr>
              <a:t>Overview of JavaScript</a:t>
            </a:r>
            <a:br>
              <a:rPr lang="en-US" dirty="0">
                <a:solidFill>
                  <a:srgbClr val="000000"/>
                </a:solidFill>
              </a:rPr>
            </a:br>
            <a:endParaRPr lang="en-US" dirty="0"/>
          </a:p>
        </p:txBody>
      </p:sp>
      <p:sp>
        <p:nvSpPr>
          <p:cNvPr id="4" name="TextBox 3"/>
          <p:cNvSpPr txBox="1"/>
          <p:nvPr/>
        </p:nvSpPr>
        <p:spPr>
          <a:xfrm>
            <a:off x="478972" y="852640"/>
            <a:ext cx="7184572" cy="4021614"/>
          </a:xfrm>
          <a:prstGeom prst="rect">
            <a:avLst/>
          </a:prstGeom>
          <a:noFill/>
        </p:spPr>
        <p:txBody>
          <a:bodyPr wrap="square" rtlCol="0">
            <a:spAutoFit/>
          </a:bodyPr>
          <a:lstStyle/>
          <a:p>
            <a:pPr marL="285750" indent="-285750" defTabSz="430213">
              <a:lnSpc>
                <a:spcPct val="150000"/>
              </a:lnSpc>
              <a:spcAft>
                <a:spcPts val="400"/>
              </a:spcAft>
              <a:buSzPct val="100000"/>
              <a:buFont typeface="Wingdings" pitchFamily="2" charset="2"/>
              <a:buChar char="§"/>
            </a:pPr>
            <a:r>
              <a:rPr lang="en-US" dirty="0"/>
              <a:t>JavaScript is the scripting language of the </a:t>
            </a:r>
            <a:r>
              <a:rPr lang="en-US" dirty="0" smtClean="0"/>
              <a:t>Web </a:t>
            </a:r>
            <a:r>
              <a:rPr lang="tr-TR" dirty="0"/>
              <a:t>and works in all major browsers, such as Internet Explorer, Mozilla, Firefox, Netscape, Opera</a:t>
            </a:r>
            <a:r>
              <a:rPr lang="tr-TR" dirty="0" smtClean="0"/>
              <a:t>.</a:t>
            </a:r>
            <a:endParaRPr lang="en-US" dirty="0" smtClean="0"/>
          </a:p>
          <a:p>
            <a:pPr marL="285750" indent="-285750" defTabSz="430213">
              <a:lnSpc>
                <a:spcPct val="150000"/>
              </a:lnSpc>
              <a:spcAft>
                <a:spcPts val="400"/>
              </a:spcAft>
              <a:buSzPct val="100000"/>
              <a:buFont typeface="Wingdings" pitchFamily="2" charset="2"/>
              <a:buChar char="§"/>
            </a:pPr>
            <a:r>
              <a:rPr lang="tr-TR" dirty="0" smtClean="0"/>
              <a:t>A </a:t>
            </a:r>
            <a:r>
              <a:rPr lang="tr-TR" dirty="0"/>
              <a:t>JavaScript consists of lines of executable computer </a:t>
            </a:r>
            <a:r>
              <a:rPr lang="tr-TR" dirty="0" smtClean="0"/>
              <a:t>code</a:t>
            </a:r>
            <a:r>
              <a:rPr lang="en-US" dirty="0" smtClean="0"/>
              <a:t>.</a:t>
            </a:r>
            <a:endParaRPr lang="tr-TR" dirty="0"/>
          </a:p>
          <a:p>
            <a:pPr marL="285750" indent="-285750" defTabSz="430213">
              <a:lnSpc>
                <a:spcPct val="150000"/>
              </a:lnSpc>
              <a:spcAft>
                <a:spcPts val="400"/>
              </a:spcAft>
              <a:buSzPct val="100000"/>
              <a:buFont typeface="Wingdings" pitchFamily="2" charset="2"/>
              <a:buChar char="§"/>
            </a:pPr>
            <a:r>
              <a:rPr lang="tr-TR" dirty="0"/>
              <a:t>A JavaScript is usually embedded directly into HTML </a:t>
            </a:r>
            <a:r>
              <a:rPr lang="tr-TR" dirty="0" smtClean="0"/>
              <a:t>pages</a:t>
            </a:r>
            <a:r>
              <a:rPr lang="en-US" dirty="0" smtClean="0"/>
              <a:t>.</a:t>
            </a:r>
          </a:p>
          <a:p>
            <a:pPr marL="285750" indent="-285750" defTabSz="430213">
              <a:lnSpc>
                <a:spcPct val="150000"/>
              </a:lnSpc>
              <a:spcAft>
                <a:spcPts val="400"/>
              </a:spcAft>
              <a:buSzPct val="100000"/>
              <a:buFont typeface="Wingdings" pitchFamily="2" charset="2"/>
              <a:buChar char="§"/>
            </a:pPr>
            <a:r>
              <a:rPr lang="en-US" dirty="0"/>
              <a:t>Client-side </a:t>
            </a:r>
            <a:r>
              <a:rPr lang="en-US" dirty="0" smtClean="0"/>
              <a:t>scripting.</a:t>
            </a:r>
          </a:p>
          <a:p>
            <a:pPr marL="285750" indent="-285750" defTabSz="430213">
              <a:lnSpc>
                <a:spcPct val="150000"/>
              </a:lnSpc>
              <a:spcAft>
                <a:spcPts val="400"/>
              </a:spcAft>
              <a:buSzPct val="100000"/>
              <a:buFont typeface="Wingdings" pitchFamily="2" charset="2"/>
              <a:buChar char="§"/>
            </a:pPr>
            <a:r>
              <a:rPr lang="en-US" dirty="0"/>
              <a:t>JavaScript code is case </a:t>
            </a:r>
            <a:r>
              <a:rPr lang="en-US" dirty="0" smtClean="0"/>
              <a:t>sensitive.</a:t>
            </a:r>
          </a:p>
          <a:p>
            <a:pPr marL="285750" indent="-285750" defTabSz="430213">
              <a:lnSpc>
                <a:spcPct val="150000"/>
              </a:lnSpc>
              <a:spcAft>
                <a:spcPts val="400"/>
              </a:spcAft>
              <a:buSzPct val="100000"/>
              <a:buFont typeface="Wingdings" pitchFamily="2" charset="2"/>
              <a:buChar char="§"/>
            </a:pPr>
            <a:r>
              <a:rPr lang="en-US" dirty="0"/>
              <a:t>JavaScript statements end with a semi- colon </a:t>
            </a:r>
            <a:r>
              <a:rPr lang="en-US" dirty="0" smtClean="0"/>
              <a:t>;</a:t>
            </a:r>
            <a:endParaRPr lang="tr-TR" dirty="0"/>
          </a:p>
          <a:p>
            <a:pPr marL="285750" indent="-285750" defTabSz="430213">
              <a:lnSpc>
                <a:spcPct val="150000"/>
              </a:lnSpc>
              <a:spcAft>
                <a:spcPts val="400"/>
              </a:spcAft>
              <a:buSzPct val="100000"/>
              <a:buFont typeface="Wingdings" pitchFamily="2" charset="2"/>
              <a:buChar char="§"/>
            </a:pPr>
            <a:r>
              <a:rPr lang="tr-TR" dirty="0"/>
              <a:t>Everyone can use JavaScript without purchasing a </a:t>
            </a:r>
            <a:r>
              <a:rPr lang="tr-TR" dirty="0" smtClean="0"/>
              <a:t>license</a:t>
            </a:r>
            <a:r>
              <a:rPr lang="en-US" dirty="0" smtClean="0"/>
              <a:t>.</a:t>
            </a:r>
          </a:p>
          <a:p>
            <a:pPr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1162260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329184" y="237745"/>
            <a:ext cx="7222352" cy="55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rgbClr val="800000"/>
                </a:solidFill>
                <a:latin typeface="+mj-lt"/>
                <a:ea typeface="+mj-ea"/>
                <a:cs typeface="+mj-cs"/>
              </a:defRPr>
            </a:lvl1pPr>
            <a:lvl2pPr algn="l" rtl="0" eaLnBrk="0" fontAlgn="base" hangingPunct="0">
              <a:spcBef>
                <a:spcPct val="0"/>
              </a:spcBef>
              <a:spcAft>
                <a:spcPct val="0"/>
              </a:spcAft>
              <a:defRPr sz="3800">
                <a:solidFill>
                  <a:srgbClr val="800000"/>
                </a:solidFill>
                <a:latin typeface="Arial" charset="0"/>
              </a:defRPr>
            </a:lvl2pPr>
            <a:lvl3pPr algn="l" rtl="0" eaLnBrk="0" fontAlgn="base" hangingPunct="0">
              <a:spcBef>
                <a:spcPct val="0"/>
              </a:spcBef>
              <a:spcAft>
                <a:spcPct val="0"/>
              </a:spcAft>
              <a:defRPr sz="3800">
                <a:solidFill>
                  <a:srgbClr val="800000"/>
                </a:solidFill>
                <a:latin typeface="Arial" charset="0"/>
              </a:defRPr>
            </a:lvl3pPr>
            <a:lvl4pPr algn="l" rtl="0" eaLnBrk="0" fontAlgn="base" hangingPunct="0">
              <a:spcBef>
                <a:spcPct val="0"/>
              </a:spcBef>
              <a:spcAft>
                <a:spcPct val="0"/>
              </a:spcAft>
              <a:defRPr sz="3800">
                <a:solidFill>
                  <a:srgbClr val="800000"/>
                </a:solidFill>
                <a:latin typeface="Arial" charset="0"/>
              </a:defRPr>
            </a:lvl4pPr>
            <a:lvl5pPr algn="l" rtl="0" eaLnBrk="0" fontAlgn="base" hangingPunct="0">
              <a:spcBef>
                <a:spcPct val="0"/>
              </a:spcBef>
              <a:spcAft>
                <a:spcPct val="0"/>
              </a:spcAft>
              <a:defRPr sz="3800">
                <a:solidFill>
                  <a:srgbClr val="800000"/>
                </a:solidFill>
                <a:latin typeface="Arial" charset="0"/>
              </a:defRPr>
            </a:lvl5pPr>
            <a:lvl6pPr marL="457200" algn="l" rtl="0" fontAlgn="base">
              <a:spcBef>
                <a:spcPct val="0"/>
              </a:spcBef>
              <a:spcAft>
                <a:spcPct val="0"/>
              </a:spcAft>
              <a:defRPr sz="3800">
                <a:solidFill>
                  <a:srgbClr val="800000"/>
                </a:solidFill>
                <a:latin typeface="Arial" charset="0"/>
              </a:defRPr>
            </a:lvl6pPr>
            <a:lvl7pPr marL="914400" algn="l" rtl="0" fontAlgn="base">
              <a:spcBef>
                <a:spcPct val="0"/>
              </a:spcBef>
              <a:spcAft>
                <a:spcPct val="0"/>
              </a:spcAft>
              <a:defRPr sz="3800">
                <a:solidFill>
                  <a:srgbClr val="800000"/>
                </a:solidFill>
                <a:latin typeface="Arial" charset="0"/>
              </a:defRPr>
            </a:lvl7pPr>
            <a:lvl8pPr marL="1371600" algn="l" rtl="0" fontAlgn="base">
              <a:spcBef>
                <a:spcPct val="0"/>
              </a:spcBef>
              <a:spcAft>
                <a:spcPct val="0"/>
              </a:spcAft>
              <a:defRPr sz="3800">
                <a:solidFill>
                  <a:srgbClr val="800000"/>
                </a:solidFill>
                <a:latin typeface="Arial" charset="0"/>
              </a:defRPr>
            </a:lvl8pPr>
            <a:lvl9pPr marL="1828800" algn="l" rtl="0" fontAlgn="base">
              <a:spcBef>
                <a:spcPct val="0"/>
              </a:spcBef>
              <a:spcAft>
                <a:spcPct val="0"/>
              </a:spcAft>
              <a:defRPr sz="3800">
                <a:solidFill>
                  <a:srgbClr val="800000"/>
                </a:solidFill>
                <a:latin typeface="Arial" charset="0"/>
              </a:defRPr>
            </a:lvl9pPr>
          </a:lstStyle>
          <a:p>
            <a:pPr eaLnBrk="1" hangingPunct="1"/>
            <a:r>
              <a:rPr lang="en-US" sz="3200" dirty="0" smtClean="0">
                <a:solidFill>
                  <a:schemeClr val="tx1"/>
                </a:solidFill>
              </a:rPr>
              <a:t>How to use “onError” event handler?</a:t>
            </a:r>
          </a:p>
        </p:txBody>
      </p:sp>
      <p:sp>
        <p:nvSpPr>
          <p:cNvPr id="4" name="Rectangle 3"/>
          <p:cNvSpPr>
            <a:spLocks noChangeArrowheads="1"/>
          </p:cNvSpPr>
          <p:nvPr/>
        </p:nvSpPr>
        <p:spPr bwMode="auto">
          <a:xfrm>
            <a:off x="87085" y="973365"/>
            <a:ext cx="9144000" cy="5638800"/>
          </a:xfrm>
          <a:prstGeom prst="rect">
            <a:avLst/>
          </a:prstGeom>
          <a:solidFill>
            <a:srgbClr val="FFFFFF"/>
          </a:solidFill>
          <a:ln w="9525" algn="ctr">
            <a:solidFill>
              <a:schemeClr val="tx1"/>
            </a:solidFill>
            <a:miter lim="800000"/>
            <a:headEnd/>
            <a:tailEnd/>
          </a:ln>
        </p:spPr>
        <p:txBody>
          <a:bodyPr/>
          <a:lstStyle>
            <a:defPPr>
              <a:defRPr lang="zh-TW"/>
            </a:defPPr>
            <a:lvl1pPr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5pPr>
            <a:lvl6pPr marL="2286000" algn="l" defTabSz="914400" rtl="0" eaLnBrk="1" latinLnBrk="0" hangingPunct="1">
              <a:defRPr b="1" kern="1200">
                <a:solidFill>
                  <a:schemeClr val="tx1"/>
                </a:solidFill>
                <a:latin typeface="Arial" pitchFamily="34" charset="0"/>
                <a:ea typeface="PMingLiU" pitchFamily="18" charset="-120"/>
                <a:cs typeface="+mn-cs"/>
              </a:defRPr>
            </a:lvl6pPr>
            <a:lvl7pPr marL="2743200" algn="l" defTabSz="914400" rtl="0" eaLnBrk="1" latinLnBrk="0" hangingPunct="1">
              <a:defRPr b="1" kern="1200">
                <a:solidFill>
                  <a:schemeClr val="tx1"/>
                </a:solidFill>
                <a:latin typeface="Arial" pitchFamily="34" charset="0"/>
                <a:ea typeface="PMingLiU" pitchFamily="18" charset="-120"/>
                <a:cs typeface="+mn-cs"/>
              </a:defRPr>
            </a:lvl7pPr>
            <a:lvl8pPr marL="3200400" algn="l" defTabSz="914400" rtl="0" eaLnBrk="1" latinLnBrk="0" hangingPunct="1">
              <a:defRPr b="1" kern="1200">
                <a:solidFill>
                  <a:schemeClr val="tx1"/>
                </a:solidFill>
                <a:latin typeface="Arial" pitchFamily="34" charset="0"/>
                <a:ea typeface="PMingLiU" pitchFamily="18" charset="-120"/>
                <a:cs typeface="+mn-cs"/>
              </a:defRPr>
            </a:lvl8pPr>
            <a:lvl9pPr marL="3657600" algn="l" defTabSz="914400" rtl="0" eaLnBrk="1" latinLnBrk="0" hangingPunct="1">
              <a:defRPr b="1" kern="1200">
                <a:solidFill>
                  <a:schemeClr val="tx1"/>
                </a:solidFill>
                <a:latin typeface="Arial" pitchFamily="34" charset="0"/>
                <a:ea typeface="PMingLiU" pitchFamily="18" charset="-120"/>
                <a:cs typeface="+mn-cs"/>
              </a:defRPr>
            </a:lvl9pPr>
          </a:lstStyle>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&lt;html&gt;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&lt;title&gt;</a:t>
            </a:r>
            <a:r>
              <a:rPr kumimoji="1" lang="en-US" dirty="0" err="1">
                <a:latin typeface="Courier New" pitchFamily="49" charset="0"/>
              </a:rPr>
              <a:t>onerror</a:t>
            </a:r>
            <a:r>
              <a:rPr kumimoji="1" lang="en-US" dirty="0">
                <a:latin typeface="Courier New" pitchFamily="49" charset="0"/>
              </a:rPr>
              <a:t> event handler example&lt;/title&gt;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 type="text/</a:t>
            </a:r>
            <a:r>
              <a:rPr kumimoji="1" lang="en-US" dirty="0" err="1">
                <a:latin typeface="Courier New" pitchFamily="49" charset="0"/>
              </a:rPr>
              <a:t>javascript</a:t>
            </a:r>
            <a:r>
              <a:rPr kumimoji="1" lang="en-US" dirty="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function </a:t>
            </a:r>
            <a:r>
              <a:rPr kumimoji="1" lang="en-US" dirty="0" err="1">
                <a:latin typeface="Courier New" pitchFamily="49" charset="0"/>
              </a:rPr>
              <a:t>errorHandler</a:t>
            </a: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alert("Error </a:t>
            </a:r>
            <a:r>
              <a:rPr kumimoji="1" lang="en-US" dirty="0" err="1">
                <a:latin typeface="Courier New" pitchFamily="49" charset="0"/>
              </a:rPr>
              <a:t>Ourred</a:t>
            </a: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JavaScript is </a:t>
            </a:r>
            <a:r>
              <a:rPr kumimoji="1" lang="en-US" dirty="0" err="1">
                <a:solidFill>
                  <a:schemeClr val="hlink"/>
                </a:solidFill>
                <a:latin typeface="Courier New" pitchFamily="49" charset="0"/>
              </a:rPr>
              <a:t>casesensitive</a:t>
            </a:r>
            <a:endParaRPr kumimoji="1" lang="en-US" dirty="0">
              <a:solidFill>
                <a:schemeClr val="hlink"/>
              </a:solidFill>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Don't write </a:t>
            </a:r>
            <a:r>
              <a:rPr kumimoji="1" lang="en-US" dirty="0" err="1">
                <a:solidFill>
                  <a:schemeClr val="hlink"/>
                </a:solidFill>
                <a:latin typeface="Courier New" pitchFamily="49" charset="0"/>
              </a:rPr>
              <a:t>onerror</a:t>
            </a:r>
            <a:r>
              <a:rPr kumimoji="1" lang="en-US" dirty="0">
                <a:solidFill>
                  <a:schemeClr val="hlink"/>
                </a:solidFill>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err="1">
                <a:solidFill>
                  <a:srgbClr val="0000FF"/>
                </a:solidFill>
                <a:latin typeface="Courier New" pitchFamily="49" charset="0"/>
              </a:rPr>
              <a:t>window.onError</a:t>
            </a:r>
            <a:r>
              <a:rPr kumimoji="1" lang="en-US" dirty="0">
                <a:solidFill>
                  <a:srgbClr val="0000FF"/>
                </a:solidFill>
                <a:latin typeface="Courier New" pitchFamily="49" charset="0"/>
              </a:rPr>
              <a:t> = </a:t>
            </a:r>
            <a:r>
              <a:rPr kumimoji="1" lang="en-US" dirty="0" err="1">
                <a:solidFill>
                  <a:srgbClr val="0000FF"/>
                </a:solidFill>
                <a:latin typeface="Courier New" pitchFamily="49" charset="0"/>
              </a:rPr>
              <a:t>errorHandler</a:t>
            </a:r>
            <a:r>
              <a:rPr kumimoji="1" lang="en-US" dirty="0">
                <a:solidFill>
                  <a:srgbClr val="0000FF"/>
                </a:solidFill>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 type="text/</a:t>
            </a:r>
            <a:r>
              <a:rPr kumimoji="1" lang="en-US" dirty="0" err="1">
                <a:latin typeface="Courier New" pitchFamily="49" charset="0"/>
              </a:rPr>
              <a:t>javascript</a:t>
            </a:r>
            <a:r>
              <a:rPr kumimoji="1" lang="en-US" dirty="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dirty="0">
                <a:solidFill>
                  <a:srgbClr val="F00000"/>
                </a:solidFill>
                <a:latin typeface="Courier New" pitchFamily="49" charset="0"/>
              </a:rPr>
              <a:t>  </a:t>
            </a:r>
            <a:r>
              <a:rPr kumimoji="1" lang="en-US" dirty="0" err="1">
                <a:solidFill>
                  <a:srgbClr val="F00000"/>
                </a:solidFill>
                <a:latin typeface="Courier New" pitchFamily="49" charset="0"/>
              </a:rPr>
              <a:t>document.write</a:t>
            </a:r>
            <a:r>
              <a:rPr kumimoji="1" lang="en-US" dirty="0">
                <a:solidFill>
                  <a:srgbClr val="F00000"/>
                </a:solidFill>
                <a:latin typeface="Courier New" pitchFamily="49" charset="0"/>
              </a:rPr>
              <a:t>("Hello there;</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&lt;/html&gt;</a:t>
            </a:r>
          </a:p>
        </p:txBody>
      </p:sp>
    </p:spTree>
    <p:extLst>
      <p:ext uri="{BB962C8B-B14F-4D97-AF65-F5344CB8AC3E}">
        <p14:creationId xmlns:p14="http://schemas.microsoft.com/office/powerpoint/2010/main" val="3073937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61963" y="82550"/>
            <a:ext cx="8229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rgbClr val="800000"/>
                </a:solidFill>
                <a:latin typeface="+mj-lt"/>
                <a:ea typeface="+mj-ea"/>
                <a:cs typeface="+mj-cs"/>
              </a:defRPr>
            </a:lvl1pPr>
            <a:lvl2pPr algn="l" rtl="0" eaLnBrk="0" fontAlgn="base" hangingPunct="0">
              <a:spcBef>
                <a:spcPct val="0"/>
              </a:spcBef>
              <a:spcAft>
                <a:spcPct val="0"/>
              </a:spcAft>
              <a:defRPr sz="3800">
                <a:solidFill>
                  <a:srgbClr val="800000"/>
                </a:solidFill>
                <a:latin typeface="Arial" charset="0"/>
              </a:defRPr>
            </a:lvl2pPr>
            <a:lvl3pPr algn="l" rtl="0" eaLnBrk="0" fontAlgn="base" hangingPunct="0">
              <a:spcBef>
                <a:spcPct val="0"/>
              </a:spcBef>
              <a:spcAft>
                <a:spcPct val="0"/>
              </a:spcAft>
              <a:defRPr sz="3800">
                <a:solidFill>
                  <a:srgbClr val="800000"/>
                </a:solidFill>
                <a:latin typeface="Arial" charset="0"/>
              </a:defRPr>
            </a:lvl3pPr>
            <a:lvl4pPr algn="l" rtl="0" eaLnBrk="0" fontAlgn="base" hangingPunct="0">
              <a:spcBef>
                <a:spcPct val="0"/>
              </a:spcBef>
              <a:spcAft>
                <a:spcPct val="0"/>
              </a:spcAft>
              <a:defRPr sz="3800">
                <a:solidFill>
                  <a:srgbClr val="800000"/>
                </a:solidFill>
                <a:latin typeface="Arial" charset="0"/>
              </a:defRPr>
            </a:lvl4pPr>
            <a:lvl5pPr algn="l" rtl="0" eaLnBrk="0" fontAlgn="base" hangingPunct="0">
              <a:spcBef>
                <a:spcPct val="0"/>
              </a:spcBef>
              <a:spcAft>
                <a:spcPct val="0"/>
              </a:spcAft>
              <a:defRPr sz="3800">
                <a:solidFill>
                  <a:srgbClr val="800000"/>
                </a:solidFill>
                <a:latin typeface="Arial" charset="0"/>
              </a:defRPr>
            </a:lvl5pPr>
            <a:lvl6pPr marL="457200" algn="l" rtl="0" fontAlgn="base">
              <a:spcBef>
                <a:spcPct val="0"/>
              </a:spcBef>
              <a:spcAft>
                <a:spcPct val="0"/>
              </a:spcAft>
              <a:defRPr sz="3800">
                <a:solidFill>
                  <a:srgbClr val="800000"/>
                </a:solidFill>
                <a:latin typeface="Arial" charset="0"/>
              </a:defRPr>
            </a:lvl6pPr>
            <a:lvl7pPr marL="914400" algn="l" rtl="0" fontAlgn="base">
              <a:spcBef>
                <a:spcPct val="0"/>
              </a:spcBef>
              <a:spcAft>
                <a:spcPct val="0"/>
              </a:spcAft>
              <a:defRPr sz="3800">
                <a:solidFill>
                  <a:srgbClr val="800000"/>
                </a:solidFill>
                <a:latin typeface="Arial" charset="0"/>
              </a:defRPr>
            </a:lvl7pPr>
            <a:lvl8pPr marL="1371600" algn="l" rtl="0" fontAlgn="base">
              <a:spcBef>
                <a:spcPct val="0"/>
              </a:spcBef>
              <a:spcAft>
                <a:spcPct val="0"/>
              </a:spcAft>
              <a:defRPr sz="3800">
                <a:solidFill>
                  <a:srgbClr val="800000"/>
                </a:solidFill>
                <a:latin typeface="Arial" charset="0"/>
              </a:defRPr>
            </a:lvl8pPr>
            <a:lvl9pPr marL="1828800" algn="l" rtl="0" fontAlgn="base">
              <a:spcBef>
                <a:spcPct val="0"/>
              </a:spcBef>
              <a:spcAft>
                <a:spcPct val="0"/>
              </a:spcAft>
              <a:defRPr sz="3800">
                <a:solidFill>
                  <a:srgbClr val="800000"/>
                </a:solidFill>
                <a:latin typeface="Arial" charset="0"/>
              </a:defRPr>
            </a:lvl9pPr>
          </a:lstStyle>
          <a:p>
            <a:pPr eaLnBrk="1" hangingPunct="1"/>
            <a:r>
              <a:rPr lang="en-US" sz="3400" dirty="0" smtClean="0">
                <a:solidFill>
                  <a:schemeClr val="tx1"/>
                </a:solidFill>
              </a:rPr>
              <a:t>try … catch … finally</a:t>
            </a:r>
          </a:p>
        </p:txBody>
      </p:sp>
      <p:sp>
        <p:nvSpPr>
          <p:cNvPr id="4" name="Rectangle 3"/>
          <p:cNvSpPr>
            <a:spLocks noChangeArrowheads="1"/>
          </p:cNvSpPr>
          <p:nvPr/>
        </p:nvSpPr>
        <p:spPr bwMode="auto">
          <a:xfrm>
            <a:off x="0" y="908050"/>
            <a:ext cx="9144000" cy="5867400"/>
          </a:xfrm>
          <a:prstGeom prst="rect">
            <a:avLst/>
          </a:prstGeom>
          <a:solidFill>
            <a:srgbClr val="FFFFFF"/>
          </a:solidFill>
          <a:ln w="9525" algn="ctr">
            <a:solidFill>
              <a:schemeClr val="tx1"/>
            </a:solidFill>
            <a:miter lim="800000"/>
            <a:headEnd/>
            <a:tailEnd/>
          </a:ln>
        </p:spPr>
        <p:txBody>
          <a:bodyPr/>
          <a:lstStyle>
            <a:defPPr>
              <a:defRPr lang="zh-TW"/>
            </a:defPPr>
            <a:lvl1pPr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b="1" kern="1200">
                <a:solidFill>
                  <a:schemeClr val="tx1"/>
                </a:solidFill>
                <a:latin typeface="Arial" pitchFamily="34" charset="0"/>
                <a:ea typeface="PMingLiU" pitchFamily="18" charset="-120"/>
                <a:cs typeface="+mn-cs"/>
              </a:defRPr>
            </a:lvl5pPr>
            <a:lvl6pPr marL="2286000" algn="l" defTabSz="914400" rtl="0" eaLnBrk="1" latinLnBrk="0" hangingPunct="1">
              <a:defRPr b="1" kern="1200">
                <a:solidFill>
                  <a:schemeClr val="tx1"/>
                </a:solidFill>
                <a:latin typeface="Arial" pitchFamily="34" charset="0"/>
                <a:ea typeface="PMingLiU" pitchFamily="18" charset="-120"/>
                <a:cs typeface="+mn-cs"/>
              </a:defRPr>
            </a:lvl6pPr>
            <a:lvl7pPr marL="2743200" algn="l" defTabSz="914400" rtl="0" eaLnBrk="1" latinLnBrk="0" hangingPunct="1">
              <a:defRPr b="1" kern="1200">
                <a:solidFill>
                  <a:schemeClr val="tx1"/>
                </a:solidFill>
                <a:latin typeface="Arial" pitchFamily="34" charset="0"/>
                <a:ea typeface="PMingLiU" pitchFamily="18" charset="-120"/>
                <a:cs typeface="+mn-cs"/>
              </a:defRPr>
            </a:lvl7pPr>
            <a:lvl8pPr marL="3200400" algn="l" defTabSz="914400" rtl="0" eaLnBrk="1" latinLnBrk="0" hangingPunct="1">
              <a:defRPr b="1" kern="1200">
                <a:solidFill>
                  <a:schemeClr val="tx1"/>
                </a:solidFill>
                <a:latin typeface="Arial" pitchFamily="34" charset="0"/>
                <a:ea typeface="PMingLiU" pitchFamily="18" charset="-120"/>
                <a:cs typeface="+mn-cs"/>
              </a:defRPr>
            </a:lvl8pPr>
            <a:lvl9pPr marL="3657600" algn="l" defTabSz="914400" rtl="0" eaLnBrk="1" latinLnBrk="0" hangingPunct="1">
              <a:defRPr b="1" kern="1200">
                <a:solidFill>
                  <a:schemeClr val="tx1"/>
                </a:solidFill>
                <a:latin typeface="Arial" pitchFamily="34" charset="0"/>
                <a:ea typeface="PMingLiU" pitchFamily="18" charset="-120"/>
                <a:cs typeface="+mn-cs"/>
              </a:defRPr>
            </a:lvl9pPr>
          </a:lstStyle>
          <a:p>
            <a:pPr eaLnBrk="1" hangingPunct="1">
              <a:lnSpc>
                <a:spcPct val="80000"/>
              </a:lnSpc>
              <a:spcBef>
                <a:spcPct val="20000"/>
              </a:spcBef>
              <a:buClr>
                <a:schemeClr val="hlink"/>
              </a:buClr>
              <a:buSzPct val="70000"/>
              <a:buFont typeface="Wingdings" pitchFamily="2" charset="2"/>
              <a:buNone/>
            </a:pPr>
            <a:r>
              <a:rPr kumimoji="1" lang="en-US" sz="1600" dirty="0">
                <a:solidFill>
                  <a:srgbClr val="0000FF"/>
                </a:solidFill>
                <a:latin typeface="Courier New" pitchFamily="49" charset="0"/>
              </a:rPr>
              <a:t>try </a:t>
            </a:r>
            <a:r>
              <a:rPr kumimoji="1" lang="en-US" sz="1600"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 Contains normal codes that might throw an exception.</a:t>
            </a:r>
          </a:p>
          <a:p>
            <a:pPr eaLnBrk="1" hangingPunct="1">
              <a:lnSpc>
                <a:spcPct val="80000"/>
              </a:lnSpc>
              <a:spcBef>
                <a:spcPct val="20000"/>
              </a:spcBef>
              <a:buClr>
                <a:schemeClr val="hlink"/>
              </a:buClr>
              <a:buSzPct val="70000"/>
              <a:buFont typeface="Wingdings" pitchFamily="2" charset="2"/>
              <a:buNone/>
            </a:pPr>
            <a:endParaRPr kumimoji="1" lang="en-US" sz="1600"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 If an exception is thrown, immediately go to</a:t>
            </a: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   catch block.</a:t>
            </a:r>
          </a:p>
          <a:p>
            <a:pPr eaLnBrk="1" hangingPunct="1">
              <a:lnSpc>
                <a:spcPct val="80000"/>
              </a:lnSpc>
              <a:spcBef>
                <a:spcPct val="20000"/>
              </a:spcBef>
              <a:buClr>
                <a:schemeClr val="hlink"/>
              </a:buClr>
              <a:buSzPct val="70000"/>
              <a:buFont typeface="Wingdings" pitchFamily="2" charset="2"/>
              <a:buNone/>
            </a:pPr>
            <a:endParaRPr kumimoji="1" lang="en-US" sz="1600"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a:t>
            </a:r>
            <a:r>
              <a:rPr kumimoji="1" lang="en-US" sz="1600" dirty="0">
                <a:solidFill>
                  <a:srgbClr val="0000FF"/>
                </a:solidFill>
                <a:latin typeface="Courier New" pitchFamily="49" charset="0"/>
              </a:rPr>
              <a:t>catch</a:t>
            </a:r>
            <a:r>
              <a:rPr kumimoji="1" lang="en-US" sz="1600" dirty="0">
                <a:latin typeface="Courier New" pitchFamily="49" charset="0"/>
              </a:rPr>
              <a:t> ( </a:t>
            </a:r>
            <a:r>
              <a:rPr kumimoji="1" lang="en-US" sz="1600" dirty="0" err="1">
                <a:latin typeface="Courier New" pitchFamily="49" charset="0"/>
              </a:rPr>
              <a:t>errorVariable</a:t>
            </a:r>
            <a:r>
              <a:rPr kumimoji="1" lang="en-US" sz="1600" dirty="0">
                <a:latin typeface="Courier New" pitchFamily="49" charset="0"/>
              </a:rPr>
              <a:t> ) { </a:t>
            </a: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 Codes here get executed if an exception is thrown</a:t>
            </a: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   in the try block.</a:t>
            </a:r>
          </a:p>
          <a:p>
            <a:pPr eaLnBrk="1" hangingPunct="1">
              <a:lnSpc>
                <a:spcPct val="80000"/>
              </a:lnSpc>
              <a:spcBef>
                <a:spcPct val="20000"/>
              </a:spcBef>
              <a:buClr>
                <a:schemeClr val="hlink"/>
              </a:buClr>
              <a:buSzPct val="70000"/>
              <a:buFont typeface="Wingdings" pitchFamily="2" charset="2"/>
              <a:buNone/>
            </a:pPr>
            <a:endParaRPr kumimoji="1" lang="en-US" sz="1600"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 The </a:t>
            </a:r>
            <a:r>
              <a:rPr kumimoji="1" lang="en-US" sz="1600" dirty="0" err="1">
                <a:latin typeface="Courier New" pitchFamily="49" charset="0"/>
              </a:rPr>
              <a:t>errorVariable</a:t>
            </a:r>
            <a:r>
              <a:rPr kumimoji="1" lang="en-US" sz="1600" dirty="0">
                <a:latin typeface="Courier New" pitchFamily="49" charset="0"/>
              </a:rPr>
              <a:t> is an Error object.</a:t>
            </a:r>
          </a:p>
          <a:p>
            <a:pPr eaLnBrk="1" hangingPunct="1">
              <a:lnSpc>
                <a:spcPct val="80000"/>
              </a:lnSpc>
              <a:spcBef>
                <a:spcPct val="20000"/>
              </a:spcBef>
              <a:buClr>
                <a:schemeClr val="hlink"/>
              </a:buClr>
              <a:buSzPct val="70000"/>
              <a:buFont typeface="Wingdings" pitchFamily="2" charset="2"/>
              <a:buNone/>
            </a:pPr>
            <a:endParaRPr kumimoji="1" lang="en-US" sz="1600"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a:t>
            </a:r>
            <a:r>
              <a:rPr kumimoji="1" lang="en-US" sz="1600" dirty="0">
                <a:solidFill>
                  <a:srgbClr val="0000FF"/>
                </a:solidFill>
                <a:latin typeface="Courier New" pitchFamily="49" charset="0"/>
              </a:rPr>
              <a:t>finally </a:t>
            </a:r>
            <a:r>
              <a:rPr kumimoji="1" lang="en-US" sz="1600"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 Executed after the catch or try block finish</a:t>
            </a:r>
          </a:p>
          <a:p>
            <a:pPr eaLnBrk="1" hangingPunct="1">
              <a:lnSpc>
                <a:spcPct val="80000"/>
              </a:lnSpc>
              <a:spcBef>
                <a:spcPct val="20000"/>
              </a:spcBef>
              <a:buClr>
                <a:schemeClr val="hlink"/>
              </a:buClr>
              <a:buSzPct val="70000"/>
              <a:buFont typeface="Wingdings" pitchFamily="2" charset="2"/>
              <a:buNone/>
            </a:pPr>
            <a:endParaRPr kumimoji="1" lang="en-US" sz="1600" dirty="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 Codes in finally block are always executed</a:t>
            </a: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sz="1600" dirty="0">
                <a:latin typeface="Courier New" pitchFamily="49" charset="0"/>
              </a:rPr>
              <a:t>// One or both of catch and finally blocks must accompany the try block.</a:t>
            </a:r>
          </a:p>
        </p:txBody>
      </p:sp>
    </p:spTree>
    <p:extLst>
      <p:ext uri="{BB962C8B-B14F-4D97-AF65-F5344CB8AC3E}">
        <p14:creationId xmlns:p14="http://schemas.microsoft.com/office/powerpoint/2010/main" val="2049209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61963" y="98878"/>
            <a:ext cx="8229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rgbClr val="800000"/>
                </a:solidFill>
                <a:latin typeface="+mj-lt"/>
                <a:ea typeface="+mj-ea"/>
                <a:cs typeface="+mj-cs"/>
              </a:defRPr>
            </a:lvl1pPr>
            <a:lvl2pPr algn="l" rtl="0" eaLnBrk="0" fontAlgn="base" hangingPunct="0">
              <a:spcBef>
                <a:spcPct val="0"/>
              </a:spcBef>
              <a:spcAft>
                <a:spcPct val="0"/>
              </a:spcAft>
              <a:defRPr sz="3800">
                <a:solidFill>
                  <a:srgbClr val="800000"/>
                </a:solidFill>
                <a:latin typeface="Arial" charset="0"/>
              </a:defRPr>
            </a:lvl2pPr>
            <a:lvl3pPr algn="l" rtl="0" eaLnBrk="0" fontAlgn="base" hangingPunct="0">
              <a:spcBef>
                <a:spcPct val="0"/>
              </a:spcBef>
              <a:spcAft>
                <a:spcPct val="0"/>
              </a:spcAft>
              <a:defRPr sz="3800">
                <a:solidFill>
                  <a:srgbClr val="800000"/>
                </a:solidFill>
                <a:latin typeface="Arial" charset="0"/>
              </a:defRPr>
            </a:lvl3pPr>
            <a:lvl4pPr algn="l" rtl="0" eaLnBrk="0" fontAlgn="base" hangingPunct="0">
              <a:spcBef>
                <a:spcPct val="0"/>
              </a:spcBef>
              <a:spcAft>
                <a:spcPct val="0"/>
              </a:spcAft>
              <a:defRPr sz="3800">
                <a:solidFill>
                  <a:srgbClr val="800000"/>
                </a:solidFill>
                <a:latin typeface="Arial" charset="0"/>
              </a:defRPr>
            </a:lvl4pPr>
            <a:lvl5pPr algn="l" rtl="0" eaLnBrk="0" fontAlgn="base" hangingPunct="0">
              <a:spcBef>
                <a:spcPct val="0"/>
              </a:spcBef>
              <a:spcAft>
                <a:spcPct val="0"/>
              </a:spcAft>
              <a:defRPr sz="3800">
                <a:solidFill>
                  <a:srgbClr val="800000"/>
                </a:solidFill>
                <a:latin typeface="Arial" charset="0"/>
              </a:defRPr>
            </a:lvl5pPr>
            <a:lvl6pPr marL="457200" algn="l" rtl="0" fontAlgn="base">
              <a:spcBef>
                <a:spcPct val="0"/>
              </a:spcBef>
              <a:spcAft>
                <a:spcPct val="0"/>
              </a:spcAft>
              <a:defRPr sz="3800">
                <a:solidFill>
                  <a:srgbClr val="800000"/>
                </a:solidFill>
                <a:latin typeface="Arial" charset="0"/>
              </a:defRPr>
            </a:lvl6pPr>
            <a:lvl7pPr marL="914400" algn="l" rtl="0" fontAlgn="base">
              <a:spcBef>
                <a:spcPct val="0"/>
              </a:spcBef>
              <a:spcAft>
                <a:spcPct val="0"/>
              </a:spcAft>
              <a:defRPr sz="3800">
                <a:solidFill>
                  <a:srgbClr val="800000"/>
                </a:solidFill>
                <a:latin typeface="Arial" charset="0"/>
              </a:defRPr>
            </a:lvl7pPr>
            <a:lvl8pPr marL="1371600" algn="l" rtl="0" fontAlgn="base">
              <a:spcBef>
                <a:spcPct val="0"/>
              </a:spcBef>
              <a:spcAft>
                <a:spcPct val="0"/>
              </a:spcAft>
              <a:defRPr sz="3800">
                <a:solidFill>
                  <a:srgbClr val="800000"/>
                </a:solidFill>
                <a:latin typeface="Arial" charset="0"/>
              </a:defRPr>
            </a:lvl8pPr>
            <a:lvl9pPr marL="1828800" algn="l" rtl="0" fontAlgn="base">
              <a:spcBef>
                <a:spcPct val="0"/>
              </a:spcBef>
              <a:spcAft>
                <a:spcPct val="0"/>
              </a:spcAft>
              <a:defRPr sz="3800">
                <a:solidFill>
                  <a:srgbClr val="800000"/>
                </a:solidFill>
                <a:latin typeface="Arial" charset="0"/>
              </a:defRPr>
            </a:lvl9pPr>
          </a:lstStyle>
          <a:p>
            <a:pPr eaLnBrk="1" hangingPunct="1"/>
            <a:r>
              <a:rPr lang="en-US" dirty="0" smtClean="0"/>
              <a:t>try … catch … finally example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1" y="1236162"/>
            <a:ext cx="6117772" cy="328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233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585" y="1992762"/>
            <a:ext cx="7222352" cy="807285"/>
          </a:xfrm>
        </p:spPr>
        <p:txBody>
          <a:bodyPr/>
          <a:lstStyle/>
          <a:p>
            <a:pPr algn="ctr"/>
            <a:r>
              <a:rPr lang="en-US" sz="4800" dirty="0" smtClean="0">
                <a:latin typeface="+mn-lt"/>
              </a:rPr>
              <a:t>Q &amp; A</a:t>
            </a:r>
            <a:endParaRPr lang="en-US" sz="4800" dirty="0">
              <a:latin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615" y="824088"/>
            <a:ext cx="4815251" cy="3408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580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4208" y="2153606"/>
            <a:ext cx="7222352" cy="2006703"/>
          </a:xfrm>
        </p:spPr>
        <p:txBody>
          <a:bodyPr/>
          <a:lstStyle/>
          <a:p>
            <a:r>
              <a:rPr lang="en-US" sz="5400" dirty="0" smtClean="0"/>
              <a:t>Thank You</a:t>
            </a:r>
            <a:endParaRPr lang="en-US" sz="5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26" y="847725"/>
            <a:ext cx="292417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528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12" y="85345"/>
            <a:ext cx="7222352" cy="665770"/>
          </a:xfrm>
        </p:spPr>
        <p:txBody>
          <a:bodyPr/>
          <a:lstStyle/>
          <a:p>
            <a:r>
              <a:rPr lang="tr-TR" dirty="0"/>
              <a:t>Are Java and JavaScript the Same? </a:t>
            </a:r>
            <a:br>
              <a:rPr lang="tr-TR" dirty="0"/>
            </a:br>
            <a:endParaRPr lang="en-US" dirty="0"/>
          </a:p>
        </p:txBody>
      </p:sp>
      <p:sp>
        <p:nvSpPr>
          <p:cNvPr id="4" name="Rectangle 3"/>
          <p:cNvSpPr>
            <a:spLocks noGrp="1" noRot="1" noChangeArrowheads="1"/>
          </p:cNvSpPr>
          <p:nvPr/>
        </p:nvSpPr>
        <p:spPr bwMode="auto">
          <a:xfrm>
            <a:off x="273049" y="635226"/>
            <a:ext cx="8540750" cy="203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9pPr>
          </a:lstStyle>
          <a:p>
            <a:pPr>
              <a:buFont typeface="Wingdings" pitchFamily="2" charset="2"/>
              <a:buChar char="§"/>
            </a:pPr>
            <a:r>
              <a:rPr lang="tr-TR" sz="2200" dirty="0">
                <a:effectLst/>
              </a:rPr>
              <a:t>NO!</a:t>
            </a:r>
          </a:p>
          <a:p>
            <a:pPr>
              <a:buFont typeface="Wingdings" pitchFamily="2" charset="2"/>
              <a:buChar char="§"/>
            </a:pPr>
            <a:r>
              <a:rPr lang="tr-TR" sz="2200" dirty="0">
                <a:effectLst/>
              </a:rPr>
              <a:t>Java and JavaScript are two completely different languages in both concept and design!</a:t>
            </a:r>
          </a:p>
          <a:p>
            <a:pPr>
              <a:buFont typeface="Wingdings" pitchFamily="2" charset="2"/>
              <a:buChar char="§"/>
            </a:pPr>
            <a:r>
              <a:rPr lang="tr-TR" sz="2200" dirty="0">
                <a:effectLst/>
              </a:rPr>
              <a:t>Java (developed by Sun Microsystems) is a powerful and much more complex programming language - in the same category as C and C++.</a:t>
            </a:r>
          </a:p>
        </p:txBody>
      </p:sp>
      <p:sp>
        <p:nvSpPr>
          <p:cNvPr id="6" name="Rectangle 5"/>
          <p:cNvSpPr>
            <a:spLocks noGrp="1" noChangeArrowheads="1"/>
          </p:cNvSpPr>
          <p:nvPr/>
        </p:nvSpPr>
        <p:spPr bwMode="auto">
          <a:xfrm>
            <a:off x="428624" y="2471057"/>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rgbClr val="800000"/>
                </a:solidFill>
                <a:latin typeface="+mj-lt"/>
                <a:ea typeface="+mj-ea"/>
                <a:cs typeface="+mj-cs"/>
              </a:defRPr>
            </a:lvl1pPr>
            <a:lvl2pPr algn="l" rtl="0" eaLnBrk="0" fontAlgn="base" hangingPunct="0">
              <a:spcBef>
                <a:spcPct val="0"/>
              </a:spcBef>
              <a:spcAft>
                <a:spcPct val="0"/>
              </a:spcAft>
              <a:defRPr sz="3800">
                <a:solidFill>
                  <a:srgbClr val="800000"/>
                </a:solidFill>
                <a:latin typeface="Arial" charset="0"/>
              </a:defRPr>
            </a:lvl2pPr>
            <a:lvl3pPr algn="l" rtl="0" eaLnBrk="0" fontAlgn="base" hangingPunct="0">
              <a:spcBef>
                <a:spcPct val="0"/>
              </a:spcBef>
              <a:spcAft>
                <a:spcPct val="0"/>
              </a:spcAft>
              <a:defRPr sz="3800">
                <a:solidFill>
                  <a:srgbClr val="800000"/>
                </a:solidFill>
                <a:latin typeface="Arial" charset="0"/>
              </a:defRPr>
            </a:lvl3pPr>
            <a:lvl4pPr algn="l" rtl="0" eaLnBrk="0" fontAlgn="base" hangingPunct="0">
              <a:spcBef>
                <a:spcPct val="0"/>
              </a:spcBef>
              <a:spcAft>
                <a:spcPct val="0"/>
              </a:spcAft>
              <a:defRPr sz="3800">
                <a:solidFill>
                  <a:srgbClr val="800000"/>
                </a:solidFill>
                <a:latin typeface="Arial" charset="0"/>
              </a:defRPr>
            </a:lvl4pPr>
            <a:lvl5pPr algn="l" rtl="0" eaLnBrk="0" fontAlgn="base" hangingPunct="0">
              <a:spcBef>
                <a:spcPct val="0"/>
              </a:spcBef>
              <a:spcAft>
                <a:spcPct val="0"/>
              </a:spcAft>
              <a:defRPr sz="3800">
                <a:solidFill>
                  <a:srgbClr val="800000"/>
                </a:solidFill>
                <a:latin typeface="Arial" charset="0"/>
              </a:defRPr>
            </a:lvl5pPr>
            <a:lvl6pPr marL="457200" algn="l" rtl="0" fontAlgn="base">
              <a:spcBef>
                <a:spcPct val="0"/>
              </a:spcBef>
              <a:spcAft>
                <a:spcPct val="0"/>
              </a:spcAft>
              <a:defRPr sz="3800">
                <a:solidFill>
                  <a:srgbClr val="800000"/>
                </a:solidFill>
                <a:latin typeface="Arial" charset="0"/>
              </a:defRPr>
            </a:lvl6pPr>
            <a:lvl7pPr marL="914400" algn="l" rtl="0" fontAlgn="base">
              <a:spcBef>
                <a:spcPct val="0"/>
              </a:spcBef>
              <a:spcAft>
                <a:spcPct val="0"/>
              </a:spcAft>
              <a:defRPr sz="3800">
                <a:solidFill>
                  <a:srgbClr val="800000"/>
                </a:solidFill>
                <a:latin typeface="Arial" charset="0"/>
              </a:defRPr>
            </a:lvl7pPr>
            <a:lvl8pPr marL="1371600" algn="l" rtl="0" fontAlgn="base">
              <a:spcBef>
                <a:spcPct val="0"/>
              </a:spcBef>
              <a:spcAft>
                <a:spcPct val="0"/>
              </a:spcAft>
              <a:defRPr sz="3800">
                <a:solidFill>
                  <a:srgbClr val="800000"/>
                </a:solidFill>
                <a:latin typeface="Arial" charset="0"/>
              </a:defRPr>
            </a:lvl8pPr>
            <a:lvl9pPr marL="1828800" algn="l" rtl="0" fontAlgn="base">
              <a:spcBef>
                <a:spcPct val="0"/>
              </a:spcBef>
              <a:spcAft>
                <a:spcPct val="0"/>
              </a:spcAft>
              <a:defRPr sz="3800">
                <a:solidFill>
                  <a:srgbClr val="800000"/>
                </a:solidFill>
                <a:latin typeface="Arial" charset="0"/>
              </a:defRPr>
            </a:lvl9pPr>
          </a:lstStyle>
          <a:p>
            <a:pPr eaLnBrk="1" hangingPunct="1"/>
            <a:r>
              <a:rPr lang="en-US" sz="2400" b="1" dirty="0" smtClean="0"/>
              <a:t>JavaScript / JScript</a:t>
            </a:r>
            <a:endParaRPr lang="en-US" altLang="zh-TW" sz="2400" b="1" dirty="0" smtClean="0">
              <a:ea typeface="PMingLiU" pitchFamily="18" charset="-120"/>
            </a:endParaRPr>
          </a:p>
        </p:txBody>
      </p:sp>
      <p:sp>
        <p:nvSpPr>
          <p:cNvPr id="7" name="Rectangle 6"/>
          <p:cNvSpPr>
            <a:spLocks noGrp="1" noChangeArrowheads="1"/>
          </p:cNvSpPr>
          <p:nvPr/>
        </p:nvSpPr>
        <p:spPr bwMode="auto">
          <a:xfrm>
            <a:off x="273049" y="3064329"/>
            <a:ext cx="8569325" cy="189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pPr eaLnBrk="1" hangingPunct="1"/>
            <a:r>
              <a:rPr lang="en-US" altLang="zh-TW" sz="1800" b="1" dirty="0" smtClean="0">
                <a:ea typeface="PMingLiU" pitchFamily="18" charset="-120"/>
                <a:sym typeface="Wingdings" pitchFamily="2" charset="2"/>
              </a:rPr>
              <a:t>Different brands or/and different versions of browsers may support different implementation of JavaScript.</a:t>
            </a:r>
          </a:p>
          <a:p>
            <a:pPr lvl="1" eaLnBrk="1" hangingPunct="1"/>
            <a:r>
              <a:rPr lang="en-US" altLang="zh-TW" sz="1800" b="1" dirty="0" smtClean="0">
                <a:ea typeface="PMingLiU" pitchFamily="18" charset="-120"/>
                <a:sym typeface="Wingdings" pitchFamily="2" charset="2"/>
              </a:rPr>
              <a:t>They are not fully compatible</a:t>
            </a:r>
            <a:endParaRPr lang="en-US" altLang="zh-TW" sz="1800" b="1" dirty="0" smtClean="0">
              <a:ea typeface="PMingLiU" pitchFamily="18" charset="-120"/>
            </a:endParaRPr>
          </a:p>
          <a:p>
            <a:pPr eaLnBrk="1" hangingPunct="1"/>
            <a:r>
              <a:rPr lang="en-US" altLang="zh-TW" sz="1800" b="1" dirty="0" smtClean="0">
                <a:ea typeface="PMingLiU" pitchFamily="18" charset="-120"/>
              </a:rPr>
              <a:t>JScript is the Microsoft version of JavaScript</a:t>
            </a:r>
            <a:r>
              <a:rPr lang="en-US" altLang="zh-TW" b="1" dirty="0" smtClean="0">
                <a:ea typeface="PMingLiU" pitchFamily="18" charset="-120"/>
              </a:rPr>
              <a:t>.</a:t>
            </a:r>
          </a:p>
        </p:txBody>
      </p:sp>
    </p:spTree>
    <p:extLst>
      <p:ext uri="{BB962C8B-B14F-4D97-AF65-F5344CB8AC3E}">
        <p14:creationId xmlns:p14="http://schemas.microsoft.com/office/powerpoint/2010/main" val="386210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681" y="107115"/>
            <a:ext cx="7222352" cy="633113"/>
          </a:xfrm>
        </p:spPr>
        <p:txBody>
          <a:bodyPr/>
          <a:lstStyle/>
          <a:p>
            <a:r>
              <a:rPr lang="en-US" sz="2800" dirty="0">
                <a:solidFill>
                  <a:srgbClr val="000000"/>
                </a:solidFill>
              </a:rPr>
              <a:t>JavaScript Syntax</a:t>
            </a:r>
            <a:r>
              <a:rPr lang="en-US" dirty="0">
                <a:solidFill>
                  <a:srgbClr val="000000"/>
                </a:solidFill>
              </a:rPr>
              <a:t/>
            </a:r>
            <a:br>
              <a:rPr lang="en-US" dirty="0">
                <a:solidFill>
                  <a:srgbClr val="000000"/>
                </a:solidFill>
              </a:rPr>
            </a:br>
            <a:endParaRPr lang="en-US" dirty="0"/>
          </a:p>
        </p:txBody>
      </p:sp>
      <p:sp>
        <p:nvSpPr>
          <p:cNvPr id="3" name="TextBox 2"/>
          <p:cNvSpPr txBox="1"/>
          <p:nvPr/>
        </p:nvSpPr>
        <p:spPr>
          <a:xfrm>
            <a:off x="544286" y="631371"/>
            <a:ext cx="6749143" cy="3539430"/>
          </a:xfrm>
          <a:prstGeom prst="rect">
            <a:avLst/>
          </a:prstGeom>
          <a:noFill/>
        </p:spPr>
        <p:txBody>
          <a:bodyPr wrap="square" rtlCol="0">
            <a:spAutoFit/>
          </a:bodyPr>
          <a:lstStyle/>
          <a:p>
            <a:pPr marL="285750" indent="-285750">
              <a:buFont typeface="Wingdings" pitchFamily="2" charset="2"/>
              <a:buChar char="§"/>
            </a:pPr>
            <a:r>
              <a:rPr lang="en-US" sz="1600" dirty="0" smtClean="0"/>
              <a:t> </a:t>
            </a:r>
            <a:r>
              <a:rPr lang="en-US" sz="1600" dirty="0"/>
              <a:t>A JavaScript consists of JavaScript statements that are placed within the &lt;script&gt;... &lt;/script&gt; HTML tags in a web page. </a:t>
            </a:r>
            <a:endParaRPr lang="en-US" sz="1600" dirty="0" smtClean="0"/>
          </a:p>
          <a:p>
            <a:endParaRPr lang="en-US" sz="1600" dirty="0"/>
          </a:p>
          <a:p>
            <a:pPr marL="285750" indent="-285750">
              <a:buFont typeface="Wingdings" pitchFamily="2" charset="2"/>
              <a:buChar char="§"/>
            </a:pPr>
            <a:r>
              <a:rPr lang="en-US" sz="1600" dirty="0"/>
              <a:t> You can place the &lt;script&gt; tag containing your JavaScript anywhere within you web page but it is preferred way to keep it within the &lt;head&gt; tags. </a:t>
            </a:r>
            <a:endParaRPr lang="en-US" sz="1600" dirty="0" smtClean="0"/>
          </a:p>
          <a:p>
            <a:endParaRPr lang="en-US" sz="1600" dirty="0"/>
          </a:p>
          <a:p>
            <a:r>
              <a:rPr lang="en-US" sz="1600" u="sng" dirty="0"/>
              <a:t> The script tag takes two important attributes: </a:t>
            </a:r>
            <a:endParaRPr lang="en-US" sz="1600" dirty="0" smtClean="0"/>
          </a:p>
          <a:p>
            <a:endParaRPr lang="en-US" sz="1600" dirty="0"/>
          </a:p>
          <a:p>
            <a:pPr marL="285750" indent="-285750">
              <a:buFont typeface="Courier New" pitchFamily="49" charset="0"/>
              <a:buChar char="o"/>
            </a:pPr>
            <a:r>
              <a:rPr lang="en-US" sz="1600" b="1" dirty="0"/>
              <a:t>language: </a:t>
            </a:r>
            <a:r>
              <a:rPr lang="en-US" sz="1600" dirty="0"/>
              <a:t>This attribute specifies what scripting language you are using. Typically, its value will be </a:t>
            </a:r>
            <a:r>
              <a:rPr lang="en-US" sz="1600" i="1" dirty="0" smtClean="0"/>
              <a:t>JavaScript</a:t>
            </a:r>
            <a:r>
              <a:rPr lang="en-US" sz="1600" dirty="0" smtClean="0"/>
              <a:t>. </a:t>
            </a:r>
          </a:p>
          <a:p>
            <a:pPr marL="285750" indent="-285750">
              <a:buFont typeface="Courier New" pitchFamily="49" charset="0"/>
              <a:buChar char="o"/>
            </a:pPr>
            <a:endParaRPr lang="en-US" sz="1600" dirty="0"/>
          </a:p>
          <a:p>
            <a:pPr marL="285750" indent="-285750">
              <a:buFont typeface="Courier New" pitchFamily="49" charset="0"/>
              <a:buChar char="o"/>
            </a:pPr>
            <a:r>
              <a:rPr lang="en-US" sz="1600" b="1" dirty="0" smtClean="0"/>
              <a:t>type</a:t>
            </a:r>
            <a:r>
              <a:rPr lang="en-US" sz="1600" b="1" dirty="0"/>
              <a:t>: </a:t>
            </a:r>
            <a:r>
              <a:rPr lang="en-US" sz="1600" dirty="0"/>
              <a:t>This attribute is what is now recommended to indicate the scripting language in use and its value should be set to </a:t>
            </a:r>
            <a:r>
              <a:rPr lang="en-US" sz="1600" i="1" dirty="0" smtClean="0"/>
              <a:t>"text/</a:t>
            </a:r>
            <a:r>
              <a:rPr lang="en-US" sz="1600" i="1" dirty="0"/>
              <a:t> JavaScript </a:t>
            </a:r>
            <a:r>
              <a:rPr lang="en-US" sz="1600" i="1" dirty="0" smtClean="0"/>
              <a:t>"</a:t>
            </a:r>
            <a:r>
              <a:rPr lang="en-US" sz="1600" dirty="0" smtClean="0"/>
              <a:t>. </a:t>
            </a:r>
            <a:endParaRPr lang="en-US" sz="1600" dirty="0"/>
          </a:p>
          <a:p>
            <a:endParaRPr lang="en-US" sz="1600" u="sng" dirty="0" smtClean="0">
              <a:solidFill>
                <a:srgbClr val="000000"/>
              </a:solidFill>
              <a:latin typeface="HP Simplified" pitchFamily="34" charset="0"/>
              <a:cs typeface="HP Simplified"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622" y="3950153"/>
            <a:ext cx="63627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57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1166513"/>
          </a:xfrm>
        </p:spPr>
        <p:txBody>
          <a:bodyPr/>
          <a:lstStyle/>
          <a:p>
            <a:r>
              <a:rPr lang="tr-TR" dirty="0"/>
              <a:t>How to Put a JavaScript Into an HTML Page?</a:t>
            </a:r>
            <a:br>
              <a:rPr lang="tr-TR" dirty="0"/>
            </a:br>
            <a:endParaRPr lang="en-US" dirty="0"/>
          </a:p>
        </p:txBody>
      </p:sp>
      <p:sp>
        <p:nvSpPr>
          <p:cNvPr id="3" name="Rectangle 2"/>
          <p:cNvSpPr>
            <a:spLocks noGrp="1" noRot="1" noChangeArrowheads="1"/>
          </p:cNvSpPr>
          <p:nvPr/>
        </p:nvSpPr>
        <p:spPr bwMode="auto">
          <a:xfrm>
            <a:off x="301625" y="1458686"/>
            <a:ext cx="8540750" cy="357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defRPr>
            </a:lvl9pPr>
          </a:lstStyle>
          <a:p>
            <a:pPr>
              <a:buFont typeface="Arial" pitchFamily="34" charset="0"/>
              <a:buNone/>
            </a:pPr>
            <a:r>
              <a:rPr lang="tr-TR" sz="2600" dirty="0">
                <a:effectLst/>
              </a:rPr>
              <a:t>&lt;html&gt;</a:t>
            </a:r>
          </a:p>
          <a:p>
            <a:pPr>
              <a:buFont typeface="Arial" pitchFamily="34" charset="0"/>
              <a:buNone/>
            </a:pPr>
            <a:r>
              <a:rPr lang="tr-TR" sz="2600" dirty="0">
                <a:effectLst/>
              </a:rPr>
              <a:t>&lt;body&gt;</a:t>
            </a:r>
          </a:p>
          <a:p>
            <a:pPr>
              <a:buFont typeface="Arial" pitchFamily="34" charset="0"/>
              <a:buNone/>
            </a:pPr>
            <a:r>
              <a:rPr lang="tr-TR" sz="2600" dirty="0">
                <a:effectLst/>
              </a:rPr>
              <a:t>&lt;script type="text/javascript"&gt;</a:t>
            </a:r>
          </a:p>
          <a:p>
            <a:pPr>
              <a:buFont typeface="Arial" pitchFamily="34" charset="0"/>
              <a:buNone/>
            </a:pPr>
            <a:r>
              <a:rPr lang="tr-TR" sz="2600" dirty="0">
                <a:effectLst/>
              </a:rPr>
              <a:t>document.write("Hello World!")</a:t>
            </a:r>
          </a:p>
          <a:p>
            <a:pPr>
              <a:buFont typeface="Arial" pitchFamily="34" charset="0"/>
              <a:buNone/>
            </a:pPr>
            <a:r>
              <a:rPr lang="tr-TR" sz="2600" dirty="0">
                <a:effectLst/>
              </a:rPr>
              <a:t>&lt;/script&gt;</a:t>
            </a:r>
          </a:p>
          <a:p>
            <a:pPr>
              <a:buFont typeface="Arial" pitchFamily="34" charset="0"/>
              <a:buNone/>
            </a:pPr>
            <a:r>
              <a:rPr lang="tr-TR" sz="2600" dirty="0">
                <a:effectLst/>
              </a:rPr>
              <a:t>&lt;/body&gt;</a:t>
            </a:r>
          </a:p>
          <a:p>
            <a:pPr>
              <a:buFont typeface="Arial" pitchFamily="34" charset="0"/>
              <a:buNone/>
            </a:pPr>
            <a:r>
              <a:rPr lang="tr-TR" sz="2600" dirty="0">
                <a:effectLst/>
              </a:rPr>
              <a:t>&lt;/html&gt; </a:t>
            </a:r>
          </a:p>
        </p:txBody>
      </p:sp>
    </p:spTree>
    <p:extLst>
      <p:ext uri="{BB962C8B-B14F-4D97-AF65-F5344CB8AC3E}">
        <p14:creationId xmlns:p14="http://schemas.microsoft.com/office/powerpoint/2010/main" val="415286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613" y="96230"/>
            <a:ext cx="7222352" cy="654885"/>
          </a:xfrm>
        </p:spPr>
        <p:txBody>
          <a:bodyPr/>
          <a:lstStyle/>
          <a:p>
            <a:r>
              <a:rPr lang="en-US" dirty="0"/>
              <a:t>JavaScript Reserved Words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6" y="859970"/>
            <a:ext cx="8904514" cy="4135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92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33113"/>
          </a:xfrm>
        </p:spPr>
        <p:txBody>
          <a:bodyPr/>
          <a:lstStyle/>
          <a:p>
            <a:r>
              <a:rPr lang="en-US" dirty="0"/>
              <a:t>Comments in JavaScript </a:t>
            </a:r>
          </a:p>
        </p:txBody>
      </p:sp>
      <p:sp>
        <p:nvSpPr>
          <p:cNvPr id="3" name="TextBox 2"/>
          <p:cNvSpPr txBox="1"/>
          <p:nvPr/>
        </p:nvSpPr>
        <p:spPr>
          <a:xfrm>
            <a:off x="685800" y="1023257"/>
            <a:ext cx="6901543" cy="2698175"/>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JavaScript supports both C-style and C++-style </a:t>
            </a:r>
            <a:r>
              <a:rPr lang="en-US" sz="1600" dirty="0" smtClean="0"/>
              <a:t>comments.</a:t>
            </a:r>
          </a:p>
          <a:p>
            <a:endParaRPr lang="en-US" sz="1600" dirty="0"/>
          </a:p>
          <a:p>
            <a:pPr marL="285750" indent="-285750">
              <a:buFont typeface="Wingdings" pitchFamily="2" charset="2"/>
              <a:buChar char="§"/>
            </a:pPr>
            <a:r>
              <a:rPr lang="en-US" sz="1600" dirty="0"/>
              <a:t>Any text between a // and the end of a line is treated as a comment and is ignored by JavaScript. </a:t>
            </a:r>
            <a:endParaRPr lang="en-US" sz="1600" dirty="0" smtClean="0"/>
          </a:p>
          <a:p>
            <a:pPr marL="285750" indent="-285750">
              <a:buFont typeface="Wingdings" pitchFamily="2" charset="2"/>
              <a:buChar char="§"/>
            </a:pPr>
            <a:endParaRPr lang="en-US" sz="1600" dirty="0"/>
          </a:p>
          <a:p>
            <a:endParaRPr lang="en-US" sz="1600" dirty="0"/>
          </a:p>
          <a:p>
            <a:pPr marL="285750" indent="-285750">
              <a:buFont typeface="Wingdings" pitchFamily="2" charset="2"/>
              <a:buChar char="§"/>
            </a:pPr>
            <a:r>
              <a:rPr lang="en-US" sz="1600" dirty="0"/>
              <a:t>Any text between the characters /* and */ is treated as a comment. This may span multiple lines. </a:t>
            </a:r>
          </a:p>
          <a:p>
            <a:pPr marL="285750" indent="-285750">
              <a:buFont typeface="Wingdings" pitchFamily="2" charset="2"/>
              <a:buChar char="§"/>
            </a:pPr>
            <a:endParaRPr lang="en-US" sz="1600" dirty="0"/>
          </a:p>
          <a:p>
            <a:pPr marL="285750" indent="-285750" defTabSz="430213">
              <a:spcAft>
                <a:spcPts val="400"/>
              </a:spcAft>
              <a:buSzPct val="100000"/>
              <a:buFont typeface="Wingdings" pitchFamily="2" charset="2"/>
              <a:buChar char="§"/>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1233144821"/>
      </p:ext>
    </p:extLst>
  </p:cSld>
  <p:clrMapOvr>
    <a:masterClrMapping/>
  </p:clrMapOvr>
</p:sld>
</file>

<file path=ppt/theme/theme1.xml><?xml version="1.0" encoding="utf-8"?>
<a:theme xmlns:a="http://schemas.openxmlformats.org/drawingml/2006/main" name="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HP_PPT_Standard_template_16x9_Jan2013</Template>
  <TotalTime>2631</TotalTime>
  <Words>1830</Words>
  <Application>Microsoft Office PowerPoint</Application>
  <PresentationFormat>On-screen Show (16:9)</PresentationFormat>
  <Paragraphs>295</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PMingLiU</vt:lpstr>
      <vt:lpstr>Arial</vt:lpstr>
      <vt:lpstr>Comic Sans MS</vt:lpstr>
      <vt:lpstr>Courier New</vt:lpstr>
      <vt:lpstr>HP Simplified</vt:lpstr>
      <vt:lpstr>Lucida Grande</vt:lpstr>
      <vt:lpstr>Wingdings</vt:lpstr>
      <vt:lpstr>HP_PPT_Standard_template_16x9_Jan2013</vt:lpstr>
      <vt:lpstr>                  JAVASCRIPT  </vt:lpstr>
      <vt:lpstr>PowerPoint Presentation</vt:lpstr>
      <vt:lpstr>Agenda</vt:lpstr>
      <vt:lpstr>Overview of JavaScript </vt:lpstr>
      <vt:lpstr>Are Java and JavaScript the Same?  </vt:lpstr>
      <vt:lpstr>JavaScript Syntax </vt:lpstr>
      <vt:lpstr>How to Put a JavaScript Into an HTML Page? </vt:lpstr>
      <vt:lpstr>JavaScript Reserved Words </vt:lpstr>
      <vt:lpstr>Comments in JavaScript </vt:lpstr>
      <vt:lpstr>JavaScript Data Types  </vt:lpstr>
      <vt:lpstr>Null &amp; Undefined </vt:lpstr>
      <vt:lpstr>JavaScript Variables</vt:lpstr>
      <vt:lpstr>Dialog Box's</vt:lpstr>
      <vt:lpstr>Alert Dialog Box </vt:lpstr>
      <vt:lpstr>Confirmation Dialog Box </vt:lpstr>
      <vt:lpstr>Prompt Dialog Box </vt:lpstr>
      <vt:lpstr>Line Breaks</vt:lpstr>
      <vt:lpstr>Arrays</vt:lpstr>
      <vt:lpstr>Operators</vt:lpstr>
      <vt:lpstr>PowerPoint Presentation</vt:lpstr>
      <vt:lpstr>PowerPoint Presentation</vt:lpstr>
      <vt:lpstr>PowerPoint Presentation</vt:lpstr>
      <vt:lpstr>Type of Operator</vt:lpstr>
      <vt:lpstr>Conditional Statements</vt:lpstr>
      <vt:lpstr>PowerPoint Presentation</vt:lpstr>
      <vt:lpstr>Looping Statements</vt:lpstr>
      <vt:lpstr>Functions (Return Values)</vt:lpstr>
      <vt:lpstr>Embedding JavaScript</vt:lpstr>
      <vt:lpstr>JavaScript - The Date Object </vt:lpstr>
      <vt:lpstr>Forms and JavaScript</vt:lpstr>
      <vt:lpstr>Events</vt:lpstr>
      <vt:lpstr>Event Handlers </vt:lpstr>
      <vt:lpstr>PowerPoint Presentation</vt:lpstr>
      <vt:lpstr>Hide Controls </vt:lpstr>
      <vt:lpstr>Make Controls Readonly</vt:lpstr>
      <vt:lpstr>Windows Open &amp; Close </vt:lpstr>
      <vt:lpstr>Page Redirection</vt:lpstr>
      <vt:lpstr>Query String Parameters</vt:lpstr>
      <vt:lpstr>Error and Exception Handling in JavaScript </vt:lpstr>
      <vt:lpstr>How to use “onError” event handler?</vt:lpstr>
      <vt:lpstr>PowerPoint Presentation</vt:lpstr>
      <vt:lpstr>PowerPoint Presentation</vt:lpstr>
      <vt:lpstr>Q &amp; A</vt:lpstr>
      <vt:lpstr>Thank You</vt:lpstr>
    </vt:vector>
  </TitlesOfParts>
  <Company>HP</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LOTUS NOTES                     TO  SHAREPOINT  MIGRATION</dc:title>
  <dc:creator>Rasool Naguru</dc:creator>
  <cp:lastModifiedBy>Rasool</cp:lastModifiedBy>
  <cp:revision>371</cp:revision>
  <cp:lastPrinted>2012-04-13T15:38:33Z</cp:lastPrinted>
  <dcterms:created xsi:type="dcterms:W3CDTF">2013-07-02T08:17:27Z</dcterms:created>
  <dcterms:modified xsi:type="dcterms:W3CDTF">2017-08-19T07:34:29Z</dcterms:modified>
</cp:coreProperties>
</file>